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42C0CD-E371-45A7-8D80-8BDFCD4766B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825D1-916D-491D-963E-0564DD0F741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6835CB4-F5D3-4276-AD98-F017F7663427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2656CC0-464F-49C0-890D-F7F14720F0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C2E9D72-9A4B-412D-B238-2485DEA9836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47AAE-21D8-41E6-82FC-5DCC94A139C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6C41C-1668-4C4B-8950-B10AB58B43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BB8CFD9-E66A-478F-B948-F8809FA27A2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47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29C74A-3057-4EEE-8594-C4A40D84E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C7B405-1325-41D2-8579-3881858A02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C önişlemi pre-processor  ‘compiler’in  bir parçası değil, ancak derleme işleminde ayrı bir adımdır yani ’</a:t>
            </a:r>
            <a:r>
              <a:rPr lang="en-US"/>
              <a:t>compilation process.’  </a:t>
            </a:r>
          </a:p>
          <a:p>
            <a:pPr lvl="0"/>
            <a:endParaRPr lang="en-US"/>
          </a:p>
          <a:p>
            <a:pPr lvl="0"/>
            <a:r>
              <a:rPr lang="en-US"/>
              <a:t>(2</a:t>
            </a:r>
            <a:r>
              <a:rPr lang="en-US" baseline="30000"/>
              <a:t>nd</a:t>
            </a:r>
            <a:r>
              <a:rPr lang="en-US"/>
              <a:t> line) yani kodumuzu compile yapmadan once olan text islemi preprocessor olarak geciyor. </a:t>
            </a:r>
          </a:p>
          <a:p>
            <a:pPr lvl="0"/>
            <a:endParaRPr lang="en-US"/>
          </a:p>
          <a:p>
            <a:pPr lvl="0"/>
            <a:r>
              <a:rPr lang="en-US"/>
              <a:t>-----------</a:t>
            </a:r>
          </a:p>
          <a:p>
            <a:pPr lvl="0"/>
            <a:r>
              <a:rPr lang="en-US"/>
              <a:t>Tam olarak compiler baslamdan once, bir zaman dilimi ayrilip preprocessorin calismasi icin bosluk veriliyor ve orda on islmleri yapabiliyoruz.</a:t>
            </a:r>
            <a:endParaRPr lang="en-GB"/>
          </a:p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C5C5E-9D88-443D-8CD2-DD99C976131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B59003-30C0-469E-8DAA-D6A3A52397A7}" type="slidenum">
              <a:t>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7F228E-F97D-4714-9F55-8387CC9AF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F28A13-0D5C-4D4B-BA46-4BBF591E94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Burda taploda gordugumuz butun hepsi pre-processor islemleri, bagzilarini bunlarin kulanmistik</a:t>
            </a:r>
          </a:p>
          <a:p>
            <a:pPr lvl="0"/>
            <a:endParaRPr lang="en-US"/>
          </a:p>
          <a:p>
            <a:pPr lvl="0"/>
            <a:r>
              <a:rPr lang="en-US"/>
              <a:t>#define kulandigimizda  ve bunu bir sayiya esitledigimzde buna ‘macro’ diyoruz. </a:t>
            </a:r>
          </a:p>
          <a:p>
            <a:pPr lvl="0"/>
            <a:r>
              <a:rPr lang="en-US"/>
              <a:t>Macro isim verdigimiz bir kod parcasi . Buda programimiz compile edilmeden yapilan islem , ve compilerin icinde zaman harcamiyor bu islemi yapmak icin </a:t>
            </a:r>
          </a:p>
          <a:p>
            <a:pPr lvl="0"/>
            <a:endParaRPr lang="en-US"/>
          </a:p>
          <a:p>
            <a:pPr lvl="0"/>
            <a:r>
              <a:rPr lang="en-US"/>
              <a:t>Biz ne zaman #include kulandigimzda aslinda biz o file tipinin icinde ne varsak onu cagriyoruz ve execute ediyoruz </a:t>
            </a:r>
          </a:p>
          <a:p>
            <a:pPr lvl="0"/>
            <a:endParaRPr lang="en-US"/>
          </a:p>
          <a:p>
            <a:pPr lvl="0"/>
            <a:r>
              <a:rPr lang="en-US"/>
              <a:t># ifndef = macro define edilmediyse kulaniliyor</a:t>
            </a:r>
          </a:p>
          <a:p>
            <a:pPr lvl="0"/>
            <a:r>
              <a:rPr lang="en-US"/>
              <a:t>#if  = compile time(compile ) zamani dogru mu diye check ediyor . </a:t>
            </a:r>
          </a:p>
          <a:p>
            <a:pPr lvl="0"/>
            <a:r>
              <a:rPr lang="en-US"/>
              <a:t>#else = #if in alternativi </a:t>
            </a:r>
          </a:p>
          <a:p>
            <a:pPr lvl="0"/>
            <a:r>
              <a:rPr lang="en-US"/>
              <a:t>#elif = else and if bir sekilde yazildiginda </a:t>
            </a:r>
          </a:p>
          <a:p>
            <a:pPr lvl="0"/>
            <a:endParaRPr lang="en-US"/>
          </a:p>
          <a:p>
            <a:pPr lvl="0"/>
            <a:r>
              <a:rPr lang="en-US"/>
              <a:t>Digelimki iki hangi sistemde caistigimi check etmek isityorum , bir kod yazdim farkli operating systemler icin, bunun icin farkli header file’lari kulanmam  gerekiyor</a:t>
            </a:r>
          </a:p>
          <a:p>
            <a:pPr lvl="0"/>
            <a:endParaRPr lang="en-US"/>
          </a:p>
          <a:p>
            <a:pPr lvl="0"/>
            <a:r>
              <a:rPr lang="en-US"/>
              <a:t>Bu directive’ler yani onceden tanimlanmis pre-processer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9686C-14C4-4A0C-B18A-48AC8AC2265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12E7B1-0052-4FCC-9AA7-2AFEEAE36AD2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AE3E4-8946-44B5-B8B3-7E4DA2F48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177A2E-B83E-4BEA-A65D-0A181A1241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Burda simdi bagzi ornekler var.</a:t>
            </a:r>
          </a:p>
          <a:p>
            <a:pPr lvl="0"/>
            <a:endParaRPr lang="en-US"/>
          </a:p>
          <a:p>
            <a:pPr lvl="0"/>
            <a:r>
              <a:rPr lang="en-US"/>
              <a:t>(1</a:t>
            </a:r>
            <a:r>
              <a:rPr lang="en-US" baseline="30000"/>
              <a:t>st</a:t>
            </a:r>
            <a:r>
              <a:rPr lang="en-US"/>
              <a:t> line) simdi MAX_ARRAY_LENGTH macro’nun ismi ve icinde 20 sayisini tutuyor</a:t>
            </a:r>
          </a:p>
          <a:p>
            <a:pPr lvl="0"/>
            <a:endParaRPr lang="en-US"/>
          </a:p>
          <a:p>
            <a:pPr lvl="0"/>
            <a:r>
              <a:rPr lang="en-US"/>
              <a:t>(2</a:t>
            </a:r>
            <a:r>
              <a:rPr lang="en-US" baseline="30000"/>
              <a:t>nd</a:t>
            </a:r>
            <a:r>
              <a:rPr lang="en-US"/>
              <a:t> line) #include &lt;stdio.h&gt; buda header file </a:t>
            </a:r>
          </a:p>
          <a:p>
            <a:pPr lvl="0"/>
            <a:r>
              <a:rPr lang="en-US"/>
              <a:t>-Header file’lari iki turle yaza biliriz, eger &lt;angular braket&gt; kulnarak yazarsak , yazdigimiz lokasyonda olmasi lazim bu header file. Ve kulandigimiz IDE defulat olarak bu lokasyona bakiyor</a:t>
            </a:r>
          </a:p>
          <a:p>
            <a:pPr marL="171450" lvl="0" indent="-171450">
              <a:buSzPct val="100000"/>
              <a:buChar char="-"/>
            </a:pPr>
            <a:r>
              <a:rPr lang="en-US"/>
              <a:t>Ama eger custom header file ise ozaman “tirnak ici” kulanmamiz gerekiyor.</a:t>
            </a:r>
          </a:p>
          <a:p>
            <a:pPr marL="171450" lvl="0" indent="-171450">
              <a:buSzPct val="100000"/>
              <a:buChar char="-"/>
            </a:pPr>
            <a:endParaRPr lang="en-US"/>
          </a:p>
          <a:p>
            <a:pPr lvl="0"/>
            <a:r>
              <a:rPr lang="en-US"/>
              <a:t>(3</a:t>
            </a:r>
            <a:r>
              <a:rPr lang="en-US" baseline="30000"/>
              <a:t>rd</a:t>
            </a:r>
            <a:r>
              <a:rPr lang="en-US"/>
              <a:t> block)Undefide, birseyi define ettikten sonra tanimlamaktan cikarmak icin kulaniyoruz</a:t>
            </a:r>
          </a:p>
          <a:p>
            <a:pPr lvl="0"/>
            <a:endParaRPr lang="en-US"/>
          </a:p>
          <a:p>
            <a:pPr lvl="0"/>
            <a:r>
              <a:rPr lang="en-US"/>
              <a:t>(4</a:t>
            </a:r>
            <a:r>
              <a:rPr lang="en-US" baseline="30000"/>
              <a:t>th</a:t>
            </a:r>
            <a:r>
              <a:rPr lang="en-US"/>
              <a:t> sentence) son olarakda ifndef var </a:t>
            </a:r>
          </a:p>
          <a:p>
            <a:pPr lvl="0"/>
            <a:r>
              <a:rPr lang="en-US"/>
              <a:t>Burda dedigimiz sey, eger macroyu tanimladmadiysan ozaman MESSAGE macrosunu tanimla </a:t>
            </a:r>
          </a:p>
          <a:p>
            <a:pPr lvl="0"/>
            <a:r>
              <a:rPr lang="en-US"/>
              <a:t>Ayni macrodan bir den fazla tanimlanmamasi icin bunu yapiyoruz.</a:t>
            </a:r>
          </a:p>
          <a:p>
            <a:pPr lvl="0"/>
            <a:r>
              <a:rPr lang="en-US"/>
              <a:t>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795D1-AD45-4C71-A487-4A28CAAEA91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C7F21C-9C76-42A6-814E-FFFAD20D0565}" type="slidenum">
              <a:t>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50E42B-D420-40A5-89D2-8323B468A2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AC6A0-7CAF-4E3E-80E9-12E7A57C16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Burdada, bagzi oncden tanimlanmis macrolar var.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3F359-9B21-40FE-9E60-041700D95FE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65D5DC-E317-4262-ABE6-CCE99C26A213}" type="slidenum">
              <a:t>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0B6A2E-57C9-429A-A3EB-C42B8400F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1FB51-1677-48A2-89CE-72680071A7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Bunlarida bu sekilde print ede biliyoruz. </a:t>
            </a:r>
          </a:p>
          <a:p>
            <a:pPr lvl="0"/>
            <a:endParaRPr lang="en-US"/>
          </a:p>
          <a:p>
            <a:pPr lvl="0"/>
            <a:r>
              <a:rPr lang="en-US"/>
              <a:t>Date, bize sunaki tarihi veriyor</a:t>
            </a:r>
          </a:p>
          <a:p>
            <a:pPr lvl="0"/>
            <a:endParaRPr lang="en-US"/>
          </a:p>
          <a:p>
            <a:pPr lvl="0"/>
            <a:r>
              <a:rPr lang="en-US"/>
              <a:t>TIME, sa bize suanki saati vericek.</a:t>
            </a:r>
          </a:p>
          <a:p>
            <a:pPr lvl="0"/>
            <a:endParaRPr lang="en-US"/>
          </a:p>
          <a:p>
            <a:pPr lvl="0"/>
            <a:r>
              <a:rPr lang="en-US"/>
              <a:t>LINE, bize hangi satirda oldugumuz soylicek. </a:t>
            </a:r>
          </a:p>
          <a:p>
            <a:pPr lvl="0"/>
            <a:endParaRPr lang="en-US"/>
          </a:p>
          <a:p>
            <a:pPr lvl="0"/>
            <a:r>
              <a:rPr lang="en-US"/>
              <a:t>FILE, bize ,icinde oldumuz file’in ismini cikarcak </a:t>
            </a:r>
          </a:p>
          <a:p>
            <a:pPr lvl="0"/>
            <a:endParaRPr lang="en-US"/>
          </a:p>
          <a:p>
            <a:pPr lvl="0"/>
            <a:r>
              <a:rPr lang="en-US"/>
              <a:t>Birde stdc , pek onemli degil, copiler bize ANSI mi degil mi diye soyluyor. 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005F3-E901-47B5-B03A-296629E3D3F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34EE6-E715-4928-A5F5-FE67015118BF}" type="slidenum">
              <a:t>6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E97D4E-FCB0-4781-A6C7-5A66A86A0D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399B98-6D84-489E-8AE8-57B0B57E20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Execution sirasini  gosteren bir tablo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70EE9-A141-46DA-A0C6-6A1FF42520D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130147-7166-4C72-B712-A5542D1FA0A2}" type="slidenum">
              <a:t>7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3495-E65A-4955-8F2E-311FBD47BB8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0694" y="1769537"/>
            <a:ext cx="9440037" cy="1828800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4D7B1-8D45-4CD6-ADBF-8C4F693964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0694" y="3598337"/>
            <a:ext cx="9440037" cy="1049868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38508-4339-40FF-9597-98BF5949A6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2AB50A-5400-4AB0-9DD4-1B6C82D0CAB5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688C-2F31-4648-B3DB-324F45C765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D6AE-ED45-4876-82DC-502AC381D0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763B10-933E-4E09-AC07-E0B8234D1B3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247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Slate-V2-HD-panoPhotoInset.png">
            <a:extLst>
              <a:ext uri="{FF2B5EF4-FFF2-40B4-BE49-F238E27FC236}">
                <a16:creationId xmlns:a16="http://schemas.microsoft.com/office/drawing/2014/main" id="{38BDB6D8-A551-46DF-ACDD-C46C7AA7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86" y="547807"/>
            <a:ext cx="10141802" cy="381680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F79C0BA-123F-45E7-84FC-2371F3E69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805" y="4565251"/>
            <a:ext cx="10355323" cy="543473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3E5BF4C-27C3-460F-8169-D43D392610A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69353" y="695008"/>
            <a:ext cx="9845344" cy="3525670"/>
          </a:xfrm>
          <a:effectLst>
            <a:outerShdw dist="25399" dir="4439558" algn="tl">
              <a:srgbClr val="000000">
                <a:alpha val="36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A974CC7-9EE8-4A7F-A143-8A9619A631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5108725"/>
            <a:ext cx="10353760" cy="682471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45DEA90-DF18-4344-99D4-8B7AF2844B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8B648D-899A-4F8D-97CF-1366162EDE2B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FDC67D6-24EB-4232-A7DE-0BF8BAF8DF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2F79E1C-675A-4490-B112-367B465ACF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DAA921-2313-4DF5-B833-81D8B656E0A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1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630A-E3FC-441F-8F95-E9F1588039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8432"/>
            <a:ext cx="10353760" cy="3534348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AFA2174-71FE-47C6-8556-84602F3F46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4295183"/>
            <a:ext cx="10353760" cy="1501828"/>
          </a:xfrm>
        </p:spPr>
        <p:txBody>
          <a:bodyPr anchor="ctr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C08FC3A-539F-4D49-854D-232A6C5D7E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C5FFB9-B825-466C-B4FF-01C5AAA1DA97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E54BEC8-5877-4435-9ACA-254D4499B9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D4D25863-8DC7-486B-AC03-1A91CA745E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EAC448-B484-4B0B-9F39-556880F6408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165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E117-D79E-49AC-8B39-638F9F8719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99290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F7A27F3-B437-4343-8FB7-57F8A31784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20644" y="3610032"/>
            <a:ext cx="8752298" cy="532747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4C76A-9E1E-4EED-9383-AF99E95CA5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4304355"/>
            <a:ext cx="10353760" cy="1489493"/>
          </a:xfrm>
        </p:spPr>
        <p:txBody>
          <a:bodyPr anchor="ctr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B1BFC-4D68-4298-A9C2-8BF3F9C8A2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9187D9-223C-4CF4-B65A-F93EC0077651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E6C80-D266-4576-8FA8-7FD33D3973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6DC4B-4315-406B-84A3-5F8A058145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4CBE9A-98A3-42DB-BA99-DDE04C3437E6}" type="slidenum">
              <a:t>‹#›</a:t>
            </a:fld>
            <a:endParaRPr lang="en-GB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A40FB494-45A0-4A08-ACF3-746243C71D1A}"/>
              </a:ext>
            </a:extLst>
          </p:cNvPr>
          <p:cNvSpPr txBox="1"/>
          <p:nvPr/>
        </p:nvSpPr>
        <p:spPr>
          <a:xfrm>
            <a:off x="990596" y="88479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alisto MT"/>
              </a:rPr>
              <a:t>“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31A6BB2D-017B-42BB-BE8A-404E9BDA7E0C}"/>
              </a:ext>
            </a:extLst>
          </p:cNvPr>
          <p:cNvSpPr txBox="1"/>
          <p:nvPr/>
        </p:nvSpPr>
        <p:spPr>
          <a:xfrm>
            <a:off x="10504718" y="2928256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alisto M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4195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F1E7-B5B4-42D8-A339-AF2527BC5B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2126940"/>
            <a:ext cx="10353760" cy="251183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1AE88E9-AF01-44A9-B015-92708AE70E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87" y="4650556"/>
            <a:ext cx="10352196" cy="114064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68A57331-C293-40A4-968A-81EB7F35F0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3DC4D1-2F74-46E1-9B25-F3FEF409205A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53E87ED-BD9F-4701-8BB0-7FFC63332A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D9FD9CCE-B183-47F4-86F2-25831C8200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C47D24-48BB-4D4C-AE6A-2C1FE72C789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341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E5D7-08DC-4D21-A3FF-3354CE82BD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F4530-40C3-451A-94D7-CB785B7FC8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1885950"/>
            <a:ext cx="3300984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79721-0FFA-4EBB-A1C1-7EAE17ED24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2571749"/>
            <a:ext cx="3300984" cy="3219446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EDCC-B83F-4F3D-8137-C609954F7F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6708" y="1885950"/>
            <a:ext cx="3300984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A2B550-E62C-4987-BF1F-AF518D8F54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1432" y="2571749"/>
            <a:ext cx="3300984" cy="3219446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6325E0F-2EB6-4C4C-AC99-93F7F54F6E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6572" y="1885950"/>
            <a:ext cx="3300984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DCF8ECF-6051-4AA7-A175-16C915E949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6572" y="2571749"/>
            <a:ext cx="3300984" cy="3219446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6B8F6D47-14C9-416C-AA1B-0AC91A81A2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6AB169-2D0F-469C-A851-A6C37A23388C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B583411-05ED-4FD7-8A96-21E2D93D333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2F6A82A-FEEC-4D84-9B94-9768B14EF6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ACED80-6EC0-4F50-AD95-825F876023D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790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ADD0ED85-48FA-4A38-95D1-EC75657B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59" y="1818211"/>
            <a:ext cx="3339974" cy="18478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35" descr="Slate-V2-HD-3colPhotoInset.png">
            <a:extLst>
              <a:ext uri="{FF2B5EF4-FFF2-40B4-BE49-F238E27FC236}">
                <a16:creationId xmlns:a16="http://schemas.microsoft.com/office/drawing/2014/main" id="{3095ACA5-218D-4CD3-A780-FCB45369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96" y="1818211"/>
            <a:ext cx="3339974" cy="18478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36" descr="Slate-V2-HD-3colPhotoInset.png">
            <a:extLst>
              <a:ext uri="{FF2B5EF4-FFF2-40B4-BE49-F238E27FC236}">
                <a16:creationId xmlns:a16="http://schemas.microsoft.com/office/drawing/2014/main" id="{D6CEF901-2AD8-423D-9153-EE750293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050" y="1818211"/>
            <a:ext cx="3339974" cy="18478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F2DB3B-1B09-4C55-ABB3-A3A6BD4EED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F1B152-C9B9-492D-9D72-80648D92DB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3904103"/>
            <a:ext cx="3300984" cy="576264"/>
          </a:xfrm>
        </p:spPr>
        <p:txBody>
          <a:bodyPr anchor="b" anchorCtr="1">
            <a:noAutofit/>
          </a:bodyPr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6CD082-F8E7-400F-8147-80298B101B0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18102" y="1938921"/>
            <a:ext cx="3092363" cy="1602952"/>
          </a:xfrm>
          <a:effectLst>
            <a:outerShdw dist="25399" dir="4439558" algn="tl">
              <a:srgbClr val="000000">
                <a:alpha val="36000"/>
              </a:srgbClr>
            </a:outerShdw>
          </a:effectLst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F53C62B-6213-420D-A98A-0193FDE043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4480367"/>
            <a:ext cx="3300984" cy="1310828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4410D6F-CD43-4987-882A-9EF7855F03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2786" y="3904103"/>
            <a:ext cx="3300984" cy="576264"/>
          </a:xfrm>
        </p:spPr>
        <p:txBody>
          <a:bodyPr anchor="b" anchorCtr="1">
            <a:noAutofit/>
          </a:bodyPr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67BBA7D-56BD-49A5-9B4E-B50328D184F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545738" y="1939094"/>
            <a:ext cx="3092363" cy="1608164"/>
          </a:xfrm>
          <a:effectLst>
            <a:outerShdw dist="25399" dir="4439558" algn="tl">
              <a:srgbClr val="000000">
                <a:alpha val="36000"/>
              </a:srgbClr>
            </a:outerShdw>
          </a:effectLst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E44A3E-2640-49CA-AC47-F61EB24488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1432" y="4480367"/>
            <a:ext cx="3300984" cy="1310828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83C874D-38FC-491F-A144-DC15AB8187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6700" y="3904103"/>
            <a:ext cx="3300984" cy="576264"/>
          </a:xfrm>
        </p:spPr>
        <p:txBody>
          <a:bodyPr anchor="b" anchorCtr="1">
            <a:noAutofit/>
          </a:bodyPr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C047ADB-9A32-4D76-A384-FE9E715CD14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5697" y="1934431"/>
            <a:ext cx="3092363" cy="1607295"/>
          </a:xfrm>
          <a:effectLst>
            <a:outerShdw dist="25399" dir="4439558" algn="tl">
              <a:srgbClr val="000000">
                <a:alpha val="36000"/>
              </a:srgbClr>
            </a:outerShdw>
          </a:effectLst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5E9183-555B-4B3A-B258-E9A224EC77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66572" y="4480367"/>
            <a:ext cx="3300984" cy="1310838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CF35FE47-3F5C-47E4-9A7E-B3A06DCF1C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6B6F75-0D94-408E-925B-636FF2A8EE7F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DA1E237-3F27-4747-AE09-F44CD97378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8935ED16-124C-449F-9ACB-5933F3CF44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8E5131-D2A3-49D1-9B1F-575F86DAD33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73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D7EF-68C1-4AF4-A05F-33E44D864B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344CE-0F3B-4F1E-8023-72FC199B8C5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422-9B4E-478D-B13F-496F14706D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BF873C-1313-4644-9930-16BB9092ACF9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72ED-B53E-4259-B626-90F7219867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54DC-A148-47FF-8F16-BE9E251010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29BAC2-DA7A-481E-AB8F-9AB0907084D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736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8AADD-B85E-448F-ABD1-30C181C1ABC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983065" y="609603"/>
            <a:ext cx="2284491" cy="5181603"/>
          </a:xfrm>
        </p:spPr>
        <p:txBody>
          <a:bodyPr vert="eaVert" anchorCtr="0"/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C2B65-CE81-47F8-B8B0-AC80EDB0073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913796" y="609603"/>
            <a:ext cx="7916875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BCAFA-9D03-4C8D-A5B8-C4C0C5F3917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01C624-7EA4-40EE-A924-C6D74E5FA6FD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8496-A26B-469C-9341-02E2D2539D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87BD-1909-4626-9919-97211F3C3A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1F67A2-F252-4A6F-8E4A-009D1221D6B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95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367A-D71F-46D9-B07E-4368BEE6A8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A600-857F-44B0-AE0E-339E801CF4F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0905-A613-4F7A-91C7-24B916C494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E4FA8F-C173-4E22-8B14-BDDA127200D8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3CA9-2DF3-496C-B6AC-E25C2032DF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EDCFF-AC6D-4B92-B01C-790EEC4794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33AC13-59D8-40BA-92CE-DD1EFE6610A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9874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E05E-97D6-4046-9CC5-D10F600509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3" y="1761070"/>
            <a:ext cx="9590547" cy="1828809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D0093-ACD7-4BFB-A174-923220C5B4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5403" y="3589879"/>
            <a:ext cx="9590547" cy="1507050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C3DAF-3A78-4454-8118-2A0BAC65C0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D19959-7C57-424B-9649-30132CFBBE5A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C146-48BB-4AD8-ACA7-F085FF4220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B6D92-F2E1-49D9-BB85-AD2C15E9B3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53040F-E49B-484B-9D98-14E0E0C9CE1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3EF2-BE9C-4BCB-956B-B6EFA055D50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3968-3E32-4B98-AE36-0561998B18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3796" y="1732449"/>
            <a:ext cx="5060499" cy="40587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443B5-5D94-4055-BF83-1978C0E8FB3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02896" y="1732449"/>
            <a:ext cx="5064660" cy="40587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8213-13E7-458C-8AE3-CC414C7ADA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5B10D4-8E64-4772-81A6-64EB7BF146AD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1DF3A-188F-4C19-B9D6-B8AF947965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EF485-5CFB-4596-A089-1856299C23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7B7F98-9BC8-40C6-9A57-9E384507AD9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8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 descr="Slate-V2-HD-compPhotoInset.png">
            <a:extLst>
              <a:ext uri="{FF2B5EF4-FFF2-40B4-BE49-F238E27FC236}">
                <a16:creationId xmlns:a16="http://schemas.microsoft.com/office/drawing/2014/main" id="{0EB6F7AE-79A9-46D5-8590-F79CA157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6" y="1734507"/>
            <a:ext cx="5089074" cy="414876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20" descr="Slate-V2-HD-compPhotoInset.png">
            <a:extLst>
              <a:ext uri="{FF2B5EF4-FFF2-40B4-BE49-F238E27FC236}">
                <a16:creationId xmlns:a16="http://schemas.microsoft.com/office/drawing/2014/main" id="{75426E14-5C17-4200-8E87-D8688019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81" y="1734507"/>
            <a:ext cx="5089074" cy="414876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18C97E-3451-4F54-BD8B-8E0228D937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2B65DD-3284-4601-BADD-9F8B95B592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67" y="1835255"/>
            <a:ext cx="4876339" cy="544881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B5669DA-E5F1-43D5-A280-1B1B892545A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05867" y="2380137"/>
            <a:ext cx="4876339" cy="3411059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A3A5C61-E924-4D95-81A8-A3F7ED4264A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94967" y="1835255"/>
            <a:ext cx="4895331" cy="544881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2E209E7-84A7-41EF-9A92-A4D259C46CE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94967" y="2380137"/>
            <a:ext cx="4895331" cy="3411059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01E53CF5-F2A7-47B5-AD64-88AF016FBC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5614B9-F24E-4CEA-A527-12A9C4A8D5B0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D6241D09-F035-4B4C-A4B6-6219C4272F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3AD73191-F254-4990-9F6F-FC42D7F8D4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9CE5E0-7188-4A53-915B-A7D2385A9C3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79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03C5-E1F5-43BE-8CEB-D0A01C3D8D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4F1F4-E68E-419E-BA6D-3A9DFD63B9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A99D1B-806C-4B24-9DBA-86497B65BDFF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AE1F4-DDE3-45E2-9741-ACC036D221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E8EAD-7F31-4CC1-B16B-4025BDBD4F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69AA73-0A1D-4263-AF41-04B085E2117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02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AAE49-C7B3-4461-A0BC-171A2BACB6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4DF092-F1D0-4F5B-B3F6-6BD5D785FB5A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655F0-9B75-409A-A0AF-5DB618B421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5D614-C6F8-4F0D-9940-D9FDFC37D5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1EFE3D-0774-4920-956C-CEC287DC80F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6952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D2F4-1312-4383-8900-A756C1DCC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9603"/>
            <a:ext cx="3706886" cy="1821914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B9E0-B9C2-4EA3-8BF1-DCF7995B10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55628" y="609603"/>
            <a:ext cx="6411928" cy="5181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F953C-3F08-40A7-AA95-1D6C7D95970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3796" y="2431517"/>
            <a:ext cx="3706886" cy="3359679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3C0B2-190D-41C9-9337-BC798E4F65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926BAE-7C81-4DBB-93CF-E436FDE1E3DA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F6AD7-C791-49C2-8C69-03C65C0F7E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7AAB5-4BEE-4626-95DF-FDCA8D5CB7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C8818F-0887-4826-8409-6E7F7CECB3B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43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Slate-V2-HD-vertPhotoInset.png">
            <a:extLst>
              <a:ext uri="{FF2B5EF4-FFF2-40B4-BE49-F238E27FC236}">
                <a16:creationId xmlns:a16="http://schemas.microsoft.com/office/drawing/2014/main" id="{A9BF07D4-B821-4270-986A-98AD038D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65" y="609603"/>
            <a:ext cx="3584164" cy="52048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E6486E2-5B57-4B1E-8456-0E2F060CB6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9923"/>
            <a:ext cx="5934949" cy="1829339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2715A0-E4B7-420D-A03A-CEC860D425F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442548" y="763697"/>
            <a:ext cx="3275746" cy="4912824"/>
          </a:xfrm>
          <a:effectLst>
            <a:outerShdw dist="25399" dir="4439558" algn="tl">
              <a:srgbClr val="000000">
                <a:alpha val="36000"/>
              </a:srgbClr>
            </a:outerShdw>
          </a:effectLst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EFFEDC7-FD60-43D2-8C81-BCBD1DA3583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3796" y="2439262"/>
            <a:ext cx="5934949" cy="3376138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BA8638C-D66F-484C-8D9C-1ECB40C5CF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6D412F-1ED7-433C-9F9D-6FF7FC71FBF8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B8F4CCB-29D6-417C-960B-D9CAEE121F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99EEC0D-B83E-45FF-AB7B-9A1340EDDE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060BFA-48FB-48F8-A97F-3FF53A1D8B0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84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332ED-0682-41EF-9288-046AC22AF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9603"/>
            <a:ext cx="10353760" cy="970452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6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669C2-4E26-40AC-A48A-4EA0E81162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796" y="1732449"/>
            <a:ext cx="10353760" cy="4058747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6000"/>
              </a:srgbClr>
            </a:outerShdw>
          </a:effectLst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5F0A5-AFDC-4FB6-B901-53A389ED0CC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678738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sto MT"/>
              </a:defRPr>
            </a:lvl1pPr>
          </a:lstStyle>
          <a:p>
            <a:pPr lvl="0"/>
            <a:fld id="{D8C0D08C-BDC2-423E-9F34-4710E4F6AE32}" type="datetime1">
              <a:rPr lang="en-GB"/>
              <a:pPr lvl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EC6B-5874-4FBE-8157-211D18C1218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913796" y="5883277"/>
            <a:ext cx="667286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sto MT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F2E4C-F412-49FE-B959-1E30A5476FC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14008" y="5883277"/>
            <a:ext cx="75354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sto MT"/>
              </a:defRPr>
            </a:lvl1pPr>
          </a:lstStyle>
          <a:p>
            <a:pPr lvl="0"/>
            <a:fld id="{EABB3D09-8612-418B-9B4C-8FDAD888CC5E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ctr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none" spc="0" baseline="0">
          <a:solidFill>
            <a:srgbClr val="DADADA"/>
          </a:solidFill>
          <a:effectLst>
            <a:outerShdw dist="25403" dir="14639867">
              <a:srgbClr val="000000"/>
            </a:outerShdw>
          </a:effectLst>
          <a:uFillTx/>
          <a:latin typeface="Calisto MT"/>
          <a:cs typeface="Trebuchet MS"/>
        </a:defRPr>
      </a:lvl1pPr>
    </p:titleStyle>
    <p:bodyStyle>
      <a:lvl1pPr marL="342900" marR="0" lvl="0" indent="-306003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DADADA"/>
        </a:buClr>
        <a:buSzPct val="70000"/>
        <a:buFont typeface="Wingdings 2"/>
        <a:buChar char=""/>
        <a:tabLst/>
        <a:defRPr lang="en-US" sz="2000" b="0" i="0" u="none" strike="noStrike" kern="1200" cap="none" spc="0" baseline="0">
          <a:solidFill>
            <a:srgbClr val="DADADA"/>
          </a:solidFill>
          <a:effectLst>
            <a:outerShdw dist="25403" dir="14639867">
              <a:srgbClr val="000000"/>
            </a:outerShdw>
          </a:effectLst>
          <a:uFillTx/>
          <a:latin typeface="Calisto MT"/>
        </a:defRPr>
      </a:lvl1pPr>
      <a:lvl2pPr marL="719998" marR="0" lvl="1" indent="-270004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DADADA"/>
        </a:buClr>
        <a:buSzPct val="70000"/>
        <a:buFont typeface="Wingdings 2"/>
        <a:buChar char=""/>
        <a:tabLst/>
        <a:defRPr lang="en-US" sz="1800" b="0" i="0" u="none" strike="noStrike" kern="1200" cap="none" spc="0" baseline="0">
          <a:solidFill>
            <a:srgbClr val="DADADA"/>
          </a:solidFill>
          <a:effectLst>
            <a:outerShdw dist="25403" dir="14639867">
              <a:srgbClr val="000000"/>
            </a:outerShdw>
          </a:effectLst>
          <a:uFillTx/>
          <a:latin typeface="Calisto MT"/>
        </a:defRPr>
      </a:lvl2pPr>
      <a:lvl3pPr marL="1026002" marR="0" lvl="2" indent="-215999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DADADA"/>
        </a:buClr>
        <a:buSzPct val="70000"/>
        <a:buFont typeface="Wingdings 2"/>
        <a:buChar char=""/>
        <a:tabLst/>
        <a:defRPr lang="en-US" sz="1600" b="0" i="0" u="none" strike="noStrike" kern="1200" cap="none" spc="0" baseline="0">
          <a:solidFill>
            <a:srgbClr val="DADADA"/>
          </a:solidFill>
          <a:effectLst>
            <a:outerShdw dist="25403" dir="14639867">
              <a:srgbClr val="000000"/>
            </a:outerShdw>
          </a:effectLst>
          <a:uFillTx/>
          <a:latin typeface="Calisto MT"/>
        </a:defRPr>
      </a:lvl3pPr>
      <a:lvl4pPr marL="1386001" marR="0" lvl="3" indent="-215999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DADADA"/>
        </a:buClr>
        <a:buSzPct val="70000"/>
        <a:buFont typeface="Wingdings 2"/>
        <a:buChar char=""/>
        <a:tabLst/>
        <a:defRPr lang="en-US" sz="1400" b="0" i="0" u="none" strike="noStrike" kern="1200" cap="none" spc="0" baseline="0">
          <a:solidFill>
            <a:srgbClr val="DADADA"/>
          </a:solidFill>
          <a:effectLst>
            <a:outerShdw dist="25403" dir="14639867">
              <a:srgbClr val="000000"/>
            </a:outerShdw>
          </a:effectLst>
          <a:uFillTx/>
          <a:latin typeface="Calisto MT"/>
        </a:defRPr>
      </a:lvl4pPr>
      <a:lvl5pPr marL="1674001" marR="0" lvl="4" indent="-215999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DADADA"/>
        </a:buClr>
        <a:buSzPct val="70000"/>
        <a:buFont typeface="Wingdings 2"/>
        <a:buChar char=""/>
        <a:tabLst/>
        <a:defRPr lang="en-US" sz="1400" b="0" i="0" u="none" strike="noStrike" kern="1200" cap="none" spc="0" baseline="0">
          <a:solidFill>
            <a:srgbClr val="DADADA"/>
          </a:solidFill>
          <a:effectLst>
            <a:outerShdw dist="25403" dir="14639867">
              <a:srgbClr val="000000"/>
            </a:outerShdw>
          </a:effectLst>
          <a:uFillTx/>
          <a:latin typeface="Calisto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70E548-4096-43BC-94F2-CDB1C2C4739D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sto M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C1A514-CB89-4E43-A545-7187BBEFA5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139238" y="1097280"/>
            <a:ext cx="6043873" cy="4626864"/>
          </a:xfrm>
        </p:spPr>
        <p:txBody>
          <a:bodyPr anchor="ctr" anchorCtr="0"/>
          <a:lstStyle/>
          <a:p>
            <a:pPr lvl="0" algn="l"/>
            <a:r>
              <a:rPr lang="en-US"/>
              <a:t>Pre-processor</a:t>
            </a:r>
            <a:endParaRPr lang="en-GB"/>
          </a:p>
        </p:txBody>
      </p:sp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EDD3C6FF-5F6C-43E7-88C0-1332E6A5203E}"/>
              </a:ext>
            </a:extLst>
          </p:cNvPr>
          <p:cNvCxnSpPr>
            <a:cxnSpLocks noMove="1" noResize="1"/>
          </p:cNvCxnSpPr>
          <p:nvPr/>
        </p:nvCxnSpPr>
        <p:spPr>
          <a:xfrm>
            <a:off x="4654606" y="2057400"/>
            <a:ext cx="0" cy="2743200"/>
          </a:xfrm>
          <a:prstGeom prst="straightConnector1">
            <a:avLst/>
          </a:prstGeom>
          <a:noFill/>
          <a:ln w="19046" cap="rnd">
            <a:solidFill>
              <a:srgbClr val="DADADA"/>
            </a:solidFill>
            <a:prstDash val="solid"/>
            <a:miter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62F0907-6B95-468E-80E4-19DDF14751F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 önişlemi  ‘compiler’  bir parçası değildir, ancak derleme işleminde ayrı bir adımdır. </a:t>
            </a:r>
          </a:p>
          <a:p>
            <a:pPr lvl="0"/>
            <a:r>
              <a:rPr lang="en-GB"/>
              <a:t>C önişlemcisi yalnızca bir metin değiştirme aracıdır ve derleyiciye gerçek derlemeden önce gerekli ön işlemeyi yapmasını söylerler.</a:t>
            </a:r>
          </a:p>
          <a:p>
            <a:pPr lvl="0"/>
            <a:r>
              <a:rPr lang="en-GB"/>
              <a:t>Tüm önişlemci komutları ‘hash’(#) simgesiyle başlar.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 programming Interview questions and answers ...">
            <a:extLst>
              <a:ext uri="{FF2B5EF4-FFF2-40B4-BE49-F238E27FC236}">
                <a16:creationId xmlns:a16="http://schemas.microsoft.com/office/drawing/2014/main" id="{B500C1B9-2C0B-4CA1-9F11-DF8EBA4FBA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38378" y="935943"/>
            <a:ext cx="7715250" cy="413384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134D08-F8E4-4FF9-8676-576EC0AA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98" y="1532927"/>
            <a:ext cx="6594588" cy="331898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AE4F81-FB97-43FF-8556-97662812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95" y="1138949"/>
            <a:ext cx="7441871" cy="43360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C0447-FD2C-4075-8C53-97DCFF7B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709" y="1079193"/>
            <a:ext cx="9009080" cy="340343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DDF5BE-8F26-463F-BF41-A569D065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775" y="1271363"/>
            <a:ext cx="7097115" cy="317226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2812</TotalTime>
  <Words>438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Wingdings 2</vt:lpstr>
      <vt:lpstr>Slate</vt:lpstr>
      <vt:lpstr>Pre-processor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Pre-processor</dc:title>
  <dc:creator>(s) Boran Cetinkaya</dc:creator>
  <cp:lastModifiedBy>(s) Boran Cetinkaya</cp:lastModifiedBy>
  <cp:revision>14</cp:revision>
  <dcterms:created xsi:type="dcterms:W3CDTF">2021-03-22T09:23:21Z</dcterms:created>
  <dcterms:modified xsi:type="dcterms:W3CDTF">2021-03-26T11:02:05Z</dcterms:modified>
</cp:coreProperties>
</file>