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4" r:id="rId1"/>
  </p:sldMasterIdLst>
  <p:sldIdLst>
    <p:sldId id="256" r:id="rId2"/>
    <p:sldId id="257" r:id="rId3"/>
    <p:sldId id="258" r:id="rId4"/>
    <p:sldId id="260" r:id="rId5"/>
    <p:sldId id="259" r:id="rId6"/>
    <p:sldId id="261" r:id="rId7"/>
    <p:sldId id="262" r:id="rId8"/>
    <p:sldId id="265"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4"/>
    <p:restoredTop sz="94629"/>
  </p:normalViewPr>
  <p:slideViewPr>
    <p:cSldViewPr snapToGrid="0" snapToObjects="1">
      <p:cViewPr varScale="1">
        <p:scale>
          <a:sx n="95" d="100"/>
          <a:sy n="95" d="100"/>
        </p:scale>
        <p:origin x="8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CCC95E-59C0-A449-AFB0-02ADE396D69A}" type="datetimeFigureOut">
              <a:rPr lang="en-US" smtClean="0"/>
              <a:t>9/15/17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415256E-452E-5B4E-9978-6D29C3D0EA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CC95E-59C0-A449-AFB0-02ADE396D69A}" type="datetimeFigureOut">
              <a:rPr lang="en-US" smtClean="0"/>
              <a:t>9/15/17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415256E-452E-5B4E-9978-6D29C3D0EA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CC95E-59C0-A449-AFB0-02ADE396D69A}" type="datetimeFigureOut">
              <a:rPr lang="en-US" smtClean="0"/>
              <a:t>9/15/17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415256E-452E-5B4E-9978-6D29C3D0EA2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CC95E-59C0-A449-AFB0-02ADE396D69A}" type="datetimeFigureOut">
              <a:rPr lang="en-US" smtClean="0"/>
              <a:t>9/15/17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415256E-452E-5B4E-9978-6D29C3D0EA2E}"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CC95E-59C0-A449-AFB0-02ADE396D69A}" type="datetimeFigureOut">
              <a:rPr lang="en-US" smtClean="0"/>
              <a:t>9/15/17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415256E-452E-5B4E-9978-6D29C3D0EA2E}"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7CCC95E-59C0-A449-AFB0-02ADE396D69A}" type="datetimeFigureOut">
              <a:rPr lang="en-US" smtClean="0"/>
              <a:t>9/15/17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7CCC95E-59C0-A449-AFB0-02ADE396D69A}" type="datetimeFigureOut">
              <a:rPr lang="en-US" smtClean="0"/>
              <a:t>9/15/17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CCC95E-59C0-A449-AFB0-02ADE396D69A}" type="datetimeFigureOut">
              <a:rPr lang="en-US" smtClean="0"/>
              <a:t>9/15/17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7CCC95E-59C0-A449-AFB0-02ADE396D69A}" type="datetimeFigureOut">
              <a:rPr lang="en-US" smtClean="0"/>
              <a:t>9/15/17</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415256E-452E-5B4E-9978-6D29C3D0EA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CCC95E-59C0-A449-AFB0-02ADE396D69A}" type="datetimeFigureOut">
              <a:rPr lang="en-US" smtClean="0"/>
              <a:t>9/15/17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CCC95E-59C0-A449-AFB0-02ADE396D69A}" type="datetimeFigureOut">
              <a:rPr lang="en-US" smtClean="0"/>
              <a:t>9/15/17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415256E-452E-5B4E-9978-6D29C3D0EA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CCC95E-59C0-A449-AFB0-02ADE396D69A}" type="datetimeFigureOut">
              <a:rPr lang="en-US" smtClean="0"/>
              <a:t>9/15/17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CCC95E-59C0-A449-AFB0-02ADE396D69A}" type="datetimeFigureOut">
              <a:rPr lang="en-US" smtClean="0"/>
              <a:t>9/15/17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CCC95E-59C0-A449-AFB0-02ADE396D69A}" type="datetimeFigureOut">
              <a:rPr lang="en-US" smtClean="0"/>
              <a:t>9/15/17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7CCC95E-59C0-A449-AFB0-02ADE396D69A}" type="datetimeFigureOut">
              <a:rPr lang="en-US" smtClean="0"/>
              <a:t>9/15/17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CC95E-59C0-A449-AFB0-02ADE396D69A}" type="datetimeFigureOut">
              <a:rPr lang="en-US" smtClean="0"/>
              <a:t>9/15/17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CC95E-59C0-A449-AFB0-02ADE396D69A}" type="datetimeFigureOut">
              <a:rPr lang="en-US" smtClean="0"/>
              <a:t>9/15/17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E415256E-452E-5B4E-9978-6D29C3D0EA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CCC95E-59C0-A449-AFB0-02ADE396D69A}" type="datetimeFigureOut">
              <a:rPr lang="en-US" smtClean="0"/>
              <a:t>9/15/17</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415256E-452E-5B4E-9978-6D29C3D0EA2E}" type="slidenum">
              <a:rPr lang="en-US" smtClean="0"/>
              <a:t>‹#›</a:t>
            </a:fld>
            <a:endParaRPr lang="en-US"/>
          </a:p>
        </p:txBody>
      </p:sp>
    </p:spTree>
    <p:extLst>
      <p:ext uri="{BB962C8B-B14F-4D97-AF65-F5344CB8AC3E}">
        <p14:creationId xmlns:p14="http://schemas.microsoft.com/office/powerpoint/2010/main" val="595426348"/>
      </p:ext>
    </p:extLst>
  </p:cSld>
  <p:clrMap bg1="dk1" tx1="lt1" bg2="dk2" tx2="lt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 id="21474840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rcobonzanini.com/2015/03/09/mining-twitter-data-with-python-part-2/" TargetMode="External"/><Relationship Id="rId4" Type="http://schemas.openxmlformats.org/officeDocument/2006/relationships/hyperlink" Target="https://github.com/bonzanini/Book-SocialMediaMiningPython" TargetMode="External"/><Relationship Id="rId5" Type="http://schemas.openxmlformats.org/officeDocument/2006/relationships/hyperlink" Target="https://stackoverflow.com/questions/35074222/python-read-csv-into-dataframe-cant-convert-object-into-float" TargetMode="External"/><Relationship Id="rId6" Type="http://schemas.openxmlformats.org/officeDocument/2006/relationships/hyperlink" Target="https://stackoverflow.com/questions/31729288/pandas-dataframe-and-u-u2019" TargetMode="External"/><Relationship Id="rId7" Type="http://schemas.openxmlformats.org/officeDocument/2006/relationships/hyperlink" Target="https://stackoverflow.com/questions/38134643/data-frame-object-has-no-attribute" TargetMode="External"/><Relationship Id="rId8" Type="http://schemas.openxmlformats.org/officeDocument/2006/relationships/hyperlink" Target="https://regexone.com/references/python" TargetMode="External"/><Relationship Id="rId1" Type="http://schemas.openxmlformats.org/officeDocument/2006/relationships/slideLayout" Target="../slideLayouts/slideLayout2.xml"/><Relationship Id="rId2" Type="http://schemas.openxmlformats.org/officeDocument/2006/relationships/hyperlink" Target="https://github.com/bonzanini/nlp-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ot.ly/~boraton/3/" TargetMode="Externa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ot.ly/~boraton/1/" TargetMode="Externa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7"/>
          <p:cNvSpPr txBox="1"/>
          <p:nvPr/>
        </p:nvSpPr>
        <p:spPr>
          <a:xfrm>
            <a:off x="1307576" y="2988963"/>
            <a:ext cx="6904094" cy="677602"/>
          </a:xfrm>
          <a:prstGeom prst="rect">
            <a:avLst/>
          </a:prstGeom>
          <a:noFill/>
          <a:ln>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b="1" dirty="0">
                <a:solidFill>
                  <a:schemeClr val="tx1"/>
                </a:solidFill>
                <a:latin typeface="Times New Roman" charset="0"/>
                <a:ea typeface="Times New Roman" charset="0"/>
                <a:cs typeface="Times New Roman" charset="0"/>
              </a:rPr>
              <a:t>Analysis of Twitter posts for Cape Town, </a:t>
            </a:r>
            <a:r>
              <a:rPr lang="en-US" sz="2000" b="1">
                <a:solidFill>
                  <a:schemeClr val="tx1"/>
                </a:solidFill>
                <a:latin typeface="Times New Roman" charset="0"/>
                <a:ea typeface="Times New Roman" charset="0"/>
                <a:cs typeface="Times New Roman" charset="0"/>
              </a:rPr>
              <a:t>South </a:t>
            </a:r>
            <a:r>
              <a:rPr lang="en-US" sz="2000" b="1" smtClean="0">
                <a:solidFill>
                  <a:schemeClr val="tx1"/>
                </a:solidFill>
                <a:latin typeface="Times New Roman" charset="0"/>
                <a:ea typeface="Times New Roman" charset="0"/>
                <a:cs typeface="Times New Roman" charset="0"/>
              </a:rPr>
              <a:t>African </a:t>
            </a:r>
            <a:r>
              <a:rPr lang="en-US" sz="2000" b="1" dirty="0" smtClean="0">
                <a:solidFill>
                  <a:schemeClr val="tx1"/>
                </a:solidFill>
                <a:latin typeface="Times New Roman" charset="0"/>
                <a:ea typeface="Times New Roman" charset="0"/>
                <a:cs typeface="Times New Roman" charset="0"/>
              </a:rPr>
              <a:t>Users</a:t>
            </a:r>
            <a:r>
              <a:rPr lang="en-US" sz="2000" dirty="0" smtClean="0">
                <a:solidFill>
                  <a:schemeClr val="tx1"/>
                </a:solidFill>
                <a:latin typeface="Times New Roman" charset="0"/>
                <a:ea typeface="Times New Roman" charset="0"/>
                <a:cs typeface="Times New Roman" charset="0"/>
              </a:rPr>
              <a:t/>
            </a:r>
            <a:br>
              <a:rPr lang="en-US" sz="2000" dirty="0" smtClean="0">
                <a:solidFill>
                  <a:schemeClr val="tx1"/>
                </a:solidFill>
                <a:latin typeface="Times New Roman" charset="0"/>
                <a:ea typeface="Times New Roman" charset="0"/>
                <a:cs typeface="Times New Roman" charset="0"/>
              </a:rPr>
            </a:br>
            <a:endParaRPr lang="en-GB" sz="2000" dirty="0">
              <a:solidFill>
                <a:schemeClr val="tx1"/>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94499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00473" y="1072244"/>
            <a:ext cx="1438855" cy="369332"/>
          </a:xfrm>
          <a:prstGeom prst="rect">
            <a:avLst/>
          </a:prstGeom>
        </p:spPr>
        <p:txBody>
          <a:bodyPr wrap="none">
            <a:spAutoFit/>
          </a:bodyPr>
          <a:lstStyle/>
          <a:p>
            <a:r>
              <a:rPr lang="en-US" b="1" smtClean="0">
                <a:latin typeface="Helvetica Neue" charset="0"/>
              </a:rPr>
              <a:t>References</a:t>
            </a:r>
            <a:endParaRPr lang="en-US" b="1" i="0" dirty="0">
              <a:effectLst/>
              <a:latin typeface="Helvetica Neue" charset="0"/>
            </a:endParaRPr>
          </a:p>
        </p:txBody>
      </p:sp>
      <p:sp>
        <p:nvSpPr>
          <p:cNvPr id="3" name="Rectangle 2"/>
          <p:cNvSpPr/>
          <p:nvPr/>
        </p:nvSpPr>
        <p:spPr>
          <a:xfrm>
            <a:off x="735106" y="2793884"/>
            <a:ext cx="8919882" cy="2893100"/>
          </a:xfrm>
          <a:prstGeom prst="rect">
            <a:avLst/>
          </a:prstGeom>
          <a:ln>
            <a:noFill/>
          </a:ln>
        </p:spPr>
        <p:txBody>
          <a:bodyPr wrap="square">
            <a:spAutoFit/>
          </a:bodyPr>
          <a:lstStyle/>
          <a:p>
            <a:pPr>
              <a:lnSpc>
                <a:spcPct val="150000"/>
              </a:lnSpc>
            </a:pPr>
            <a:r>
              <a:rPr lang="en-US" sz="1400" b="0" i="0" dirty="0" smtClean="0">
                <a:solidFill>
                  <a:schemeClr val="bg1">
                    <a:lumMod val="95000"/>
                    <a:lumOff val="5000"/>
                  </a:schemeClr>
                </a:solidFill>
                <a:effectLst/>
                <a:latin typeface="Times New Roman" charset="0"/>
                <a:ea typeface="Times New Roman" charset="0"/>
                <a:cs typeface="Times New Roman" charset="0"/>
              </a:rPr>
              <a:t>Website References:</a:t>
            </a:r>
          </a:p>
          <a:p>
            <a:pPr>
              <a:lnSpc>
                <a:spcPct val="150000"/>
              </a:lnSpc>
              <a:buFont typeface="+mj-lt"/>
              <a:buAutoNum type="arabicPeriod"/>
            </a:pPr>
            <a:r>
              <a:rPr lang="en-US" sz="1400" b="0" i="0" dirty="0" smtClean="0">
                <a:solidFill>
                  <a:schemeClr val="bg1"/>
                </a:solidFill>
                <a:effectLst/>
                <a:latin typeface="Times New Roman" charset="0"/>
                <a:ea typeface="Times New Roman" charset="0"/>
                <a:cs typeface="Times New Roman" charset="0"/>
                <a:hlinkClick r:id="rId2"/>
              </a:rPr>
              <a:t> https://github.com/bonzanini/nlp-tutorial</a:t>
            </a:r>
            <a:endParaRPr lang="en-US" sz="1400" b="0" i="0" dirty="0" smtClean="0">
              <a:solidFill>
                <a:schemeClr val="bg1"/>
              </a:solidFill>
              <a:effectLst/>
              <a:latin typeface="Times New Roman" charset="0"/>
              <a:ea typeface="Times New Roman" charset="0"/>
              <a:cs typeface="Times New Roman" charset="0"/>
            </a:endParaRPr>
          </a:p>
          <a:p>
            <a:pPr>
              <a:lnSpc>
                <a:spcPct val="150000"/>
              </a:lnSpc>
              <a:buFont typeface="+mj-lt"/>
              <a:buAutoNum type="arabicPeriod"/>
            </a:pPr>
            <a:r>
              <a:rPr lang="en-US" sz="1400" b="0" i="0" dirty="0" smtClean="0">
                <a:solidFill>
                  <a:schemeClr val="bg1"/>
                </a:solidFill>
                <a:effectLst/>
                <a:latin typeface="Times New Roman" charset="0"/>
                <a:ea typeface="Times New Roman" charset="0"/>
                <a:cs typeface="Times New Roman" charset="0"/>
                <a:hlinkClick r:id="rId3"/>
              </a:rPr>
              <a:t>https://marcobonzanini.com/2015/03/09/mining-twitter-data-with-python-part-2/</a:t>
            </a:r>
            <a:endParaRPr lang="en-US" sz="1400" b="0" i="0" dirty="0" smtClean="0">
              <a:solidFill>
                <a:schemeClr val="bg1"/>
              </a:solidFill>
              <a:effectLst/>
              <a:latin typeface="Times New Roman" charset="0"/>
              <a:ea typeface="Times New Roman" charset="0"/>
              <a:cs typeface="Times New Roman" charset="0"/>
            </a:endParaRPr>
          </a:p>
          <a:p>
            <a:pPr>
              <a:lnSpc>
                <a:spcPct val="150000"/>
              </a:lnSpc>
              <a:buFont typeface="+mj-lt"/>
              <a:buAutoNum type="arabicPeriod"/>
            </a:pPr>
            <a:r>
              <a:rPr lang="en-US" sz="1400" b="0" i="0" dirty="0" smtClean="0">
                <a:solidFill>
                  <a:schemeClr val="bg1"/>
                </a:solidFill>
                <a:effectLst/>
                <a:latin typeface="Times New Roman" charset="0"/>
                <a:ea typeface="Times New Roman" charset="0"/>
                <a:cs typeface="Times New Roman" charset="0"/>
                <a:hlinkClick r:id="rId4"/>
              </a:rPr>
              <a:t>https://github.com/bonzanini/Book-SocialMediaMiningPython</a:t>
            </a:r>
            <a:endParaRPr lang="en-US" sz="1400" b="0" i="0" dirty="0" smtClean="0">
              <a:solidFill>
                <a:schemeClr val="bg1"/>
              </a:solidFill>
              <a:effectLst/>
              <a:latin typeface="Times New Roman" charset="0"/>
              <a:ea typeface="Times New Roman" charset="0"/>
              <a:cs typeface="Times New Roman" charset="0"/>
            </a:endParaRPr>
          </a:p>
          <a:p>
            <a:pPr>
              <a:lnSpc>
                <a:spcPct val="150000"/>
              </a:lnSpc>
              <a:buFont typeface="+mj-lt"/>
              <a:buAutoNum type="arabicPeriod"/>
            </a:pPr>
            <a:r>
              <a:rPr lang="en-US" sz="1400" b="0" i="0" dirty="0" smtClean="0">
                <a:solidFill>
                  <a:schemeClr val="bg1"/>
                </a:solidFill>
                <a:effectLst/>
                <a:latin typeface="Times New Roman" charset="0"/>
                <a:ea typeface="Times New Roman" charset="0"/>
                <a:cs typeface="Times New Roman" charset="0"/>
                <a:hlinkClick r:id="rId5"/>
              </a:rPr>
              <a:t>https://stackoverflow.com/questions/35074222/python-read-csv-into-dataframe-cant-convert-object-into-float</a:t>
            </a:r>
            <a:endParaRPr lang="en-US" sz="1400" b="0" i="0" dirty="0" smtClean="0">
              <a:solidFill>
                <a:schemeClr val="bg1"/>
              </a:solidFill>
              <a:effectLst/>
              <a:latin typeface="Times New Roman" charset="0"/>
              <a:ea typeface="Times New Roman" charset="0"/>
              <a:cs typeface="Times New Roman" charset="0"/>
            </a:endParaRPr>
          </a:p>
          <a:p>
            <a:pPr>
              <a:lnSpc>
                <a:spcPct val="150000"/>
              </a:lnSpc>
              <a:buFont typeface="+mj-lt"/>
              <a:buAutoNum type="arabicPeriod"/>
            </a:pPr>
            <a:r>
              <a:rPr lang="en-US" sz="1400" b="0" i="0" dirty="0" smtClean="0">
                <a:solidFill>
                  <a:schemeClr val="bg1"/>
                </a:solidFill>
                <a:effectLst/>
                <a:latin typeface="Times New Roman" charset="0"/>
                <a:ea typeface="Times New Roman" charset="0"/>
                <a:cs typeface="Times New Roman" charset="0"/>
                <a:hlinkClick r:id="rId6"/>
              </a:rPr>
              <a:t>https://stackoverflow.com/questions/31729288/pandas-dataframe-and-u-u2019</a:t>
            </a:r>
            <a:endParaRPr lang="en-US" sz="1400" b="0" i="0" dirty="0" smtClean="0">
              <a:solidFill>
                <a:schemeClr val="bg1"/>
              </a:solidFill>
              <a:effectLst/>
              <a:latin typeface="Times New Roman" charset="0"/>
              <a:ea typeface="Times New Roman" charset="0"/>
              <a:cs typeface="Times New Roman" charset="0"/>
            </a:endParaRPr>
          </a:p>
          <a:p>
            <a:pPr>
              <a:lnSpc>
                <a:spcPct val="150000"/>
              </a:lnSpc>
              <a:buFont typeface="+mj-lt"/>
              <a:buAutoNum type="arabicPeriod"/>
            </a:pPr>
            <a:r>
              <a:rPr lang="en-US" sz="1400" b="0" i="0" dirty="0" smtClean="0">
                <a:solidFill>
                  <a:schemeClr val="bg1"/>
                </a:solidFill>
                <a:effectLst/>
                <a:latin typeface="Times New Roman" charset="0"/>
                <a:ea typeface="Times New Roman" charset="0"/>
                <a:cs typeface="Times New Roman" charset="0"/>
                <a:hlinkClick r:id="rId7"/>
              </a:rPr>
              <a:t>https://stackoverflow.com/questions/38134643/data-frame-object-has-no-attribute</a:t>
            </a:r>
            <a:r>
              <a:rPr lang="en-US" sz="1400" b="0" i="0" dirty="0" smtClean="0">
                <a:solidFill>
                  <a:schemeClr val="bg1"/>
                </a:solidFill>
                <a:effectLst/>
                <a:latin typeface="Times New Roman" charset="0"/>
                <a:ea typeface="Times New Roman" charset="0"/>
                <a:cs typeface="Times New Roman" charset="0"/>
              </a:rPr>
              <a:t> </a:t>
            </a:r>
          </a:p>
          <a:p>
            <a:pPr>
              <a:lnSpc>
                <a:spcPct val="150000"/>
              </a:lnSpc>
              <a:buFont typeface="+mj-lt"/>
              <a:buAutoNum type="arabicPeriod"/>
            </a:pPr>
            <a:r>
              <a:rPr lang="en-US" sz="1400" dirty="0">
                <a:solidFill>
                  <a:schemeClr val="bg1"/>
                </a:solidFill>
                <a:latin typeface="Times New Roman" charset="0"/>
                <a:ea typeface="Times New Roman" charset="0"/>
                <a:cs typeface="Times New Roman" charset="0"/>
              </a:rPr>
              <a:t> </a:t>
            </a:r>
            <a:r>
              <a:rPr lang="en-US" sz="1400" dirty="0" smtClean="0">
                <a:solidFill>
                  <a:schemeClr val="bg1"/>
                </a:solidFill>
                <a:latin typeface="Times New Roman" charset="0"/>
                <a:ea typeface="Times New Roman" charset="0"/>
                <a:cs typeface="Times New Roman" charset="0"/>
                <a:hlinkClick r:id="rId8"/>
              </a:rPr>
              <a:t>https://regexone.com/references/python</a:t>
            </a:r>
            <a:endParaRPr lang="en-US" sz="1400" dirty="0" smtClean="0">
              <a:solidFill>
                <a:schemeClr val="bg1"/>
              </a:solidFill>
              <a:latin typeface="Times New Roman" charset="0"/>
              <a:ea typeface="Times New Roman" charset="0"/>
              <a:cs typeface="Times New Roman" charset="0"/>
            </a:endParaRPr>
          </a:p>
          <a:p>
            <a:pPr>
              <a:buFont typeface="+mj-lt"/>
              <a:buAutoNum type="arabicPeriod"/>
            </a:pPr>
            <a:endParaRPr lang="en-US" sz="1400" b="0" i="0" dirty="0">
              <a:solidFill>
                <a:schemeClr val="bg1"/>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23969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4251849" y="1003158"/>
            <a:ext cx="2110514" cy="369332"/>
          </a:xfrm>
          <a:prstGeom prst="rect">
            <a:avLst/>
          </a:prstGeom>
        </p:spPr>
        <p:txBody>
          <a:bodyPr wrap="none">
            <a:spAutoFit/>
          </a:bodyPr>
          <a:lstStyle/>
          <a:p>
            <a:r>
              <a:rPr lang="en-US" b="1" i="0" smtClean="0">
                <a:effectLst/>
                <a:latin typeface="Helvetica Neue" charset="0"/>
              </a:rPr>
              <a:t>Brief Introduction</a:t>
            </a:r>
            <a:endParaRPr lang="en-US" b="1" i="0">
              <a:effectLst/>
              <a:latin typeface="Helvetica Neue" charset="0"/>
            </a:endParaRPr>
          </a:p>
        </p:txBody>
      </p:sp>
      <p:sp>
        <p:nvSpPr>
          <p:cNvPr id="48" name="Rectangle 47"/>
          <p:cNvSpPr/>
          <p:nvPr/>
        </p:nvSpPr>
        <p:spPr>
          <a:xfrm>
            <a:off x="690282" y="3135448"/>
            <a:ext cx="9099177" cy="1384995"/>
          </a:xfrm>
          <a:prstGeom prst="rect">
            <a:avLst/>
          </a:prstGeom>
        </p:spPr>
        <p:txBody>
          <a:bodyPr wrap="square">
            <a:spAutoFit/>
          </a:bodyPr>
          <a:lstStyle/>
          <a:p>
            <a:pPr algn="just">
              <a:lnSpc>
                <a:spcPct val="150000"/>
              </a:lnSpc>
            </a:pPr>
            <a:r>
              <a:rPr lang="en-US" sz="1400" b="0" i="0" dirty="0" smtClean="0">
                <a:solidFill>
                  <a:schemeClr val="bg1"/>
                </a:solidFill>
                <a:effectLst/>
                <a:latin typeface="Times New Roman" charset="0"/>
                <a:ea typeface="Times New Roman" charset="0"/>
                <a:cs typeface="Times New Roman" charset="0"/>
              </a:rPr>
              <a:t>This is a simple program that analysis the Cape Town, South Africa tweets posts. We grouped the data based on location and the program then use the location to find the most frequency words users used on Twitter. Furthermore, we can used the analysis to find users ID and we predict the different emotions attached to the text. However, in this report we consider using the </a:t>
            </a:r>
            <a:r>
              <a:rPr lang="en-US" sz="1400" dirty="0" smtClean="0">
                <a:solidFill>
                  <a:schemeClr val="bg1"/>
                </a:solidFill>
                <a:latin typeface="Times New Roman" charset="0"/>
                <a:ea typeface="Times New Roman" charset="0"/>
                <a:cs typeface="Times New Roman" charset="0"/>
              </a:rPr>
              <a:t>user </a:t>
            </a:r>
            <a:r>
              <a:rPr lang="en-US" sz="1400" dirty="0" err="1" smtClean="0">
                <a:solidFill>
                  <a:schemeClr val="bg1"/>
                </a:solidFill>
                <a:latin typeface="Times New Roman" charset="0"/>
                <a:ea typeface="Times New Roman" charset="0"/>
                <a:cs typeface="Times New Roman" charset="0"/>
              </a:rPr>
              <a:t>id</a:t>
            </a:r>
            <a:r>
              <a:rPr lang="en-US" sz="1400" b="0" i="0" dirty="0" err="1" smtClean="0">
                <a:solidFill>
                  <a:schemeClr val="bg1"/>
                </a:solidFill>
                <a:effectLst/>
                <a:latin typeface="Times New Roman" charset="0"/>
                <a:ea typeface="Times New Roman" charset="0"/>
                <a:cs typeface="Times New Roman" charset="0"/>
              </a:rPr>
              <a:t>,</a:t>
            </a:r>
            <a:r>
              <a:rPr lang="en-US" sz="1400" dirty="0" err="1" smtClean="0">
                <a:solidFill>
                  <a:schemeClr val="bg1"/>
                </a:solidFill>
                <a:latin typeface="Times New Roman" charset="0"/>
                <a:ea typeface="Times New Roman" charset="0"/>
                <a:cs typeface="Times New Roman" charset="0"/>
              </a:rPr>
              <a:t>location</a:t>
            </a:r>
            <a:r>
              <a:rPr lang="en-US" sz="1400" b="0" i="0" dirty="0" err="1" smtClean="0">
                <a:solidFill>
                  <a:schemeClr val="bg1"/>
                </a:solidFill>
                <a:effectLst/>
                <a:latin typeface="Times New Roman" charset="0"/>
                <a:ea typeface="Times New Roman" charset="0"/>
                <a:cs typeface="Times New Roman" charset="0"/>
              </a:rPr>
              <a:t>,</a:t>
            </a:r>
            <a:r>
              <a:rPr lang="en-US" sz="1400" dirty="0" err="1" smtClean="0">
                <a:solidFill>
                  <a:schemeClr val="bg1"/>
                </a:solidFill>
                <a:latin typeface="Times New Roman" charset="0"/>
                <a:ea typeface="Times New Roman" charset="0"/>
                <a:cs typeface="Times New Roman" charset="0"/>
              </a:rPr>
              <a:t>text</a:t>
            </a:r>
            <a:r>
              <a:rPr lang="en-US" sz="1400" b="0" i="0" dirty="0" smtClean="0">
                <a:solidFill>
                  <a:schemeClr val="bg1"/>
                </a:solidFill>
                <a:effectLst/>
                <a:latin typeface="Times New Roman" charset="0"/>
                <a:ea typeface="Times New Roman" charset="0"/>
                <a:cs typeface="Times New Roman" charset="0"/>
              </a:rPr>
              <a:t>.</a:t>
            </a:r>
            <a:endParaRPr lang="en-US" sz="1400" dirty="0">
              <a:solidFill>
                <a:schemeClr val="bg1"/>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41448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982161"/>
            <a:ext cx="8937811" cy="1754326"/>
          </a:xfrm>
          <a:prstGeom prst="rect">
            <a:avLst/>
          </a:prstGeom>
        </p:spPr>
        <p:txBody>
          <a:bodyPr wrap="square">
            <a:spAutoFit/>
          </a:bodyPr>
          <a:lstStyle/>
          <a:p>
            <a:pPr algn="just">
              <a:lnSpc>
                <a:spcPct val="150000"/>
              </a:lnSpc>
            </a:pPr>
            <a:r>
              <a:rPr lang="en-US" dirty="0" smtClean="0">
                <a:solidFill>
                  <a:srgbClr val="000000"/>
                </a:solidFill>
                <a:latin typeface="Times New Roman" charset="0"/>
                <a:ea typeface="Times New Roman" charset="0"/>
                <a:cs typeface="Times New Roman" charset="0"/>
              </a:rPr>
              <a:t>1. </a:t>
            </a:r>
            <a:r>
              <a:rPr lang="en-US" i="0" dirty="0" smtClean="0">
                <a:solidFill>
                  <a:srgbClr val="000000"/>
                </a:solidFill>
                <a:effectLst/>
                <a:latin typeface="Times New Roman" charset="0"/>
                <a:ea typeface="Times New Roman" charset="0"/>
                <a:cs typeface="Times New Roman" charset="0"/>
              </a:rPr>
              <a:t>Python Virtual Environment; e.g. Anaconda </a:t>
            </a:r>
          </a:p>
          <a:p>
            <a:pPr algn="just">
              <a:lnSpc>
                <a:spcPct val="150000"/>
              </a:lnSpc>
            </a:pPr>
            <a:r>
              <a:rPr lang="en-US" i="0" dirty="0" smtClean="0">
                <a:solidFill>
                  <a:srgbClr val="000000"/>
                </a:solidFill>
                <a:effectLst/>
                <a:latin typeface="Times New Roman" charset="0"/>
                <a:ea typeface="Times New Roman" charset="0"/>
                <a:cs typeface="Times New Roman" charset="0"/>
              </a:rPr>
              <a:t>2. Used Python Libraries and </a:t>
            </a:r>
            <a:r>
              <a:rPr lang="en-US" i="0" dirty="0" err="1" smtClean="0">
                <a:solidFill>
                  <a:srgbClr val="000000"/>
                </a:solidFill>
                <a:effectLst/>
                <a:latin typeface="Times New Roman" charset="0"/>
                <a:ea typeface="Times New Roman" charset="0"/>
                <a:cs typeface="Times New Roman" charset="0"/>
              </a:rPr>
              <a:t>Jupyter</a:t>
            </a:r>
            <a:r>
              <a:rPr lang="en-US" i="0" dirty="0" smtClean="0">
                <a:solidFill>
                  <a:srgbClr val="000000"/>
                </a:solidFill>
                <a:effectLst/>
                <a:latin typeface="Times New Roman" charset="0"/>
                <a:ea typeface="Times New Roman" charset="0"/>
                <a:cs typeface="Times New Roman" charset="0"/>
              </a:rPr>
              <a:t> Notebook; egg pandas, NLTK, </a:t>
            </a:r>
            <a:r>
              <a:rPr lang="en-US" i="0" dirty="0" err="1" smtClean="0">
                <a:solidFill>
                  <a:srgbClr val="000000"/>
                </a:solidFill>
                <a:effectLst/>
                <a:latin typeface="Times New Roman" charset="0"/>
                <a:ea typeface="Times New Roman" charset="0"/>
                <a:cs typeface="Times New Roman" charset="0"/>
              </a:rPr>
              <a:t>gensim</a:t>
            </a:r>
            <a:r>
              <a:rPr lang="en-US" i="0" dirty="0" smtClean="0">
                <a:solidFill>
                  <a:srgbClr val="000000"/>
                </a:solidFill>
                <a:effectLst/>
                <a:latin typeface="Times New Roman" charset="0"/>
                <a:ea typeface="Times New Roman" charset="0"/>
                <a:cs typeface="Times New Roman" charset="0"/>
              </a:rPr>
              <a:t>, and  </a:t>
            </a:r>
            <a:r>
              <a:rPr lang="en-US" i="0" dirty="0" err="1" smtClean="0">
                <a:solidFill>
                  <a:srgbClr val="000000"/>
                </a:solidFill>
                <a:effectLst/>
                <a:latin typeface="Times New Roman" charset="0"/>
                <a:ea typeface="Times New Roman" charset="0"/>
                <a:cs typeface="Times New Roman" charset="0"/>
              </a:rPr>
              <a:t>numpy</a:t>
            </a:r>
            <a:r>
              <a:rPr lang="en-US" i="0" dirty="0" smtClean="0">
                <a:solidFill>
                  <a:srgbClr val="000000"/>
                </a:solidFill>
                <a:effectLst/>
                <a:latin typeface="Times New Roman" charset="0"/>
                <a:ea typeface="Times New Roman" charset="0"/>
                <a:cs typeface="Times New Roman" charset="0"/>
              </a:rPr>
              <a:t> libraries within the Python </a:t>
            </a:r>
          </a:p>
          <a:p>
            <a:pPr algn="just">
              <a:lnSpc>
                <a:spcPct val="150000"/>
              </a:lnSpc>
            </a:pPr>
            <a:r>
              <a:rPr lang="en-US" dirty="0" smtClean="0">
                <a:solidFill>
                  <a:srgbClr val="000000"/>
                </a:solidFill>
                <a:latin typeface="Times New Roman" charset="0"/>
                <a:ea typeface="Times New Roman" charset="0"/>
                <a:cs typeface="Times New Roman" charset="0"/>
              </a:rPr>
              <a:t>3. GitHub; versioning control</a:t>
            </a:r>
            <a:endParaRPr lang="en-US" i="0" dirty="0">
              <a:solidFill>
                <a:srgbClr val="000000"/>
              </a:solidFill>
              <a:effectLst/>
              <a:latin typeface="Times New Roman" charset="0"/>
              <a:ea typeface="Times New Roman" charset="0"/>
              <a:cs typeface="Times New Roman" charset="0"/>
            </a:endParaRPr>
          </a:p>
        </p:txBody>
      </p:sp>
      <p:sp>
        <p:nvSpPr>
          <p:cNvPr id="5" name="Rectangle 4"/>
          <p:cNvSpPr/>
          <p:nvPr/>
        </p:nvSpPr>
        <p:spPr>
          <a:xfrm>
            <a:off x="4251849" y="1003158"/>
            <a:ext cx="2719014" cy="369332"/>
          </a:xfrm>
          <a:prstGeom prst="rect">
            <a:avLst/>
          </a:prstGeom>
        </p:spPr>
        <p:txBody>
          <a:bodyPr wrap="none">
            <a:spAutoFit/>
          </a:bodyPr>
          <a:lstStyle/>
          <a:p>
            <a:r>
              <a:rPr lang="en-US" b="1" dirty="0" smtClean="0">
                <a:latin typeface="Helvetica Neue" charset="0"/>
              </a:rPr>
              <a:t>Experimental Overview</a:t>
            </a:r>
            <a:endParaRPr lang="en-US" b="1" i="0" dirty="0">
              <a:effectLst/>
              <a:latin typeface="Helvetica Neue" charset="0"/>
            </a:endParaRPr>
          </a:p>
        </p:txBody>
      </p:sp>
      <p:sp>
        <p:nvSpPr>
          <p:cNvPr id="6" name="Rectangle 5"/>
          <p:cNvSpPr/>
          <p:nvPr/>
        </p:nvSpPr>
        <p:spPr>
          <a:xfrm>
            <a:off x="394447" y="2209144"/>
            <a:ext cx="9762565" cy="646331"/>
          </a:xfrm>
          <a:prstGeom prst="rect">
            <a:avLst/>
          </a:prstGeom>
        </p:spPr>
        <p:txBody>
          <a:bodyPr wrap="square">
            <a:spAutoFit/>
          </a:bodyPr>
          <a:lstStyle/>
          <a:p>
            <a:r>
              <a:rPr lang="en-US" b="0" i="0" dirty="0" smtClean="0">
                <a:solidFill>
                  <a:srgbClr val="000000"/>
                </a:solidFill>
                <a:effectLst/>
                <a:latin typeface="Times New Roman" charset="0"/>
                <a:ea typeface="Times New Roman" charset="0"/>
                <a:cs typeface="Times New Roman" charset="0"/>
              </a:rPr>
              <a:t>This program data was pre-processed using pandas, NLTK, </a:t>
            </a:r>
            <a:r>
              <a:rPr lang="en-US" b="0" i="0" dirty="0" err="1" smtClean="0">
                <a:solidFill>
                  <a:srgbClr val="000000"/>
                </a:solidFill>
                <a:effectLst/>
                <a:latin typeface="Times New Roman" charset="0"/>
                <a:ea typeface="Times New Roman" charset="0"/>
                <a:cs typeface="Times New Roman" charset="0"/>
              </a:rPr>
              <a:t>gensim</a:t>
            </a:r>
            <a:r>
              <a:rPr lang="en-US" b="0" i="0" dirty="0" smtClean="0">
                <a:solidFill>
                  <a:srgbClr val="000000"/>
                </a:solidFill>
                <a:effectLst/>
                <a:latin typeface="Times New Roman" charset="0"/>
                <a:ea typeface="Times New Roman" charset="0"/>
                <a:cs typeface="Times New Roman" charset="0"/>
              </a:rPr>
              <a:t>, and </a:t>
            </a:r>
            <a:r>
              <a:rPr lang="en-US" b="0" i="0" dirty="0" err="1" smtClean="0">
                <a:solidFill>
                  <a:srgbClr val="000000"/>
                </a:solidFill>
                <a:effectLst/>
                <a:latin typeface="Times New Roman" charset="0"/>
                <a:ea typeface="Times New Roman" charset="0"/>
                <a:cs typeface="Times New Roman" charset="0"/>
              </a:rPr>
              <a:t>numpy</a:t>
            </a:r>
            <a:r>
              <a:rPr lang="en-US" b="0" i="0" dirty="0" smtClean="0">
                <a:solidFill>
                  <a:srgbClr val="000000"/>
                </a:solidFill>
                <a:effectLst/>
                <a:latin typeface="Times New Roman" charset="0"/>
                <a:ea typeface="Times New Roman" charset="0"/>
                <a:cs typeface="Times New Roman" charset="0"/>
              </a:rPr>
              <a:t> libraries within the Python virtual environment. Plots were created using </a:t>
            </a:r>
            <a:r>
              <a:rPr lang="en-US" b="0" i="0" dirty="0" err="1" smtClean="0">
                <a:solidFill>
                  <a:srgbClr val="000000"/>
                </a:solidFill>
                <a:effectLst/>
                <a:latin typeface="Times New Roman" charset="0"/>
                <a:ea typeface="Times New Roman" charset="0"/>
                <a:cs typeface="Times New Roman" charset="0"/>
              </a:rPr>
              <a:t>plotly</a:t>
            </a:r>
            <a:r>
              <a:rPr lang="en-US" b="0" i="0" dirty="0" smtClean="0">
                <a:solidFill>
                  <a:srgbClr val="000000"/>
                </a:solidFill>
                <a:effectLst/>
                <a:latin typeface="Times New Roman" charset="0"/>
                <a:ea typeface="Times New Roman" charset="0"/>
                <a:cs typeface="Times New Roman" charset="0"/>
              </a:rPr>
              <a:t>.</a:t>
            </a:r>
            <a:endParaRPr lang="en-US" b="0" i="0" dirty="0">
              <a:solidFill>
                <a:srgbClr val="000000"/>
              </a:solidFill>
              <a:effectLst/>
              <a:latin typeface="Times New Roman" charset="0"/>
              <a:ea typeface="Times New Roman" charset="0"/>
              <a:cs typeface="Times New Roman" charset="0"/>
            </a:endParaRPr>
          </a:p>
        </p:txBody>
      </p:sp>
      <p:sp>
        <p:nvSpPr>
          <p:cNvPr id="7" name="Rectangle 6"/>
          <p:cNvSpPr/>
          <p:nvPr/>
        </p:nvSpPr>
        <p:spPr>
          <a:xfrm>
            <a:off x="42800" y="3301201"/>
            <a:ext cx="3936334" cy="457433"/>
          </a:xfrm>
          <a:prstGeom prst="rect">
            <a:avLst/>
          </a:prstGeom>
        </p:spPr>
        <p:txBody>
          <a:bodyPr wrap="none">
            <a:spAutoFit/>
          </a:bodyPr>
          <a:lstStyle/>
          <a:p>
            <a:pPr algn="just">
              <a:lnSpc>
                <a:spcPct val="150000"/>
              </a:lnSpc>
            </a:pPr>
            <a:r>
              <a:rPr lang="en-US" dirty="0" smtClean="0">
                <a:solidFill>
                  <a:srgbClr val="000000"/>
                </a:solidFill>
                <a:latin typeface="Helvetica Neue" charset="0"/>
              </a:rPr>
              <a:t>Project Setup </a:t>
            </a:r>
            <a:r>
              <a:rPr lang="en-US" dirty="0" smtClean="0">
                <a:solidFill>
                  <a:srgbClr val="000000"/>
                </a:solidFill>
                <a:latin typeface="Times New Roman" charset="0"/>
                <a:ea typeface="Times New Roman" charset="0"/>
                <a:cs typeface="Times New Roman" charset="0"/>
              </a:rPr>
              <a:t>Environment</a:t>
            </a:r>
            <a:r>
              <a:rPr lang="en-US" dirty="0" smtClean="0">
                <a:solidFill>
                  <a:srgbClr val="000000"/>
                </a:solidFill>
                <a:latin typeface="Helvetica Neue" charset="0"/>
              </a:rPr>
              <a:t> Overview:</a:t>
            </a:r>
            <a:endParaRPr lang="en-US" dirty="0">
              <a:solidFill>
                <a:srgbClr val="000000"/>
              </a:solidFill>
              <a:latin typeface="Helvetica Neue" charset="0"/>
            </a:endParaRPr>
          </a:p>
        </p:txBody>
      </p:sp>
    </p:spTree>
    <p:extLst>
      <p:ext uri="{BB962C8B-B14F-4D97-AF65-F5344CB8AC3E}">
        <p14:creationId xmlns:p14="http://schemas.microsoft.com/office/powerpoint/2010/main" val="631771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0152" y="1060760"/>
            <a:ext cx="3897221" cy="369332"/>
          </a:xfrm>
          <a:prstGeom prst="rect">
            <a:avLst/>
          </a:prstGeom>
        </p:spPr>
        <p:txBody>
          <a:bodyPr wrap="none">
            <a:spAutoFit/>
          </a:bodyPr>
          <a:lstStyle/>
          <a:p>
            <a:r>
              <a:rPr lang="en-US" b="1" dirty="0" smtClean="0">
                <a:latin typeface="Helvetica Neue" charset="0"/>
              </a:rPr>
              <a:t>Implementation Overview: Scripts</a:t>
            </a:r>
            <a:endParaRPr lang="en-US" b="1" i="0" dirty="0">
              <a:effectLst/>
              <a:latin typeface="Helvetica Neue"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611" y="2160493"/>
            <a:ext cx="4788647" cy="4521030"/>
          </a:xfrm>
          <a:prstGeom prst="rect">
            <a:avLst/>
          </a:prstGeom>
        </p:spPr>
      </p:pic>
      <p:sp>
        <p:nvSpPr>
          <p:cNvPr id="6" name="Rectangle 5"/>
          <p:cNvSpPr/>
          <p:nvPr/>
        </p:nvSpPr>
        <p:spPr>
          <a:xfrm>
            <a:off x="233083" y="1864660"/>
            <a:ext cx="5629836" cy="5078313"/>
          </a:xfrm>
          <a:prstGeom prst="rect">
            <a:avLst/>
          </a:prstGeom>
        </p:spPr>
        <p:txBody>
          <a:bodyPr wrap="square">
            <a:spAutoFit/>
          </a:bodyPr>
          <a:lstStyle/>
          <a:p>
            <a:pPr>
              <a:lnSpc>
                <a:spcPct val="150000"/>
              </a:lnSpc>
            </a:pPr>
            <a:r>
              <a:rPr lang="en-US" sz="1200" b="1" i="0" dirty="0" smtClean="0">
                <a:solidFill>
                  <a:schemeClr val="bg1"/>
                </a:solidFill>
                <a:effectLst/>
                <a:latin typeface="Times New Roman" charset="0"/>
                <a:ea typeface="Times New Roman" charset="0"/>
                <a:cs typeface="Times New Roman" charset="0"/>
              </a:rPr>
              <a:t>Preprocessing steps of the Program</a:t>
            </a:r>
          </a:p>
          <a:p>
            <a:pPr>
              <a:lnSpc>
                <a:spcPct val="150000"/>
              </a:lnSpc>
            </a:pPr>
            <a:r>
              <a:rPr lang="en-US" sz="1200" b="0" i="0" dirty="0" smtClean="0">
                <a:solidFill>
                  <a:schemeClr val="bg1"/>
                </a:solidFill>
                <a:effectLst/>
                <a:latin typeface="Times New Roman" charset="0"/>
                <a:ea typeface="Times New Roman" charset="0"/>
                <a:cs typeface="Times New Roman" charset="0"/>
              </a:rPr>
              <a:t>The following show the steps of the program. Data were cleaned and then we find by creating and grouping words of the most frequent used. The steps are as follows:</a:t>
            </a:r>
          </a:p>
          <a:p>
            <a:pPr>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Data Cleansing</a:t>
            </a:r>
          </a:p>
          <a:p>
            <a:pPr marL="742950" lvl="1" indent="-285750">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Remove URLs</a:t>
            </a:r>
          </a:p>
          <a:p>
            <a:pPr marL="742950" lvl="1" indent="-285750">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Remove usernames </a:t>
            </a:r>
          </a:p>
          <a:p>
            <a:pPr marL="742950" lvl="1" indent="-285750">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Remove tweets with </a:t>
            </a:r>
            <a:r>
              <a:rPr lang="en-US" sz="1200" b="0" i="1" dirty="0" smtClean="0">
                <a:solidFill>
                  <a:schemeClr val="bg1"/>
                </a:solidFill>
                <a:effectLst/>
                <a:latin typeface="Times New Roman" charset="0"/>
                <a:ea typeface="Times New Roman" charset="0"/>
                <a:cs typeface="Times New Roman" charset="0"/>
              </a:rPr>
              <a:t>empty column</a:t>
            </a:r>
            <a:endParaRPr lang="en-US" sz="1200" b="0" i="0" dirty="0" smtClean="0">
              <a:solidFill>
                <a:schemeClr val="bg1"/>
              </a:solidFill>
              <a:effectLst/>
              <a:latin typeface="Times New Roman" charset="0"/>
              <a:ea typeface="Times New Roman" charset="0"/>
              <a:cs typeface="Times New Roman" charset="0"/>
            </a:endParaRPr>
          </a:p>
          <a:p>
            <a:pPr marL="742950" lvl="1" indent="-285750">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Remove special characters</a:t>
            </a:r>
          </a:p>
          <a:p>
            <a:pPr marL="742950" lvl="1" indent="-285750">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Remove numbers</a:t>
            </a:r>
          </a:p>
          <a:p>
            <a:pPr>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Text processing</a:t>
            </a:r>
          </a:p>
          <a:p>
            <a:pPr marL="742950" lvl="1" indent="-285750">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Tokenize</a:t>
            </a:r>
          </a:p>
          <a:p>
            <a:pPr marL="742950" lvl="1" indent="-285750">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Transform to lowercase</a:t>
            </a:r>
          </a:p>
          <a:p>
            <a:pPr>
              <a:lnSpc>
                <a:spcPct val="150000"/>
              </a:lnSpc>
              <a:buFont typeface="+mj-lt"/>
              <a:buAutoNum type="arabicPeriod"/>
            </a:pPr>
            <a:r>
              <a:rPr lang="en-US" sz="1200" b="0" i="0" dirty="0" smtClean="0">
                <a:solidFill>
                  <a:schemeClr val="bg1"/>
                </a:solidFill>
                <a:effectLst/>
                <a:latin typeface="Times New Roman" charset="0"/>
                <a:ea typeface="Times New Roman" charset="0"/>
                <a:cs typeface="Times New Roman" charset="0"/>
              </a:rPr>
              <a:t>Build word list for Words</a:t>
            </a:r>
            <a:endParaRPr lang="en-US" sz="1200" b="1" i="0" dirty="0" smtClean="0">
              <a:solidFill>
                <a:schemeClr val="bg1"/>
              </a:solidFill>
              <a:effectLst/>
              <a:latin typeface="Times New Roman" charset="0"/>
              <a:ea typeface="Times New Roman" charset="0"/>
              <a:cs typeface="Times New Roman" charset="0"/>
            </a:endParaRPr>
          </a:p>
          <a:p>
            <a:pPr>
              <a:lnSpc>
                <a:spcPct val="150000"/>
              </a:lnSpc>
            </a:pPr>
            <a:r>
              <a:rPr lang="en-US" sz="1200" b="1" i="0" dirty="0" smtClean="0">
                <a:solidFill>
                  <a:schemeClr val="bg1"/>
                </a:solidFill>
                <a:effectLst/>
                <a:latin typeface="Times New Roman" charset="0"/>
                <a:ea typeface="Times New Roman" charset="0"/>
                <a:cs typeface="Times New Roman" charset="0"/>
              </a:rPr>
              <a:t>Cleansing the tweets subset datasets</a:t>
            </a:r>
            <a:endParaRPr lang="en-US" sz="1200" b="0" i="0" dirty="0" smtClean="0">
              <a:solidFill>
                <a:schemeClr val="bg1"/>
              </a:solidFill>
              <a:effectLst/>
              <a:latin typeface="Times New Roman" charset="0"/>
              <a:ea typeface="Times New Roman" charset="0"/>
              <a:cs typeface="Times New Roman" charset="0"/>
            </a:endParaRPr>
          </a:p>
          <a:p>
            <a:pPr>
              <a:lnSpc>
                <a:spcPct val="150000"/>
              </a:lnSpc>
            </a:pPr>
            <a:r>
              <a:rPr lang="en-US" sz="1200" b="0" i="0" dirty="0" smtClean="0">
                <a:solidFill>
                  <a:schemeClr val="bg1"/>
                </a:solidFill>
                <a:effectLst/>
                <a:latin typeface="Times New Roman" charset="0"/>
                <a:ea typeface="Times New Roman" charset="0"/>
                <a:cs typeface="Times New Roman" charset="0"/>
              </a:rPr>
              <a:t>In this program, the subset_data_Cleanuper class was created. The class consists of methods or functions that allow task execution in the list. This is shown below. Most of those is done using regular expressions. The class exposes it's interface through iterate() method - it yields every cleanup method in proper order.</a:t>
            </a:r>
            <a:endParaRPr lang="en-US" sz="1200" b="0" i="0" dirty="0">
              <a:solidFill>
                <a:schemeClr val="bg1"/>
              </a:solidFill>
              <a:effectLst/>
              <a:latin typeface="Times New Roman" charset="0"/>
              <a:ea typeface="Times New Roman" charset="0"/>
              <a:cs typeface="Times New Roman" charset="0"/>
            </a:endParaRPr>
          </a:p>
        </p:txBody>
      </p:sp>
    </p:spTree>
    <p:extLst>
      <p:ext uri="{BB962C8B-B14F-4D97-AF65-F5344CB8AC3E}">
        <p14:creationId xmlns:p14="http://schemas.microsoft.com/office/powerpoint/2010/main" val="1006594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5462" y="776409"/>
            <a:ext cx="4185761" cy="369332"/>
          </a:xfrm>
          <a:prstGeom prst="rect">
            <a:avLst/>
          </a:prstGeom>
        </p:spPr>
        <p:txBody>
          <a:bodyPr wrap="none">
            <a:spAutoFit/>
          </a:bodyPr>
          <a:lstStyle/>
          <a:p>
            <a:r>
              <a:rPr lang="en-US" b="1" dirty="0" smtClean="0">
                <a:latin typeface="Helvetica Neue" charset="0"/>
              </a:rPr>
              <a:t>Schematic Overview: </a:t>
            </a:r>
            <a:r>
              <a:rPr lang="en-US" b="1" smtClean="0">
                <a:latin typeface="Helvetica Neue" charset="0"/>
              </a:rPr>
              <a:t>Class Modules</a:t>
            </a:r>
            <a:endParaRPr lang="en-US" b="1" i="0" dirty="0">
              <a:effectLst/>
              <a:latin typeface="Helvetica Neue" charset="0"/>
            </a:endParaRPr>
          </a:p>
        </p:txBody>
      </p:sp>
      <p:sp>
        <p:nvSpPr>
          <p:cNvPr id="21" name="TextBox 20"/>
          <p:cNvSpPr txBox="1"/>
          <p:nvPr/>
        </p:nvSpPr>
        <p:spPr>
          <a:xfrm>
            <a:off x="9403976" y="4213412"/>
            <a:ext cx="184731" cy="369332"/>
          </a:xfrm>
          <a:prstGeom prst="rect">
            <a:avLst/>
          </a:prstGeom>
          <a:noFill/>
        </p:spPr>
        <p:txBody>
          <a:bodyPr wrap="none" rtlCol="0">
            <a:spAutoFit/>
          </a:bodyPr>
          <a:lstStyle/>
          <a:p>
            <a:endParaRPr lang="en-US" dirty="0"/>
          </a:p>
        </p:txBody>
      </p:sp>
      <p:grpSp>
        <p:nvGrpSpPr>
          <p:cNvPr id="54" name="Group 53"/>
          <p:cNvGrpSpPr/>
          <p:nvPr/>
        </p:nvGrpSpPr>
        <p:grpSpPr>
          <a:xfrm>
            <a:off x="341812" y="2017059"/>
            <a:ext cx="10263435" cy="4768870"/>
            <a:chOff x="341812" y="1801906"/>
            <a:chExt cx="10746153" cy="4984023"/>
          </a:xfrm>
        </p:grpSpPr>
        <p:grpSp>
          <p:nvGrpSpPr>
            <p:cNvPr id="25" name="Group 24"/>
            <p:cNvGrpSpPr/>
            <p:nvPr/>
          </p:nvGrpSpPr>
          <p:grpSpPr>
            <a:xfrm>
              <a:off x="5958040" y="4742055"/>
              <a:ext cx="1930901" cy="2043874"/>
              <a:chOff x="1999129" y="2940423"/>
              <a:chExt cx="2519083" cy="2411506"/>
            </a:xfrm>
          </p:grpSpPr>
          <p:sp>
            <p:nvSpPr>
              <p:cNvPr id="26" name="Internal Storage 25"/>
              <p:cNvSpPr/>
              <p:nvPr/>
            </p:nvSpPr>
            <p:spPr>
              <a:xfrm>
                <a:off x="1999129" y="2940423"/>
                <a:ext cx="2519083" cy="2411506"/>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charset="0"/>
                  <a:ea typeface="Times New Roman" charset="0"/>
                  <a:cs typeface="Times New Roman" charset="0"/>
                </a:endParaRPr>
              </a:p>
            </p:txBody>
          </p:sp>
          <p:sp>
            <p:nvSpPr>
              <p:cNvPr id="27" name="TextBox 26"/>
              <p:cNvSpPr txBox="1"/>
              <p:nvPr/>
            </p:nvSpPr>
            <p:spPr>
              <a:xfrm>
                <a:off x="2449943" y="2940423"/>
                <a:ext cx="1801906" cy="276999"/>
              </a:xfrm>
              <a:prstGeom prst="rect">
                <a:avLst/>
              </a:prstGeom>
              <a:noFill/>
            </p:spPr>
            <p:txBody>
              <a:bodyPr wrap="square" rtlCol="0">
                <a:spAutoFit/>
              </a:bodyPr>
              <a:lstStyle/>
              <a:p>
                <a:r>
                  <a:rPr lang="en-US" sz="1200" b="1" dirty="0" err="1">
                    <a:solidFill>
                      <a:schemeClr val="bg1"/>
                    </a:solidFill>
                    <a:latin typeface="Times New Roman" charset="0"/>
                    <a:ea typeface="Times New Roman" charset="0"/>
                    <a:cs typeface="Times New Roman" charset="0"/>
                  </a:rPr>
                  <a:t>Data_Cleansing</a:t>
                </a:r>
                <a:endParaRPr lang="en-US" sz="1200" b="1" dirty="0">
                  <a:solidFill>
                    <a:schemeClr val="bg1"/>
                  </a:solidFill>
                  <a:latin typeface="Times New Roman" charset="0"/>
                  <a:ea typeface="Times New Roman" charset="0"/>
                  <a:cs typeface="Times New Roman" charset="0"/>
                </a:endParaRPr>
              </a:p>
            </p:txBody>
          </p:sp>
          <p:sp>
            <p:nvSpPr>
              <p:cNvPr id="28" name="Rectangle 27"/>
              <p:cNvSpPr/>
              <p:nvPr/>
            </p:nvSpPr>
            <p:spPr>
              <a:xfrm>
                <a:off x="2286002" y="3746066"/>
                <a:ext cx="1514251" cy="286587"/>
              </a:xfrm>
              <a:prstGeom prst="rect">
                <a:avLst/>
              </a:prstGeom>
            </p:spPr>
            <p:txBody>
              <a:bodyPr wrap="square">
                <a:spAutoFit/>
              </a:bodyPr>
              <a:lstStyle/>
              <a:p>
                <a:pPr algn="ctr"/>
                <a:r>
                  <a:rPr lang="en-US" sz="1200" dirty="0">
                    <a:solidFill>
                      <a:schemeClr val="bg1"/>
                    </a:solidFill>
                    <a:latin typeface="Times New Roman" charset="0"/>
                    <a:ea typeface="Times New Roman" charset="0"/>
                    <a:cs typeface="Times New Roman" charset="0"/>
                  </a:rPr>
                  <a:t>cleanup</a:t>
                </a:r>
                <a:r>
                  <a:rPr lang="en-US" sz="1200" dirty="0" smtClean="0">
                    <a:solidFill>
                      <a:schemeClr val="bg1"/>
                    </a:solidFill>
                    <a:effectLst/>
                    <a:latin typeface="Times New Roman" charset="0"/>
                    <a:ea typeface="Times New Roman" charset="0"/>
                    <a:cs typeface="Times New Roman" charset="0"/>
                  </a:rPr>
                  <a:t>(</a:t>
                </a:r>
                <a:r>
                  <a:rPr lang="en-US" sz="1200" dirty="0" err="1" smtClean="0">
                    <a:solidFill>
                      <a:schemeClr val="bg1"/>
                    </a:solidFill>
                    <a:latin typeface="Times New Roman" charset="0"/>
                    <a:ea typeface="Times New Roman" charset="0"/>
                    <a:cs typeface="Times New Roman" charset="0"/>
                  </a:rPr>
                  <a:t>arg</a:t>
                </a:r>
                <a:r>
                  <a:rPr lang="mr-IN" sz="1200" dirty="0" smtClean="0">
                    <a:solidFill>
                      <a:schemeClr val="bg1"/>
                    </a:solidFill>
                    <a:latin typeface="Times New Roman" charset="0"/>
                    <a:ea typeface="Times New Roman" charset="0"/>
                    <a:cs typeface="Times New Roman" charset="0"/>
                  </a:rPr>
                  <a:t>…</a:t>
                </a:r>
                <a:r>
                  <a:rPr lang="en-GB" sz="1200" dirty="0" smtClean="0">
                    <a:solidFill>
                      <a:schemeClr val="bg1"/>
                    </a:solidFill>
                    <a:latin typeface="Times New Roman" charset="0"/>
                    <a:ea typeface="Times New Roman" charset="0"/>
                    <a:cs typeface="Times New Roman" charset="0"/>
                  </a:rPr>
                  <a:t>.</a:t>
                </a:r>
                <a:r>
                  <a:rPr lang="en-US" sz="1200" dirty="0" smtClean="0">
                    <a:solidFill>
                      <a:schemeClr val="bg1"/>
                    </a:solidFill>
                    <a:effectLst/>
                    <a:latin typeface="Times New Roman" charset="0"/>
                    <a:ea typeface="Times New Roman" charset="0"/>
                    <a:cs typeface="Times New Roman" charset="0"/>
                  </a:rPr>
                  <a:t>)</a:t>
                </a:r>
                <a:endParaRPr lang="en-US" sz="1200" dirty="0">
                  <a:solidFill>
                    <a:schemeClr val="bg1"/>
                  </a:solidFill>
                  <a:latin typeface="Times New Roman" charset="0"/>
                  <a:ea typeface="Times New Roman" charset="0"/>
                  <a:cs typeface="Times New Roman" charset="0"/>
                </a:endParaRPr>
              </a:p>
            </p:txBody>
          </p:sp>
        </p:grpSp>
        <p:grpSp>
          <p:nvGrpSpPr>
            <p:cNvPr id="52" name="Group 51"/>
            <p:cNvGrpSpPr/>
            <p:nvPr/>
          </p:nvGrpSpPr>
          <p:grpSpPr>
            <a:xfrm>
              <a:off x="341812" y="1801906"/>
              <a:ext cx="10746153" cy="4984023"/>
              <a:chOff x="341812" y="1801906"/>
              <a:chExt cx="10746153" cy="4984023"/>
            </a:xfrm>
          </p:grpSpPr>
          <p:grpSp>
            <p:nvGrpSpPr>
              <p:cNvPr id="9" name="Group 8"/>
              <p:cNvGrpSpPr/>
              <p:nvPr/>
            </p:nvGrpSpPr>
            <p:grpSpPr>
              <a:xfrm>
                <a:off x="4748288" y="1801906"/>
                <a:ext cx="2408140" cy="2411506"/>
                <a:chOff x="1546828" y="2940423"/>
                <a:chExt cx="2971385" cy="2411506"/>
              </a:xfrm>
            </p:grpSpPr>
            <p:sp>
              <p:nvSpPr>
                <p:cNvPr id="5" name="Internal Storage 4"/>
                <p:cNvSpPr/>
                <p:nvPr/>
              </p:nvSpPr>
              <p:spPr>
                <a:xfrm>
                  <a:off x="1546828" y="2940423"/>
                  <a:ext cx="2971385" cy="2411506"/>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charset="0"/>
                    <a:ea typeface="Times New Roman" charset="0"/>
                    <a:cs typeface="Times New Roman" charset="0"/>
                  </a:endParaRPr>
                </a:p>
              </p:txBody>
            </p:sp>
            <p:sp>
              <p:nvSpPr>
                <p:cNvPr id="6" name="TextBox 5"/>
                <p:cNvSpPr txBox="1"/>
                <p:nvPr/>
              </p:nvSpPr>
              <p:spPr>
                <a:xfrm>
                  <a:off x="2038070" y="2940423"/>
                  <a:ext cx="2426239" cy="289496"/>
                </a:xfrm>
                <a:prstGeom prst="rect">
                  <a:avLst/>
                </a:prstGeom>
                <a:noFill/>
              </p:spPr>
              <p:txBody>
                <a:bodyPr wrap="square" rtlCol="0">
                  <a:spAutoFit/>
                </a:bodyPr>
                <a:lstStyle/>
                <a:p>
                  <a:r>
                    <a:rPr lang="en-US" sz="1200" b="1" dirty="0" err="1">
                      <a:solidFill>
                        <a:schemeClr val="bg1"/>
                      </a:solidFill>
                      <a:latin typeface="Times New Roman" charset="0"/>
                      <a:ea typeface="Times New Roman" charset="0"/>
                      <a:cs typeface="Times New Roman" charset="0"/>
                    </a:rPr>
                    <a:t>TwitterData_Wordlist</a:t>
                  </a:r>
                  <a:endParaRPr lang="en-US" sz="1200" dirty="0">
                    <a:solidFill>
                      <a:schemeClr val="bg1"/>
                    </a:solidFill>
                    <a:latin typeface="Times New Roman" charset="0"/>
                    <a:ea typeface="Times New Roman" charset="0"/>
                    <a:cs typeface="Times New Roman" charset="0"/>
                  </a:endParaRPr>
                </a:p>
              </p:txBody>
            </p:sp>
            <p:sp>
              <p:nvSpPr>
                <p:cNvPr id="7" name="Rectangle 6"/>
                <p:cNvSpPr/>
                <p:nvPr/>
              </p:nvSpPr>
              <p:spPr>
                <a:xfrm>
                  <a:off x="1934888" y="3794469"/>
                  <a:ext cx="2092047" cy="276999"/>
                </a:xfrm>
                <a:prstGeom prst="rect">
                  <a:avLst/>
                </a:prstGeom>
              </p:spPr>
              <p:txBody>
                <a:bodyPr wrap="square">
                  <a:spAutoFit/>
                </a:bodyPr>
                <a:lstStyle/>
                <a:p>
                  <a:pPr algn="ctr"/>
                  <a:r>
                    <a:rPr lang="en-US" sz="1200" dirty="0" err="1">
                      <a:solidFill>
                        <a:schemeClr val="bg1"/>
                      </a:solidFill>
                      <a:latin typeface="Times New Roman" charset="0"/>
                      <a:ea typeface="Times New Roman" charset="0"/>
                      <a:cs typeface="Times New Roman" charset="0"/>
                    </a:rPr>
                    <a:t>build_wordlist</a:t>
                  </a:r>
                  <a:r>
                    <a:rPr lang="en-US" sz="1200" dirty="0" smtClean="0">
                      <a:solidFill>
                        <a:schemeClr val="bg1"/>
                      </a:solidFill>
                      <a:effectLst/>
                      <a:latin typeface="Times New Roman" charset="0"/>
                      <a:ea typeface="Times New Roman" charset="0"/>
                      <a:cs typeface="Times New Roman" charset="0"/>
                    </a:rPr>
                    <a:t>(</a:t>
                  </a:r>
                  <a:r>
                    <a:rPr lang="en-US" sz="1200" dirty="0" err="1" smtClean="0">
                      <a:solidFill>
                        <a:schemeClr val="bg1"/>
                      </a:solidFill>
                      <a:latin typeface="Times New Roman" charset="0"/>
                      <a:ea typeface="Times New Roman" charset="0"/>
                      <a:cs typeface="Times New Roman" charset="0"/>
                    </a:rPr>
                    <a:t>arg</a:t>
                  </a:r>
                  <a:r>
                    <a:rPr lang="mr-IN" sz="1200" dirty="0" smtClean="0">
                      <a:solidFill>
                        <a:schemeClr val="bg1"/>
                      </a:solidFill>
                      <a:latin typeface="Times New Roman" charset="0"/>
                      <a:ea typeface="Times New Roman" charset="0"/>
                      <a:cs typeface="Times New Roman" charset="0"/>
                    </a:rPr>
                    <a:t>…</a:t>
                  </a:r>
                  <a:r>
                    <a:rPr lang="en-GB" sz="1200" dirty="0" smtClean="0">
                      <a:solidFill>
                        <a:schemeClr val="bg1"/>
                      </a:solidFill>
                      <a:latin typeface="Times New Roman" charset="0"/>
                      <a:ea typeface="Times New Roman" charset="0"/>
                      <a:cs typeface="Times New Roman" charset="0"/>
                    </a:rPr>
                    <a:t>.</a:t>
                  </a:r>
                  <a:r>
                    <a:rPr lang="en-US" sz="1200" dirty="0" smtClean="0">
                      <a:solidFill>
                        <a:schemeClr val="bg1"/>
                      </a:solidFill>
                      <a:effectLst/>
                      <a:latin typeface="Times New Roman" charset="0"/>
                      <a:ea typeface="Times New Roman" charset="0"/>
                      <a:cs typeface="Times New Roman" charset="0"/>
                    </a:rPr>
                    <a:t>)</a:t>
                  </a:r>
                  <a:endParaRPr lang="en-US" sz="1200" dirty="0">
                    <a:solidFill>
                      <a:schemeClr val="bg1"/>
                    </a:solidFill>
                    <a:latin typeface="Times New Roman" charset="0"/>
                    <a:ea typeface="Times New Roman" charset="0"/>
                    <a:cs typeface="Times New Roman" charset="0"/>
                  </a:endParaRPr>
                </a:p>
              </p:txBody>
            </p:sp>
          </p:grpSp>
          <p:grpSp>
            <p:nvGrpSpPr>
              <p:cNvPr id="23" name="Group 22"/>
              <p:cNvGrpSpPr/>
              <p:nvPr/>
            </p:nvGrpSpPr>
            <p:grpSpPr>
              <a:xfrm>
                <a:off x="3007771" y="4742054"/>
                <a:ext cx="2236581" cy="2043875"/>
                <a:chOff x="5522258" y="2839125"/>
                <a:chExt cx="2519083" cy="2411506"/>
              </a:xfrm>
            </p:grpSpPr>
            <p:grpSp>
              <p:nvGrpSpPr>
                <p:cNvPr id="10" name="Group 9"/>
                <p:cNvGrpSpPr/>
                <p:nvPr/>
              </p:nvGrpSpPr>
              <p:grpSpPr>
                <a:xfrm>
                  <a:off x="5522258" y="2839125"/>
                  <a:ext cx="2519083" cy="2411506"/>
                  <a:chOff x="1999129" y="2940423"/>
                  <a:chExt cx="2519083" cy="2411506"/>
                </a:xfrm>
              </p:grpSpPr>
              <p:sp>
                <p:nvSpPr>
                  <p:cNvPr id="11" name="Internal Storage 10"/>
                  <p:cNvSpPr/>
                  <p:nvPr/>
                </p:nvSpPr>
                <p:spPr>
                  <a:xfrm>
                    <a:off x="1999129" y="2940423"/>
                    <a:ext cx="2519083" cy="2411506"/>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charset="0"/>
                      <a:ea typeface="Times New Roman" charset="0"/>
                      <a:cs typeface="Times New Roman" charset="0"/>
                    </a:endParaRPr>
                  </a:p>
                </p:txBody>
              </p:sp>
              <p:sp>
                <p:nvSpPr>
                  <p:cNvPr id="12" name="TextBox 11"/>
                  <p:cNvSpPr txBox="1"/>
                  <p:nvPr/>
                </p:nvSpPr>
                <p:spPr>
                  <a:xfrm>
                    <a:off x="2449942" y="2940423"/>
                    <a:ext cx="2068269" cy="291065"/>
                  </a:xfrm>
                  <a:prstGeom prst="rect">
                    <a:avLst/>
                  </a:prstGeom>
                  <a:noFill/>
                </p:spPr>
                <p:txBody>
                  <a:bodyPr wrap="square" rtlCol="0">
                    <a:spAutoFit/>
                  </a:bodyPr>
                  <a:lstStyle/>
                  <a:p>
                    <a:r>
                      <a:rPr lang="en-US" sz="1200" b="1" dirty="0">
                        <a:solidFill>
                          <a:schemeClr val="bg1"/>
                        </a:solidFill>
                        <a:latin typeface="Times New Roman" charset="0"/>
                        <a:ea typeface="Times New Roman" charset="0"/>
                        <a:cs typeface="Times New Roman" charset="0"/>
                      </a:rPr>
                      <a:t>subset_data_Cleanuper</a:t>
                    </a:r>
                    <a:endParaRPr lang="en-US" sz="1200" dirty="0">
                      <a:solidFill>
                        <a:schemeClr val="bg1"/>
                      </a:solidFill>
                      <a:latin typeface="Times New Roman" charset="0"/>
                      <a:ea typeface="Times New Roman" charset="0"/>
                      <a:cs typeface="Times New Roman" charset="0"/>
                    </a:endParaRPr>
                  </a:p>
                </p:txBody>
              </p:sp>
              <p:sp>
                <p:nvSpPr>
                  <p:cNvPr id="13" name="Rectangle 12"/>
                  <p:cNvSpPr/>
                  <p:nvPr/>
                </p:nvSpPr>
                <p:spPr>
                  <a:xfrm>
                    <a:off x="2267558" y="3343244"/>
                    <a:ext cx="1805131" cy="323406"/>
                  </a:xfrm>
                  <a:prstGeom prst="rect">
                    <a:avLst/>
                  </a:prstGeom>
                </p:spPr>
                <p:txBody>
                  <a:bodyPr wrap="square">
                    <a:spAutoFit/>
                  </a:bodyPr>
                  <a:lstStyle/>
                  <a:p>
                    <a:pPr algn="ctr"/>
                    <a:r>
                      <a:rPr lang="en-US" sz="1200" dirty="0" err="1" smtClean="0">
                        <a:solidFill>
                          <a:schemeClr val="bg1"/>
                        </a:solidFill>
                        <a:latin typeface="Times New Roman" charset="0"/>
                        <a:ea typeface="Times New Roman" charset="0"/>
                        <a:cs typeface="Times New Roman" charset="0"/>
                      </a:rPr>
                      <a:t>remove_by_regex</a:t>
                    </a:r>
                    <a:r>
                      <a:rPr lang="en-US" sz="1400" dirty="0" smtClean="0">
                        <a:solidFill>
                          <a:schemeClr val="bg1"/>
                        </a:solidFill>
                        <a:latin typeface="Times New Roman" charset="0"/>
                        <a:ea typeface="Times New Roman" charset="0"/>
                        <a:cs typeface="Times New Roman" charset="0"/>
                      </a:rPr>
                      <a:t> ( )</a:t>
                    </a:r>
                    <a:endParaRPr lang="en-US" sz="1400" dirty="0">
                      <a:solidFill>
                        <a:schemeClr val="bg1"/>
                      </a:solidFill>
                      <a:latin typeface="Times New Roman" charset="0"/>
                      <a:ea typeface="Times New Roman" charset="0"/>
                      <a:cs typeface="Times New Roman" charset="0"/>
                    </a:endParaRPr>
                  </a:p>
                </p:txBody>
              </p:sp>
            </p:grpSp>
            <p:sp>
              <p:nvSpPr>
                <p:cNvPr id="18" name="Rectangle 17"/>
                <p:cNvSpPr/>
                <p:nvPr/>
              </p:nvSpPr>
              <p:spPr>
                <a:xfrm>
                  <a:off x="5808616" y="3561414"/>
                  <a:ext cx="1223216" cy="323406"/>
                </a:xfrm>
                <a:prstGeom prst="rect">
                  <a:avLst/>
                </a:prstGeom>
              </p:spPr>
              <p:txBody>
                <a:bodyPr wrap="none">
                  <a:spAutoFit/>
                </a:bodyPr>
                <a:lstStyle/>
                <a:p>
                  <a:r>
                    <a:rPr lang="en-US" sz="1200" dirty="0" err="1" smtClean="0">
                      <a:solidFill>
                        <a:schemeClr val="bg1"/>
                      </a:solidFill>
                      <a:effectLst/>
                      <a:latin typeface="Times New Roman" charset="0"/>
                      <a:ea typeface="Times New Roman" charset="0"/>
                      <a:cs typeface="Times New Roman" charset="0"/>
                    </a:rPr>
                    <a:t>remove_urls</a:t>
                  </a:r>
                  <a:r>
                    <a:rPr lang="en-US" sz="1400" dirty="0" smtClean="0">
                      <a:solidFill>
                        <a:schemeClr val="bg1"/>
                      </a:solidFill>
                      <a:effectLst/>
                      <a:latin typeface="Times New Roman" charset="0"/>
                      <a:ea typeface="Times New Roman" charset="0"/>
                      <a:cs typeface="Times New Roman" charset="0"/>
                    </a:rPr>
                    <a:t> ( )</a:t>
                  </a:r>
                  <a:endParaRPr lang="en-US" sz="1400" dirty="0">
                    <a:solidFill>
                      <a:schemeClr val="bg1"/>
                    </a:solidFill>
                    <a:latin typeface="Times New Roman" charset="0"/>
                    <a:ea typeface="Times New Roman" charset="0"/>
                    <a:cs typeface="Times New Roman" charset="0"/>
                  </a:endParaRPr>
                </a:p>
              </p:txBody>
            </p:sp>
            <p:sp>
              <p:nvSpPr>
                <p:cNvPr id="19" name="Rectangle 18"/>
                <p:cNvSpPr/>
                <p:nvPr/>
              </p:nvSpPr>
              <p:spPr>
                <a:xfrm>
                  <a:off x="5808616" y="3869491"/>
                  <a:ext cx="1807705" cy="323406"/>
                </a:xfrm>
                <a:prstGeom prst="rect">
                  <a:avLst/>
                </a:prstGeom>
              </p:spPr>
              <p:txBody>
                <a:bodyPr wrap="none">
                  <a:spAutoFit/>
                </a:bodyPr>
                <a:lstStyle/>
                <a:p>
                  <a:r>
                    <a:rPr lang="en-US" sz="1200" dirty="0" err="1" smtClean="0">
                      <a:solidFill>
                        <a:schemeClr val="bg1"/>
                      </a:solidFill>
                      <a:effectLst/>
                      <a:latin typeface="Times New Roman" charset="0"/>
                      <a:ea typeface="Times New Roman" charset="0"/>
                      <a:cs typeface="Times New Roman" charset="0"/>
                    </a:rPr>
                    <a:t>remove_special_chars</a:t>
                  </a:r>
                  <a:r>
                    <a:rPr lang="en-US" sz="1400" dirty="0" smtClean="0">
                      <a:solidFill>
                        <a:schemeClr val="bg1"/>
                      </a:solidFill>
                      <a:effectLst/>
                      <a:latin typeface="Times New Roman" charset="0"/>
                      <a:ea typeface="Times New Roman" charset="0"/>
                      <a:cs typeface="Times New Roman" charset="0"/>
                    </a:rPr>
                    <a:t>( )</a:t>
                  </a:r>
                  <a:endParaRPr lang="en-US" sz="1400" dirty="0">
                    <a:solidFill>
                      <a:schemeClr val="bg1"/>
                    </a:solidFill>
                    <a:latin typeface="Times New Roman" charset="0"/>
                    <a:ea typeface="Times New Roman" charset="0"/>
                    <a:cs typeface="Times New Roman" charset="0"/>
                  </a:endParaRPr>
                </a:p>
              </p:txBody>
            </p:sp>
            <p:sp>
              <p:nvSpPr>
                <p:cNvPr id="20" name="Rectangle 19"/>
                <p:cNvSpPr/>
                <p:nvPr/>
              </p:nvSpPr>
              <p:spPr>
                <a:xfrm>
                  <a:off x="5790687" y="4127387"/>
                  <a:ext cx="1833683" cy="291065"/>
                </a:xfrm>
                <a:prstGeom prst="rect">
                  <a:avLst/>
                </a:prstGeom>
              </p:spPr>
              <p:txBody>
                <a:bodyPr wrap="none">
                  <a:spAutoFit/>
                </a:bodyPr>
                <a:lstStyle/>
                <a:p>
                  <a:r>
                    <a:rPr lang="en-US" sz="1200" dirty="0" err="1" smtClean="0">
                      <a:solidFill>
                        <a:schemeClr val="bg1"/>
                      </a:solidFill>
                      <a:effectLst/>
                      <a:latin typeface="Times New Roman" charset="0"/>
                      <a:ea typeface="Times New Roman" charset="0"/>
                      <a:cs typeface="Times New Roman" charset="0"/>
                    </a:rPr>
                    <a:t>remove_usernames</a:t>
                  </a:r>
                  <a:r>
                    <a:rPr lang="en-US" sz="1200" dirty="0" smtClean="0">
                      <a:solidFill>
                        <a:schemeClr val="bg1"/>
                      </a:solidFill>
                      <a:effectLst/>
                      <a:latin typeface="Times New Roman" charset="0"/>
                      <a:ea typeface="Times New Roman" charset="0"/>
                      <a:cs typeface="Times New Roman" charset="0"/>
                    </a:rPr>
                    <a:t> ( )</a:t>
                  </a:r>
                  <a:endParaRPr lang="en-US" sz="1200" dirty="0">
                    <a:solidFill>
                      <a:schemeClr val="bg1"/>
                    </a:solidFill>
                    <a:latin typeface="Times New Roman" charset="0"/>
                    <a:ea typeface="Times New Roman" charset="0"/>
                    <a:cs typeface="Times New Roman" charset="0"/>
                  </a:endParaRPr>
                </a:p>
              </p:txBody>
            </p:sp>
            <p:sp>
              <p:nvSpPr>
                <p:cNvPr id="22" name="Rectangle 21"/>
                <p:cNvSpPr/>
                <p:nvPr/>
              </p:nvSpPr>
              <p:spPr>
                <a:xfrm>
                  <a:off x="5790687" y="4477578"/>
                  <a:ext cx="1691932" cy="291065"/>
                </a:xfrm>
                <a:prstGeom prst="rect">
                  <a:avLst/>
                </a:prstGeom>
              </p:spPr>
              <p:txBody>
                <a:bodyPr wrap="none">
                  <a:spAutoFit/>
                </a:bodyPr>
                <a:lstStyle/>
                <a:p>
                  <a:r>
                    <a:rPr lang="en-US" sz="1200" dirty="0" err="1" smtClean="0">
                      <a:solidFill>
                        <a:schemeClr val="bg1"/>
                      </a:solidFill>
                      <a:effectLst/>
                      <a:latin typeface="Times New Roman" charset="0"/>
                      <a:ea typeface="Times New Roman" charset="0"/>
                      <a:cs typeface="Times New Roman" charset="0"/>
                    </a:rPr>
                    <a:t>remove_numbers</a:t>
                  </a:r>
                  <a:r>
                    <a:rPr lang="en-US" sz="1200" dirty="0" smtClean="0">
                      <a:solidFill>
                        <a:schemeClr val="bg1"/>
                      </a:solidFill>
                      <a:effectLst/>
                      <a:latin typeface="Times New Roman" charset="0"/>
                      <a:ea typeface="Times New Roman" charset="0"/>
                      <a:cs typeface="Times New Roman" charset="0"/>
                    </a:rPr>
                    <a:t> ( )</a:t>
                  </a:r>
                  <a:endParaRPr lang="en-US" sz="1200" dirty="0">
                    <a:solidFill>
                      <a:schemeClr val="bg1"/>
                    </a:solidFill>
                    <a:latin typeface="Times New Roman" charset="0"/>
                    <a:ea typeface="Times New Roman" charset="0"/>
                    <a:cs typeface="Times New Roman" charset="0"/>
                  </a:endParaRPr>
                </a:p>
              </p:txBody>
            </p:sp>
          </p:grpSp>
          <p:grpSp>
            <p:nvGrpSpPr>
              <p:cNvPr id="35" name="Group 34"/>
              <p:cNvGrpSpPr/>
              <p:nvPr/>
            </p:nvGrpSpPr>
            <p:grpSpPr>
              <a:xfrm>
                <a:off x="9024177" y="2383704"/>
                <a:ext cx="2063788" cy="2411506"/>
                <a:chOff x="8638138" y="3053825"/>
                <a:chExt cx="2063788" cy="2411506"/>
              </a:xfrm>
            </p:grpSpPr>
            <p:grpSp>
              <p:nvGrpSpPr>
                <p:cNvPr id="30" name="Group 29"/>
                <p:cNvGrpSpPr/>
                <p:nvPr/>
              </p:nvGrpSpPr>
              <p:grpSpPr>
                <a:xfrm>
                  <a:off x="8638138" y="3053825"/>
                  <a:ext cx="2063788" cy="2411506"/>
                  <a:chOff x="1999129" y="2940423"/>
                  <a:chExt cx="2519083" cy="2411506"/>
                </a:xfrm>
              </p:grpSpPr>
              <p:sp>
                <p:nvSpPr>
                  <p:cNvPr id="31" name="Internal Storage 30"/>
                  <p:cNvSpPr/>
                  <p:nvPr/>
                </p:nvSpPr>
                <p:spPr>
                  <a:xfrm>
                    <a:off x="1999129" y="2940423"/>
                    <a:ext cx="2519083" cy="2411506"/>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charset="0"/>
                      <a:ea typeface="Times New Roman" charset="0"/>
                      <a:cs typeface="Times New Roman" charset="0"/>
                    </a:endParaRPr>
                  </a:p>
                </p:txBody>
              </p:sp>
              <p:sp>
                <p:nvSpPr>
                  <p:cNvPr id="32" name="TextBox 31"/>
                  <p:cNvSpPr txBox="1"/>
                  <p:nvPr/>
                </p:nvSpPr>
                <p:spPr>
                  <a:xfrm>
                    <a:off x="2449943" y="2940423"/>
                    <a:ext cx="1801906" cy="276999"/>
                  </a:xfrm>
                  <a:prstGeom prst="rect">
                    <a:avLst/>
                  </a:prstGeom>
                  <a:noFill/>
                </p:spPr>
                <p:txBody>
                  <a:bodyPr wrap="square" rtlCol="0">
                    <a:spAutoFit/>
                  </a:bodyPr>
                  <a:lstStyle/>
                  <a:p>
                    <a:r>
                      <a:rPr lang="en-US" sz="1200" b="1" i="0" dirty="0" smtClean="0">
                        <a:solidFill>
                          <a:srgbClr val="000000"/>
                        </a:solidFill>
                        <a:effectLst/>
                        <a:latin typeface="Times New Roman" charset="0"/>
                        <a:ea typeface="Times New Roman" charset="0"/>
                        <a:cs typeface="Times New Roman" charset="0"/>
                      </a:rPr>
                      <a:t>Tokenization</a:t>
                    </a:r>
                  </a:p>
                </p:txBody>
              </p:sp>
              <p:sp>
                <p:nvSpPr>
                  <p:cNvPr id="33" name="Rectangle 32"/>
                  <p:cNvSpPr/>
                  <p:nvPr/>
                </p:nvSpPr>
                <p:spPr>
                  <a:xfrm>
                    <a:off x="2201669" y="3653733"/>
                    <a:ext cx="1689985" cy="307777"/>
                  </a:xfrm>
                  <a:prstGeom prst="rect">
                    <a:avLst/>
                  </a:prstGeom>
                </p:spPr>
                <p:txBody>
                  <a:bodyPr wrap="square">
                    <a:spAutoFit/>
                  </a:bodyPr>
                  <a:lstStyle/>
                  <a:p>
                    <a:pPr algn="ctr"/>
                    <a:r>
                      <a:rPr lang="en-US" sz="1200" dirty="0">
                        <a:solidFill>
                          <a:schemeClr val="bg1"/>
                        </a:solidFill>
                        <a:latin typeface="Times New Roman" charset="0"/>
                        <a:ea typeface="Times New Roman" charset="0"/>
                        <a:cs typeface="Times New Roman" charset="0"/>
                      </a:rPr>
                      <a:t>tokenize</a:t>
                    </a:r>
                    <a:r>
                      <a:rPr lang="en-US" sz="1200" dirty="0" smtClean="0">
                        <a:solidFill>
                          <a:schemeClr val="bg1"/>
                        </a:solidFill>
                        <a:effectLst/>
                        <a:latin typeface="Times New Roman" charset="0"/>
                        <a:ea typeface="Times New Roman" charset="0"/>
                        <a:cs typeface="Times New Roman" charset="0"/>
                      </a:rPr>
                      <a:t>(</a:t>
                    </a:r>
                    <a:r>
                      <a:rPr lang="en-US" sz="1200" dirty="0" err="1" smtClean="0">
                        <a:solidFill>
                          <a:schemeClr val="bg1"/>
                        </a:solidFill>
                        <a:latin typeface="Times New Roman" charset="0"/>
                        <a:ea typeface="Times New Roman" charset="0"/>
                        <a:cs typeface="Times New Roman" charset="0"/>
                      </a:rPr>
                      <a:t>arg</a:t>
                    </a:r>
                    <a:r>
                      <a:rPr lang="mr-IN" sz="1400" dirty="0" smtClean="0">
                        <a:solidFill>
                          <a:schemeClr val="bg1"/>
                        </a:solidFill>
                        <a:latin typeface="Times New Roman" charset="0"/>
                        <a:ea typeface="Times New Roman" charset="0"/>
                        <a:cs typeface="Times New Roman" charset="0"/>
                      </a:rPr>
                      <a:t>…</a:t>
                    </a:r>
                    <a:r>
                      <a:rPr lang="en-GB" sz="1400" dirty="0" smtClean="0">
                        <a:solidFill>
                          <a:schemeClr val="bg1"/>
                        </a:solidFill>
                        <a:latin typeface="Times New Roman" charset="0"/>
                        <a:ea typeface="Times New Roman" charset="0"/>
                        <a:cs typeface="Times New Roman" charset="0"/>
                      </a:rPr>
                      <a:t>.</a:t>
                    </a:r>
                    <a:r>
                      <a:rPr lang="en-US" sz="1400" dirty="0" smtClean="0">
                        <a:solidFill>
                          <a:schemeClr val="bg1"/>
                        </a:solidFill>
                        <a:effectLst/>
                        <a:latin typeface="Times New Roman" charset="0"/>
                        <a:ea typeface="Times New Roman" charset="0"/>
                        <a:cs typeface="Times New Roman" charset="0"/>
                      </a:rPr>
                      <a:t>)</a:t>
                    </a:r>
                    <a:endParaRPr lang="en-US" sz="1400" dirty="0">
                      <a:solidFill>
                        <a:schemeClr val="bg1"/>
                      </a:solidFill>
                      <a:latin typeface="Times New Roman" charset="0"/>
                      <a:ea typeface="Times New Roman" charset="0"/>
                      <a:cs typeface="Times New Roman" charset="0"/>
                    </a:endParaRPr>
                  </a:p>
                </p:txBody>
              </p:sp>
            </p:grpSp>
            <p:sp>
              <p:nvSpPr>
                <p:cNvPr id="34" name="Rectangle 33"/>
                <p:cNvSpPr/>
                <p:nvPr/>
              </p:nvSpPr>
              <p:spPr>
                <a:xfrm>
                  <a:off x="8888450" y="4126451"/>
                  <a:ext cx="1031051" cy="276999"/>
                </a:xfrm>
                <a:prstGeom prst="rect">
                  <a:avLst/>
                </a:prstGeom>
              </p:spPr>
              <p:txBody>
                <a:bodyPr wrap="none">
                  <a:spAutoFit/>
                </a:bodyPr>
                <a:lstStyle/>
                <a:p>
                  <a:r>
                    <a:rPr lang="en-US" sz="1200" dirty="0" smtClean="0">
                      <a:solidFill>
                        <a:schemeClr val="bg1"/>
                      </a:solidFill>
                      <a:effectLst/>
                      <a:latin typeface="Times New Roman" charset="0"/>
                      <a:ea typeface="Times New Roman" charset="0"/>
                      <a:cs typeface="Times New Roman" charset="0"/>
                    </a:rPr>
                    <a:t>Preprocess ( )</a:t>
                  </a:r>
                  <a:endParaRPr lang="en-US" sz="1200" dirty="0">
                    <a:solidFill>
                      <a:schemeClr val="bg1"/>
                    </a:solidFill>
                    <a:latin typeface="Times New Roman" charset="0"/>
                    <a:ea typeface="Times New Roman" charset="0"/>
                    <a:cs typeface="Times New Roman" charset="0"/>
                  </a:endParaRPr>
                </a:p>
              </p:txBody>
            </p:sp>
          </p:grpSp>
          <p:grpSp>
            <p:nvGrpSpPr>
              <p:cNvPr id="36" name="Group 35"/>
              <p:cNvGrpSpPr/>
              <p:nvPr/>
            </p:nvGrpSpPr>
            <p:grpSpPr>
              <a:xfrm>
                <a:off x="341812" y="2288306"/>
                <a:ext cx="2429855" cy="2411506"/>
                <a:chOff x="1999129" y="2940423"/>
                <a:chExt cx="2998179" cy="2411506"/>
              </a:xfrm>
            </p:grpSpPr>
            <p:sp>
              <p:nvSpPr>
                <p:cNvPr id="37" name="Internal Storage 36"/>
                <p:cNvSpPr/>
                <p:nvPr/>
              </p:nvSpPr>
              <p:spPr>
                <a:xfrm>
                  <a:off x="1999129" y="2940423"/>
                  <a:ext cx="2998179" cy="2411506"/>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charset="0"/>
                    <a:ea typeface="Times New Roman" charset="0"/>
                    <a:cs typeface="Times New Roman" charset="0"/>
                  </a:endParaRPr>
                </a:p>
              </p:txBody>
            </p:sp>
            <p:sp>
              <p:nvSpPr>
                <p:cNvPr id="38" name="TextBox 37"/>
                <p:cNvSpPr txBox="1"/>
                <p:nvPr/>
              </p:nvSpPr>
              <p:spPr>
                <a:xfrm>
                  <a:off x="2449942" y="2940423"/>
                  <a:ext cx="2225982" cy="289496"/>
                </a:xfrm>
                <a:prstGeom prst="rect">
                  <a:avLst/>
                </a:prstGeom>
                <a:noFill/>
              </p:spPr>
              <p:txBody>
                <a:bodyPr wrap="square" rtlCol="0">
                  <a:spAutoFit/>
                </a:bodyPr>
                <a:lstStyle/>
                <a:p>
                  <a:r>
                    <a:rPr lang="en-US" sz="1200" dirty="0" err="1">
                      <a:solidFill>
                        <a:schemeClr val="bg1"/>
                      </a:solidFill>
                      <a:latin typeface="Times New Roman" charset="0"/>
                      <a:ea typeface="Times New Roman" charset="0"/>
                      <a:cs typeface="Times New Roman" charset="0"/>
                    </a:rPr>
                    <a:t>s</a:t>
                  </a:r>
                  <a:r>
                    <a:rPr lang="en-US" sz="1200" dirty="0" err="1" smtClean="0">
                      <a:solidFill>
                        <a:schemeClr val="bg1"/>
                      </a:solidFill>
                      <a:latin typeface="Times New Roman" charset="0"/>
                      <a:ea typeface="Times New Roman" charset="0"/>
                      <a:cs typeface="Times New Roman" charset="0"/>
                    </a:rPr>
                    <a:t>ubset_data_Initialize</a:t>
                  </a:r>
                  <a:endParaRPr lang="en-US" sz="1200" dirty="0">
                    <a:solidFill>
                      <a:schemeClr val="bg1"/>
                    </a:solidFill>
                    <a:latin typeface="Times New Roman" charset="0"/>
                    <a:ea typeface="Times New Roman" charset="0"/>
                    <a:cs typeface="Times New Roman" charset="0"/>
                  </a:endParaRPr>
                </a:p>
              </p:txBody>
            </p:sp>
            <p:sp>
              <p:nvSpPr>
                <p:cNvPr id="39" name="Rectangle 38"/>
                <p:cNvSpPr/>
                <p:nvPr/>
              </p:nvSpPr>
              <p:spPr>
                <a:xfrm>
                  <a:off x="2372262" y="3746066"/>
                  <a:ext cx="1667494" cy="307777"/>
                </a:xfrm>
                <a:prstGeom prst="rect">
                  <a:avLst/>
                </a:prstGeom>
              </p:spPr>
              <p:txBody>
                <a:bodyPr wrap="square">
                  <a:spAutoFit/>
                </a:bodyPr>
                <a:lstStyle/>
                <a:p>
                  <a:pPr algn="ctr"/>
                  <a:r>
                    <a:rPr lang="en-US" sz="1200" dirty="0" smtClean="0">
                      <a:solidFill>
                        <a:schemeClr val="bg1"/>
                      </a:solidFill>
                      <a:latin typeface="Times New Roman" charset="0"/>
                      <a:ea typeface="Times New Roman" charset="0"/>
                      <a:cs typeface="Times New Roman" charset="0"/>
                    </a:rPr>
                    <a:t>initialize</a:t>
                  </a:r>
                  <a:r>
                    <a:rPr lang="en-US" sz="1200" dirty="0" smtClean="0">
                      <a:solidFill>
                        <a:schemeClr val="bg1"/>
                      </a:solidFill>
                      <a:effectLst/>
                      <a:latin typeface="Times New Roman" charset="0"/>
                      <a:ea typeface="Times New Roman" charset="0"/>
                      <a:cs typeface="Times New Roman" charset="0"/>
                    </a:rPr>
                    <a:t>(</a:t>
                  </a:r>
                  <a:r>
                    <a:rPr lang="en-US" sz="1200" dirty="0" err="1" smtClean="0">
                      <a:solidFill>
                        <a:schemeClr val="bg1"/>
                      </a:solidFill>
                      <a:latin typeface="Times New Roman" charset="0"/>
                      <a:ea typeface="Times New Roman" charset="0"/>
                      <a:cs typeface="Times New Roman" charset="0"/>
                    </a:rPr>
                    <a:t>arg</a:t>
                  </a:r>
                  <a:r>
                    <a:rPr lang="mr-IN" sz="1400" dirty="0" smtClean="0">
                      <a:solidFill>
                        <a:schemeClr val="bg1"/>
                      </a:solidFill>
                      <a:latin typeface="Times New Roman" charset="0"/>
                      <a:ea typeface="Times New Roman" charset="0"/>
                      <a:cs typeface="Times New Roman" charset="0"/>
                    </a:rPr>
                    <a:t>…</a:t>
                  </a:r>
                  <a:r>
                    <a:rPr lang="en-GB" sz="1400" dirty="0" smtClean="0">
                      <a:solidFill>
                        <a:schemeClr val="bg1"/>
                      </a:solidFill>
                      <a:latin typeface="Times New Roman" charset="0"/>
                      <a:ea typeface="Times New Roman" charset="0"/>
                      <a:cs typeface="Times New Roman" charset="0"/>
                    </a:rPr>
                    <a:t>.</a:t>
                  </a:r>
                  <a:r>
                    <a:rPr lang="en-US" sz="1400" dirty="0" smtClean="0">
                      <a:solidFill>
                        <a:schemeClr val="bg1"/>
                      </a:solidFill>
                      <a:effectLst/>
                      <a:latin typeface="Times New Roman" charset="0"/>
                      <a:ea typeface="Times New Roman" charset="0"/>
                      <a:cs typeface="Times New Roman" charset="0"/>
                    </a:rPr>
                    <a:t>)</a:t>
                  </a:r>
                  <a:endParaRPr lang="en-US" sz="1400" dirty="0">
                    <a:solidFill>
                      <a:schemeClr val="bg1"/>
                    </a:solidFill>
                    <a:latin typeface="Times New Roman" charset="0"/>
                    <a:ea typeface="Times New Roman" charset="0"/>
                    <a:cs typeface="Times New Roman" charset="0"/>
                  </a:endParaRPr>
                </a:p>
              </p:txBody>
            </p:sp>
          </p:grpSp>
          <p:cxnSp>
            <p:nvCxnSpPr>
              <p:cNvPr id="45" name="Straight Arrow Connector 44"/>
              <p:cNvCxnSpPr>
                <a:stCxn id="11" idx="3"/>
                <a:endCxn id="26" idx="1"/>
              </p:cNvCxnSpPr>
              <p:nvPr/>
            </p:nvCxnSpPr>
            <p:spPr>
              <a:xfrm>
                <a:off x="5244352" y="5763992"/>
                <a:ext cx="71368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Elbow Connector 46"/>
              <p:cNvCxnSpPr>
                <a:stCxn id="37" idx="2"/>
                <a:endCxn id="11" idx="1"/>
              </p:cNvCxnSpPr>
              <p:nvPr/>
            </p:nvCxnSpPr>
            <p:spPr>
              <a:xfrm rot="16200000" flipH="1">
                <a:off x="1750165" y="4506386"/>
                <a:ext cx="1064179" cy="145103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Elbow Connector 48"/>
              <p:cNvCxnSpPr>
                <a:stCxn id="26" idx="3"/>
                <a:endCxn id="31" idx="2"/>
              </p:cNvCxnSpPr>
              <p:nvPr/>
            </p:nvCxnSpPr>
            <p:spPr>
              <a:xfrm flipV="1">
                <a:off x="7888941" y="4795210"/>
                <a:ext cx="2167130" cy="9687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1" name="Elbow Connector 50"/>
              <p:cNvCxnSpPr>
                <a:stCxn id="31" idx="1"/>
                <a:endCxn id="5" idx="3"/>
              </p:cNvCxnSpPr>
              <p:nvPr/>
            </p:nvCxnSpPr>
            <p:spPr>
              <a:xfrm rot="10800000">
                <a:off x="7156430" y="3007661"/>
                <a:ext cx="1867748" cy="58179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grpSp>
      <p:sp>
        <p:nvSpPr>
          <p:cNvPr id="56" name="Rectangle 55"/>
          <p:cNvSpPr/>
          <p:nvPr/>
        </p:nvSpPr>
        <p:spPr>
          <a:xfrm>
            <a:off x="231257" y="1518189"/>
            <a:ext cx="9011355" cy="307777"/>
          </a:xfrm>
          <a:prstGeom prst="rect">
            <a:avLst/>
          </a:prstGeom>
        </p:spPr>
        <p:txBody>
          <a:bodyPr wrap="square">
            <a:spAutoFit/>
          </a:bodyPr>
          <a:lstStyle/>
          <a:p>
            <a:r>
              <a:rPr lang="en-US" sz="1400" b="0" i="0" dirty="0" smtClean="0">
                <a:effectLst/>
                <a:latin typeface="Times New Roman" charset="0"/>
                <a:ea typeface="Times New Roman" charset="0"/>
                <a:cs typeface="Times New Roman" charset="0"/>
              </a:rPr>
              <a:t>This program uses an "object oriented programming" to structure the program as shown below;</a:t>
            </a:r>
            <a:endParaRPr lang="en-US" sz="1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68834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3391" y="919844"/>
            <a:ext cx="5672387" cy="369332"/>
          </a:xfrm>
          <a:prstGeom prst="rect">
            <a:avLst/>
          </a:prstGeom>
        </p:spPr>
        <p:txBody>
          <a:bodyPr wrap="none">
            <a:spAutoFit/>
          </a:bodyPr>
          <a:lstStyle/>
          <a:p>
            <a:r>
              <a:rPr lang="en-US" b="1" dirty="0" smtClean="0">
                <a:latin typeface="Helvetica Neue" charset="0"/>
              </a:rPr>
              <a:t>Result Overview: Data Representation Graphically</a:t>
            </a:r>
            <a:endParaRPr lang="en-US" b="1" i="0" dirty="0">
              <a:effectLst/>
              <a:latin typeface="Helvetica Neue" charset="0"/>
            </a:endParaRPr>
          </a:p>
        </p:txBody>
      </p:sp>
      <p:sp>
        <p:nvSpPr>
          <p:cNvPr id="7" name="Rectangle 6"/>
          <p:cNvSpPr/>
          <p:nvPr/>
        </p:nvSpPr>
        <p:spPr>
          <a:xfrm>
            <a:off x="259977" y="2481027"/>
            <a:ext cx="4536141" cy="2031325"/>
          </a:xfrm>
          <a:prstGeom prst="rect">
            <a:avLst/>
          </a:prstGeom>
        </p:spPr>
        <p:txBody>
          <a:bodyPr wrap="square">
            <a:spAutoFit/>
          </a:bodyPr>
          <a:lstStyle/>
          <a:p>
            <a:pPr algn="just">
              <a:lnSpc>
                <a:spcPct val="150000"/>
              </a:lnSpc>
            </a:pPr>
            <a:r>
              <a:rPr lang="en-US" sz="1200" b="0" i="0" dirty="0" smtClean="0">
                <a:solidFill>
                  <a:srgbClr val="000000"/>
                </a:solidFill>
                <a:effectLst/>
                <a:latin typeface="Times New Roman" charset="0"/>
                <a:ea typeface="Times New Roman" charset="0"/>
                <a:cs typeface="Times New Roman" charset="0"/>
              </a:rPr>
              <a:t>The most common words (as expected) are the typical English stop words. We filter them out, and as purpose of this analysis is to determine words like ”Cape </a:t>
            </a:r>
            <a:r>
              <a:rPr lang="en-US" sz="1200" dirty="0">
                <a:solidFill>
                  <a:srgbClr val="000000"/>
                </a:solidFill>
                <a:latin typeface="Times New Roman" charset="0"/>
                <a:ea typeface="Times New Roman" charset="0"/>
                <a:cs typeface="Times New Roman" charset="0"/>
              </a:rPr>
              <a:t>T</a:t>
            </a:r>
            <a:r>
              <a:rPr lang="en-US" sz="1200" b="0" i="0" dirty="0" smtClean="0">
                <a:solidFill>
                  <a:srgbClr val="000000"/>
                </a:solidFill>
                <a:effectLst/>
                <a:latin typeface="Times New Roman" charset="0"/>
                <a:ea typeface="Times New Roman" charset="0"/>
                <a:cs typeface="Times New Roman" charset="0"/>
              </a:rPr>
              <a:t>own" and ”South </a:t>
            </a:r>
            <a:r>
              <a:rPr lang="en-US" sz="1200" dirty="0" smtClean="0">
                <a:solidFill>
                  <a:srgbClr val="000000"/>
                </a:solidFill>
                <a:latin typeface="Times New Roman" charset="0"/>
                <a:ea typeface="Times New Roman" charset="0"/>
                <a:cs typeface="Times New Roman" charset="0"/>
              </a:rPr>
              <a:t>A</a:t>
            </a:r>
            <a:r>
              <a:rPr lang="en-US" sz="1200" b="0" i="0" dirty="0" smtClean="0">
                <a:solidFill>
                  <a:srgbClr val="000000"/>
                </a:solidFill>
                <a:effectLst/>
                <a:latin typeface="Times New Roman" charset="0"/>
                <a:ea typeface="Times New Roman" charset="0"/>
                <a:cs typeface="Times New Roman" charset="0"/>
              </a:rPr>
              <a:t>frican". Having this in mind, these words are represented in the graph.</a:t>
            </a:r>
          </a:p>
          <a:p>
            <a:pPr algn="just">
              <a:lnSpc>
                <a:spcPct val="150000"/>
              </a:lnSpc>
            </a:pPr>
            <a:endParaRPr lang="en-US" sz="1200" dirty="0">
              <a:solidFill>
                <a:srgbClr val="000000"/>
              </a:solidFill>
              <a:latin typeface="Times New Roman" charset="0"/>
              <a:ea typeface="Times New Roman" charset="0"/>
              <a:cs typeface="Times New Roman" charset="0"/>
            </a:endParaRPr>
          </a:p>
          <a:p>
            <a:pPr algn="just">
              <a:lnSpc>
                <a:spcPct val="150000"/>
              </a:lnSpc>
            </a:pPr>
            <a:r>
              <a:rPr lang="en-US" sz="1200" dirty="0">
                <a:solidFill>
                  <a:schemeClr val="bg1"/>
                </a:solidFill>
                <a:latin typeface="Times New Roman" charset="0"/>
                <a:ea typeface="Times New Roman" charset="0"/>
                <a:cs typeface="Times New Roman" charset="0"/>
              </a:rPr>
              <a:t>To access the graph </a:t>
            </a:r>
            <a:r>
              <a:rPr lang="en-US" sz="1200" dirty="0" smtClean="0">
                <a:solidFill>
                  <a:schemeClr val="bg1"/>
                </a:solidFill>
                <a:latin typeface="Times New Roman" charset="0"/>
                <a:ea typeface="Times New Roman" charset="0"/>
                <a:cs typeface="Times New Roman" charset="0"/>
              </a:rPr>
              <a:t>interactively, </a:t>
            </a:r>
            <a:r>
              <a:rPr lang="en-US" sz="1200" dirty="0">
                <a:solidFill>
                  <a:schemeClr val="bg1"/>
                </a:solidFill>
                <a:latin typeface="Times New Roman" charset="0"/>
                <a:ea typeface="Times New Roman" charset="0"/>
                <a:cs typeface="Times New Roman" charset="0"/>
              </a:rPr>
              <a:t>click the following links; </a:t>
            </a:r>
            <a:r>
              <a:rPr lang="en-US" sz="1200" u="sng" dirty="0">
                <a:solidFill>
                  <a:schemeClr val="bg1"/>
                </a:solidFill>
                <a:latin typeface="Times New Roman" charset="0"/>
                <a:ea typeface="Times New Roman" charset="0"/>
                <a:cs typeface="Times New Roman" charset="0"/>
                <a:hlinkClick r:id="rId2"/>
              </a:rPr>
              <a:t>https://plot.ly/~boraton/3/</a:t>
            </a:r>
            <a:endParaRPr lang="en-US" sz="1200" dirty="0">
              <a:solidFill>
                <a:schemeClr val="bg1"/>
              </a:solidFill>
              <a:latin typeface="Times New Roman" charset="0"/>
              <a:ea typeface="Times New Roman" charset="0"/>
              <a:cs typeface="Times New Roman"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861" y="2145328"/>
            <a:ext cx="6913422" cy="4572000"/>
          </a:xfrm>
          <a:prstGeom prst="rect">
            <a:avLst/>
          </a:prstGeom>
        </p:spPr>
      </p:pic>
    </p:spTree>
    <p:extLst>
      <p:ext uri="{BB962C8B-B14F-4D97-AF65-F5344CB8AC3E}">
        <p14:creationId xmlns:p14="http://schemas.microsoft.com/office/powerpoint/2010/main" val="101764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3391" y="919844"/>
            <a:ext cx="5672387" cy="369332"/>
          </a:xfrm>
          <a:prstGeom prst="rect">
            <a:avLst/>
          </a:prstGeom>
        </p:spPr>
        <p:txBody>
          <a:bodyPr wrap="none">
            <a:spAutoFit/>
          </a:bodyPr>
          <a:lstStyle/>
          <a:p>
            <a:r>
              <a:rPr lang="en-US" b="1" dirty="0" smtClean="0">
                <a:latin typeface="Helvetica Neue" charset="0"/>
              </a:rPr>
              <a:t>Result Overview: Data Representation Graphically</a:t>
            </a:r>
            <a:endParaRPr lang="en-US" b="1" i="0" dirty="0">
              <a:effectLst/>
              <a:latin typeface="Helvetica Neue" charset="0"/>
            </a:endParaRPr>
          </a:p>
        </p:txBody>
      </p:sp>
      <p:sp>
        <p:nvSpPr>
          <p:cNvPr id="2" name="Rectangle 1"/>
          <p:cNvSpPr/>
          <p:nvPr/>
        </p:nvSpPr>
        <p:spPr>
          <a:xfrm>
            <a:off x="277907" y="2370346"/>
            <a:ext cx="5226422" cy="2031325"/>
          </a:xfrm>
          <a:prstGeom prst="rect">
            <a:avLst/>
          </a:prstGeom>
        </p:spPr>
        <p:txBody>
          <a:bodyPr wrap="square">
            <a:spAutoFit/>
          </a:bodyPr>
          <a:lstStyle/>
          <a:p>
            <a:pPr algn="just">
              <a:lnSpc>
                <a:spcPct val="150000"/>
              </a:lnSpc>
            </a:pPr>
            <a:r>
              <a:rPr lang="en-US" sz="1200" b="0" i="0" dirty="0" smtClean="0">
                <a:solidFill>
                  <a:srgbClr val="000000"/>
                </a:solidFill>
                <a:effectLst/>
                <a:latin typeface="Times New Roman" charset="0"/>
                <a:ea typeface="Times New Roman" charset="0"/>
                <a:cs typeface="Times New Roman" charset="0"/>
              </a:rPr>
              <a:t>Some of the most common words show high distinction between classes like retweets </a:t>
            </a:r>
            <a:r>
              <a:rPr lang="en-US" sz="1200" b="0" i="0" smtClean="0">
                <a:solidFill>
                  <a:srgbClr val="000000"/>
                </a:solidFill>
                <a:effectLst/>
                <a:latin typeface="Times New Roman" charset="0"/>
                <a:ea typeface="Times New Roman" charset="0"/>
                <a:cs typeface="Times New Roman" charset="0"/>
              </a:rPr>
              <a:t>and apartheid </a:t>
            </a:r>
            <a:r>
              <a:rPr lang="en-US" sz="1200" b="0" i="0" dirty="0" smtClean="0">
                <a:solidFill>
                  <a:srgbClr val="000000"/>
                </a:solidFill>
                <a:effectLst/>
                <a:latin typeface="Times New Roman" charset="0"/>
                <a:ea typeface="Times New Roman" charset="0"/>
                <a:cs typeface="Times New Roman" charset="0"/>
              </a:rPr>
              <a:t>and other are occurring in similar amount for every class. The most common words hashtag (Retweets, RT) is unique in South African in general. At this point, it's clear that words across several locations are challenges.</a:t>
            </a:r>
          </a:p>
          <a:p>
            <a:pPr algn="just">
              <a:lnSpc>
                <a:spcPct val="150000"/>
              </a:lnSpc>
            </a:pPr>
            <a:endParaRPr lang="en-US" sz="1200" b="0" i="0" dirty="0" smtClean="0">
              <a:solidFill>
                <a:srgbClr val="000000"/>
              </a:solidFill>
              <a:effectLst/>
              <a:latin typeface="Times New Roman" charset="0"/>
              <a:ea typeface="Times New Roman" charset="0"/>
              <a:cs typeface="Times New Roman" charset="0"/>
            </a:endParaRPr>
          </a:p>
          <a:p>
            <a:pPr algn="just">
              <a:lnSpc>
                <a:spcPct val="150000"/>
              </a:lnSpc>
            </a:pPr>
            <a:r>
              <a:rPr lang="en-US" sz="1200" b="0" i="0" dirty="0" smtClean="0">
                <a:solidFill>
                  <a:srgbClr val="000000"/>
                </a:solidFill>
                <a:effectLst/>
                <a:latin typeface="Times New Roman" charset="0"/>
                <a:ea typeface="Times New Roman" charset="0"/>
                <a:cs typeface="Times New Roman" charset="0"/>
              </a:rPr>
              <a:t>To access the above graph interactively; click the following link: </a:t>
            </a:r>
            <a:r>
              <a:rPr lang="en-US" sz="1200" b="0" i="0" u="sng" dirty="0" smtClean="0">
                <a:solidFill>
                  <a:srgbClr val="337AB7"/>
                </a:solidFill>
                <a:effectLst/>
                <a:latin typeface="Times New Roman" charset="0"/>
                <a:ea typeface="Times New Roman" charset="0"/>
                <a:cs typeface="Times New Roman" charset="0"/>
                <a:hlinkClick r:id="rId2"/>
              </a:rPr>
              <a:t>https://plot.ly/~boraton/1/</a:t>
            </a:r>
            <a:endParaRPr lang="en-US" sz="1200" b="0" i="0" dirty="0">
              <a:solidFill>
                <a:srgbClr val="000000"/>
              </a:solidFill>
              <a:effectLst/>
              <a:latin typeface="Times New Roman" charset="0"/>
              <a:ea typeface="Times New Roman" charset="0"/>
              <a:cs typeface="Times New Roman"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938" y="2280213"/>
            <a:ext cx="6146157" cy="4352639"/>
          </a:xfrm>
          <a:prstGeom prst="rect">
            <a:avLst/>
          </a:prstGeom>
        </p:spPr>
      </p:pic>
    </p:spTree>
    <p:extLst>
      <p:ext uri="{BB962C8B-B14F-4D97-AF65-F5344CB8AC3E}">
        <p14:creationId xmlns:p14="http://schemas.microsoft.com/office/powerpoint/2010/main" val="213377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4967" y="1009491"/>
            <a:ext cx="1229824" cy="369332"/>
          </a:xfrm>
          <a:prstGeom prst="rect">
            <a:avLst/>
          </a:prstGeom>
        </p:spPr>
        <p:txBody>
          <a:bodyPr wrap="none">
            <a:spAutoFit/>
          </a:bodyPr>
          <a:lstStyle/>
          <a:p>
            <a:r>
              <a:rPr lang="en-US" b="1" dirty="0" smtClean="0">
                <a:latin typeface="Helvetica Neue" charset="0"/>
              </a:rPr>
              <a:t>Summary</a:t>
            </a:r>
            <a:endParaRPr lang="en-US" b="1" i="0" dirty="0">
              <a:effectLst/>
              <a:latin typeface="Helvetica Neue" charset="0"/>
            </a:endParaRPr>
          </a:p>
        </p:txBody>
      </p:sp>
      <p:sp>
        <p:nvSpPr>
          <p:cNvPr id="5" name="Rectangle 4"/>
          <p:cNvSpPr/>
          <p:nvPr/>
        </p:nvSpPr>
        <p:spPr>
          <a:xfrm>
            <a:off x="1272988" y="3677868"/>
            <a:ext cx="8866094" cy="646331"/>
          </a:xfrm>
          <a:prstGeom prst="rect">
            <a:avLst/>
          </a:prstGeom>
        </p:spPr>
        <p:txBody>
          <a:bodyPr wrap="square">
            <a:spAutoFit/>
          </a:bodyPr>
          <a:lstStyle/>
          <a:p>
            <a:pPr algn="just">
              <a:lnSpc>
                <a:spcPct val="150000"/>
              </a:lnSpc>
            </a:pPr>
            <a:r>
              <a:rPr lang="en-US" sz="1200" b="0" i="0" dirty="0" smtClean="0">
                <a:solidFill>
                  <a:srgbClr val="333333"/>
                </a:solidFill>
                <a:effectLst/>
                <a:latin typeface="Times New Roman" charset="0"/>
                <a:ea typeface="Times New Roman" charset="0"/>
                <a:cs typeface="Times New Roman" charset="0"/>
              </a:rPr>
              <a:t>We showed that certain text is a non-trivial task can be parse further for machine learning. Moreover, the huge data require thorough preprocessing and algorithm to simulate the most frequent tweets in Cape Town, South. This analysis require further and advance processing.</a:t>
            </a:r>
            <a:endParaRPr lang="en-US" sz="1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5327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5107" y="3648653"/>
            <a:ext cx="9242612" cy="738664"/>
          </a:xfrm>
          <a:prstGeom prst="rect">
            <a:avLst/>
          </a:prstGeom>
        </p:spPr>
        <p:txBody>
          <a:bodyPr wrap="square">
            <a:spAutoFit/>
          </a:bodyPr>
          <a:lstStyle/>
          <a:p>
            <a:pPr algn="ctr"/>
            <a:r>
              <a:rPr lang="en-US" sz="1400" b="0" i="0" dirty="0" smtClean="0">
                <a:solidFill>
                  <a:srgbClr val="333333"/>
                </a:solidFill>
                <a:effectLst/>
                <a:latin typeface="Times New Roman" charset="0"/>
                <a:ea typeface="Times New Roman" charset="0"/>
                <a:cs typeface="Times New Roman" charset="0"/>
              </a:rPr>
              <a:t>This post is compiled version of </a:t>
            </a:r>
            <a:r>
              <a:rPr lang="en-US" sz="1400" b="0" i="0" dirty="0" err="1" smtClean="0">
                <a:solidFill>
                  <a:srgbClr val="333333"/>
                </a:solidFill>
                <a:effectLst/>
                <a:latin typeface="Times New Roman" charset="0"/>
                <a:ea typeface="Times New Roman" charset="0"/>
                <a:cs typeface="Times New Roman" charset="0"/>
              </a:rPr>
              <a:t>Jupyter</a:t>
            </a:r>
            <a:r>
              <a:rPr lang="en-US" sz="1400" b="0" i="0" dirty="0" smtClean="0">
                <a:solidFill>
                  <a:srgbClr val="333333"/>
                </a:solidFill>
                <a:effectLst/>
                <a:latin typeface="Times New Roman" charset="0"/>
                <a:ea typeface="Times New Roman" charset="0"/>
                <a:cs typeface="Times New Roman" charset="0"/>
              </a:rPr>
              <a:t> Notebook, which can be download here: </a:t>
            </a:r>
          </a:p>
          <a:p>
            <a:pPr algn="ctr"/>
            <a:endParaRPr lang="en-US" sz="1400" b="0" i="0" dirty="0" smtClean="0">
              <a:solidFill>
                <a:srgbClr val="333333"/>
              </a:solidFill>
              <a:effectLst/>
              <a:latin typeface="Times New Roman" charset="0"/>
              <a:ea typeface="Times New Roman" charset="0"/>
              <a:cs typeface="Times New Roman" charset="0"/>
            </a:endParaRPr>
          </a:p>
          <a:p>
            <a:pPr algn="ctr"/>
            <a:r>
              <a:rPr lang="en-US" sz="1400" b="0" i="0" dirty="0" smtClean="0">
                <a:solidFill>
                  <a:srgbClr val="333333"/>
                </a:solidFill>
                <a:effectLst/>
                <a:latin typeface="Times New Roman" charset="0"/>
                <a:ea typeface="Times New Roman" charset="0"/>
                <a:cs typeface="Times New Roman" charset="0"/>
              </a:rPr>
              <a:t>https://</a:t>
            </a:r>
            <a:r>
              <a:rPr lang="en-US" sz="1400" b="0" i="0" dirty="0" err="1" smtClean="0">
                <a:solidFill>
                  <a:srgbClr val="333333"/>
                </a:solidFill>
                <a:effectLst/>
                <a:latin typeface="Times New Roman" charset="0"/>
                <a:ea typeface="Times New Roman" charset="0"/>
                <a:cs typeface="Times New Roman" charset="0"/>
              </a:rPr>
              <a:t>github.com</a:t>
            </a:r>
            <a:r>
              <a:rPr lang="en-US" sz="1400" b="0" i="0" dirty="0" smtClean="0">
                <a:solidFill>
                  <a:srgbClr val="333333"/>
                </a:solidFill>
                <a:effectLst/>
                <a:latin typeface="Times New Roman" charset="0"/>
                <a:ea typeface="Times New Roman" charset="0"/>
                <a:cs typeface="Times New Roman" charset="0"/>
              </a:rPr>
              <a:t>/</a:t>
            </a:r>
            <a:r>
              <a:rPr lang="en-US" sz="1400" b="0" i="0" dirty="0" err="1" smtClean="0">
                <a:solidFill>
                  <a:srgbClr val="333333"/>
                </a:solidFill>
                <a:effectLst/>
                <a:latin typeface="Times New Roman" charset="0"/>
                <a:ea typeface="Times New Roman" charset="0"/>
                <a:cs typeface="Times New Roman" charset="0"/>
              </a:rPr>
              <a:t>boratonAJ</a:t>
            </a:r>
            <a:r>
              <a:rPr lang="en-US" sz="1400" b="0" i="0" dirty="0" smtClean="0">
                <a:solidFill>
                  <a:srgbClr val="333333"/>
                </a:solidFill>
                <a:effectLst/>
                <a:latin typeface="Times New Roman" charset="0"/>
                <a:ea typeface="Times New Roman" charset="0"/>
                <a:cs typeface="Times New Roman" charset="0"/>
              </a:rPr>
              <a:t>/</a:t>
            </a:r>
            <a:r>
              <a:rPr lang="en-US" sz="1400" b="0" i="0" dirty="0" err="1" smtClean="0">
                <a:solidFill>
                  <a:srgbClr val="333333"/>
                </a:solidFill>
                <a:effectLst/>
                <a:latin typeface="Times New Roman" charset="0"/>
                <a:ea typeface="Times New Roman" charset="0"/>
                <a:cs typeface="Times New Roman" charset="0"/>
              </a:rPr>
              <a:t>CT_Tweets_Analysis_Report.git</a:t>
            </a:r>
            <a:endParaRPr lang="en-US" sz="1400" dirty="0">
              <a:latin typeface="Times New Roman" charset="0"/>
              <a:ea typeface="Times New Roman" charset="0"/>
              <a:cs typeface="Times New Roman" charset="0"/>
            </a:endParaRPr>
          </a:p>
        </p:txBody>
      </p:sp>
      <p:sp>
        <p:nvSpPr>
          <p:cNvPr id="5" name="Rectangle 4"/>
          <p:cNvSpPr/>
          <p:nvPr/>
        </p:nvSpPr>
        <p:spPr>
          <a:xfrm>
            <a:off x="4343274" y="1054314"/>
            <a:ext cx="2238754" cy="369332"/>
          </a:xfrm>
          <a:prstGeom prst="rect">
            <a:avLst/>
          </a:prstGeom>
        </p:spPr>
        <p:txBody>
          <a:bodyPr wrap="none">
            <a:spAutoFit/>
          </a:bodyPr>
          <a:lstStyle/>
          <a:p>
            <a:r>
              <a:rPr lang="en-US" b="1" smtClean="0">
                <a:latin typeface="Helvetica Neue" charset="0"/>
              </a:rPr>
              <a:t>Project Repository</a:t>
            </a:r>
            <a:endParaRPr lang="en-US" b="1" i="0" dirty="0">
              <a:effectLst/>
              <a:latin typeface="Helvetica Neue" charset="0"/>
            </a:endParaRPr>
          </a:p>
        </p:txBody>
      </p:sp>
    </p:spTree>
    <p:extLst>
      <p:ext uri="{BB962C8B-B14F-4D97-AF65-F5344CB8AC3E}">
        <p14:creationId xmlns:p14="http://schemas.microsoft.com/office/powerpoint/2010/main" val="149841510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96</TotalTime>
  <Words>507</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Helvetica Neue</vt:lpstr>
      <vt:lpstr>Times New Roman</vt:lpstr>
      <vt:lpstr>Trebuchet MS</vt:lpstr>
      <vt:lpstr>Arial</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olabode ajayi</dc:creator>
  <cp:lastModifiedBy>olabode ajayi</cp:lastModifiedBy>
  <cp:revision>14</cp:revision>
  <cp:lastPrinted>2017-09-15T14:22:27Z</cp:lastPrinted>
  <dcterms:created xsi:type="dcterms:W3CDTF">2017-09-15T12:48:21Z</dcterms:created>
  <dcterms:modified xsi:type="dcterms:W3CDTF">2017-09-15T14:27:48Z</dcterms:modified>
</cp:coreProperties>
</file>