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63" r:id="rId2"/>
    <p:sldId id="288" r:id="rId3"/>
    <p:sldId id="286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Oswald" panose="020B0604020202020204" charset="0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239" autoAdjust="0"/>
  </p:normalViewPr>
  <p:slideViewPr>
    <p:cSldViewPr>
      <p:cViewPr varScale="1">
        <p:scale>
          <a:sx n="38" d="100"/>
          <a:sy n="38" d="100"/>
        </p:scale>
        <p:origin x="10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Sheet3!$G$3:$G$6</c:f>
              <c:strCache>
                <c:ptCount val="4"/>
                <c:pt idx="0">
                  <c:v>Full Coverage</c:v>
                </c:pt>
                <c:pt idx="1">
                  <c:v>Non Payment</c:v>
                </c:pt>
                <c:pt idx="2">
                  <c:v>Not Taken Up</c:v>
                </c:pt>
                <c:pt idx="3">
                  <c:v>Suspended</c:v>
                </c:pt>
              </c:strCache>
            </c:strRef>
          </c:cat>
          <c:val>
            <c:numRef>
              <c:f>Sheet3!$H$3:$H$6</c:f>
              <c:numCache>
                <c:formatCode>0%</c:formatCode>
                <c:ptCount val="4"/>
                <c:pt idx="0">
                  <c:v>2.2421524663677129E-2</c:v>
                </c:pt>
                <c:pt idx="1">
                  <c:v>0.12286995515695068</c:v>
                </c:pt>
                <c:pt idx="2">
                  <c:v>0.84753363228699552</c:v>
                </c:pt>
                <c:pt idx="3">
                  <c:v>7.1748878923766817E-3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1B-4605-A7BC-99B0F44180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769776"/>
        <c:axId val="280759984"/>
      </c:barChart>
      <c:catAx>
        <c:axId val="28076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759984"/>
        <c:crosses val="autoZero"/>
        <c:auto val="1"/>
        <c:lblAlgn val="ctr"/>
        <c:lblOffset val="100"/>
        <c:noMultiLvlLbl val="0"/>
      </c:catAx>
      <c:valAx>
        <c:axId val="28075998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769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E3-4970-A152-9CAE4173046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E3-4970-A152-9CAE417304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Sheet4!$G$2:$G$3</c:f>
              <c:strCache>
                <c:ptCount val="2"/>
                <c:pt idx="0">
                  <c:v>Riziki+ Family</c:v>
                </c:pt>
                <c:pt idx="1">
                  <c:v>Riziki+ Personal</c:v>
                </c:pt>
              </c:strCache>
            </c:strRef>
          </c:cat>
          <c:val>
            <c:numRef>
              <c:f>Sheet4!$H$2:$H$3</c:f>
              <c:numCache>
                <c:formatCode>0%</c:formatCode>
                <c:ptCount val="2"/>
                <c:pt idx="0">
                  <c:v>0.21617021276595744</c:v>
                </c:pt>
                <c:pt idx="1">
                  <c:v>0.78382978723404251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E3-4970-A152-9CAE41730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F8CFA-3431-4497-B065-5F84EF0D41B0}" type="datetimeFigureOut">
              <a:rPr lang="en-ZA" smtClean="0"/>
              <a:t>2019/07/31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305B8-9A70-46BD-86A8-8D514885B49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122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305B8-9A70-46BD-86A8-8D514885B49B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128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 are considered one of the most important assets for a business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competitive market, companies in which the customers have numerous choices of service providers they can easily switch a service or even the provider.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customers are referred to as churned customers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MVP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for the features (Exploratory analysis)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July,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Interpretable ML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Five examples of customers that are likely to churn.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Churned Customer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 or subscribers who stop using a company's service.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305B8-9A70-46BD-86A8-8D514885B49B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257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1028700" y="1021556"/>
            <a:ext cx="92583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200" spc="375" dirty="0">
                <a:solidFill>
                  <a:srgbClr val="000000"/>
                </a:solidFill>
                <a:latin typeface="Oswald"/>
              </a:rPr>
              <a:t>EXPLORATORY ANALYSIS</a:t>
            </a:r>
          </a:p>
        </p:txBody>
      </p:sp>
      <p:pic>
        <p:nvPicPr>
          <p:cNvPr id="25" name="Picture 2" descr="https://microinsurancenetwork.org/sites/default/files/styles/nodefull23/public/Inclusivity%20Solutions.jpg?itok=yufHkugP">
            <a:extLst>
              <a:ext uri="{FF2B5EF4-FFF2-40B4-BE49-F238E27FC236}">
                <a16:creationId xmlns:a16="http://schemas.microsoft.com/office/drawing/2014/main" id="{6FD508D5-CFFB-4147-B775-1B4ACA7B1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8025" y="9060384"/>
            <a:ext cx="3609975" cy="122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47140B-998B-4A0C-8222-70B056FABE98}"/>
              </a:ext>
            </a:extLst>
          </p:cNvPr>
          <p:cNvCxnSpPr>
            <a:cxnSpLocks/>
          </p:cNvCxnSpPr>
          <p:nvPr/>
        </p:nvCxnSpPr>
        <p:spPr>
          <a:xfrm>
            <a:off x="1037317" y="3204401"/>
            <a:ext cx="7954283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606553"/>
              </p:ext>
            </p:extLst>
          </p:nvPr>
        </p:nvGraphicFramePr>
        <p:xfrm>
          <a:off x="1035050" y="3893589"/>
          <a:ext cx="7499350" cy="4755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6551" y="4494715"/>
            <a:ext cx="8806674" cy="4469361"/>
          </a:xfrm>
          <a:prstGeom prst="rect">
            <a:avLst/>
          </a:prstGeom>
        </p:spPr>
      </p:pic>
      <p:sp>
        <p:nvSpPr>
          <p:cNvPr id="41" name="TextBox 20"/>
          <p:cNvSpPr txBox="1"/>
          <p:nvPr/>
        </p:nvSpPr>
        <p:spPr>
          <a:xfrm>
            <a:off x="1035050" y="1929886"/>
            <a:ext cx="9258300" cy="1009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4000" spc="375" dirty="0">
                <a:solidFill>
                  <a:srgbClr val="000000"/>
                </a:solidFill>
                <a:latin typeface="Oswald"/>
              </a:rPr>
              <a:t>Young males looking for security</a:t>
            </a:r>
          </a:p>
        </p:txBody>
      </p:sp>
      <p:sp>
        <p:nvSpPr>
          <p:cNvPr id="42" name="TextBox 20"/>
          <p:cNvSpPr txBox="1"/>
          <p:nvPr/>
        </p:nvSpPr>
        <p:spPr>
          <a:xfrm>
            <a:off x="6400800" y="8841316"/>
            <a:ext cx="39624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4000" spc="375" dirty="0">
                <a:solidFill>
                  <a:srgbClr val="000000"/>
                </a:solidFill>
                <a:latin typeface="Oswald"/>
              </a:rPr>
              <a:t>A lot of interest!</a:t>
            </a:r>
          </a:p>
        </p:txBody>
      </p:sp>
      <p:sp>
        <p:nvSpPr>
          <p:cNvPr id="43" name="Arrow: Curved Left 50">
            <a:extLst>
              <a:ext uri="{FF2B5EF4-FFF2-40B4-BE49-F238E27FC236}">
                <a16:creationId xmlns:a16="http://schemas.microsoft.com/office/drawing/2014/main" id="{1D147939-E7DE-4287-B91E-CE56D9718AB6}"/>
              </a:ext>
            </a:extLst>
          </p:cNvPr>
          <p:cNvSpPr/>
          <p:nvPr/>
        </p:nvSpPr>
        <p:spPr>
          <a:xfrm rot="9225818">
            <a:off x="5341046" y="8116137"/>
            <a:ext cx="610130" cy="1650546"/>
          </a:xfrm>
          <a:prstGeom prst="curvedLeftArrow">
            <a:avLst>
              <a:gd name="adj1" fmla="val 25167"/>
              <a:gd name="adj2" fmla="val 65416"/>
              <a:gd name="adj3" fmla="val 34636"/>
            </a:avLst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ZA">
              <a:solidFill>
                <a:schemeClr val="accent6"/>
              </a:solidFill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406166"/>
              </p:ext>
            </p:extLst>
          </p:nvPr>
        </p:nvGraphicFramePr>
        <p:xfrm>
          <a:off x="11172825" y="230611"/>
          <a:ext cx="7010400" cy="3662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098EDC-C6D9-424A-9345-8372AA1B6070}"/>
              </a:ext>
            </a:extLst>
          </p:cNvPr>
          <p:cNvSpPr/>
          <p:nvPr/>
        </p:nvSpPr>
        <p:spPr>
          <a:xfrm>
            <a:off x="228600" y="1321372"/>
            <a:ext cx="437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A1A1A"/>
                </a:solidFill>
                <a:latin typeface="+mj-lt"/>
              </a:rPr>
              <a:t>Generating d3js Motion Charts from </a:t>
            </a:r>
            <a:r>
              <a:rPr lang="en-US" b="1" dirty="0" err="1">
                <a:solidFill>
                  <a:srgbClr val="1A1A1A"/>
                </a:solidFill>
                <a:latin typeface="+mj-lt"/>
              </a:rPr>
              <a:t>rCharts</a:t>
            </a:r>
            <a:endParaRPr lang="en-US" b="1" i="0" dirty="0">
              <a:solidFill>
                <a:srgbClr val="1A1A1A"/>
              </a:solidFill>
              <a:effectLst/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B359B7-5FF0-45DC-A125-011E33B92A1F}"/>
              </a:ext>
            </a:extLst>
          </p:cNvPr>
          <p:cNvGrpSpPr/>
          <p:nvPr/>
        </p:nvGrpSpPr>
        <p:grpSpPr>
          <a:xfrm>
            <a:off x="685800" y="2095500"/>
            <a:ext cx="16764000" cy="7772400"/>
            <a:chOff x="1600200" y="2269040"/>
            <a:chExt cx="15392400" cy="7598860"/>
          </a:xfrm>
        </p:grpSpPr>
        <p:pic>
          <p:nvPicPr>
            <p:cNvPr id="1026" name="Picture 2" descr="Image result for customers churn prediction">
              <a:extLst>
                <a:ext uri="{FF2B5EF4-FFF2-40B4-BE49-F238E27FC236}">
                  <a16:creationId xmlns:a16="http://schemas.microsoft.com/office/drawing/2014/main" id="{CE5DEB2A-7684-4F5C-AA60-61ACA6B05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269040"/>
              <a:ext cx="15392400" cy="7598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520D43-1F00-4A08-8D45-69FE22708B13}"/>
                </a:ext>
              </a:extLst>
            </p:cNvPr>
            <p:cNvSpPr/>
            <p:nvPr/>
          </p:nvSpPr>
          <p:spPr>
            <a:xfrm>
              <a:off x="1600200" y="8343900"/>
              <a:ext cx="2743200" cy="152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9F614B-214B-4020-ADF1-520F279845EE}"/>
              </a:ext>
            </a:extLst>
          </p:cNvPr>
          <p:cNvSpPr txBox="1"/>
          <p:nvPr/>
        </p:nvSpPr>
        <p:spPr>
          <a:xfrm>
            <a:off x="6093012" y="419100"/>
            <a:ext cx="6101975" cy="693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ZA" sz="4000" b="1" dirty="0"/>
              <a:t>Customer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83259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microinsurancenetwork.org/sites/default/files/styles/nodefull23/public/Inclusivity%20Solutions.jpg?itok=yufHkugP">
            <a:extLst>
              <a:ext uri="{FF2B5EF4-FFF2-40B4-BE49-F238E27FC236}">
                <a16:creationId xmlns:a16="http://schemas.microsoft.com/office/drawing/2014/main" id="{38A116D7-5448-4B14-BF50-21D791DE2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8025" y="9060384"/>
            <a:ext cx="3609975" cy="122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EEB9C7-ECE6-4F51-9BD6-6E1A1B2DDE8F}"/>
              </a:ext>
            </a:extLst>
          </p:cNvPr>
          <p:cNvSpPr txBox="1"/>
          <p:nvPr/>
        </p:nvSpPr>
        <p:spPr>
          <a:xfrm>
            <a:off x="375025" y="263933"/>
            <a:ext cx="12426575" cy="6898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US" sz="4400" b="1" spc="154" dirty="0">
                <a:latin typeface="Oswald" panose="020B0604020202020204" charset="0"/>
                <a:cs typeface="Abhaya Libre Regular" panose="020B0604020202020204" charset="0"/>
              </a:rPr>
              <a:t>MACHINE LEARNING IMPLEMENTATION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8957EE-D756-4577-ADDF-5E96F4F48B67}"/>
              </a:ext>
            </a:extLst>
          </p:cNvPr>
          <p:cNvCxnSpPr>
            <a:cxnSpLocks/>
          </p:cNvCxnSpPr>
          <p:nvPr/>
        </p:nvCxnSpPr>
        <p:spPr>
          <a:xfrm flipV="1">
            <a:off x="152400" y="1104904"/>
            <a:ext cx="11887200" cy="1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7640" y="263933"/>
            <a:ext cx="3266322" cy="19525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2430882"/>
            <a:ext cx="10239375" cy="6400800"/>
          </a:xfrm>
          <a:prstGeom prst="rect">
            <a:avLst/>
          </a:prstGeom>
        </p:spPr>
      </p:pic>
      <p:sp>
        <p:nvSpPr>
          <p:cNvPr id="9" name="TextBox 22"/>
          <p:cNvSpPr txBox="1"/>
          <p:nvPr/>
        </p:nvSpPr>
        <p:spPr>
          <a:xfrm>
            <a:off x="375025" y="1319131"/>
            <a:ext cx="11893175" cy="948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97"/>
              </a:lnSpc>
            </a:pPr>
            <a:r>
              <a:rPr lang="en-US" sz="3200" spc="130" dirty="0">
                <a:solidFill>
                  <a:srgbClr val="000000"/>
                </a:solidFill>
                <a:latin typeface="Oswald" panose="020B0604020202020204" charset="0"/>
              </a:rPr>
              <a:t>Incorporating not only predictive modeling in the churn modeling but using </a:t>
            </a:r>
            <a:r>
              <a:rPr lang="en-US" sz="3200" spc="130" dirty="0">
                <a:solidFill>
                  <a:schemeClr val="accent6"/>
                </a:solidFill>
                <a:latin typeface="Oswald" panose="020B0604020202020204" charset="0"/>
              </a:rPr>
              <a:t>interpretable machine learning</a:t>
            </a:r>
            <a:r>
              <a:rPr lang="en-US" sz="3200" spc="130" dirty="0">
                <a:solidFill>
                  <a:srgbClr val="000000"/>
                </a:solidFill>
                <a:latin typeface="Oswald" panose="020B0604020202020204" charset="0"/>
              </a:rPr>
              <a:t> methods to better understand </a:t>
            </a:r>
            <a:r>
              <a:rPr lang="en-US" sz="3200" i="1" spc="130" dirty="0">
                <a:solidFill>
                  <a:schemeClr val="accent6"/>
                </a:solidFill>
                <a:latin typeface="Oswald" panose="020B0604020202020204" charset="0"/>
              </a:rPr>
              <a:t>WHY</a:t>
            </a:r>
            <a:endParaRPr lang="en-US" sz="3200" spc="130" dirty="0">
              <a:solidFill>
                <a:srgbClr val="000000"/>
              </a:solidFill>
              <a:latin typeface="Oswald" panose="020B0604020202020204" charset="0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371214" y="3086100"/>
            <a:ext cx="6410585" cy="3321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97"/>
              </a:lnSpc>
            </a:pPr>
            <a:r>
              <a:rPr lang="en-US" sz="3200" spc="130" dirty="0">
                <a:solidFill>
                  <a:srgbClr val="000000"/>
                </a:solidFill>
                <a:latin typeface="Oswald" panose="020B0604020202020204" charset="0"/>
              </a:rPr>
              <a:t>Example: </a:t>
            </a:r>
          </a:p>
          <a:p>
            <a:pPr algn="l">
              <a:lnSpc>
                <a:spcPts val="3697"/>
              </a:lnSpc>
            </a:pPr>
            <a:endParaRPr lang="en-US" sz="3200" spc="130" dirty="0">
              <a:solidFill>
                <a:srgbClr val="000000"/>
              </a:solidFill>
              <a:latin typeface="Oswald" panose="020B0604020202020204" charset="0"/>
            </a:endParaRPr>
          </a:p>
          <a:p>
            <a:pPr algn="l">
              <a:lnSpc>
                <a:spcPts val="3697"/>
              </a:lnSpc>
            </a:pPr>
            <a:r>
              <a:rPr lang="en-US" sz="3200" spc="130" dirty="0">
                <a:solidFill>
                  <a:srgbClr val="000000"/>
                </a:solidFill>
                <a:latin typeface="Oswald" panose="020B0604020202020204" charset="0"/>
              </a:rPr>
              <a:t>If the modeling is predicting a customer to churn because their mobile spending has decreased in the last few months – can we intervene by given the customer 1 month grace?</a:t>
            </a:r>
          </a:p>
        </p:txBody>
      </p:sp>
    </p:spTree>
    <p:extLst>
      <p:ext uri="{BB962C8B-B14F-4D97-AF65-F5344CB8AC3E}">
        <p14:creationId xmlns:p14="http://schemas.microsoft.com/office/powerpoint/2010/main" val="57135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6883</TotalTime>
  <Words>167</Words>
  <Application>Microsoft Office PowerPoint</Application>
  <PresentationFormat>Custom</PresentationFormat>
  <Paragraphs>28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Oswald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Guidelines Marketing Presentation Wide</dc:title>
  <dc:creator>User</dc:creator>
  <cp:lastModifiedBy>Olabode Ajayi</cp:lastModifiedBy>
  <cp:revision>62</cp:revision>
  <dcterms:created xsi:type="dcterms:W3CDTF">2006-08-16T00:00:00Z</dcterms:created>
  <dcterms:modified xsi:type="dcterms:W3CDTF">2019-08-04T23:31:18Z</dcterms:modified>
  <dc:identifier>DADcF2w6Ec8</dc:identifier>
</cp:coreProperties>
</file>