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271" r:id="rId5"/>
    <p:sldId id="272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6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95D92-402E-47ED-A1E6-9200F7235FB9}" type="datetimeFigureOut">
              <a:rPr lang="en-ZA" smtClean="0"/>
              <a:t>2019-06-13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68CA8-DB34-4845-AB42-344C06946A6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2658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57FF0B-9637-E54D-937E-EEF96F774F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9300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57FF0B-9637-E54D-937E-EEF96F774F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8456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57FF0B-9637-E54D-937E-EEF96F774F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8072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2DF6E-E7CD-B94B-824B-278F0DDCF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E8FE9-5F55-2A4F-97CD-AE737FB2C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309EE-83ED-4841-B0F8-4FFFAF9E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D7FE-2E52-0F40-A54B-5D9ACEA289A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B9928-0760-A944-ABB7-BC9D3CED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C6835-D9D7-B343-9A49-18D666B9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DD53-6692-C349-B609-6299C12B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1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13AA-112D-C843-A947-69626453E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3A67C-8E34-4A4E-A3D3-546B4DBCA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F7A92-8A85-B144-9439-53B0F14B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D7FE-2E52-0F40-A54B-5D9ACEA289A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2B84F-33BC-9640-AFF4-6450725E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FC1E7-3CD9-3042-BB2E-4831F9EF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DD53-6692-C349-B609-6299C12B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7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6C8E8-D333-E146-AD12-22E046631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09B9D-D318-D741-8207-6E381C28A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84334-B3A8-DC4D-A535-06E430527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D7FE-2E52-0F40-A54B-5D9ACEA289A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370BF-66B9-2045-B694-008955DB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1968B-71D1-5048-8D50-A540BD66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DD53-6692-C349-B609-6299C12B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8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508B-C181-AA43-BFBD-5F407D64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2A55A-5B9D-2149-8F56-D5BCDA186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C99CB-321F-9C43-BCDE-ADD0D613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D7FE-2E52-0F40-A54B-5D9ACEA289A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1BC76-7B24-254E-BBD1-1199A8D8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57404-2ECD-634A-9766-99437383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DD53-6692-C349-B609-6299C12B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6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38D2-4F39-7E46-8518-41A1ABA3C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BA622-EF76-D749-96B5-6893C27C1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28C26-FE22-7340-88A5-CFF231E5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D7FE-2E52-0F40-A54B-5D9ACEA289A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E9525-7098-9E44-A0F2-9A30E48E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129E4-BF04-7B4A-95F2-2EF5B92A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DD53-6692-C349-B609-6299C12B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1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F5406-577B-B548-82BF-5D662B3D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1DE14-39C4-DE49-A2C0-0F5040634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E0C94-D438-7641-951F-306338045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9B4DD-2166-EE4F-ACE3-CE8A357B1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D7FE-2E52-0F40-A54B-5D9ACEA289A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C9632-CB40-7F41-8926-D23DED94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3FCA0-DDEA-7F46-A28C-5FA1712D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DD53-6692-C349-B609-6299C12B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2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69FAD-4CC1-4341-B986-851F75830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B9829-AE5E-ED4C-BBD5-C5DCE1E97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D57F5-1E28-8A44-A1B2-0DA411799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B3A024-8F09-1944-9090-AE583843C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21BDB0-F4F7-554C-B104-B6E3E3AC4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6117EF-B85F-4144-8827-EA640CEB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D7FE-2E52-0F40-A54B-5D9ACEA289A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E1B9FE-6F77-7F49-812D-5E635AC2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CC249F-7378-084B-9D00-0707E7E8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DD53-6692-C349-B609-6299C12B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5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7069C-E380-2C45-A88D-4205C39F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315B6-B8D4-F24D-A594-F5653E5E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D7FE-2E52-0F40-A54B-5D9ACEA289A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42C31-0A12-8442-B666-2BDA1045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1E519-A50A-7B47-A1C9-512832ED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DD53-6692-C349-B609-6299C12B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5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AC600-E8FC-2A4B-A3C4-8645D0AB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D7FE-2E52-0F40-A54B-5D9ACEA289A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12F00-CEE7-B048-8F68-970BB9DE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E7BD9-EF52-954D-9748-AC30DA6C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DD53-6692-C349-B609-6299C12B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5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7ABD-68A3-CD4F-8D49-08EBA15B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62004-1A9D-A44B-9169-4DA6FDD80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13D25-5144-FB47-9886-FF7914D79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E462E-0017-D548-ABFE-181C0F73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D7FE-2E52-0F40-A54B-5D9ACEA289A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22725-CBF1-554B-B0A8-BA4C5941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599AE-4A66-1E48-9187-AE4C32B0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DD53-6692-C349-B609-6299C12B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1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D5F6D-C745-C341-BF58-55405059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A478E4-5AEF-E745-96A9-6F0C36AD3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79A73-B607-9A4C-9D82-91170C76D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7B607-FDEE-C346-B7EE-B99299D5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D7FE-2E52-0F40-A54B-5D9ACEA289A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E5041-3E36-5841-839C-B9946279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25BC8-41EB-664C-AE2F-F82E46A16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DD53-6692-C349-B609-6299C12B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0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16B0CA-1BE0-DC45-85E4-845061CCE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D4858-0E2B-AC43-8C4D-CD778CCDA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20BA-FDA0-EE40-A7B2-B78D3AFEB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0D7FE-2E52-0F40-A54B-5D9ACEA289A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16A95-F881-4B43-893B-7D1B26DB7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B0CAD-1519-8C4A-A9C6-0F914F154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8DD53-6692-C349-B609-6299C12B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2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B65A3A-E31E-2140-913E-2BF98133D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702480"/>
              </p:ext>
            </p:extLst>
          </p:nvPr>
        </p:nvGraphicFramePr>
        <p:xfrm>
          <a:off x="909084" y="1161134"/>
          <a:ext cx="10515600" cy="5400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59055541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48199819"/>
                    </a:ext>
                  </a:extLst>
                </a:gridCol>
              </a:tblGrid>
              <a:tr h="753785">
                <a:tc gridSpan="2">
                  <a:txBody>
                    <a:bodyPr/>
                    <a:lstStyle/>
                    <a:p>
                      <a:pPr algn="ctr"/>
                      <a:r>
                        <a:rPr lang="en-ZA" dirty="0"/>
                        <a:t>End users (</a:t>
                      </a:r>
                      <a:r>
                        <a:rPr lang="en-ZA" dirty="0" err="1"/>
                        <a:t>Equitel</a:t>
                      </a:r>
                      <a:r>
                        <a:rPr lang="en-ZA" dirty="0"/>
                        <a:t> customers)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573247"/>
                  </a:ext>
                </a:extLst>
              </a:tr>
              <a:tr h="436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What is their influence over the problem?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As individuals, the customers decide whether or not to purchase insurance and whether or not to continue paying.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075510"/>
                  </a:ext>
                </a:extLst>
              </a:tr>
              <a:tr h="436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What is their influence over the project?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701932"/>
                  </a:ext>
                </a:extLst>
              </a:tr>
              <a:tr h="436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How might this person benefit from the project?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We expect lower churn, meaning that more customers will have active insurance coverage when they need it most (i.e. at the time of a claim).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909333"/>
                  </a:ext>
                </a:extLst>
              </a:tr>
              <a:tr h="753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How does data support this person’s decision-making now?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More product related information, leads to more informed customers and therefore lower churn.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540565"/>
                  </a:ext>
                </a:extLst>
              </a:tr>
              <a:tr h="753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What could this person do with better data on the problem?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Customers don’t have a direct influence over the problem.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219107"/>
                  </a:ext>
                </a:extLst>
              </a:tr>
              <a:tr h="436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What could they do to undermine the project?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Nothing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262397"/>
                  </a:ext>
                </a:extLst>
              </a:tr>
              <a:tr h="436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What is the best way to keep them engaged?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Not applicable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012432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7C10574C-CED8-884A-9138-1043E1449EEF}"/>
              </a:ext>
            </a:extLst>
          </p:cNvPr>
          <p:cNvSpPr txBox="1">
            <a:spLocks/>
          </p:cNvSpPr>
          <p:nvPr/>
        </p:nvSpPr>
        <p:spPr>
          <a:xfrm>
            <a:off x="7229061" y="296563"/>
            <a:ext cx="4962939" cy="5278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Stakeholder Mapping Continue ….</a:t>
            </a:r>
          </a:p>
        </p:txBody>
      </p:sp>
    </p:spTree>
    <p:extLst>
      <p:ext uri="{BB962C8B-B14F-4D97-AF65-F5344CB8AC3E}">
        <p14:creationId xmlns:p14="http://schemas.microsoft.com/office/powerpoint/2010/main" val="415397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B65A3A-E31E-2140-913E-2BF98133D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776312"/>
              </p:ext>
            </p:extLst>
          </p:nvPr>
        </p:nvGraphicFramePr>
        <p:xfrm>
          <a:off x="838200" y="939067"/>
          <a:ext cx="10515600" cy="562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4442">
                  <a:extLst>
                    <a:ext uri="{9D8B030D-6E8A-4147-A177-3AD203B41FA5}">
                      <a16:colId xmlns:a16="http://schemas.microsoft.com/office/drawing/2014/main" val="3590555417"/>
                    </a:ext>
                  </a:extLst>
                </a:gridCol>
                <a:gridCol w="7051158">
                  <a:extLst>
                    <a:ext uri="{9D8B030D-6E8A-4147-A177-3AD203B41FA5}">
                      <a16:colId xmlns:a16="http://schemas.microsoft.com/office/drawing/2014/main" val="2148199819"/>
                    </a:ext>
                  </a:extLst>
                </a:gridCol>
              </a:tblGrid>
              <a:tr h="753785">
                <a:tc gridSpan="2">
                  <a:txBody>
                    <a:bodyPr/>
                    <a:lstStyle/>
                    <a:p>
                      <a:pPr algn="ctr"/>
                      <a:r>
                        <a:rPr lang="en-ZA" dirty="0"/>
                        <a:t>Inclusivity Solutions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573247"/>
                  </a:ext>
                </a:extLst>
              </a:tr>
              <a:tr h="436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What is their influence over the problem?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Full control of the process and functions relating to the sales and churn problem, besides those functions performed by </a:t>
                      </a:r>
                      <a:r>
                        <a:rPr lang="en-ZA" dirty="0" err="1"/>
                        <a:t>Equitel</a:t>
                      </a:r>
                      <a:r>
                        <a:rPr lang="en-ZA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075510"/>
                  </a:ext>
                </a:extLst>
              </a:tr>
              <a:tr h="436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What is their influence over the project?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Inclusivity owns the project and most of the data available for the project.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701932"/>
                  </a:ext>
                </a:extLst>
              </a:tr>
              <a:tr h="436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How might this person benefit from the project?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If successful it will improve Inclusivity’s sustainability.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909333"/>
                  </a:ext>
                </a:extLst>
              </a:tr>
              <a:tr h="753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How does data support this person’s decision-making now?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Simple customer segmentation for better targeting sales. Identifying processes that are not working optimally (e.g. premium payments). Identifying main drivers of churn.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540565"/>
                  </a:ext>
                </a:extLst>
              </a:tr>
              <a:tr h="753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What could this person do with better data on the problem?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Inclusivity has a substantial amount of data, but need to use it better to gain better insights into the problems faced.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219107"/>
                  </a:ext>
                </a:extLst>
              </a:tr>
              <a:tr h="436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What could they do to undermine the project?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The entire Inclusivity team is on board and very unlikely to undermine the project. Capacity issues may be a problem.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262397"/>
                  </a:ext>
                </a:extLst>
              </a:tr>
              <a:tr h="436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What is the best way to keep them engaged?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Regular progress updates and demonstrating value add.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012432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7C10574C-CED8-884A-9138-1043E1449EEF}"/>
              </a:ext>
            </a:extLst>
          </p:cNvPr>
          <p:cNvSpPr txBox="1">
            <a:spLocks/>
          </p:cNvSpPr>
          <p:nvPr/>
        </p:nvSpPr>
        <p:spPr>
          <a:xfrm>
            <a:off x="7229061" y="296563"/>
            <a:ext cx="4962939" cy="5278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Stakeholder Mapping Continue ….</a:t>
            </a:r>
          </a:p>
        </p:txBody>
      </p:sp>
    </p:spTree>
    <p:extLst>
      <p:ext uri="{BB962C8B-B14F-4D97-AF65-F5344CB8AC3E}">
        <p14:creationId xmlns:p14="http://schemas.microsoft.com/office/powerpoint/2010/main" val="39067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B65A3A-E31E-2140-913E-2BF98133D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934992"/>
              </p:ext>
            </p:extLst>
          </p:nvPr>
        </p:nvGraphicFramePr>
        <p:xfrm>
          <a:off x="916172" y="980013"/>
          <a:ext cx="10515600" cy="5736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642">
                  <a:extLst>
                    <a:ext uri="{9D8B030D-6E8A-4147-A177-3AD203B41FA5}">
                      <a16:colId xmlns:a16="http://schemas.microsoft.com/office/drawing/2014/main" val="3590555417"/>
                    </a:ext>
                  </a:extLst>
                </a:gridCol>
                <a:gridCol w="7355958">
                  <a:extLst>
                    <a:ext uri="{9D8B030D-6E8A-4147-A177-3AD203B41FA5}">
                      <a16:colId xmlns:a16="http://schemas.microsoft.com/office/drawing/2014/main" val="2148199819"/>
                    </a:ext>
                  </a:extLst>
                </a:gridCol>
              </a:tblGrid>
              <a:tr h="753785">
                <a:tc gridSpan="2">
                  <a:txBody>
                    <a:bodyPr/>
                    <a:lstStyle/>
                    <a:p>
                      <a:pPr algn="ctr"/>
                      <a:r>
                        <a:rPr lang="en-ZA" dirty="0" err="1"/>
                        <a:t>Equitel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573247"/>
                  </a:ext>
                </a:extLst>
              </a:tr>
              <a:tr h="436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What is their influence over the problem?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err="1"/>
                        <a:t>Equitel</a:t>
                      </a:r>
                      <a:r>
                        <a:rPr lang="en-ZA" dirty="0"/>
                        <a:t> performs some key functions that have material impact on the problem: delivery of </a:t>
                      </a:r>
                      <a:r>
                        <a:rPr lang="en-ZA" dirty="0" err="1"/>
                        <a:t>SMSes</a:t>
                      </a:r>
                      <a:r>
                        <a:rPr lang="en-ZA" dirty="0"/>
                        <a:t>, outbound call centre (if needed), payment channel and provision of additional data (if needed).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075510"/>
                  </a:ext>
                </a:extLst>
              </a:tr>
              <a:tr h="436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What is their influence over the project?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Limited to the provision of additional data, but only if needed. We already have substantial data for the project.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701932"/>
                  </a:ext>
                </a:extLst>
              </a:tr>
              <a:tr h="436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How might this person benefit from the project?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 more sustainable insurance product, generating revenue other than core banking revenue.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909333"/>
                  </a:ext>
                </a:extLst>
              </a:tr>
              <a:tr h="753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How does data support this person’s decision-making now?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Very limited use of data for insurance-related decision making. Decisions largely deferred to Inclusivity.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540565"/>
                  </a:ext>
                </a:extLst>
              </a:tr>
              <a:tr h="753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What could this person do with better data on the problem?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219107"/>
                  </a:ext>
                </a:extLst>
              </a:tr>
              <a:tr h="436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What could they do to undermine the project?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Delay changes relating to payment channels and outbound calls that are critical for increased sales and reduced churn.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262397"/>
                  </a:ext>
                </a:extLst>
              </a:tr>
              <a:tr h="4367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What is the best way to keep them engaged?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/>
                        <a:t>Regular progress updates and demonstrating value add.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012432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7C10574C-CED8-884A-9138-1043E1449EEF}"/>
              </a:ext>
            </a:extLst>
          </p:cNvPr>
          <p:cNvSpPr txBox="1">
            <a:spLocks/>
          </p:cNvSpPr>
          <p:nvPr/>
        </p:nvSpPr>
        <p:spPr>
          <a:xfrm>
            <a:off x="7229061" y="296563"/>
            <a:ext cx="4962939" cy="5278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Stakeholder Mapping Continue ….</a:t>
            </a:r>
          </a:p>
        </p:txBody>
      </p:sp>
    </p:spTree>
    <p:extLst>
      <p:ext uri="{BB962C8B-B14F-4D97-AF65-F5344CB8AC3E}">
        <p14:creationId xmlns:p14="http://schemas.microsoft.com/office/powerpoint/2010/main" val="202809068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4151181D186945A391947BE3D9BE06" ma:contentTypeVersion="12" ma:contentTypeDescription="Create a new document." ma:contentTypeScope="" ma:versionID="d5159191c1de09b31db1f6f387db8cc6">
  <xsd:schema xmlns:xsd="http://www.w3.org/2001/XMLSchema" xmlns:xs="http://www.w3.org/2001/XMLSchema" xmlns:p="http://schemas.microsoft.com/office/2006/metadata/properties" xmlns:ns2="5cceae92-c28d-4bcd-af8b-a45623142a45" xmlns:ns3="54fcdf18-232f-4541-a74e-fb290ec8069a" targetNamespace="http://schemas.microsoft.com/office/2006/metadata/properties" ma:root="true" ma:fieldsID="cea4f0ea9e01061660bb88bd9bf89f75" ns2:_="" ns3:_="">
    <xsd:import namespace="5cceae92-c28d-4bcd-af8b-a45623142a45"/>
    <xsd:import namespace="54fcdf18-232f-4541-a74e-fb290ec8069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ceae92-c28d-4bcd-af8b-a45623142a4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fcdf18-232f-4541-a74e-fb290ec806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F2B7A5-EC79-46C0-A069-9EA9782508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ceae92-c28d-4bcd-af8b-a45623142a45"/>
    <ds:schemaRef ds:uri="54fcdf18-232f-4541-a74e-fb290ec806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100584-CDF8-4E6D-90D6-4878843963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03C429-DE0A-4EE0-9764-F86FD04D83B1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54fcdf18-232f-4541-a74e-fb290ec8069a"/>
    <ds:schemaRef ds:uri="5cceae92-c28d-4bcd-af8b-a45623142a4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539</Words>
  <Application>Microsoft Office PowerPoint</Application>
  <PresentationFormat>Widescreen</PresentationFormat>
  <Paragraphs>50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Nigel Bowman</dc:creator>
  <cp:lastModifiedBy>Nigel Bowman</cp:lastModifiedBy>
  <cp:revision>3</cp:revision>
  <dcterms:created xsi:type="dcterms:W3CDTF">2019-06-13T07:51:24Z</dcterms:created>
  <dcterms:modified xsi:type="dcterms:W3CDTF">2019-06-13T08:12:20Z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0x010100D04151181D186945A391947BE3D9BE06</vt:lpwstr>
  </property>
</Properties>
</file>