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72" r:id="rId3"/>
    <p:sldId id="273" r:id="rId4"/>
    <p:sldId id="269" r:id="rId5"/>
    <p:sldId id="271" r:id="rId6"/>
    <p:sldId id="257" r:id="rId7"/>
    <p:sldId id="262" r:id="rId8"/>
    <p:sldId id="261" r:id="rId9"/>
    <p:sldId id="265" r:id="rId10"/>
    <p:sldId id="266" r:id="rId11"/>
    <p:sldId id="259" r:id="rId12"/>
    <p:sldId id="274" r:id="rId13"/>
    <p:sldId id="258" r:id="rId14"/>
    <p:sldId id="264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4"/>
  </p:normalViewPr>
  <p:slideViewPr>
    <p:cSldViewPr snapToGrid="0" snapToObjects="1">
      <p:cViewPr>
        <p:scale>
          <a:sx n="106" d="100"/>
          <a:sy n="106" d="100"/>
        </p:scale>
        <p:origin x="2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ACDA-B087-4B4A-ACCA-7912405FEF6E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38DD3-7656-5745-8C37-EC1FA7ACF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 Gamified Digital Campaign to foster water-saving LIFESTYLE as the new normal in Cape Town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8DD3-7656-5745-8C37-EC1FA7ACF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0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BRC published the estimated listenership's of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 commercial radio stations and 233 community stations across the country, using a sample of 53,396 listeners. The BRC estimates that there are 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38.3 million radio listeners in South Africa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living in urban areas and 20% each across small urban and rural areas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broadcast penetration and pervasiveness is across the country, even the lowest tune-in rate (such as Northern Cape) still being at 80%.</a:t>
            </a:r>
          </a:p>
          <a:p>
            <a:pPr marL="22860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C117-51F9-9C46-9AF8-C7462845A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9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78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4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3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94B43-C309-6543-97F8-2E1D4945A0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DB5AB4-2DAB-B747-9D05-7D3B8C21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wertydigital.co.za/wp-content/uploads/2017/08/Digital-Statistics-in-South-Africa-2017-Repor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wertydigital.co.za/wp-content/uploads/2017/08/Digital-Statistics-in-South-Africa-2017-Repor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877" y="598960"/>
            <a:ext cx="9864340" cy="220555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A Gamified Digital Campaign to foster water-saving LIFESTYLE as the new normal in Cape Town 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16B59-7BDC-2F45-9228-DAF842527629}"/>
              </a:ext>
            </a:extLst>
          </p:cNvPr>
          <p:cNvGrpSpPr/>
          <p:nvPr/>
        </p:nvGrpSpPr>
        <p:grpSpPr>
          <a:xfrm>
            <a:off x="412457" y="4143651"/>
            <a:ext cx="10207170" cy="371366"/>
            <a:chOff x="603760" y="3957968"/>
            <a:chExt cx="10207170" cy="3713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42843E-F315-2C42-AF3E-62B657D7292E}"/>
                </a:ext>
              </a:extLst>
            </p:cNvPr>
            <p:cNvSpPr/>
            <p:nvPr/>
          </p:nvSpPr>
          <p:spPr>
            <a:xfrm>
              <a:off x="6865989" y="3957968"/>
              <a:ext cx="19030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Arial" charset="0"/>
                <a:buChar char="•"/>
              </a:pP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Ines </a:t>
              </a:r>
              <a:r>
                <a:rPr lang="en-US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Niragira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562224-E1C8-884A-836A-99FBDE2D8DAF}"/>
                </a:ext>
              </a:extLst>
            </p:cNvPr>
            <p:cNvSpPr/>
            <p:nvPr/>
          </p:nvSpPr>
          <p:spPr>
            <a:xfrm>
              <a:off x="8747545" y="3957968"/>
              <a:ext cx="2063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Arial" charset="0"/>
                <a:buChar char="•"/>
              </a:pPr>
              <a:r>
                <a:rPr lang="en-US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Ninette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Irakoze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F570D0-861D-BE4B-8B77-ECC3447D1E3B}"/>
                </a:ext>
              </a:extLst>
            </p:cNvPr>
            <p:cNvSpPr/>
            <p:nvPr/>
          </p:nvSpPr>
          <p:spPr>
            <a:xfrm>
              <a:off x="4526918" y="3957968"/>
              <a:ext cx="23333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Arial" charset="0"/>
                <a:buChar char="•"/>
              </a:pP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Dr. Veronica Allen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C09332-4E3E-A647-969E-BAA22F13F6CD}"/>
                </a:ext>
              </a:extLst>
            </p:cNvPr>
            <p:cNvSpPr/>
            <p:nvPr/>
          </p:nvSpPr>
          <p:spPr>
            <a:xfrm>
              <a:off x="603760" y="3960002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Arial" charset="0"/>
                <a:buChar char="•"/>
              </a:pP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Ajayi Olabode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BA15DE-C17E-2A47-8AFD-5480EFD19501}"/>
                </a:ext>
              </a:extLst>
            </p:cNvPr>
            <p:cNvSpPr/>
            <p:nvPr/>
          </p:nvSpPr>
          <p:spPr>
            <a:xfrm>
              <a:off x="2665607" y="3957968"/>
              <a:ext cx="1896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Arial" charset="0"/>
                <a:buChar char="•"/>
              </a:pP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Thomas </a:t>
              </a:r>
              <a:r>
                <a:rPr lang="en-US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Fihla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E1D9C13-A885-9F40-BADE-69AAA79AE374}"/>
              </a:ext>
            </a:extLst>
          </p:cNvPr>
          <p:cNvSpPr/>
          <p:nvPr/>
        </p:nvSpPr>
        <p:spPr>
          <a:xfrm>
            <a:off x="119365" y="3290436"/>
            <a:ext cx="2929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DRWARRIORS TEAM:</a:t>
            </a:r>
          </a:p>
        </p:txBody>
      </p:sp>
    </p:spTree>
    <p:extLst>
      <p:ext uri="{BB962C8B-B14F-4D97-AF65-F5344CB8AC3E}">
        <p14:creationId xmlns:p14="http://schemas.microsoft.com/office/powerpoint/2010/main" val="82485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0315"/>
            <a:ext cx="10364451" cy="8595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28" y="1139869"/>
            <a:ext cx="8577824" cy="49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BD09B5-5BBB-0948-84F2-866191C9C6FD}"/>
              </a:ext>
            </a:extLst>
          </p:cNvPr>
          <p:cNvSpPr/>
          <p:nvPr/>
        </p:nvSpPr>
        <p:spPr>
          <a:xfrm>
            <a:off x="1239252" y="1504817"/>
            <a:ext cx="99140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can dial the USSD short code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*100#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will then choose to play or learn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given a welcome prize when participating for the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may also participate via a phone call to a live show on radio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made aware of the solution via various medias (radio stations, newspapers)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E1F270-4ACD-4148-BAC7-C93C455B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80316"/>
            <a:ext cx="9921865" cy="1009866"/>
          </a:xfrm>
        </p:spPr>
        <p:txBody>
          <a:bodyPr>
            <a:normAutofit/>
          </a:bodyPr>
          <a:lstStyle/>
          <a:p>
            <a:r>
              <a:rPr lang="en-US" sz="4000" b="1" dirty="0"/>
              <a:t>HOW THE SOLUTION WORKS</a:t>
            </a:r>
          </a:p>
        </p:txBody>
      </p:sp>
    </p:spTree>
    <p:extLst>
      <p:ext uri="{BB962C8B-B14F-4D97-AF65-F5344CB8AC3E}">
        <p14:creationId xmlns:p14="http://schemas.microsoft.com/office/powerpoint/2010/main" val="29298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BD09B5-5BBB-0948-84F2-866191C9C6FD}"/>
              </a:ext>
            </a:extLst>
          </p:cNvPr>
          <p:cNvSpPr/>
          <p:nvPr/>
        </p:nvSpPr>
        <p:spPr>
          <a:xfrm>
            <a:off x="1239252" y="1504817"/>
            <a:ext cx="99140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Free </a:t>
            </a:r>
            <a:r>
              <a:rPr lang="mr-IN" sz="3200" dirty="0"/>
              <a:t>–</a:t>
            </a:r>
            <a:r>
              <a:rPr lang="en-US" sz="3200" dirty="0"/>
              <a:t> accommodate all groups of the socio-economic spectrum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Suitable for all age groups (&gt;12)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Smartphone and feature phone compliant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Language in layman’s terms </a:t>
            </a:r>
            <a:r>
              <a:rPr lang="mr-IN" sz="3200" dirty="0"/>
              <a:t>–</a:t>
            </a:r>
            <a:r>
              <a:rPr lang="en-US" sz="3200" dirty="0"/>
              <a:t> all are able to understand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C8E447-939E-194E-9236-2154E362CD0B}"/>
              </a:ext>
            </a:extLst>
          </p:cNvPr>
          <p:cNvSpPr txBox="1">
            <a:spLocks/>
          </p:cNvSpPr>
          <p:nvPr/>
        </p:nvSpPr>
        <p:spPr>
          <a:xfrm>
            <a:off x="913149" y="205161"/>
            <a:ext cx="9946917" cy="109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ADVANTAGES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390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34" y="15810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helpED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</a:t>
            </a:r>
          </a:p>
        </p:txBody>
      </p:sp>
      <p:sp>
        <p:nvSpPr>
          <p:cNvPr id="5" name="Oval 4"/>
          <p:cNvSpPr/>
          <p:nvPr/>
        </p:nvSpPr>
        <p:spPr>
          <a:xfrm>
            <a:off x="2755726" y="1878906"/>
            <a:ext cx="3457185" cy="28329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8799" y="1878905"/>
            <a:ext cx="3104368" cy="268057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81315" y="2509175"/>
            <a:ext cx="252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Human Desirability</a:t>
            </a:r>
            <a:endParaRPr lang="en-US" dirty="0"/>
          </a:p>
          <a:p>
            <a:r>
              <a:rPr lang="en-US" sz="2000" dirty="0"/>
              <a:t>Easy to 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1824" y="2520975"/>
            <a:ext cx="2372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 Viability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Cost effective</a:t>
            </a:r>
          </a:p>
        </p:txBody>
      </p:sp>
      <p:sp>
        <p:nvSpPr>
          <p:cNvPr id="11" name="Oval 10"/>
          <p:cNvSpPr/>
          <p:nvPr/>
        </p:nvSpPr>
        <p:spPr>
          <a:xfrm>
            <a:off x="4371584" y="3382027"/>
            <a:ext cx="3394553" cy="32066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66363" y="4711871"/>
            <a:ext cx="2678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Technology Feasibility</a:t>
            </a:r>
            <a:endParaRPr lang="en-US" sz="2000" b="1" dirty="0"/>
          </a:p>
          <a:p>
            <a:r>
              <a:rPr lang="en-US" dirty="0"/>
              <a:t>Simple solution</a:t>
            </a:r>
          </a:p>
          <a:p>
            <a:r>
              <a:rPr lang="en-US" dirty="0"/>
              <a:t>Built on ubiquitous platform</a:t>
            </a:r>
          </a:p>
        </p:txBody>
      </p:sp>
      <p:cxnSp>
        <p:nvCxnSpPr>
          <p:cNvPr id="14" name="Straight Arrow Connector 13"/>
          <p:cNvCxnSpPr>
            <a:stCxn id="18" idx="1"/>
          </p:cNvCxnSpPr>
          <p:nvPr/>
        </p:nvCxnSpPr>
        <p:spPr>
          <a:xfrm flipH="1" flipV="1">
            <a:off x="5924811" y="3758384"/>
            <a:ext cx="2818356" cy="93809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43167" y="4342539"/>
            <a:ext cx="2845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Innovative solution</a:t>
            </a:r>
          </a:p>
          <a:p>
            <a:r>
              <a:rPr lang="en-US" sz="2000" b="1" i="1" dirty="0"/>
              <a:t>Gamified USSD Application</a:t>
            </a:r>
          </a:p>
        </p:txBody>
      </p:sp>
    </p:spTree>
    <p:extLst>
      <p:ext uri="{BB962C8B-B14F-4D97-AF65-F5344CB8AC3E}">
        <p14:creationId xmlns:p14="http://schemas.microsoft.com/office/powerpoint/2010/main" val="25878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76" y="167580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helped John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63757"/>
            <a:ext cx="10363826" cy="4324221"/>
          </a:xfrm>
        </p:spPr>
        <p:txBody>
          <a:bodyPr>
            <a:no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 information on accessible platforms (Radio, mobile device) </a:t>
            </a:r>
          </a:p>
          <a:p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Incentivised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participate (Welcome prize + Award when winning) 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support of the City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to spread the word</a:t>
            </a:r>
          </a:p>
        </p:txBody>
      </p:sp>
    </p:spTree>
    <p:extLst>
      <p:ext uri="{BB962C8B-B14F-4D97-AF65-F5344CB8AC3E}">
        <p14:creationId xmlns:p14="http://schemas.microsoft.com/office/powerpoint/2010/main" val="127850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7287" y="651353"/>
            <a:ext cx="5899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coach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Shuhei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City of Cape Town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1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A9B58-E3CD-E344-9698-1DCCF7117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58" y="1199408"/>
            <a:ext cx="7243947" cy="541514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CF815A-A8B1-2943-8BEF-1742439C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31" y="130629"/>
            <a:ext cx="9476509" cy="1068779"/>
          </a:xfrm>
        </p:spPr>
        <p:txBody>
          <a:bodyPr>
            <a:normAutofit/>
          </a:bodyPr>
          <a:lstStyle/>
          <a:p>
            <a:r>
              <a:rPr lang="en-US" sz="6600" b="1" dirty="0"/>
              <a:t>END!</a:t>
            </a:r>
          </a:p>
        </p:txBody>
      </p:sp>
    </p:spTree>
    <p:extLst>
      <p:ext uri="{BB962C8B-B14F-4D97-AF65-F5344CB8AC3E}">
        <p14:creationId xmlns:p14="http://schemas.microsoft.com/office/powerpoint/2010/main" val="13646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974DA-116B-D648-9FD3-1339EF6E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8"/>
          <a:stretch/>
        </p:blipFill>
        <p:spPr>
          <a:xfrm>
            <a:off x="1852865" y="678393"/>
            <a:ext cx="8037094" cy="4906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1D4F38-BFF8-C04F-91F8-AA6B46AD0B9F}"/>
              </a:ext>
            </a:extLst>
          </p:cNvPr>
          <p:cNvSpPr/>
          <p:nvPr/>
        </p:nvSpPr>
        <p:spPr>
          <a:xfrm>
            <a:off x="1744579" y="5815613"/>
            <a:ext cx="847023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</a:rPr>
              <a:t>Reference: </a:t>
            </a:r>
            <a:r>
              <a:rPr lang="en-GB" u="sng" dirty="0">
                <a:latin typeface="Helvetica Neue" panose="02000503000000020004" pitchFamily="2" charset="0"/>
                <a:hlinkClick r:id="rId4"/>
              </a:rPr>
              <a:t>https://qwertydigital.co.za/wp-content/uploads/2017/08/Digital-Statistics-in-South-Africa-2017-Report.pdf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50A33-9E1A-494D-A2DF-B56D4E20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9" y="709863"/>
            <a:ext cx="8241631" cy="48607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D1E7FD-086A-2944-B15D-6A0AD12E8AF4}"/>
              </a:ext>
            </a:extLst>
          </p:cNvPr>
          <p:cNvSpPr/>
          <p:nvPr/>
        </p:nvSpPr>
        <p:spPr>
          <a:xfrm>
            <a:off x="1744579" y="5815613"/>
            <a:ext cx="847023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</a:rPr>
              <a:t>Reference: </a:t>
            </a:r>
            <a:r>
              <a:rPr lang="en-GB" u="sng" dirty="0">
                <a:latin typeface="Helvetica Neue" panose="02000503000000020004" pitchFamily="2" charset="0"/>
                <a:hlinkClick r:id="rId4"/>
              </a:rPr>
              <a:t>https://qwertydigital.co.za/wp-content/uploads/2017/08/Digital-Statistics-in-South-Africa-2017-Report.pdf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2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B659C-FF6D-9C46-8C46-0C846C40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43" y="1207782"/>
            <a:ext cx="7826188" cy="44893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A82B7F-E52E-6A4A-9421-4AAF2AF67012}"/>
              </a:ext>
            </a:extLst>
          </p:cNvPr>
          <p:cNvSpPr/>
          <p:nvPr/>
        </p:nvSpPr>
        <p:spPr>
          <a:xfrm>
            <a:off x="1688785" y="5336900"/>
            <a:ext cx="5752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LatoWeb"/>
              </a:rPr>
              <a:t>Reference: Broadcast Research Council in South Africa (BRC)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6C483-7ED2-9B42-8294-B60AFB28898A}"/>
              </a:ext>
            </a:extLst>
          </p:cNvPr>
          <p:cNvSpPr/>
          <p:nvPr/>
        </p:nvSpPr>
        <p:spPr>
          <a:xfrm>
            <a:off x="1628627" y="360947"/>
            <a:ext cx="8718176" cy="83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listening to South Africa’s most Popular Radio Stations Per Provinces</a:t>
            </a:r>
          </a:p>
        </p:txBody>
      </p:sp>
    </p:spTree>
    <p:extLst>
      <p:ext uri="{BB962C8B-B14F-4D97-AF65-F5344CB8AC3E}">
        <p14:creationId xmlns:p14="http://schemas.microsoft.com/office/powerpoint/2010/main" val="203200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E7D4B-D035-E845-A4DD-816DF436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33" y="866274"/>
            <a:ext cx="8051625" cy="5137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9F9DE-4527-7F41-8233-C31E78E3FD14}"/>
              </a:ext>
            </a:extLst>
          </p:cNvPr>
          <p:cNvSpPr txBox="1"/>
          <p:nvPr/>
        </p:nvSpPr>
        <p:spPr>
          <a:xfrm>
            <a:off x="2205788" y="212104"/>
            <a:ext cx="74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Incentive Are Leading People To Behavior Change</a:t>
            </a:r>
          </a:p>
        </p:txBody>
      </p:sp>
    </p:spTree>
    <p:extLst>
      <p:ext uri="{BB962C8B-B14F-4D97-AF65-F5344CB8AC3E}">
        <p14:creationId xmlns:p14="http://schemas.microsoft.com/office/powerpoint/2010/main" val="20839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69" y="5617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199" y="1887313"/>
            <a:ext cx="6079959" cy="309376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3600" b="1" i="1" cap="none" dirty="0"/>
              <a:t>John</a:t>
            </a:r>
            <a:r>
              <a:rPr lang="en-US" sz="3600" i="1" cap="none" dirty="0"/>
              <a:t> (a 40 year old, petrol station attendant) needs a way </a:t>
            </a:r>
            <a:r>
              <a:rPr lang="en-US" sz="3600" b="1" i="1" cap="none" dirty="0"/>
              <a:t>to understand how water is allocated in Cape Town </a:t>
            </a:r>
            <a:r>
              <a:rPr lang="en-US" sz="3600" i="1" cap="none" dirty="0"/>
              <a:t>because interestingly in his world, </a:t>
            </a:r>
            <a:r>
              <a:rPr lang="en-US" sz="3600" b="1" i="1" cap="none" dirty="0"/>
              <a:t>the Water Crisis is a Scam</a:t>
            </a:r>
            <a:r>
              <a:rPr lang="en-US" sz="3600" i="1" cap="none" dirty="0"/>
              <a:t>.</a:t>
            </a:r>
          </a:p>
        </p:txBody>
      </p:sp>
      <p:pic>
        <p:nvPicPr>
          <p:cNvPr id="4" name="VID-20180415-WA0008.mp4">
            <a:hlinkClick r:id="" action="ppaction://media"/>
            <a:extLst>
              <a:ext uri="{FF2B5EF4-FFF2-40B4-BE49-F238E27FC236}">
                <a16:creationId xmlns:a16="http://schemas.microsoft.com/office/drawing/2014/main" id="{3889A55D-1B35-644E-B0DE-174A4F1EB86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42572" y="1608399"/>
            <a:ext cx="2850078" cy="42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280" y="1977468"/>
            <a:ext cx="9806857" cy="240202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600" b="1" i="1" cap="none" dirty="0">
                <a:latin typeface="Times New Roman" charset="0"/>
                <a:ea typeface="Times New Roman" charset="0"/>
                <a:cs typeface="Times New Roman" charset="0"/>
              </a:rPr>
              <a:t>How might we inform John on water allocation, in awareness of the reality of the water crisis in Cape Town?</a:t>
            </a:r>
          </a:p>
        </p:txBody>
      </p:sp>
    </p:spTree>
    <p:extLst>
      <p:ext uri="{BB962C8B-B14F-4D97-AF65-F5344CB8AC3E}">
        <p14:creationId xmlns:p14="http://schemas.microsoft.com/office/powerpoint/2010/main" val="105207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772" y="2069431"/>
            <a:ext cx="7615824" cy="2298033"/>
          </a:xfrm>
        </p:spPr>
        <p:txBody>
          <a:bodyPr>
            <a:normAutofit/>
          </a:bodyPr>
          <a:lstStyle/>
          <a:p>
            <a:r>
              <a:rPr lang="en-US" sz="8800" b="1" dirty="0"/>
              <a:t>ROLE PLAY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5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0315"/>
            <a:ext cx="10364451" cy="85955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5" y="1139869"/>
            <a:ext cx="8554452" cy="48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9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{DC78ED7C-CF74-AE45-A712-BEE2A9F93AF7}tf10001073</Template>
  <TotalTime>1491</TotalTime>
  <Words>407</Words>
  <Application>Microsoft Macintosh PowerPoint</Application>
  <PresentationFormat>Widescreen</PresentationFormat>
  <Paragraphs>88</Paragraphs>
  <Slides>16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Helvetica Neue</vt:lpstr>
      <vt:lpstr>LatoWeb</vt:lpstr>
      <vt:lpstr>Mangal</vt:lpstr>
      <vt:lpstr>Times New Roman</vt:lpstr>
      <vt:lpstr>Tw Cen MT</vt:lpstr>
      <vt:lpstr>Droplet</vt:lpstr>
      <vt:lpstr>A Gamified Digital Campaign to foster water-saving LIFESTYLE as the new normal in Cape Town </vt:lpstr>
      <vt:lpstr>PowerPoint Presentation</vt:lpstr>
      <vt:lpstr>PowerPoint Presentation</vt:lpstr>
      <vt:lpstr>PowerPoint Presentation</vt:lpstr>
      <vt:lpstr>PowerPoint Presentation</vt:lpstr>
      <vt:lpstr>Point of View</vt:lpstr>
      <vt:lpstr>PowerPoint Presentation</vt:lpstr>
      <vt:lpstr>ROLE PLAY</vt:lpstr>
      <vt:lpstr>The solution</vt:lpstr>
      <vt:lpstr>The solution</vt:lpstr>
      <vt:lpstr>HOW THE SOLUTION WORKS</vt:lpstr>
      <vt:lpstr>PowerPoint Presentation</vt:lpstr>
      <vt:lpstr>HOW WE helpED John</vt:lpstr>
      <vt:lpstr>HOW WE helped John</vt:lpstr>
      <vt:lpstr>PowerPoint Presentation</vt:lpstr>
      <vt:lpstr>END!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Lagrande Royale</dc:creator>
  <cp:lastModifiedBy>olabode ajayi</cp:lastModifiedBy>
  <cp:revision>17</cp:revision>
  <cp:lastPrinted>2018-04-15T10:42:44Z</cp:lastPrinted>
  <dcterms:created xsi:type="dcterms:W3CDTF">2018-04-15T08:41:19Z</dcterms:created>
  <dcterms:modified xsi:type="dcterms:W3CDTF">2018-04-16T09:36:14Z</dcterms:modified>
</cp:coreProperties>
</file>