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7" r:id="rId2"/>
  </p:sldMasterIdLst>
  <p:notesMasterIdLst>
    <p:notesMasterId r:id="rId35"/>
  </p:notesMasterIdLst>
  <p:handoutMasterIdLst>
    <p:handoutMasterId r:id="rId36"/>
  </p:handoutMasterIdLst>
  <p:sldIdLst>
    <p:sldId id="274" r:id="rId3"/>
    <p:sldId id="460" r:id="rId4"/>
    <p:sldId id="276" r:id="rId5"/>
    <p:sldId id="450" r:id="rId6"/>
    <p:sldId id="419" r:id="rId7"/>
    <p:sldId id="420" r:id="rId8"/>
    <p:sldId id="536" r:id="rId9"/>
    <p:sldId id="462" r:id="rId10"/>
    <p:sldId id="463" r:id="rId11"/>
    <p:sldId id="445" r:id="rId12"/>
    <p:sldId id="395" r:id="rId13"/>
    <p:sldId id="417" r:id="rId14"/>
    <p:sldId id="464" r:id="rId15"/>
    <p:sldId id="415" r:id="rId16"/>
    <p:sldId id="459" r:id="rId17"/>
    <p:sldId id="456" r:id="rId18"/>
    <p:sldId id="428" r:id="rId19"/>
    <p:sldId id="425" r:id="rId20"/>
    <p:sldId id="440" r:id="rId21"/>
    <p:sldId id="467" r:id="rId22"/>
    <p:sldId id="457" r:id="rId23"/>
    <p:sldId id="452" r:id="rId24"/>
    <p:sldId id="423" r:id="rId25"/>
    <p:sldId id="543" r:id="rId26"/>
    <p:sldId id="458" r:id="rId27"/>
    <p:sldId id="538" r:id="rId28"/>
    <p:sldId id="577" r:id="rId29"/>
    <p:sldId id="468" r:id="rId30"/>
    <p:sldId id="562" r:id="rId31"/>
    <p:sldId id="575" r:id="rId32"/>
    <p:sldId id="413" r:id="rId33"/>
    <p:sldId id="492" r:id="rId3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9BB5A1-7F6B-4125-BAAE-E7A992F571E3}">
          <p14:sldIdLst>
            <p14:sldId id="274"/>
            <p14:sldId id="460"/>
            <p14:sldId id="276"/>
          </p14:sldIdLst>
        </p14:section>
        <p14:section name="Променливи и типове данни" id="{C82553FC-A8B2-42BC-924A-8C8EE8B012AE}">
          <p14:sldIdLst>
            <p14:sldId id="450"/>
            <p14:sldId id="419"/>
            <p14:sldId id="420"/>
            <p14:sldId id="536"/>
            <p14:sldId id="462"/>
            <p14:sldId id="463"/>
            <p14:sldId id="445"/>
            <p14:sldId id="395"/>
            <p14:sldId id="417"/>
          </p14:sldIdLst>
        </p14:section>
        <p14:section name="Прости операции" id="{41D983E8-7C30-425B-A96D-BCCDE9AE2152}">
          <p14:sldIdLst>
            <p14:sldId id="464"/>
            <p14:sldId id="415"/>
            <p14:sldId id="459"/>
            <p14:sldId id="456"/>
            <p14:sldId id="428"/>
            <p14:sldId id="425"/>
            <p14:sldId id="440"/>
            <p14:sldId id="467"/>
            <p14:sldId id="457"/>
          </p14:sldIdLst>
        </p14:section>
        <p14:section name="Печатане на екрана" id="{B12FAB8B-0675-4DD5-82BB-5C7B28CB2C42}">
          <p14:sldIdLst>
            <p14:sldId id="452"/>
            <p14:sldId id="423"/>
          </p14:sldIdLst>
        </p14:section>
        <p14:section name="Преобразуване на типове" id="{B96964D1-FF84-411E-B2EA-B3FF30CE590C}">
          <p14:sldIdLst>
            <p14:sldId id="543"/>
            <p14:sldId id="458"/>
            <p14:sldId id="538"/>
          </p14:sldIdLst>
        </p14:section>
        <p14:section name="Обобщение" id="{EF7E8CF6-993E-4001-B587-794103D74130}">
          <p14:sldIdLst>
            <p14:sldId id="577"/>
            <p14:sldId id="468"/>
            <p14:sldId id="562"/>
            <p14:sldId id="575"/>
            <p14:sldId id="413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34C"/>
    <a:srgbClr val="FFA000"/>
    <a:srgbClr val="FFA0FF"/>
    <a:srgbClr val="FFFFFF"/>
    <a:srgbClr val="F3CD60"/>
    <a:srgbClr val="0097CC"/>
    <a:srgbClr val="E85C0E"/>
    <a:srgbClr val="FBEEDC"/>
    <a:srgbClr val="FFF0D9"/>
    <a:srgbClr val="FFA72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533" autoAdjust="0"/>
  </p:normalViewPr>
  <p:slideViewPr>
    <p:cSldViewPr>
      <p:cViewPr varScale="1">
        <p:scale>
          <a:sx n="61" d="100"/>
          <a:sy n="61" d="100"/>
        </p:scale>
        <p:origin x="234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3/5/2020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20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8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45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53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44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28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22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34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52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494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3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35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14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68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87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31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91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16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20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0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77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42008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68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66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9964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36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7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0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7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475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3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1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46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judge.softuni.bg/Contests/Compete/Index/1011#0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1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0.png"/><Relationship Id="rId26" Type="http://schemas.openxmlformats.org/officeDocument/2006/relationships/image" Target="../media/image5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49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3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6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8.png"/><Relationship Id="rId22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8.gif"/><Relationship Id="rId4" Type="http://schemas.openxmlformats.org/officeDocument/2006/relationships/image" Target="../media/image55.jpeg"/><Relationship Id="rId9" Type="http://schemas.openxmlformats.org/officeDocument/2006/relationships/hyperlink" Target="https://www.lukanet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java-book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конзола, аритметични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операции и пресмятания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41602" y="5931641"/>
            <a:ext cx="2950749" cy="351754"/>
          </a:xfrm>
        </p:spPr>
        <p:txBody>
          <a:bodyPr/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www.softuni.bg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B8639-91A9-4662-B13E-600FCB28620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69322" y="6298912"/>
            <a:ext cx="2950749" cy="351754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30325-9E59-4005-ABC7-6B4E4CFF2C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413945-955C-4FA8-B70A-0381270CC71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37440" cy="832014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38" y="2744993"/>
            <a:ext cx="2212117" cy="551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655F30-2BC9-4361-AF7B-719FCB9AFD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777" y="2027787"/>
            <a:ext cx="2622262" cy="26760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2C6C6D-B809-464B-A3DF-6A841219B89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430590" y="3686743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6458" y="1031116"/>
            <a:ext cx="10033549" cy="5276048"/>
          </a:xfrm>
        </p:spPr>
        <p:txBody>
          <a:bodyPr/>
          <a:lstStyle/>
          <a:p>
            <a:r>
              <a:rPr lang="bg-BG" sz="3600" dirty="0"/>
              <a:t>Четец на вход:</a:t>
            </a:r>
            <a:endParaRPr lang="en-US" sz="3600" dirty="0"/>
          </a:p>
          <a:p>
            <a:endParaRPr lang="en-US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51475" y="3325799"/>
            <a:ext cx="8209871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new Scanner(System.in);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name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.nextLine();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System.out.println(name);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751476" y="1828800"/>
            <a:ext cx="820987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new Scanner(System.in);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Bent-Up Arrow 10"/>
          <p:cNvSpPr/>
          <p:nvPr/>
        </p:nvSpPr>
        <p:spPr>
          <a:xfrm rot="5400000">
            <a:off x="6096107" y="5218979"/>
            <a:ext cx="609600" cy="60621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32" y="5089670"/>
            <a:ext cx="3648075" cy="162653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126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619" y="100750"/>
            <a:ext cx="8397308" cy="882654"/>
          </a:xfrm>
        </p:spPr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лице на квадрат със страна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85106" y="3955363"/>
            <a:ext cx="9432803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 = </a:t>
            </a:r>
            <a:r>
              <a:rPr lang="it-IT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Integer.parseInt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67100" y="1981200"/>
            <a:ext cx="685151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Integer.parseInt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84137F3E-A52E-44E1-9199-2351F1C7F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649" y="3420651"/>
            <a:ext cx="3581400" cy="965716"/>
          </a:xfrm>
          <a:prstGeom prst="wedgeRoundRectCallout">
            <a:avLst>
              <a:gd name="adj1" fmla="val 17412"/>
              <a:gd name="adj2" fmla="val 695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цяло число на един ред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3C56E0-BEE8-44A6-9061-9632BD7479CE}"/>
              </a:ext>
            </a:extLst>
          </p:cNvPr>
          <p:cNvSpPr/>
          <p:nvPr/>
        </p:nvSpPr>
        <p:spPr>
          <a:xfrm>
            <a:off x="1278859" y="632956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https://judge.softuni.bg/Contests/Compete/Index/1011#2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реално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E3077-E259-4497-900D-2A8A58A3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Четене на дробно число</a:t>
            </a:r>
            <a:r>
              <a:rPr lang="en-US" sz="3600" dirty="0"/>
              <a:t> </a:t>
            </a:r>
            <a:r>
              <a:rPr lang="bg-BG" sz="3600" dirty="0"/>
              <a:t>от конзолата:</a:t>
            </a:r>
            <a:endParaRPr lang="en-US" sz="3600" dirty="0"/>
          </a:p>
          <a:p>
            <a:endParaRPr lang="en-US" sz="3600" dirty="0"/>
          </a:p>
          <a:p>
            <a:pPr>
              <a:spcBef>
                <a:spcPts val="1200"/>
              </a:spcBef>
            </a:pPr>
            <a:endParaRPr lang="bg-BG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 конвертиране от инчове в сантиметри: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74739" y="4226207"/>
            <a:ext cx="9615045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= new Scanner(System.in);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inches =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Double.parseDouble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074739" y="2216294"/>
            <a:ext cx="676287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.parseDouble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B4943628-0A06-4DCF-971E-B12F64F3C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336" y="3505200"/>
            <a:ext cx="3691075" cy="965716"/>
          </a:xfrm>
          <a:prstGeom prst="wedgeRoundRectCallout">
            <a:avLst>
              <a:gd name="adj1" fmla="val 17412"/>
              <a:gd name="adj2" fmla="val 695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дробно число на един ред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E26AC-9E42-4F5D-8E3E-1EBBE02F3D3B}"/>
              </a:ext>
            </a:extLst>
          </p:cNvPr>
          <p:cNvSpPr/>
          <p:nvPr/>
        </p:nvSpPr>
        <p:spPr>
          <a:xfrm>
            <a:off x="1269042" y="625981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https://judge.softuni.bg/Contests/Compete/Index/1011#3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792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7A6618-144A-4FA8-A6DC-F7FCC0EA6F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47E11-AE8C-4756-AD25-638BE0AA56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Работа с текст и числа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57" y="1524000"/>
            <a:ext cx="2237110" cy="22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3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12" y="1219200"/>
            <a:ext cx="11815018" cy="5201066"/>
          </a:xfrm>
        </p:spPr>
        <p:txBody>
          <a:bodyPr/>
          <a:lstStyle/>
          <a:p>
            <a:r>
              <a:rPr lang="bg-BG" dirty="0"/>
              <a:t>Да се напише програма, която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Чете от конзолата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име</a:t>
            </a:r>
            <a:r>
              <a:rPr lang="bg-BG" dirty="0"/>
              <a:t> на човек, въведено от потребителя</a:t>
            </a:r>
            <a:endParaRPr lang="en-US" dirty="0"/>
          </a:p>
          <a:p>
            <a:pPr lvl="1"/>
            <a:r>
              <a:rPr lang="bg-BG" dirty="0"/>
              <a:t>Отпечатва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Hello,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"</a:t>
            </a:r>
            <a:r>
              <a:rPr lang="bg-BG" dirty="0"/>
              <a:t>, където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 </a:t>
            </a:r>
            <a:r>
              <a:rPr lang="bg-BG" dirty="0"/>
              <a:t>е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въведеното преди това </a:t>
            </a:r>
            <a:r>
              <a:rPr lang="bg-BG" b="1" dirty="0">
                <a:solidFill>
                  <a:schemeClr val="tx1">
                    <a:lumMod val="50000"/>
                  </a:schemeClr>
                </a:solidFill>
              </a:rPr>
              <a:t>име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bg-BG" sz="3200" dirty="0"/>
              <a:t>Примерен вход и изход: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3653" y="4572000"/>
            <a:ext cx="5163160" cy="553229"/>
            <a:chOff x="736384" y="4787519"/>
            <a:chExt cx="4884092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356351" y="4914898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6367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5212" y="5449598"/>
            <a:ext cx="5211715" cy="579391"/>
            <a:chOff x="736384" y="4800599"/>
            <a:chExt cx="4483119" cy="54014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230309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242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1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9B5DE4CC-557F-4136-B824-C059BCD6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854" y="3609870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22A19B2-B1DD-4C6D-85D2-12BDAEB689DD}"/>
              </a:ext>
            </a:extLst>
          </p:cNvPr>
          <p:cNvSpPr/>
          <p:nvPr/>
        </p:nvSpPr>
        <p:spPr>
          <a:xfrm>
            <a:off x="760412" y="6263123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4"/>
              </a:rPr>
              <a:t>https://judge.softuni.bg/Contests/Compete/Index/1011#0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237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3414" y="1600200"/>
            <a:ext cx="8381998" cy="239441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Scanner </a:t>
            </a:r>
            <a:r>
              <a:rPr lang="bg-BG" sz="2600" dirty="0">
                <a:solidFill>
                  <a:schemeClr val="tx1"/>
                </a:solidFill>
              </a:rPr>
              <a:t>scanner</a:t>
            </a:r>
            <a:r>
              <a:rPr lang="it-IT" sz="2600" dirty="0">
                <a:solidFill>
                  <a:schemeClr val="tx1"/>
                </a:solidFill>
              </a:rPr>
              <a:t> = new Scanner(System.in);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String </a:t>
            </a:r>
            <a:r>
              <a:rPr lang="it-IT" sz="2600" dirty="0">
                <a:solidFill>
                  <a:schemeClr val="bg1"/>
                </a:solidFill>
              </a:rPr>
              <a:t>name</a:t>
            </a:r>
            <a:r>
              <a:rPr lang="it-IT" sz="2600" dirty="0">
                <a:solidFill>
                  <a:schemeClr val="tx1"/>
                </a:solidFill>
              </a:rPr>
              <a:t> = </a:t>
            </a:r>
            <a:r>
              <a:rPr lang="bg-BG" sz="2600" dirty="0">
                <a:solidFill>
                  <a:schemeClr val="bg1"/>
                </a:solidFill>
              </a:rPr>
              <a:t>scanner</a:t>
            </a:r>
            <a:r>
              <a:rPr lang="it-IT" sz="2600" dirty="0">
                <a:solidFill>
                  <a:schemeClr val="bg1"/>
                </a:solidFill>
              </a:rPr>
              <a:t>.nextLine();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System.out.</a:t>
            </a:r>
            <a:r>
              <a:rPr lang="it-IT" sz="2600" dirty="0">
                <a:solidFill>
                  <a:schemeClr val="bg1"/>
                </a:solidFill>
              </a:rPr>
              <a:t>print</a:t>
            </a:r>
            <a:r>
              <a:rPr lang="it-IT" sz="2600" dirty="0">
                <a:solidFill>
                  <a:schemeClr val="tx1"/>
                </a:solidFill>
              </a:rPr>
              <a:t>("Hello</a:t>
            </a:r>
            <a:r>
              <a:rPr lang="bg-BG" sz="2600" dirty="0">
                <a:solidFill>
                  <a:schemeClr val="tx1"/>
                </a:solidFill>
              </a:rPr>
              <a:t>,</a:t>
            </a:r>
            <a:r>
              <a:rPr lang="it-IT" sz="2600" dirty="0">
                <a:solidFill>
                  <a:schemeClr val="tx1"/>
                </a:solidFill>
              </a:rPr>
              <a:t> ");</a:t>
            </a:r>
            <a:endParaRPr lang="bg-BG" sz="2600" dirty="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System.out.</a:t>
            </a:r>
            <a:r>
              <a:rPr lang="it-IT" sz="2600" dirty="0">
                <a:solidFill>
                  <a:schemeClr val="bg1"/>
                </a:solidFill>
              </a:rPr>
              <a:t>print</a:t>
            </a:r>
            <a:r>
              <a:rPr lang="it-IT" sz="2600" dirty="0">
                <a:solidFill>
                  <a:schemeClr val="tx1"/>
                </a:solidFill>
              </a:rPr>
              <a:t>(</a:t>
            </a:r>
            <a:r>
              <a:rPr lang="it-IT" sz="2600" dirty="0">
                <a:solidFill>
                  <a:schemeClr val="bg1"/>
                </a:solidFill>
              </a:rPr>
              <a:t>name</a:t>
            </a:r>
            <a:r>
              <a:rPr lang="it-IT" sz="2600" dirty="0">
                <a:solidFill>
                  <a:schemeClr val="tx1"/>
                </a:solidFill>
              </a:rPr>
              <a:t>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System.out.</a:t>
            </a:r>
            <a:r>
              <a:rPr lang="it-IT" sz="2600" dirty="0">
                <a:solidFill>
                  <a:schemeClr val="bg1"/>
                </a:solidFill>
              </a:rPr>
              <a:t>print</a:t>
            </a:r>
            <a:r>
              <a:rPr lang="en-US" sz="2600" dirty="0">
                <a:solidFill>
                  <a:schemeClr val="bg1"/>
                </a:solidFill>
              </a:rPr>
              <a:t>ln</a:t>
            </a:r>
            <a:r>
              <a:rPr lang="it-IT" sz="2600" dirty="0">
                <a:solidFill>
                  <a:schemeClr val="tx1"/>
                </a:solidFill>
              </a:rPr>
              <a:t>("!");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3414" y="4278050"/>
            <a:ext cx="8381998" cy="153847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Scanner </a:t>
            </a:r>
            <a:r>
              <a:rPr lang="bg-BG" sz="2600" dirty="0">
                <a:solidFill>
                  <a:schemeClr val="tx1"/>
                </a:solidFill>
              </a:rPr>
              <a:t>scanner</a:t>
            </a:r>
            <a:r>
              <a:rPr lang="it-IT" sz="2600" dirty="0">
                <a:solidFill>
                  <a:schemeClr val="tx1"/>
                </a:solidFill>
              </a:rPr>
              <a:t> = new Scanner(System.in);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String </a:t>
            </a:r>
            <a:r>
              <a:rPr lang="it-IT" sz="2600" dirty="0">
                <a:solidFill>
                  <a:schemeClr val="bg1"/>
                </a:solidFill>
              </a:rPr>
              <a:t>name</a:t>
            </a:r>
            <a:r>
              <a:rPr lang="it-IT" sz="2600" dirty="0">
                <a:solidFill>
                  <a:schemeClr val="tx1"/>
                </a:solidFill>
              </a:rPr>
              <a:t> = </a:t>
            </a:r>
            <a:r>
              <a:rPr lang="bg-BG" sz="2600" dirty="0">
                <a:solidFill>
                  <a:schemeClr val="bg1"/>
                </a:solidFill>
              </a:rPr>
              <a:t>scanner</a:t>
            </a:r>
            <a:r>
              <a:rPr lang="it-IT" sz="2600" dirty="0">
                <a:solidFill>
                  <a:schemeClr val="bg1"/>
                </a:solidFill>
              </a:rPr>
              <a:t>.nextLine();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System.out.</a:t>
            </a:r>
            <a:r>
              <a:rPr lang="it-IT" sz="2600" dirty="0">
                <a:solidFill>
                  <a:schemeClr val="bg1"/>
                </a:solidFill>
              </a:rPr>
              <a:t>print</a:t>
            </a:r>
            <a:r>
              <a:rPr lang="it-IT" sz="2600" dirty="0">
                <a:solidFill>
                  <a:schemeClr val="tx1"/>
                </a:solidFill>
              </a:rPr>
              <a:t>("Hello</a:t>
            </a:r>
            <a:r>
              <a:rPr lang="bg-BG" sz="2600" dirty="0">
                <a:solidFill>
                  <a:schemeClr val="tx1"/>
                </a:solidFill>
              </a:rPr>
              <a:t>,</a:t>
            </a:r>
            <a:r>
              <a:rPr lang="it-IT" sz="2600" dirty="0">
                <a:solidFill>
                  <a:schemeClr val="tx1"/>
                </a:solidFill>
              </a:rPr>
              <a:t> "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+ name + "!"</a:t>
            </a:r>
            <a:r>
              <a:rPr lang="it-IT" sz="2600" dirty="0">
                <a:solidFill>
                  <a:schemeClr val="tx1"/>
                </a:solidFill>
              </a:rPr>
              <a:t>);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55418" y="5683529"/>
            <a:ext cx="2456514" cy="648049"/>
          </a:xfrm>
          <a:prstGeom prst="wedgeRoundRectCallout">
            <a:avLst>
              <a:gd name="adj1" fmla="val -58688"/>
              <a:gd name="adj2" fmla="val -517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Конкатенация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161212" y="3048000"/>
            <a:ext cx="3581400" cy="965716"/>
          </a:xfrm>
          <a:prstGeom prst="wedgeRoundRectCallout">
            <a:avLst>
              <a:gd name="adj1" fmla="val -58688"/>
              <a:gd name="adj2" fmla="val -517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Курсорът остава на същия ред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7EBBDC-759C-4351-A202-A52FDDB1284B}"/>
              </a:ext>
            </a:extLst>
          </p:cNvPr>
          <p:cNvSpPr/>
          <p:nvPr/>
        </p:nvSpPr>
        <p:spPr>
          <a:xfrm>
            <a:off x="760412" y="625981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https://judge.softuni.bg/Contests/Compete/Index/1011#0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128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  <p:bldP spid="11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0612" y="1921747"/>
            <a:ext cx="939958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firstName + " " + lastName + " @ " + age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System.out.println(str);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0612" y="4581311"/>
            <a:ext cx="939958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"The sum is: " +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System.out.println(sum);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7028541" y="3384088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028540" y="5689306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908936" y="2319397"/>
            <a:ext cx="4124872" cy="667041"/>
          </a:xfrm>
          <a:prstGeom prst="wedgeRoundRectCallout">
            <a:avLst>
              <a:gd name="adj1" fmla="val -55723"/>
              <a:gd name="adj2" fmla="val 475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долепяне/конкатенация</a:t>
            </a:r>
          </a:p>
        </p:txBody>
      </p:sp>
    </p:spTree>
    <p:extLst>
      <p:ext uri="{BB962C8B-B14F-4D97-AF65-F5344CB8AC3E}">
        <p14:creationId xmlns:p14="http://schemas.microsoft.com/office/powerpoint/2010/main" val="180335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1612" y="1876842"/>
            <a:ext cx="487838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57609" y="4458200"/>
            <a:ext cx="790880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Integer.parseInt(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Integer.parseInt(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-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System.out.println(result);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84032" y="2553951"/>
            <a:ext cx="119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dirty="0">
                <a:solidFill>
                  <a:schemeClr val="accent2"/>
                </a:solidFill>
              </a:rPr>
              <a:t>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591829" y="953154"/>
            <a:ext cx="3529896" cy="35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5211" y="1855560"/>
            <a:ext cx="494840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5211" y="4307882"/>
            <a:ext cx="925049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error = a /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94412" y="2623216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400" dirty="0">
                <a:solidFill>
                  <a:schemeClr val="accent2"/>
                </a:solidFill>
              </a:rPr>
              <a:t>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004901" y="5073653"/>
            <a:ext cx="4910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6.25 –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004901" y="5444869"/>
            <a:ext cx="4910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en-US" noProof="1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18212" y="4682590"/>
            <a:ext cx="554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bg-BG" dirty="0">
                <a:solidFill>
                  <a:schemeClr val="accent2"/>
                </a:solidFill>
              </a:rPr>
              <a:t>// 6 – дробната част се отрязва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62F8A-4CDC-48E1-94B0-4BC5B777A7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6919">
            <a:off x="9154297" y="1988685"/>
            <a:ext cx="1657930" cy="16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219200"/>
            <a:ext cx="11815018" cy="5201066"/>
          </a:xfrm>
        </p:spPr>
        <p:txBody>
          <a:bodyPr/>
          <a:lstStyle/>
          <a:p>
            <a:r>
              <a:rPr lang="bg-BG" dirty="0"/>
              <a:t>При деление на цели числа резултатът е цяло число:</a:t>
            </a:r>
          </a:p>
          <a:p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bg-BG" dirty="0"/>
              <a:t>При деление на дробни числа резултатът е дробно число: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436" y="1967805"/>
            <a:ext cx="10518776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0)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6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4343400"/>
            <a:ext cx="10515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6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092824" y="2367915"/>
            <a:ext cx="52484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bg-BG" sz="2600" noProof="1"/>
              <a:t>  </a:t>
            </a:r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Целочислен резултат:6</a:t>
            </a:r>
          </a:p>
          <a:p>
            <a:r>
              <a:rPr lang="bg-BG" sz="2600" noProof="1"/>
              <a:t>  </a:t>
            </a:r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Грешка: деление на 0</a:t>
            </a:r>
            <a:endParaRPr lang="en-US" sz="2600" noProof="1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559557" y="4713440"/>
            <a:ext cx="523824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Дробен резултат: 7.5</a:t>
            </a:r>
            <a:endParaRPr lang="en-US" sz="2600" noProof="1">
              <a:solidFill>
                <a:schemeClr val="accent2"/>
              </a:solidFill>
            </a:endParaRPr>
          </a:p>
          <a:p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Резултат: </a:t>
            </a:r>
            <a:r>
              <a:rPr lang="en-US" sz="2600" noProof="1">
                <a:solidFill>
                  <a:schemeClr val="accent2"/>
                </a:solidFill>
              </a:rPr>
              <a:t>Infinity</a:t>
            </a:r>
            <a:endParaRPr lang="bg-BG" sz="2600" noProof="1">
              <a:solidFill>
                <a:schemeClr val="accent2"/>
              </a:solidFill>
            </a:endParaRPr>
          </a:p>
          <a:p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Резултат: </a:t>
            </a:r>
            <a:r>
              <a:rPr lang="en-US" sz="2600" noProof="1">
                <a:solidFill>
                  <a:schemeClr val="accent2"/>
                </a:solidFill>
              </a:rPr>
              <a:t>NaN</a:t>
            </a:r>
            <a:endParaRPr lang="bg-BG" sz="2600" noProof="1">
              <a:solidFill>
                <a:schemeClr val="accent2"/>
              </a:solidFill>
            </a:endParaRPr>
          </a:p>
          <a:p>
            <a:endParaRPr lang="en-US" sz="2600" noProof="1"/>
          </a:p>
        </p:txBody>
      </p:sp>
    </p:spTree>
    <p:extLst>
      <p:ext uri="{BB962C8B-B14F-4D97-AF65-F5344CB8AC3E}">
        <p14:creationId xmlns:p14="http://schemas.microsoft.com/office/powerpoint/2010/main" val="8049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60463-8AAB-49F2-8F93-5913EF6EC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000" b="1" u="sng" dirty="0">
                <a:solidFill>
                  <a:schemeClr val="bg1"/>
                </a:solidFill>
              </a:rPr>
              <a:t>sli.do</a:t>
            </a:r>
            <a:endParaRPr lang="bg-BG" sz="66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</a:t>
            </a:r>
            <a:r>
              <a:rPr lang="en-US" sz="9600" b="1" dirty="0" err="1" smtClean="0"/>
              <a:t>pb</a:t>
            </a:r>
            <a:r>
              <a:rPr lang="en-US" sz="9600" b="1" smtClean="0"/>
              <a:t>-march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Модул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остатък от целочислено</a:t>
            </a:r>
            <a:r>
              <a:rPr lang="bg-BG" dirty="0"/>
              <a:t> деление на числа</a:t>
            </a:r>
            <a:br>
              <a:rPr lang="bg-BG" dirty="0"/>
            </a:br>
            <a:r>
              <a:rPr lang="en-US" dirty="0"/>
              <a:t>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3" y="2729805"/>
            <a:ext cx="551908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833923"/>
            <a:ext cx="95265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9237" y="35915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4770" y="4870234"/>
            <a:ext cx="563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sz="2800" noProof="1">
                <a:solidFill>
                  <a:schemeClr val="accent2"/>
                </a:solidFill>
              </a:rPr>
              <a:t>// 1 </a:t>
            </a:r>
            <a:r>
              <a:rPr lang="bg-BG" sz="2800" noProof="1">
                <a:solidFill>
                  <a:schemeClr val="accent2"/>
                </a:solidFill>
              </a:rPr>
              <a:t>–</a:t>
            </a:r>
            <a:r>
              <a:rPr lang="en-US" sz="2800" noProof="1">
                <a:solidFill>
                  <a:schemeClr val="accent2"/>
                </a:solidFill>
              </a:rPr>
              <a:t> </a:t>
            </a:r>
            <a:r>
              <a:rPr lang="bg-BG" sz="2800" noProof="1">
                <a:solidFill>
                  <a:schemeClr val="accent2"/>
                </a:solidFill>
              </a:rPr>
              <a:t>числото</a:t>
            </a:r>
            <a:r>
              <a:rPr lang="en-US" sz="2800" noProof="1">
                <a:solidFill>
                  <a:schemeClr val="accent2"/>
                </a:solidFill>
              </a:rPr>
              <a:t> 3</a:t>
            </a:r>
            <a:r>
              <a:rPr lang="bg-BG" sz="2800" noProof="1">
                <a:solidFill>
                  <a:schemeClr val="accent2"/>
                </a:solidFill>
              </a:rPr>
              <a:t> е нечетно</a:t>
            </a:r>
            <a:r>
              <a:rPr lang="en-US" sz="2800" noProof="1">
                <a:solidFill>
                  <a:schemeClr val="accent2"/>
                </a:solidFill>
              </a:rPr>
              <a:t> 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9655" y="5295293"/>
            <a:ext cx="5365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0 – числото</a:t>
            </a:r>
            <a:r>
              <a:rPr lang="en-US" noProof="1">
                <a:solidFill>
                  <a:schemeClr val="accent2"/>
                </a:solidFill>
              </a:rPr>
              <a:t> 4</a:t>
            </a:r>
            <a:r>
              <a:rPr lang="bg-BG" noProof="1">
                <a:solidFill>
                  <a:schemeClr val="accent2"/>
                </a:solidFill>
              </a:rPr>
              <a:t> е четно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19655" y="5723106"/>
            <a:ext cx="5518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nn-NO" noProof="1">
              <a:solidFill>
                <a:schemeClr val="accent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036" y="2362200"/>
            <a:ext cx="3294288" cy="183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9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45EDF7-B454-4F60-9729-FBB9DC468F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Задачи с прости изчисления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6B64E7-C062-4F4C-B55C-E8F2B2040A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0437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Работа на живо в клас (</a:t>
            </a:r>
            <a:r>
              <a:rPr lang="bg-BG" noProof="1">
                <a:solidFill>
                  <a:schemeClr val="bg1"/>
                </a:solidFill>
              </a:rPr>
              <a:t>лаб</a:t>
            </a:r>
            <a:r>
              <a:rPr lang="bg-BG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Ð ÐµÐ·ÑÐ»ÑÐ°Ñ Ñ Ð¸Ð·Ð¾Ð±ÑÐ°Ð¶ÐµÐ½Ð¸Ðµ Ð·Ð° work png">
            <a:extLst>
              <a:ext uri="{FF2B5EF4-FFF2-40B4-BE49-F238E27FC236}">
                <a16:creationId xmlns:a16="http://schemas.microsoft.com/office/drawing/2014/main" id="{4A2620B7-41B5-4982-B023-EE4E33EF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393883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16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4C6FEE-1445-4ACE-9B7E-7B31CCB22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8" y="4953000"/>
            <a:ext cx="10958928" cy="768084"/>
          </a:xfrm>
        </p:spPr>
        <p:txBody>
          <a:bodyPr/>
          <a:lstStyle/>
          <a:p>
            <a:r>
              <a:rPr lang="bg-BG" dirty="0"/>
              <a:t>Печатане на екрана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5579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1099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6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 печат на текст, числа и други данни, можем да ги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съединим, използвайки шаблони 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2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(String)</a:t>
            </a:r>
            <a:r>
              <a:rPr lang="en-US" sz="2600" dirty="0"/>
              <a:t>,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%d</a:t>
            </a:r>
            <a:r>
              <a:rPr lang="en-US" sz="2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(</a:t>
            </a:r>
            <a:r>
              <a:rPr lang="en-US" sz="2600" b="1" noProof="1">
                <a:latin typeface="Consolas" panose="020B0609020204030204" pitchFamily="49" charset="0"/>
              </a:rPr>
              <a:t>int</a:t>
            </a:r>
            <a:r>
              <a:rPr lang="en-US" sz="2600" b="1" dirty="0">
                <a:latin typeface="Consolas" panose="020B0609020204030204" pitchFamily="49" charset="0"/>
              </a:rPr>
              <a:t>)</a:t>
            </a:r>
            <a:r>
              <a:rPr lang="en-US" sz="2600" b="1" dirty="0">
                <a:latin typeface="+mj-lt"/>
              </a:rPr>
              <a:t>,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%f</a:t>
            </a:r>
            <a:r>
              <a:rPr lang="en-US" sz="2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(double)</a:t>
            </a:r>
            <a:r>
              <a:rPr lang="en-US" sz="2600" b="1" dirty="0">
                <a:latin typeface="+mj-lt"/>
              </a:rPr>
              <a:t>,</a:t>
            </a:r>
            <a:r>
              <a:rPr lang="bg-BG" sz="2600" b="1" dirty="0">
                <a:latin typeface="+mj-lt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%c</a:t>
            </a:r>
            <a:r>
              <a:rPr lang="en-US" sz="2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(char)</a:t>
            </a:r>
            <a:r>
              <a:rPr lang="en-US" sz="2600" b="1" dirty="0">
                <a:latin typeface="+mj-lt"/>
              </a:rPr>
              <a:t> …</a:t>
            </a:r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3812" y="2895600"/>
            <a:ext cx="9448800" cy="3454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int age = Integer.parseInt(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String town =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("You are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%d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.", firstName, lastName, age, town);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5E7EB9-F273-4AC0-B140-CD3C194D9D13}"/>
              </a:ext>
            </a:extLst>
          </p:cNvPr>
          <p:cNvSpPr/>
          <p:nvPr/>
        </p:nvSpPr>
        <p:spPr>
          <a:xfrm>
            <a:off x="684212" y="6396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https://judge.softuni.bg/Contests/Compete/Index/1011#1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13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4C6FEE-1445-4ACE-9B7E-7B31CCB22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Преобразуване на типове</a:t>
            </a:r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54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18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lvl="1"/>
            <a:endParaRPr lang="en-US" dirty="0"/>
          </a:p>
          <a:p>
            <a:r>
              <a:rPr lang="bg-BG" dirty="0"/>
              <a:t>Намиране на абсолютна стойност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0" y="2558560"/>
            <a:ext cx="86106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up = Math.ceil(23.45);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24.0</a:t>
            </a:r>
            <a:endParaRPr lang="nn-NO" sz="2800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803" y="3865962"/>
            <a:ext cx="861560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down = Math.floor(45.67);   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45.0</a:t>
            </a:r>
            <a:endParaRPr lang="nn-NO" sz="2800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12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EAFC8B12-288E-4B2F-82C8-3C6888155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019" y="3796658"/>
            <a:ext cx="2032474" cy="186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334A6C81-6A76-4A97-AF8D-096238609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803" y="5274563"/>
            <a:ext cx="8615608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example1 = Math.Abs(-50);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example2 = Math.Abs(50);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nn-NO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45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192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Закръгляне до най-близкото цяло число: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bg-BG" dirty="0"/>
              <a:t>Форматиране до </a:t>
            </a:r>
            <a:r>
              <a:rPr lang="bg-BG" b="1" dirty="0"/>
              <a:t>2</a:t>
            </a:r>
            <a:r>
              <a:rPr lang="bg-BG" dirty="0"/>
              <a:t> знака след десетичната запетая: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и Закръгляне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632" y="3167390"/>
            <a:ext cx="9753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System.out.printf("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%.2f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", 123.456);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2" y="3724333"/>
            <a:ext cx="3680359" cy="870141"/>
          </a:xfrm>
          <a:prstGeom prst="wedgeRoundRectCallout">
            <a:avLst>
              <a:gd name="adj1" fmla="val -56969"/>
              <a:gd name="adj2" fmla="val -554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632" y="1865027"/>
            <a:ext cx="9753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round = Math.round(45.67852);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8976700" y="1798495"/>
            <a:ext cx="1847532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46.0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8842287" y="3096038"/>
            <a:ext cx="2275906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123.46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36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>
                <a:solidFill>
                  <a:schemeClr val="bg2"/>
                </a:solidFill>
              </a:rPr>
              <a:t>Въвеждане на текст</a:t>
            </a:r>
            <a:endParaRPr lang="en-US" sz="3200" dirty="0">
              <a:solidFill>
                <a:schemeClr val="bg2"/>
              </a:solidFill>
            </a:endParaRPr>
          </a:p>
          <a:p>
            <a:r>
              <a:rPr lang="bg-BG" sz="3200" dirty="0">
                <a:solidFill>
                  <a:schemeClr val="bg2"/>
                </a:solidFill>
              </a:rPr>
              <a:t>Четене на число</a:t>
            </a:r>
          </a:p>
          <a:p>
            <a:r>
              <a:rPr lang="bg-BG" sz="3200" dirty="0">
                <a:solidFill>
                  <a:schemeClr val="bg2"/>
                </a:solidFill>
              </a:rPr>
              <a:t>Пресмятания с числа: </a:t>
            </a:r>
            <a:r>
              <a:rPr lang="en-US" sz="3200" b="1" dirty="0">
                <a:solidFill>
                  <a:schemeClr val="bg1"/>
                </a:solidFill>
              </a:rPr>
              <a:t>+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-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*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/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r>
              <a:rPr lang="bg-BG" sz="3200" dirty="0">
                <a:solidFill>
                  <a:schemeClr val="bg2"/>
                </a:solidFill>
              </a:rPr>
              <a:t>Извеждане на текст по шаблон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17167" y="6494462"/>
            <a:ext cx="10482262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76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2" y="1327990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000" dirty="0"/>
              <a:t>Променливи и типове данни</a:t>
            </a:r>
            <a:endParaRPr lang="en-US" sz="3000" dirty="0"/>
          </a:p>
          <a:p>
            <a:pPr marL="514350" lvl="0" indent="-514350">
              <a:buFont typeface="+mj-lt"/>
              <a:buAutoNum type="arabicPeriod"/>
            </a:pPr>
            <a:r>
              <a:rPr lang="bg-BG" sz="3000" dirty="0"/>
              <a:t>Четене на потребителски вход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bg-BG" sz="3000" dirty="0"/>
              <a:t>Прости операции</a:t>
            </a:r>
          </a:p>
          <a:p>
            <a:pPr marL="819096" lvl="1" indent="-514350"/>
            <a:r>
              <a:rPr lang="bg-BG" sz="3000" dirty="0"/>
              <a:t>Работа с текст</a:t>
            </a:r>
          </a:p>
          <a:p>
            <a:pPr marL="819096" lvl="1" indent="-514350"/>
            <a:r>
              <a:rPr lang="bg-BG" sz="3000" dirty="0"/>
              <a:t>Работа с числа</a:t>
            </a:r>
            <a:endParaRPr lang="en-US" sz="3000" dirty="0"/>
          </a:p>
          <a:p>
            <a:pPr marL="514350" lvl="0" indent="-514350">
              <a:buFont typeface="+mj-lt"/>
              <a:buAutoNum type="arabicPeriod"/>
            </a:pPr>
            <a:r>
              <a:rPr lang="bg-BG" sz="3000" dirty="0"/>
              <a:t>Печатане на екрана</a:t>
            </a:r>
            <a:endParaRPr lang="en-US" sz="3000" dirty="0"/>
          </a:p>
          <a:p>
            <a:pPr lvl="1"/>
            <a:r>
              <a:rPr lang="bg-BG" sz="3000" dirty="0"/>
              <a:t>Форматиране на изход</a:t>
            </a:r>
            <a:endParaRPr lang="en-US" sz="30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FBB85A63-41A6-48E2-8AF2-E8085CCB95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6012" y="1763903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 </a:t>
            </a:r>
            <a:r>
              <a:rPr lang="en-US" sz="3200" dirty="0">
                <a:hlinkClick r:id="rId4"/>
              </a:rPr>
              <a:t>Java"</a:t>
            </a:r>
            <a:r>
              <a:rPr lang="bg-BG" sz="3200" dirty="0"/>
              <a:t> от Светлин Наков </a:t>
            </a:r>
            <a:r>
              <a:rPr lang="bg-BG" sz="3200"/>
              <a:t>и </a:t>
            </a:r>
            <a:br>
              <a:rPr lang="bg-BG" sz="3200"/>
            </a:br>
            <a:r>
              <a:rPr lang="bg-BG" sz="3200"/>
              <a:t>колектив </a:t>
            </a:r>
            <a:r>
              <a:rPr lang="bg-BG" sz="3200" dirty="0"/>
              <a:t>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Обучения в СофтУни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0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4A7C25-AF27-4C32-83E5-B7EFBFFCD0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42" y="2141452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9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87F94E-71C6-4C25-835C-3A3793566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променливи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тип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bg-BG" dirty="0">
                <a:solidFill>
                  <a:schemeClr val="bg1"/>
                </a:solidFill>
              </a:rPr>
              <a:t>име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и стойност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bg-BG" dirty="0"/>
              <a:t>Дефиниране на променлива и присвояване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443443" y="5007694"/>
            <a:ext cx="3155441" cy="5932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213837" y="4800600"/>
            <a:ext cx="1125081" cy="578882"/>
          </a:xfrm>
          <a:prstGeom prst="wedgeRoundRectCallout">
            <a:avLst>
              <a:gd name="adj1" fmla="val 72797"/>
              <a:gd name="adj2" fmla="val 311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570412" y="4377064"/>
            <a:ext cx="3721979" cy="578882"/>
          </a:xfrm>
          <a:prstGeom prst="wedgeRoundRectCallout">
            <a:avLst>
              <a:gd name="adj1" fmla="val -38394"/>
              <a:gd name="adj2" fmla="val 796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475412" y="5524195"/>
            <a:ext cx="1752600" cy="578882"/>
          </a:xfrm>
          <a:prstGeom prst="wedgeRoundRectCallout">
            <a:avLst>
              <a:gd name="adj1" fmla="val -58137"/>
              <a:gd name="adj2" fmla="val -488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съхраняват стойност от даден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dirty="0"/>
              <a:t>Число, буква, текст (низ), дата, цвят,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-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sz="3200" b="1" dirty="0">
                <a:latin typeface="Consolas" panose="020B0609020204030204" pitchFamily="49" charset="0"/>
              </a:rPr>
              <a:t>double</a:t>
            </a:r>
            <a:r>
              <a:rPr lang="en-US" dirty="0"/>
              <a:t> -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bg-BG" dirty="0"/>
              <a:t>: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sz="3200" b="1" dirty="0">
                <a:latin typeface="Consolas" panose="020B0609020204030204" pitchFamily="49" charset="0"/>
              </a:rPr>
              <a:t>char</a:t>
            </a:r>
            <a:r>
              <a:rPr lang="en-US" dirty="0"/>
              <a:t> -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символ 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'b'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#'</a:t>
            </a:r>
            <a:r>
              <a:rPr lang="en-US" dirty="0"/>
              <a:t>,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sz="3200" b="1" dirty="0">
                <a:latin typeface="Consolas" panose="020B0609020204030204" pitchFamily="49" charset="0"/>
              </a:rPr>
              <a:t>String</a:t>
            </a:r>
            <a:r>
              <a:rPr lang="en-US" dirty="0"/>
              <a:t> -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низ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181031-BA76-4EE3-B52E-30FC8B467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r>
              <a:rPr lang="en-US" dirty="0"/>
              <a:t> (2)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E9F7D-7C7B-471D-A5B1-39C847888D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87F652-76B5-4619-A2A9-9A8BCF9AF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984773"/>
              </p:ext>
            </p:extLst>
          </p:nvPr>
        </p:nvGraphicFramePr>
        <p:xfrm>
          <a:off x="2288547" y="2061622"/>
          <a:ext cx="9503896" cy="2734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7622">
                  <a:extLst>
                    <a:ext uri="{9D8B030D-6E8A-4147-A177-3AD203B41FA5}">
                      <a16:colId xmlns:a16="http://schemas.microsoft.com/office/drawing/2014/main" val="1995333467"/>
                    </a:ext>
                  </a:extLst>
                </a:gridCol>
                <a:gridCol w="2366223">
                  <a:extLst>
                    <a:ext uri="{9D8B030D-6E8A-4147-A177-3AD203B41FA5}">
                      <a16:colId xmlns:a16="http://schemas.microsoft.com/office/drawing/2014/main" val="1104704574"/>
                    </a:ext>
                  </a:extLst>
                </a:gridCol>
                <a:gridCol w="4320051">
                  <a:extLst>
                    <a:ext uri="{9D8B030D-6E8A-4147-A177-3AD203B41FA5}">
                      <a16:colId xmlns:a16="http://schemas.microsoft.com/office/drawing/2014/main" val="2372594243"/>
                    </a:ext>
                  </a:extLst>
                </a:gridCol>
              </a:tblGrid>
              <a:tr h="3191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Ключова</a:t>
                      </a:r>
                      <a:r>
                        <a:rPr kumimoji="1" lang="bg-BG" sz="2800" b="1" i="0" u="none" strike="noStrike" kern="1200" cap="none" normalizeH="0" baseline="0" dirty="0">
                          <a:ln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дума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Допустими</a:t>
                      </a:r>
                      <a:r>
                        <a:rPr lang="bg-BG" dirty="0">
                          <a:ln>
                            <a:solidFill>
                              <a:schemeClr val="accent6">
                                <a:lumMod val="90000"/>
                              </a:schemeClr>
                            </a:solidFill>
                          </a:ln>
                          <a:solidFill>
                            <a:schemeClr val="accent6">
                              <a:lumMod val="90000"/>
                            </a:schemeClr>
                          </a:solidFill>
                        </a:rPr>
                        <a:t> </a:t>
                      </a: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стойности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899410"/>
                  </a:ext>
                </a:extLst>
              </a:tr>
              <a:tr h="467058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символ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accent6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611568"/>
                  </a:ext>
                </a:extLst>
              </a:tr>
              <a:tr h="474274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цяло число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</a:t>
                      </a: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 </a:t>
                      </a: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2,147,483,647</a:t>
                      </a:r>
                      <a:endParaRPr lang="en-US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accent6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646646"/>
                  </a:ext>
                </a:extLst>
              </a:tr>
              <a:tr h="813910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с десетична </a:t>
                      </a:r>
                    </a:p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запетая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-1.7 x 10</a:t>
                      </a:r>
                      <a:r>
                        <a:rPr lang="en-US" sz="2398" b="1" i="0" u="none" strike="noStrike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-308</a:t>
                      </a: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</a:t>
                      </a: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+1.7 x 10</a:t>
                      </a:r>
                      <a:r>
                        <a:rPr lang="en-US" sz="2398" b="1" i="0" u="none" strike="noStrike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888129"/>
                  </a:ext>
                </a:extLst>
              </a:tr>
              <a:tr h="474274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текст (низ)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accent6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13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68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082576-52D4-4112-BB4D-6580ED6D94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Четене на потребителски вход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9BA30-29BF-4014-B942-4A76112607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Работа с конзола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513" y="1385091"/>
            <a:ext cx="2213798" cy="221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5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Всичко, което </a:t>
            </a:r>
            <a:r>
              <a:rPr lang="bg-BG" sz="3200" dirty="0">
                <a:solidFill>
                  <a:schemeClr val="bg1"/>
                </a:solidFill>
              </a:rPr>
              <a:t>получаваме</a:t>
            </a:r>
            <a:r>
              <a:rPr lang="bg-BG" sz="3200" dirty="0"/>
              <a:t> 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конзолата</a:t>
            </a:r>
            <a:r>
              <a:rPr lang="bg-BG" sz="3200" dirty="0"/>
              <a:t>,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идва под формата на </a:t>
            </a:r>
            <a:r>
              <a:rPr lang="bg-BG" sz="3200" dirty="0">
                <a:solidFill>
                  <a:schemeClr val="bg1"/>
                </a:solidFill>
              </a:rPr>
              <a:t>текст</a:t>
            </a:r>
          </a:p>
          <a:p>
            <a:pPr lvl="1"/>
            <a:r>
              <a:rPr lang="bg-BG" sz="3000" dirty="0"/>
              <a:t>Всичко, което </a:t>
            </a:r>
            <a:r>
              <a:rPr lang="bg-BG" sz="3000" dirty="0">
                <a:solidFill>
                  <a:schemeClr val="bg1"/>
                </a:solidFill>
              </a:rPr>
              <a:t>печатаме</a:t>
            </a:r>
            <a:r>
              <a:rPr lang="bg-BG" sz="3000" dirty="0"/>
              <a:t>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конзолата</a:t>
            </a:r>
            <a:r>
              <a:rPr lang="bg-BG" sz="3000" dirty="0"/>
              <a:t>, се </a:t>
            </a:r>
            <a:r>
              <a:rPr lang="bg-BG" sz="3000" dirty="0">
                <a:solidFill>
                  <a:schemeClr val="bg1"/>
                </a:solidFill>
              </a:rPr>
              <a:t>преобразува в текст</a:t>
            </a:r>
          </a:p>
          <a:p>
            <a:r>
              <a:rPr lang="bg-BG" dirty="0"/>
              <a:t>Команда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четене</a:t>
            </a:r>
            <a:r>
              <a:rPr lang="bg-BG" dirty="0"/>
              <a:t> от конзолата:</a:t>
            </a:r>
          </a:p>
          <a:p>
            <a:pPr lvl="1"/>
            <a:r>
              <a:rPr lang="bg-BG" dirty="0"/>
              <a:t>Връща ни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текстът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въведен</a:t>
            </a:r>
            <a:r>
              <a:rPr lang="bg-BG" dirty="0"/>
              <a:t> от потребителя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98812" y="4876800"/>
            <a:ext cx="71628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new Scanner(System.in);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.nextLine();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17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2_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1619</Words>
  <Application>Microsoft Office PowerPoint</Application>
  <PresentationFormat>Custom</PresentationFormat>
  <Paragraphs>346</Paragraphs>
  <Slides>32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맑은 고딕</vt:lpstr>
      <vt:lpstr>Arial</vt:lpstr>
      <vt:lpstr>Calibri</vt:lpstr>
      <vt:lpstr>Consolas</vt:lpstr>
      <vt:lpstr>Wingdings</vt:lpstr>
      <vt:lpstr>Wingdings 2</vt:lpstr>
      <vt:lpstr>2_SoftUni3_1</vt:lpstr>
      <vt:lpstr>Прости операции и пресмятания</vt:lpstr>
      <vt:lpstr>Имате въпроси?</vt:lpstr>
      <vt:lpstr>Съдържание</vt:lpstr>
      <vt:lpstr>PowerPoint Presentation</vt:lpstr>
      <vt:lpstr>Променливи</vt:lpstr>
      <vt:lpstr>Типове данни</vt:lpstr>
      <vt:lpstr>Типове данни (2)</vt:lpstr>
      <vt:lpstr>PowerPoint Presentation</vt:lpstr>
      <vt:lpstr>Четене на текст</vt:lpstr>
      <vt:lpstr>Четене на текст</vt:lpstr>
      <vt:lpstr>Четене на числа</vt:lpstr>
      <vt:lpstr>Четене на реално число</vt:lpstr>
      <vt:lpstr>PowerPoint Presentation</vt:lpstr>
      <vt:lpstr>Поздрав по име - пример</vt:lpstr>
      <vt:lpstr>Поздрав по име - решение</vt:lpstr>
      <vt:lpstr>Съединяване на текст и число</vt:lpstr>
      <vt:lpstr>Аритметични операции: + и -</vt:lpstr>
      <vt:lpstr>Аритметични операции: * и /</vt:lpstr>
      <vt:lpstr>Особености при деление на числа</vt:lpstr>
      <vt:lpstr>Аритметични операции: %</vt:lpstr>
      <vt:lpstr>PowerPoint Presentation</vt:lpstr>
      <vt:lpstr>PowerPoint Presentation</vt:lpstr>
      <vt:lpstr>Съединяване на текст и числа</vt:lpstr>
      <vt:lpstr>PowerPoint Presentation</vt:lpstr>
      <vt:lpstr>Работа с числа</vt:lpstr>
      <vt:lpstr>Форматиране и Закръгляне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2020-03-05T12:43:47Z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