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80" r:id="rId3"/>
    <p:sldId id="281" r:id="rId4"/>
    <p:sldId id="276" r:id="rId5"/>
    <p:sldId id="277" r:id="rId6"/>
    <p:sldId id="278" r:id="rId7"/>
    <p:sldId id="260" r:id="rId8"/>
    <p:sldId id="265" r:id="rId9"/>
    <p:sldId id="263" r:id="rId10"/>
    <p:sldId id="264" r:id="rId11"/>
    <p:sldId id="266"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3300"/>
    <a:srgbClr val="00CC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43" autoAdjust="0"/>
  </p:normalViewPr>
  <p:slideViewPr>
    <p:cSldViewPr>
      <p:cViewPr varScale="1">
        <p:scale>
          <a:sx n="63" d="100"/>
          <a:sy n="63" d="100"/>
        </p:scale>
        <p:origin x="-158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6AAD5B-8AB7-4D49-8D8B-1D1B316FBE0C}" type="datetimeFigureOut">
              <a:rPr lang="en-US" smtClean="0"/>
              <a:pPr/>
              <a:t>10/16/2019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EA3746-8D7B-4FD5-94FE-11D057E56630}" type="slidenum">
              <a:rPr lang="en-US" smtClean="0"/>
              <a:pPr/>
              <a:t>‹#›</a:t>
            </a:fld>
            <a:endParaRPr lang="en-US"/>
          </a:p>
        </p:txBody>
      </p:sp>
    </p:spTree>
    <p:extLst>
      <p:ext uri="{BB962C8B-B14F-4D97-AF65-F5344CB8AC3E}">
        <p14:creationId xmlns:p14="http://schemas.microsoft.com/office/powerpoint/2010/main" val="1656445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Video of </a:t>
            </a:r>
            <a:r>
              <a:rPr lang="en-US" dirty="0" err="1" smtClean="0"/>
              <a:t>coriolis</a:t>
            </a:r>
            <a:r>
              <a:rPr lang="en-US" dirty="0" smtClean="0"/>
              <a:t> force</a:t>
            </a:r>
            <a:endParaRPr lang="en-US" dirty="0"/>
          </a:p>
        </p:txBody>
      </p:sp>
      <p:sp>
        <p:nvSpPr>
          <p:cNvPr id="4" name="Slide Number Placeholder 3"/>
          <p:cNvSpPr>
            <a:spLocks noGrp="1"/>
          </p:cNvSpPr>
          <p:nvPr>
            <p:ph type="sldNum" sz="quarter" idx="10"/>
          </p:nvPr>
        </p:nvSpPr>
        <p:spPr/>
        <p:txBody>
          <a:bodyPr/>
          <a:lstStyle/>
          <a:p>
            <a:fld id="{21EA3746-8D7B-4FD5-94FE-11D057E56630}" type="slidenum">
              <a:rPr lang="en-US" smtClean="0"/>
              <a:pPr/>
              <a:t>1</a:t>
            </a:fld>
            <a:endParaRPr lang="en-US"/>
          </a:p>
        </p:txBody>
      </p:sp>
    </p:spTree>
    <p:extLst>
      <p:ext uri="{BB962C8B-B14F-4D97-AF65-F5344CB8AC3E}">
        <p14:creationId xmlns:p14="http://schemas.microsoft.com/office/powerpoint/2010/main" val="809480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deflection of falling</a:t>
            </a:r>
            <a:r>
              <a:rPr lang="en-US" baseline="0" dirty="0" smtClean="0"/>
              <a:t> mass qualitatively, show hurricane video and apparent gravity. Coriolis force always produces acceleration along the tangential direction </a:t>
            </a:r>
            <a:r>
              <a:rPr lang="en-US" baseline="0" dirty="0" err="1" smtClean="0"/>
              <a:t>i.e</a:t>
            </a:r>
            <a:r>
              <a:rPr lang="en-US" baseline="0" dirty="0" smtClean="0"/>
              <a:t> along theta cap direction. </a:t>
            </a:r>
            <a:endParaRPr lang="en-US" dirty="0"/>
          </a:p>
        </p:txBody>
      </p:sp>
      <p:sp>
        <p:nvSpPr>
          <p:cNvPr id="4" name="Slide Number Placeholder 3"/>
          <p:cNvSpPr>
            <a:spLocks noGrp="1"/>
          </p:cNvSpPr>
          <p:nvPr>
            <p:ph type="sldNum" sz="quarter" idx="10"/>
          </p:nvPr>
        </p:nvSpPr>
        <p:spPr/>
        <p:txBody>
          <a:bodyPr/>
          <a:lstStyle/>
          <a:p>
            <a:fld id="{CF675A5E-021E-46D8-9F85-EB71A5F5D7BD}" type="slidenum">
              <a:rPr lang="en-US" smtClean="0"/>
              <a:t>4</a:t>
            </a:fld>
            <a:endParaRPr lang="en-US"/>
          </a:p>
        </p:txBody>
      </p:sp>
    </p:spTree>
    <p:extLst>
      <p:ext uri="{BB962C8B-B14F-4D97-AF65-F5344CB8AC3E}">
        <p14:creationId xmlns:p14="http://schemas.microsoft.com/office/powerpoint/2010/main" val="908134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EA3746-8D7B-4FD5-94FE-11D057E56630}"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A3746-8D7B-4FD5-94FE-11D057E56630}" type="slidenum">
              <a:rPr lang="en-US" smtClean="0"/>
              <a:pPr/>
              <a:t>8</a:t>
            </a:fld>
            <a:endParaRPr lang="en-US"/>
          </a:p>
        </p:txBody>
      </p:sp>
    </p:spTree>
    <p:extLst>
      <p:ext uri="{BB962C8B-B14F-4D97-AF65-F5344CB8AC3E}">
        <p14:creationId xmlns:p14="http://schemas.microsoft.com/office/powerpoint/2010/main" val="4146689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text book r-r’ is given as positive which is not correct. Omega cross r should be minus. So our treatment here is valid. </a:t>
            </a:r>
            <a:endParaRPr lang="en-US" dirty="0"/>
          </a:p>
        </p:txBody>
      </p:sp>
      <p:sp>
        <p:nvSpPr>
          <p:cNvPr id="4" name="Slide Number Placeholder 3"/>
          <p:cNvSpPr>
            <a:spLocks noGrp="1"/>
          </p:cNvSpPr>
          <p:nvPr>
            <p:ph type="sldNum" sz="quarter" idx="10"/>
          </p:nvPr>
        </p:nvSpPr>
        <p:spPr/>
        <p:txBody>
          <a:bodyPr/>
          <a:lstStyle/>
          <a:p>
            <a:fld id="{21EA3746-8D7B-4FD5-94FE-11D057E56630}"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signs simple means direction,</a:t>
            </a:r>
            <a:r>
              <a:rPr lang="en-US" baseline="0" dirty="0" smtClean="0"/>
              <a:t> we can neglect signs for the moment and focus on physics to be consistent with the text in the book. If we imagine the object to come towards us instead of moving away then our treatment becomes similar to </a:t>
            </a:r>
            <a:r>
              <a:rPr lang="en-US" baseline="0" dirty="0" err="1" smtClean="0"/>
              <a:t>Kleppener</a:t>
            </a:r>
            <a:r>
              <a:rPr lang="en-US" baseline="0" dirty="0" smtClean="0"/>
              <a:t>.</a:t>
            </a:r>
          </a:p>
          <a:p>
            <a:endParaRPr lang="en-US" baseline="0" dirty="0" smtClean="0"/>
          </a:p>
          <a:p>
            <a:r>
              <a:rPr lang="en-US" baseline="0" dirty="0" smtClean="0"/>
              <a:t>V rotation can be thought of as a motion of observer whose is sitting on the point p. When this point p is accelerating, then the person sitting at the point will experience both </a:t>
            </a:r>
            <a:r>
              <a:rPr lang="en-US" baseline="0" dirty="0" err="1" smtClean="0"/>
              <a:t>coriolis</a:t>
            </a:r>
            <a:r>
              <a:rPr lang="en-US" baseline="0" dirty="0" smtClean="0"/>
              <a:t> and centrifugal acceleration. </a:t>
            </a:r>
            <a:endParaRPr lang="en-US" dirty="0"/>
          </a:p>
        </p:txBody>
      </p:sp>
      <p:sp>
        <p:nvSpPr>
          <p:cNvPr id="4" name="Slide Number Placeholder 3"/>
          <p:cNvSpPr>
            <a:spLocks noGrp="1"/>
          </p:cNvSpPr>
          <p:nvPr>
            <p:ph type="sldNum" sz="quarter" idx="10"/>
          </p:nvPr>
        </p:nvSpPr>
        <p:spPr/>
        <p:txBody>
          <a:bodyPr/>
          <a:lstStyle/>
          <a:p>
            <a:fld id="{21EA3746-8D7B-4FD5-94FE-11D057E56630}"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A3746-8D7B-4FD5-94FE-11D057E56630}" type="slidenum">
              <a:rPr lang="en-US" smtClean="0"/>
              <a:pPr/>
              <a:t>12</a:t>
            </a:fld>
            <a:endParaRPr lang="en-US"/>
          </a:p>
        </p:txBody>
      </p:sp>
    </p:spTree>
    <p:extLst>
      <p:ext uri="{BB962C8B-B14F-4D97-AF65-F5344CB8AC3E}">
        <p14:creationId xmlns:p14="http://schemas.microsoft.com/office/powerpoint/2010/main" val="1812600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E2641C-F7C5-4DED-9DBD-1984EA5D5045}" type="datetimeFigureOut">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6F295-A394-4E40-B6D9-7684F42730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E2641C-F7C5-4DED-9DBD-1984EA5D5045}" type="datetimeFigureOut">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6F295-A394-4E40-B6D9-7684F42730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E2641C-F7C5-4DED-9DBD-1984EA5D5045}" type="datetimeFigureOut">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6F295-A394-4E40-B6D9-7684F42730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E2641C-F7C5-4DED-9DBD-1984EA5D5045}" type="datetimeFigureOut">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6F295-A394-4E40-B6D9-7684F42730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E2641C-F7C5-4DED-9DBD-1984EA5D5045}" type="datetimeFigureOut">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6F295-A394-4E40-B6D9-7684F42730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E2641C-F7C5-4DED-9DBD-1984EA5D5045}" type="datetimeFigureOut">
              <a:rPr lang="en-US" smtClean="0"/>
              <a:pPr/>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6F295-A394-4E40-B6D9-7684F42730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E2641C-F7C5-4DED-9DBD-1984EA5D5045}" type="datetimeFigureOut">
              <a:rPr lang="en-US" smtClean="0"/>
              <a:pPr/>
              <a:t>10/16/2019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46F295-A394-4E40-B6D9-7684F42730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E2641C-F7C5-4DED-9DBD-1984EA5D5045}" type="datetimeFigureOut">
              <a:rPr lang="en-US" smtClean="0"/>
              <a:pPr/>
              <a:t>10/16/2019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46F295-A394-4E40-B6D9-7684F42730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2641C-F7C5-4DED-9DBD-1984EA5D5045}" type="datetimeFigureOut">
              <a:rPr lang="en-US" smtClean="0"/>
              <a:pPr/>
              <a:t>10/16/2019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46F295-A394-4E40-B6D9-7684F42730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E2641C-F7C5-4DED-9DBD-1984EA5D5045}" type="datetimeFigureOut">
              <a:rPr lang="en-US" smtClean="0"/>
              <a:pPr/>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6F295-A394-4E40-B6D9-7684F42730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E2641C-F7C5-4DED-9DBD-1984EA5D5045}" type="datetimeFigureOut">
              <a:rPr lang="en-US" smtClean="0"/>
              <a:pPr/>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6F295-A394-4E40-B6D9-7684F42730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E2641C-F7C5-4DED-9DBD-1984EA5D5045}" type="datetimeFigureOut">
              <a:rPr lang="en-US" smtClean="0"/>
              <a:pPr/>
              <a:t>10/16/2019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46F295-A394-4E40-B6D9-7684F42730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7.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6.w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3.xml"/><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image" Target="../media/image10.png"/><Relationship Id="rId9"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5.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smtClean="0">
                <a:latin typeface="Times New Roman" pitchFamily="18" charset="0"/>
                <a:cs typeface="Times New Roman" pitchFamily="18" charset="0"/>
              </a:rPr>
              <a:t>PHYSICS IN ROTATING COORDINATE SYSTEM</a:t>
            </a:r>
            <a:endParaRPr lang="en-US" sz="2800" b="1" dirty="0">
              <a:latin typeface="Times New Roman" pitchFamily="18" charset="0"/>
              <a:cs typeface="Times New Roman" pitchFamily="18" charset="0"/>
            </a:endParaRPr>
          </a:p>
        </p:txBody>
      </p:sp>
      <p:pic>
        <p:nvPicPr>
          <p:cNvPr id="11266" name="Picture 2" descr="http://www.nap.edu/jhp/oneuniverse/images/motion_37.jpg"/>
          <p:cNvPicPr>
            <a:picLocks noChangeAspect="1" noChangeArrowheads="1"/>
          </p:cNvPicPr>
          <p:nvPr/>
        </p:nvPicPr>
        <p:blipFill>
          <a:blip r:embed="rId3" cstate="print"/>
          <a:srcRect/>
          <a:stretch>
            <a:fillRect/>
          </a:stretch>
        </p:blipFill>
        <p:spPr bwMode="auto">
          <a:xfrm>
            <a:off x="1752600" y="1114424"/>
            <a:ext cx="5743575" cy="574357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0668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smtClean="0">
                <a:latin typeface="Times New Roman" pitchFamily="18" charset="0"/>
                <a:cs typeface="Times New Roman" pitchFamily="18" charset="0"/>
              </a:rPr>
              <a:t>Acceleration in Inertial and Rotating Frame</a:t>
            </a:r>
            <a:endParaRPr lang="en-US" sz="4000" b="1" dirty="0">
              <a:latin typeface="Times New Roman" pitchFamily="18" charset="0"/>
              <a:cs typeface="Times New Roman" pitchFamily="18" charset="0"/>
            </a:endParaRPr>
          </a:p>
        </p:txBody>
      </p:sp>
      <p:graphicFrame>
        <p:nvGraphicFramePr>
          <p:cNvPr id="61442" name="Object 2"/>
          <p:cNvGraphicFramePr>
            <a:graphicFrameLocks noChangeAspect="1"/>
          </p:cNvGraphicFramePr>
          <p:nvPr/>
        </p:nvGraphicFramePr>
        <p:xfrm>
          <a:off x="850900" y="1243012"/>
          <a:ext cx="7156450" cy="1119188"/>
        </p:xfrm>
        <a:graphic>
          <a:graphicData uri="http://schemas.openxmlformats.org/presentationml/2006/ole">
            <mc:AlternateContent xmlns:mc="http://schemas.openxmlformats.org/markup-compatibility/2006">
              <mc:Choice xmlns:v="urn:schemas-microsoft-com:vml" Requires="v">
                <p:oleObj spid="_x0000_s61475" name="Equation" r:id="rId4" imgW="2527200" imgH="393480" progId="Equation.3">
                  <p:embed/>
                </p:oleObj>
              </mc:Choice>
              <mc:Fallback>
                <p:oleObj name="Equation" r:id="rId4" imgW="2527200" imgH="3934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900" y="1243012"/>
                        <a:ext cx="7156450" cy="1119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4" name="Object 4"/>
          <p:cNvGraphicFramePr>
            <a:graphicFrameLocks noChangeAspect="1"/>
          </p:cNvGraphicFramePr>
          <p:nvPr/>
        </p:nvGraphicFramePr>
        <p:xfrm>
          <a:off x="685800" y="2520950"/>
          <a:ext cx="7910512" cy="4260850"/>
        </p:xfrm>
        <a:graphic>
          <a:graphicData uri="http://schemas.openxmlformats.org/presentationml/2006/ole">
            <mc:AlternateContent xmlns:mc="http://schemas.openxmlformats.org/markup-compatibility/2006">
              <mc:Choice xmlns:v="urn:schemas-microsoft-com:vml" Requires="v">
                <p:oleObj spid="_x0000_s61476" name="Equation" r:id="rId6" imgW="2793960" imgH="1498320" progId="Equation.3">
                  <p:embed/>
                </p:oleObj>
              </mc:Choice>
              <mc:Fallback>
                <p:oleObj name="Equation" r:id="rId6" imgW="2793960" imgH="149832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2520950"/>
                        <a:ext cx="7910512" cy="426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685800" y="2514600"/>
            <a:ext cx="5715000" cy="1143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685800" y="3733800"/>
            <a:ext cx="6248400" cy="1143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304800" y="4953000"/>
            <a:ext cx="8229600" cy="609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457200" y="5562600"/>
            <a:ext cx="8229600" cy="609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0668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smtClean="0">
                <a:latin typeface="Times New Roman" pitchFamily="18" charset="0"/>
                <a:cs typeface="Times New Roman" pitchFamily="18" charset="0"/>
              </a:rPr>
              <a:t>Acceleration in Inertial and Rotating Frame</a:t>
            </a:r>
            <a:endParaRPr lang="en-US" sz="4000" b="1" dirty="0">
              <a:latin typeface="Times New Roman" pitchFamily="18" charset="0"/>
              <a:cs typeface="Times New Roman" pitchFamily="18" charset="0"/>
            </a:endParaRPr>
          </a:p>
        </p:txBody>
      </p:sp>
      <p:graphicFrame>
        <p:nvGraphicFramePr>
          <p:cNvPr id="3" name="Object 2"/>
          <p:cNvGraphicFramePr>
            <a:graphicFrameLocks noChangeAspect="1"/>
          </p:cNvGraphicFramePr>
          <p:nvPr/>
        </p:nvGraphicFramePr>
        <p:xfrm>
          <a:off x="0" y="2057400"/>
          <a:ext cx="9144000" cy="818866"/>
        </p:xfrm>
        <a:graphic>
          <a:graphicData uri="http://schemas.openxmlformats.org/presentationml/2006/ole">
            <mc:AlternateContent xmlns:mc="http://schemas.openxmlformats.org/markup-compatibility/2006">
              <mc:Choice xmlns:v="urn:schemas-microsoft-com:vml" Requires="v">
                <p:oleObj spid="_x0000_s66578" name="Equation" r:id="rId3" imgW="2552400" imgH="228600" progId="Equation.3">
                  <p:embed/>
                </p:oleObj>
              </mc:Choice>
              <mc:Fallback>
                <p:oleObj name="Equation" r:id="rId3" imgW="25524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57400"/>
                        <a:ext cx="9144000" cy="8188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 name="Straight Arrow Connector 4"/>
          <p:cNvCxnSpPr/>
          <p:nvPr/>
        </p:nvCxnSpPr>
        <p:spPr>
          <a:xfrm flipH="1">
            <a:off x="2209800" y="2895600"/>
            <a:ext cx="609600" cy="838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0" y="3733800"/>
            <a:ext cx="3886200" cy="1569660"/>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Acceleration measured in </a:t>
            </a:r>
          </a:p>
          <a:p>
            <a:r>
              <a:rPr lang="en-US" sz="3200" b="1" dirty="0" smtClean="0">
                <a:latin typeface="Times New Roman" pitchFamily="18" charset="0"/>
                <a:cs typeface="Times New Roman" pitchFamily="18" charset="0"/>
              </a:rPr>
              <a:t>non-inertial frame</a:t>
            </a:r>
            <a:endParaRPr lang="en-US" sz="3200" b="1" dirty="0">
              <a:latin typeface="Times New Roman" pitchFamily="18" charset="0"/>
              <a:cs typeface="Times New Roman" pitchFamily="18" charset="0"/>
            </a:endParaRPr>
          </a:p>
        </p:txBody>
      </p:sp>
      <p:cxnSp>
        <p:nvCxnSpPr>
          <p:cNvPr id="7" name="Straight Arrow Connector 6"/>
          <p:cNvCxnSpPr/>
          <p:nvPr/>
        </p:nvCxnSpPr>
        <p:spPr>
          <a:xfrm>
            <a:off x="5334000" y="2667000"/>
            <a:ext cx="228600" cy="2362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886200" y="5029200"/>
            <a:ext cx="3886200" cy="584775"/>
          </a:xfrm>
          <a:prstGeom prst="rect">
            <a:avLst/>
          </a:prstGeom>
          <a:noFill/>
        </p:spPr>
        <p:txBody>
          <a:bodyPr wrap="square" rtlCol="0">
            <a:spAutoFit/>
          </a:bodyPr>
          <a:lstStyle/>
          <a:p>
            <a:r>
              <a:rPr lang="en-US" sz="3200" b="1" smtClean="0">
                <a:latin typeface="Times New Roman" pitchFamily="18" charset="0"/>
                <a:cs typeface="Times New Roman" pitchFamily="18" charset="0"/>
              </a:rPr>
              <a:t>Coriolis </a:t>
            </a:r>
            <a:r>
              <a:rPr lang="en-US" sz="3200" b="1" dirty="0" smtClean="0">
                <a:latin typeface="Times New Roman" pitchFamily="18" charset="0"/>
                <a:cs typeface="Times New Roman" pitchFamily="18" charset="0"/>
              </a:rPr>
              <a:t>Acceleration</a:t>
            </a:r>
            <a:endParaRPr lang="en-US" sz="3200" b="1" dirty="0">
              <a:latin typeface="Times New Roman" pitchFamily="18" charset="0"/>
              <a:cs typeface="Times New Roman" pitchFamily="18" charset="0"/>
            </a:endParaRPr>
          </a:p>
        </p:txBody>
      </p:sp>
      <p:cxnSp>
        <p:nvCxnSpPr>
          <p:cNvPr id="11" name="Straight Arrow Connector 10"/>
          <p:cNvCxnSpPr/>
          <p:nvPr/>
        </p:nvCxnSpPr>
        <p:spPr>
          <a:xfrm>
            <a:off x="7696200" y="2819400"/>
            <a:ext cx="76200" cy="838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5715000" y="3733800"/>
            <a:ext cx="3886200" cy="1077218"/>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Centrifugal</a:t>
            </a:r>
          </a:p>
          <a:p>
            <a:pPr algn="ctr"/>
            <a:r>
              <a:rPr lang="en-US" sz="3200" b="1" dirty="0" smtClean="0">
                <a:latin typeface="Times New Roman" pitchFamily="18" charset="0"/>
                <a:cs typeface="Times New Roman" pitchFamily="18" charset="0"/>
              </a:rPr>
              <a:t>Acceleration</a:t>
            </a:r>
            <a:endParaRPr lang="en-US" sz="32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10668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err="1" smtClean="0">
                <a:latin typeface="Times New Roman" pitchFamily="18" charset="0"/>
                <a:cs typeface="Times New Roman" pitchFamily="18" charset="0"/>
              </a:rPr>
              <a:t>Coirolis</a:t>
            </a:r>
            <a:r>
              <a:rPr lang="en-US" sz="4000" b="1" dirty="0" smtClean="0">
                <a:latin typeface="Times New Roman" pitchFamily="18" charset="0"/>
                <a:cs typeface="Times New Roman" pitchFamily="18" charset="0"/>
              </a:rPr>
              <a:t> Force Cont…Deflection of a falling mass</a:t>
            </a:r>
            <a:endParaRPr lang="en-US" sz="4000" b="1" dirty="0">
              <a:latin typeface="Times New Roman" pitchFamily="18" charset="0"/>
              <a:cs typeface="Times New Roman" pitchFamily="18" charset="0"/>
            </a:endParaRPr>
          </a:p>
        </p:txBody>
      </p:sp>
      <p:sp>
        <p:nvSpPr>
          <p:cNvPr id="4" name="Oval 3"/>
          <p:cNvSpPr/>
          <p:nvPr/>
        </p:nvSpPr>
        <p:spPr>
          <a:xfrm>
            <a:off x="1219200" y="2362200"/>
            <a:ext cx="2057400" cy="2057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6" name="Straight Connector 5"/>
          <p:cNvCxnSpPr>
            <a:endCxn id="4" idx="6"/>
          </p:cNvCxnSpPr>
          <p:nvPr/>
        </p:nvCxnSpPr>
        <p:spPr>
          <a:xfrm flipV="1">
            <a:off x="2133600" y="3390900"/>
            <a:ext cx="1143000" cy="38100"/>
          </a:xfrm>
          <a:prstGeom prst="line">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Connector 8"/>
          <p:cNvCxnSpPr>
            <a:stCxn id="4" idx="6"/>
          </p:cNvCxnSpPr>
          <p:nvPr/>
        </p:nvCxnSpPr>
        <p:spPr>
          <a:xfrm flipV="1">
            <a:off x="3276600" y="3372686"/>
            <a:ext cx="784318" cy="18214"/>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10" name="Oval 9"/>
          <p:cNvSpPr/>
          <p:nvPr/>
        </p:nvSpPr>
        <p:spPr>
          <a:xfrm>
            <a:off x="4058528" y="3248464"/>
            <a:ext cx="1524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p:cNvSpPr txBox="1"/>
          <p:nvPr/>
        </p:nvSpPr>
        <p:spPr>
          <a:xfrm>
            <a:off x="1842868" y="3248464"/>
            <a:ext cx="364202"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O</a:t>
            </a:r>
            <a:endParaRPr lang="en-US" b="1" dirty="0">
              <a:latin typeface="Times New Roman" pitchFamily="18" charset="0"/>
              <a:cs typeface="Times New Roman" pitchFamily="18" charset="0"/>
            </a:endParaRPr>
          </a:p>
        </p:txBody>
      </p:sp>
      <p:sp>
        <p:nvSpPr>
          <p:cNvPr id="12" name="TextBox 11"/>
          <p:cNvSpPr txBox="1"/>
          <p:nvPr/>
        </p:nvSpPr>
        <p:spPr>
          <a:xfrm>
            <a:off x="2819400" y="3352800"/>
            <a:ext cx="364202"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13" name="TextBox 12"/>
          <p:cNvSpPr txBox="1"/>
          <p:nvPr/>
        </p:nvSpPr>
        <p:spPr>
          <a:xfrm>
            <a:off x="304800" y="1524000"/>
            <a:ext cx="3010311" cy="584775"/>
          </a:xfrm>
          <a:prstGeom prst="rect">
            <a:avLst/>
          </a:prstGeom>
          <a:noFill/>
        </p:spPr>
        <p:txBody>
          <a:bodyPr wrap="none" rtlCol="0">
            <a:spAutoFit/>
          </a:bodyPr>
          <a:lstStyle/>
          <a:p>
            <a:r>
              <a:rPr lang="en-US" sz="3200" b="1" dirty="0" smtClean="0">
                <a:latin typeface="Times New Roman" pitchFamily="18" charset="0"/>
                <a:cs typeface="Times New Roman" pitchFamily="18" charset="0"/>
              </a:rPr>
              <a:t>Before releasing</a:t>
            </a:r>
            <a:endParaRPr lang="en-US" sz="3200" b="1" dirty="0">
              <a:latin typeface="Times New Roman" pitchFamily="18" charset="0"/>
              <a:cs typeface="Times New Roman" pitchFamily="18" charset="0"/>
            </a:endParaRPr>
          </a:p>
        </p:txBody>
      </p:sp>
      <p:sp>
        <p:nvSpPr>
          <p:cNvPr id="20" name="Oval 19"/>
          <p:cNvSpPr/>
          <p:nvPr/>
        </p:nvSpPr>
        <p:spPr>
          <a:xfrm>
            <a:off x="5237872" y="2286000"/>
            <a:ext cx="2057400" cy="2057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1" name="Straight Connector 20"/>
          <p:cNvCxnSpPr>
            <a:endCxn id="20" idx="6"/>
          </p:cNvCxnSpPr>
          <p:nvPr/>
        </p:nvCxnSpPr>
        <p:spPr>
          <a:xfrm flipV="1">
            <a:off x="6152272" y="3314700"/>
            <a:ext cx="1143000" cy="38100"/>
          </a:xfrm>
          <a:prstGeom prst="line">
            <a:avLst/>
          </a:prstGeom>
          <a:ln>
            <a:tailEnd type="triangle"/>
          </a:ln>
        </p:spPr>
        <p:style>
          <a:lnRef idx="3">
            <a:schemeClr val="dk1"/>
          </a:lnRef>
          <a:fillRef idx="0">
            <a:schemeClr val="dk1"/>
          </a:fillRef>
          <a:effectRef idx="2">
            <a:schemeClr val="dk1"/>
          </a:effectRef>
          <a:fontRef idx="minor">
            <a:schemeClr val="tx1"/>
          </a:fontRef>
        </p:style>
      </p:cxnSp>
      <p:sp>
        <p:nvSpPr>
          <p:cNvPr id="23" name="Oval 22"/>
          <p:cNvSpPr/>
          <p:nvPr/>
        </p:nvSpPr>
        <p:spPr>
          <a:xfrm>
            <a:off x="8077200" y="3172264"/>
            <a:ext cx="1524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5861540" y="3172264"/>
            <a:ext cx="364202"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O</a:t>
            </a:r>
            <a:endParaRPr lang="en-US" b="1" dirty="0">
              <a:latin typeface="Times New Roman" pitchFamily="18" charset="0"/>
              <a:cs typeface="Times New Roman" pitchFamily="18" charset="0"/>
            </a:endParaRPr>
          </a:p>
        </p:txBody>
      </p:sp>
      <p:sp>
        <p:nvSpPr>
          <p:cNvPr id="25" name="TextBox 24"/>
          <p:cNvSpPr txBox="1"/>
          <p:nvPr/>
        </p:nvSpPr>
        <p:spPr>
          <a:xfrm>
            <a:off x="6838072" y="3276600"/>
            <a:ext cx="364202"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26" name="TextBox 25"/>
          <p:cNvSpPr txBox="1"/>
          <p:nvPr/>
        </p:nvSpPr>
        <p:spPr>
          <a:xfrm>
            <a:off x="4323472" y="1447800"/>
            <a:ext cx="2781082" cy="584775"/>
          </a:xfrm>
          <a:prstGeom prst="rect">
            <a:avLst/>
          </a:prstGeom>
          <a:noFill/>
        </p:spPr>
        <p:txBody>
          <a:bodyPr wrap="none" rtlCol="0">
            <a:spAutoFit/>
          </a:bodyPr>
          <a:lstStyle/>
          <a:p>
            <a:r>
              <a:rPr lang="en-US" sz="3200" b="1" dirty="0" smtClean="0">
                <a:latin typeface="Times New Roman" pitchFamily="18" charset="0"/>
                <a:cs typeface="Times New Roman" pitchFamily="18" charset="0"/>
              </a:rPr>
              <a:t>After releasing</a:t>
            </a:r>
            <a:endParaRPr lang="en-US" sz="3200" b="1" dirty="0">
              <a:latin typeface="Times New Roman" pitchFamily="18" charset="0"/>
              <a:cs typeface="Times New Roman" pitchFamily="18" charset="0"/>
            </a:endParaRPr>
          </a:p>
        </p:txBody>
      </p:sp>
      <p:sp>
        <p:nvSpPr>
          <p:cNvPr id="31" name="Freeform 30"/>
          <p:cNvSpPr/>
          <p:nvPr/>
        </p:nvSpPr>
        <p:spPr>
          <a:xfrm flipV="1">
            <a:off x="7258929" y="3373901"/>
            <a:ext cx="900333" cy="272031"/>
          </a:xfrm>
          <a:custGeom>
            <a:avLst/>
            <a:gdLst>
              <a:gd name="connsiteX0" fmla="*/ 900333 w 900333"/>
              <a:gd name="connsiteY0" fmla="*/ 323557 h 377483"/>
              <a:gd name="connsiteX1" fmla="*/ 450166 w 900333"/>
              <a:gd name="connsiteY1" fmla="*/ 323557 h 377483"/>
              <a:gd name="connsiteX2" fmla="*/ 0 w 900333"/>
              <a:gd name="connsiteY2" fmla="*/ 0 h 377483"/>
              <a:gd name="connsiteX3" fmla="*/ 0 w 900333"/>
              <a:gd name="connsiteY3" fmla="*/ 0 h 377483"/>
            </a:gdLst>
            <a:ahLst/>
            <a:cxnLst>
              <a:cxn ang="0">
                <a:pos x="connsiteX0" y="connsiteY0"/>
              </a:cxn>
              <a:cxn ang="0">
                <a:pos x="connsiteX1" y="connsiteY1"/>
              </a:cxn>
              <a:cxn ang="0">
                <a:pos x="connsiteX2" y="connsiteY2"/>
              </a:cxn>
              <a:cxn ang="0">
                <a:pos x="connsiteX3" y="connsiteY3"/>
              </a:cxn>
            </a:cxnLst>
            <a:rect l="l" t="t" r="r" b="b"/>
            <a:pathLst>
              <a:path w="900333" h="377483">
                <a:moveTo>
                  <a:pt x="900333" y="323557"/>
                </a:moveTo>
                <a:cubicBezTo>
                  <a:pt x="750277" y="350520"/>
                  <a:pt x="600221" y="377483"/>
                  <a:pt x="450166" y="323557"/>
                </a:cubicBezTo>
                <a:cubicBezTo>
                  <a:pt x="300111" y="269631"/>
                  <a:pt x="0" y="0"/>
                  <a:pt x="0" y="0"/>
                </a:cubicBezTo>
                <a:lnTo>
                  <a:pt x="0" y="0"/>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32" name="Straight Connector 31"/>
          <p:cNvCxnSpPr/>
          <p:nvPr/>
        </p:nvCxnSpPr>
        <p:spPr>
          <a:xfrm>
            <a:off x="6096000" y="3352800"/>
            <a:ext cx="1106274" cy="369332"/>
          </a:xfrm>
          <a:prstGeom prst="line">
            <a:avLst/>
          </a:prstGeom>
          <a:ln>
            <a:tailEnd type="triangle"/>
          </a:ln>
        </p:spPr>
        <p:style>
          <a:lnRef idx="3">
            <a:schemeClr val="dk1"/>
          </a:lnRef>
          <a:fillRef idx="0">
            <a:schemeClr val="dk1"/>
          </a:fillRef>
          <a:effectRef idx="2">
            <a:schemeClr val="dk1"/>
          </a:effectRef>
          <a:fontRef idx="minor">
            <a:schemeClr val="tx1"/>
          </a:fontRef>
        </p:style>
      </p:cxnSp>
      <p:sp>
        <p:nvSpPr>
          <p:cNvPr id="35" name="TextBox 34"/>
          <p:cNvSpPr txBox="1"/>
          <p:nvPr/>
        </p:nvSpPr>
        <p:spPr>
          <a:xfrm>
            <a:off x="6691082" y="3257490"/>
            <a:ext cx="319318" cy="400110"/>
          </a:xfrm>
          <a:prstGeom prst="rect">
            <a:avLst/>
          </a:prstGeom>
          <a:noFill/>
        </p:spPr>
        <p:txBody>
          <a:bodyPr wrap="none" rtlCol="0">
            <a:spAutoFit/>
          </a:bodyPr>
          <a:lstStyle/>
          <a:p>
            <a:r>
              <a:rPr lang="el-GR" sz="2000" b="1" dirty="0" smtClean="0">
                <a:latin typeface="Times New Roman" pitchFamily="18" charset="0"/>
                <a:cs typeface="Times New Roman" pitchFamily="18" charset="0"/>
              </a:rPr>
              <a:t>θ</a:t>
            </a:r>
            <a:endParaRPr lang="en-US" sz="2000" b="1" dirty="0">
              <a:latin typeface="Times New Roman" pitchFamily="18" charset="0"/>
              <a:cs typeface="Times New Roman" pitchFamily="18" charset="0"/>
            </a:endParaRPr>
          </a:p>
        </p:txBody>
      </p:sp>
      <p:sp>
        <p:nvSpPr>
          <p:cNvPr id="36" name="Arc 35"/>
          <p:cNvSpPr/>
          <p:nvPr/>
        </p:nvSpPr>
        <p:spPr>
          <a:xfrm>
            <a:off x="6477000" y="3352800"/>
            <a:ext cx="152400" cy="228600"/>
          </a:xfrm>
          <a:prstGeom prst="arc">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7" name="TextBox 36"/>
          <p:cNvSpPr txBox="1"/>
          <p:nvPr/>
        </p:nvSpPr>
        <p:spPr>
          <a:xfrm>
            <a:off x="6569998" y="2754868"/>
            <a:ext cx="364202"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R</a:t>
            </a:r>
            <a:endParaRPr lang="en-US" b="1" dirty="0">
              <a:latin typeface="Times New Roman" pitchFamily="18" charset="0"/>
              <a:cs typeface="Times New Roman" pitchFamily="18" charset="0"/>
            </a:endParaRPr>
          </a:p>
        </p:txBody>
      </p:sp>
      <p:sp>
        <p:nvSpPr>
          <p:cNvPr id="38" name="TextBox 37"/>
          <p:cNvSpPr txBox="1"/>
          <p:nvPr/>
        </p:nvSpPr>
        <p:spPr>
          <a:xfrm>
            <a:off x="1066800" y="5486400"/>
            <a:ext cx="4976042" cy="523220"/>
          </a:xfrm>
          <a:prstGeom prst="rect">
            <a:avLst/>
          </a:prstGeom>
          <a:noFill/>
        </p:spPr>
        <p:txBody>
          <a:bodyPr wrap="none" rtlCol="0">
            <a:spAutoFit/>
          </a:bodyPr>
          <a:lstStyle/>
          <a:p>
            <a:r>
              <a:rPr lang="en-US" sz="2800" b="1" u="sng" dirty="0" smtClean="0">
                <a:latin typeface="Times New Roman" pitchFamily="18" charset="0"/>
                <a:cs typeface="Times New Roman" pitchFamily="18" charset="0"/>
              </a:rPr>
              <a:t>Deflection of Falling mass = R</a:t>
            </a:r>
            <a:r>
              <a:rPr lang="el-GR" sz="2800" b="1" u="sng" dirty="0" smtClean="0">
                <a:latin typeface="Times New Roman" pitchFamily="18" charset="0"/>
                <a:cs typeface="Times New Roman" pitchFamily="18" charset="0"/>
              </a:rPr>
              <a:t>θ</a:t>
            </a:r>
            <a:endParaRPr lang="en-US" sz="2800" b="1" u="sng" dirty="0">
              <a:latin typeface="Times New Roman" pitchFamily="18" charset="0"/>
              <a:cs typeface="Times New Roman" pitchFamily="18" charset="0"/>
            </a:endParaRPr>
          </a:p>
        </p:txBody>
      </p:sp>
      <p:sp>
        <p:nvSpPr>
          <p:cNvPr id="41" name="Freeform 40"/>
          <p:cNvSpPr/>
          <p:nvPr/>
        </p:nvSpPr>
        <p:spPr>
          <a:xfrm>
            <a:off x="2293034" y="2264898"/>
            <a:ext cx="1012874" cy="703385"/>
          </a:xfrm>
          <a:custGeom>
            <a:avLst/>
            <a:gdLst>
              <a:gd name="connsiteX0" fmla="*/ 0 w 1012874"/>
              <a:gd name="connsiteY0" fmla="*/ 0 h 703385"/>
              <a:gd name="connsiteX1" fmla="*/ 618978 w 1012874"/>
              <a:gd name="connsiteY1" fmla="*/ 182880 h 703385"/>
              <a:gd name="connsiteX2" fmla="*/ 1012874 w 1012874"/>
              <a:gd name="connsiteY2" fmla="*/ 703385 h 703385"/>
              <a:gd name="connsiteX3" fmla="*/ 1012874 w 1012874"/>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1012874" h="703385">
                <a:moveTo>
                  <a:pt x="0" y="0"/>
                </a:moveTo>
                <a:cubicBezTo>
                  <a:pt x="225083" y="32824"/>
                  <a:pt x="450166" y="65649"/>
                  <a:pt x="618978" y="182880"/>
                </a:cubicBezTo>
                <a:cubicBezTo>
                  <a:pt x="787790" y="300111"/>
                  <a:pt x="1012874" y="703385"/>
                  <a:pt x="1012874" y="703385"/>
                </a:cubicBezTo>
                <a:lnTo>
                  <a:pt x="1012874" y="703385"/>
                </a:lnTo>
              </a:path>
            </a:pathLst>
          </a:custGeom>
          <a:ln w="41275">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6324600" y="2133600"/>
            <a:ext cx="1012874" cy="703385"/>
          </a:xfrm>
          <a:custGeom>
            <a:avLst/>
            <a:gdLst>
              <a:gd name="connsiteX0" fmla="*/ 0 w 1012874"/>
              <a:gd name="connsiteY0" fmla="*/ 0 h 703385"/>
              <a:gd name="connsiteX1" fmla="*/ 618978 w 1012874"/>
              <a:gd name="connsiteY1" fmla="*/ 182880 h 703385"/>
              <a:gd name="connsiteX2" fmla="*/ 1012874 w 1012874"/>
              <a:gd name="connsiteY2" fmla="*/ 703385 h 703385"/>
              <a:gd name="connsiteX3" fmla="*/ 1012874 w 1012874"/>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1012874" h="703385">
                <a:moveTo>
                  <a:pt x="0" y="0"/>
                </a:moveTo>
                <a:cubicBezTo>
                  <a:pt x="225083" y="32824"/>
                  <a:pt x="450166" y="65649"/>
                  <a:pt x="618978" y="182880"/>
                </a:cubicBezTo>
                <a:cubicBezTo>
                  <a:pt x="787790" y="300111"/>
                  <a:pt x="1012874" y="703385"/>
                  <a:pt x="1012874" y="703385"/>
                </a:cubicBezTo>
                <a:lnTo>
                  <a:pt x="1012874" y="703385"/>
                </a:lnTo>
              </a:path>
            </a:pathLst>
          </a:custGeom>
          <a:ln w="41275">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http://fuelberg.met.fsu.edu/presentations/met1010/Chpt06/img042.jpg"/>
          <p:cNvPicPr>
            <a:picLocks noChangeAspect="1" noChangeArrowheads="1"/>
          </p:cNvPicPr>
          <p:nvPr/>
        </p:nvPicPr>
        <p:blipFill>
          <a:blip r:embed="rId2" cstate="print"/>
          <a:srcRect/>
          <a:stretch>
            <a:fillRect/>
          </a:stretch>
        </p:blipFill>
        <p:spPr bwMode="auto">
          <a:xfrm>
            <a:off x="990600" y="838200"/>
            <a:ext cx="6629400" cy="4972050"/>
          </a:xfrm>
          <a:prstGeom prst="rect">
            <a:avLst/>
          </a:prstGeom>
          <a:noFill/>
        </p:spPr>
      </p:pic>
      <p:sp>
        <p:nvSpPr>
          <p:cNvPr id="3" name="Rectangle 2"/>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err="1" smtClean="0">
                <a:latin typeface="Times New Roman" pitchFamily="18" charset="0"/>
                <a:cs typeface="Times New Roman" pitchFamily="18" charset="0"/>
              </a:rPr>
              <a:t>Coirolis</a:t>
            </a:r>
            <a:r>
              <a:rPr lang="en-US" sz="4000" b="1" dirty="0" smtClean="0">
                <a:latin typeface="Times New Roman" pitchFamily="18" charset="0"/>
                <a:cs typeface="Times New Roman" pitchFamily="18" charset="0"/>
              </a:rPr>
              <a:t> Acceleration</a:t>
            </a:r>
            <a:endParaRPr lang="en-US"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2893221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hyperphysics.phy-astr.gsu.edu/hbase/imgmec/cor.gif"/>
          <p:cNvPicPr>
            <a:picLocks noChangeAspect="1" noChangeArrowheads="1"/>
          </p:cNvPicPr>
          <p:nvPr/>
        </p:nvPicPr>
        <p:blipFill>
          <a:blip r:embed="rId2" cstate="print"/>
          <a:srcRect/>
          <a:stretch>
            <a:fillRect/>
          </a:stretch>
        </p:blipFill>
        <p:spPr bwMode="auto">
          <a:xfrm>
            <a:off x="2057400" y="1219200"/>
            <a:ext cx="4572000" cy="4463573"/>
          </a:xfrm>
          <a:prstGeom prst="rect">
            <a:avLst/>
          </a:prstGeom>
          <a:noFill/>
        </p:spPr>
      </p:pic>
      <p:sp>
        <p:nvSpPr>
          <p:cNvPr id="3" name="Rectangle 2"/>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smtClean="0">
                <a:latin typeface="Times New Roman" pitchFamily="18" charset="0"/>
                <a:cs typeface="Times New Roman" pitchFamily="18" charset="0"/>
              </a:rPr>
              <a:t>Blame Physics for your mistakes!</a:t>
            </a:r>
            <a:endParaRPr lang="en-US"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980618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924"/>
            <a:ext cx="9144000" cy="12122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atin typeface="Times New Roman" panose="02020603050405020304" pitchFamily="18" charset="0"/>
                <a:cs typeface="Times New Roman" panose="02020603050405020304" pitchFamily="18" charset="0"/>
              </a:rPr>
              <a:t>Some mathematical aspect of Fictitious force</a:t>
            </a:r>
            <a:endParaRPr lang="en-US" sz="40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838200" y="1905000"/>
                <a:ext cx="5706627" cy="6478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1" i="1" smtClean="0">
                              <a:solidFill>
                                <a:srgbClr val="003300"/>
                              </a:solidFill>
                              <a:latin typeface="Cambria Math"/>
                            </a:rPr>
                          </m:ctrlPr>
                        </m:sSubPr>
                        <m:e>
                          <m:acc>
                            <m:accPr>
                              <m:chr m:val="⃗"/>
                              <m:ctrlPr>
                                <a:rPr lang="en-US" sz="3200" b="1" i="1" smtClean="0">
                                  <a:solidFill>
                                    <a:srgbClr val="003300"/>
                                  </a:solidFill>
                                  <a:latin typeface="Cambria Math"/>
                                </a:rPr>
                              </m:ctrlPr>
                            </m:accPr>
                            <m:e>
                              <m:r>
                                <a:rPr lang="en-US" sz="3200" b="1" i="1" smtClean="0">
                                  <a:solidFill>
                                    <a:srgbClr val="003300"/>
                                  </a:solidFill>
                                  <a:latin typeface="Cambria Math"/>
                                </a:rPr>
                                <m:t>𝑭</m:t>
                              </m:r>
                            </m:e>
                          </m:acc>
                        </m:e>
                        <m:sub>
                          <m:r>
                            <a:rPr lang="en-US" sz="3200" b="1" i="1" smtClean="0">
                              <a:solidFill>
                                <a:srgbClr val="003300"/>
                              </a:solidFill>
                              <a:latin typeface="Cambria Math"/>
                            </a:rPr>
                            <m:t>𝑪𝒐𝒓𝒊𝒐𝒍𝒊𝒔</m:t>
                          </m:r>
                        </m:sub>
                      </m:sSub>
                      <m:r>
                        <a:rPr lang="en-US" sz="3200" b="1" i="1" smtClean="0">
                          <a:solidFill>
                            <a:srgbClr val="003300"/>
                          </a:solidFill>
                          <a:latin typeface="Cambria Math"/>
                        </a:rPr>
                        <m:t>=</m:t>
                      </m:r>
                      <m:d>
                        <m:dPr>
                          <m:ctrlPr>
                            <a:rPr lang="en-US" sz="3200" b="1" i="1" smtClean="0">
                              <a:solidFill>
                                <a:srgbClr val="003300"/>
                              </a:solidFill>
                              <a:latin typeface="Cambria Math"/>
                            </a:rPr>
                          </m:ctrlPr>
                        </m:dPr>
                        <m:e>
                          <m:r>
                            <a:rPr lang="en-US" sz="3200" b="1" i="1" smtClean="0">
                              <a:solidFill>
                                <a:srgbClr val="003300"/>
                              </a:solidFill>
                              <a:latin typeface="Cambria Math"/>
                            </a:rPr>
                            <m:t>−</m:t>
                          </m:r>
                        </m:e>
                      </m:d>
                      <m:r>
                        <a:rPr lang="en-US" sz="3200" b="1" i="1" smtClean="0">
                          <a:solidFill>
                            <a:srgbClr val="003300"/>
                          </a:solidFill>
                          <a:latin typeface="Cambria Math"/>
                        </a:rPr>
                        <m:t>𝟐</m:t>
                      </m:r>
                      <m:r>
                        <a:rPr lang="en-US" sz="3200" b="1" i="1" smtClean="0">
                          <a:solidFill>
                            <a:srgbClr val="003300"/>
                          </a:solidFill>
                          <a:latin typeface="Cambria Math"/>
                        </a:rPr>
                        <m:t>𝒎</m:t>
                      </m:r>
                      <m:acc>
                        <m:accPr>
                          <m:chr m:val="⃗"/>
                          <m:ctrlPr>
                            <a:rPr lang="en-US" sz="3200" b="1" i="1" smtClean="0">
                              <a:solidFill>
                                <a:srgbClr val="003300"/>
                              </a:solidFill>
                              <a:latin typeface="Cambria Math"/>
                            </a:rPr>
                          </m:ctrlPr>
                        </m:accPr>
                        <m:e>
                          <m:r>
                            <a:rPr lang="el-GR" sz="3200" b="1" i="1">
                              <a:solidFill>
                                <a:srgbClr val="003300"/>
                              </a:solidFill>
                              <a:latin typeface="Cambria Math"/>
                            </a:rPr>
                            <m:t>𝜴</m:t>
                          </m:r>
                        </m:e>
                      </m:acc>
                      <m:r>
                        <a:rPr lang="en-US" sz="3200" b="1" i="1" smtClean="0">
                          <a:solidFill>
                            <a:srgbClr val="003300"/>
                          </a:solidFill>
                          <a:latin typeface="Cambria Math"/>
                          <a:ea typeface="Cambria Math"/>
                        </a:rPr>
                        <m:t>×</m:t>
                      </m:r>
                      <m:sSub>
                        <m:sSubPr>
                          <m:ctrlPr>
                            <a:rPr lang="en-US" sz="3200" b="1" i="1" smtClean="0">
                              <a:solidFill>
                                <a:srgbClr val="003300"/>
                              </a:solidFill>
                              <a:latin typeface="Cambria Math"/>
                              <a:ea typeface="Cambria Math"/>
                            </a:rPr>
                          </m:ctrlPr>
                        </m:sSubPr>
                        <m:e>
                          <m:acc>
                            <m:accPr>
                              <m:chr m:val="⃗"/>
                              <m:ctrlPr>
                                <a:rPr lang="en-US" sz="3200" b="1" i="1" smtClean="0">
                                  <a:solidFill>
                                    <a:srgbClr val="003300"/>
                                  </a:solidFill>
                                  <a:latin typeface="Cambria Math"/>
                                  <a:ea typeface="Cambria Math"/>
                                </a:rPr>
                              </m:ctrlPr>
                            </m:accPr>
                            <m:e>
                              <m:r>
                                <a:rPr lang="en-US" sz="3200" b="1" i="1" smtClean="0">
                                  <a:solidFill>
                                    <a:srgbClr val="003300"/>
                                  </a:solidFill>
                                  <a:latin typeface="Cambria Math"/>
                                  <a:ea typeface="Cambria Math"/>
                                </a:rPr>
                                <m:t>𝑽</m:t>
                              </m:r>
                            </m:e>
                          </m:acc>
                        </m:e>
                        <m:sub>
                          <m:r>
                            <a:rPr lang="en-US" sz="3200" b="1" i="1" smtClean="0">
                              <a:solidFill>
                                <a:srgbClr val="003300"/>
                              </a:solidFill>
                              <a:latin typeface="Cambria Math"/>
                              <a:ea typeface="Cambria Math"/>
                            </a:rPr>
                            <m:t>𝒓𝒂𝒅𝒊𝒂𝒍</m:t>
                          </m:r>
                        </m:sub>
                      </m:sSub>
                    </m:oMath>
                  </m:oMathPara>
                </a14:m>
                <a:endParaRPr lang="en-US" sz="3200" b="1" dirty="0">
                  <a:solidFill>
                    <a:srgbClr val="00330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38200" y="1905000"/>
                <a:ext cx="5706627" cy="64787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57200" y="3338481"/>
                <a:ext cx="6810262" cy="16907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1" i="1" smtClean="0">
                              <a:solidFill>
                                <a:srgbClr val="003300"/>
                              </a:solidFill>
                              <a:latin typeface="Cambria Math"/>
                            </a:rPr>
                          </m:ctrlPr>
                        </m:sSubPr>
                        <m:e>
                          <m:acc>
                            <m:accPr>
                              <m:chr m:val="⃗"/>
                              <m:ctrlPr>
                                <a:rPr lang="en-US" sz="3200" b="1" i="1" smtClean="0">
                                  <a:solidFill>
                                    <a:srgbClr val="003300"/>
                                  </a:solidFill>
                                  <a:latin typeface="Cambria Math"/>
                                </a:rPr>
                              </m:ctrlPr>
                            </m:accPr>
                            <m:e>
                              <m:r>
                                <a:rPr lang="en-US" sz="3200" b="1" i="1" smtClean="0">
                                  <a:solidFill>
                                    <a:srgbClr val="003300"/>
                                  </a:solidFill>
                                  <a:latin typeface="Cambria Math"/>
                                </a:rPr>
                                <m:t>𝑭</m:t>
                              </m:r>
                            </m:e>
                          </m:acc>
                        </m:e>
                        <m:sub>
                          <m:r>
                            <a:rPr lang="en-US" sz="3200" b="1" i="1" smtClean="0">
                              <a:solidFill>
                                <a:srgbClr val="003300"/>
                              </a:solidFill>
                              <a:latin typeface="Cambria Math"/>
                            </a:rPr>
                            <m:t>𝑪𝒆𝒏𝒕𝒓𝒊𝒇𝒖𝒂𝒍</m:t>
                          </m:r>
                        </m:sub>
                      </m:sSub>
                      <m:r>
                        <a:rPr lang="en-US" sz="3200" b="1" i="1" smtClean="0">
                          <a:solidFill>
                            <a:srgbClr val="003300"/>
                          </a:solidFill>
                          <a:latin typeface="Cambria Math"/>
                        </a:rPr>
                        <m:t>=</m:t>
                      </m:r>
                      <m:d>
                        <m:dPr>
                          <m:ctrlPr>
                            <a:rPr lang="en-US" sz="3200" b="1" i="1" smtClean="0">
                              <a:solidFill>
                                <a:srgbClr val="003300"/>
                              </a:solidFill>
                              <a:latin typeface="Cambria Math"/>
                            </a:rPr>
                          </m:ctrlPr>
                        </m:dPr>
                        <m:e>
                          <m:r>
                            <a:rPr lang="en-US" sz="3200" b="1" i="1" smtClean="0">
                              <a:solidFill>
                                <a:srgbClr val="003300"/>
                              </a:solidFill>
                              <a:latin typeface="Cambria Math"/>
                            </a:rPr>
                            <m:t>−</m:t>
                          </m:r>
                        </m:e>
                      </m:d>
                      <m:acc>
                        <m:accPr>
                          <m:chr m:val="⃗"/>
                          <m:ctrlPr>
                            <a:rPr lang="en-US" sz="3200" b="1" i="1">
                              <a:solidFill>
                                <a:srgbClr val="003300"/>
                              </a:solidFill>
                              <a:latin typeface="Cambria Math"/>
                            </a:rPr>
                          </m:ctrlPr>
                        </m:accPr>
                        <m:e>
                          <m:r>
                            <a:rPr lang="el-GR" sz="3200" b="1" i="1">
                              <a:solidFill>
                                <a:srgbClr val="003300"/>
                              </a:solidFill>
                              <a:latin typeface="Cambria Math"/>
                            </a:rPr>
                            <m:t>𝜴</m:t>
                          </m:r>
                        </m:e>
                      </m:acc>
                      <m:r>
                        <a:rPr lang="en-US" sz="3200" b="1" i="1">
                          <a:solidFill>
                            <a:srgbClr val="003300"/>
                          </a:solidFill>
                          <a:latin typeface="Cambria Math"/>
                          <a:ea typeface="Cambria Math"/>
                        </a:rPr>
                        <m:t>×</m:t>
                      </m:r>
                      <m:d>
                        <m:dPr>
                          <m:ctrlPr>
                            <a:rPr lang="en-US" sz="3200" b="1" i="1" smtClean="0">
                              <a:solidFill>
                                <a:srgbClr val="003300"/>
                              </a:solidFill>
                              <a:latin typeface="Cambria Math"/>
                            </a:rPr>
                          </m:ctrlPr>
                        </m:dPr>
                        <m:e>
                          <m:acc>
                            <m:accPr>
                              <m:chr m:val="⃗"/>
                              <m:ctrlPr>
                                <a:rPr lang="en-US" sz="3200" b="1" i="1" smtClean="0">
                                  <a:solidFill>
                                    <a:srgbClr val="003300"/>
                                  </a:solidFill>
                                  <a:latin typeface="Cambria Math"/>
                                </a:rPr>
                              </m:ctrlPr>
                            </m:accPr>
                            <m:e>
                              <m:r>
                                <a:rPr lang="el-GR" sz="3200" b="1" i="1">
                                  <a:solidFill>
                                    <a:srgbClr val="003300"/>
                                  </a:solidFill>
                                  <a:latin typeface="Cambria Math"/>
                                </a:rPr>
                                <m:t>𝜴</m:t>
                              </m:r>
                            </m:e>
                          </m:acc>
                          <m:r>
                            <a:rPr lang="en-US" sz="3200" b="1" i="1" smtClean="0">
                              <a:solidFill>
                                <a:srgbClr val="003300"/>
                              </a:solidFill>
                              <a:latin typeface="Cambria Math"/>
                              <a:ea typeface="Cambria Math"/>
                            </a:rPr>
                            <m:t>×</m:t>
                          </m:r>
                          <m:acc>
                            <m:accPr>
                              <m:chr m:val="⃗"/>
                              <m:ctrlPr>
                                <a:rPr lang="en-US" sz="3200" b="1" i="1" smtClean="0">
                                  <a:solidFill>
                                    <a:srgbClr val="003300"/>
                                  </a:solidFill>
                                  <a:latin typeface="Cambria Math"/>
                                  <a:ea typeface="Cambria Math"/>
                                </a:rPr>
                              </m:ctrlPr>
                            </m:accPr>
                            <m:e>
                              <m:r>
                                <a:rPr lang="en-US" sz="3200" b="1" i="1" smtClean="0">
                                  <a:solidFill>
                                    <a:srgbClr val="003300"/>
                                  </a:solidFill>
                                  <a:latin typeface="Cambria Math"/>
                                  <a:ea typeface="Cambria Math"/>
                                </a:rPr>
                                <m:t>𝒓</m:t>
                              </m:r>
                            </m:e>
                          </m:acc>
                        </m:e>
                      </m:d>
                    </m:oMath>
                  </m:oMathPara>
                </a14:m>
                <a:endParaRPr lang="en-US" sz="3200" b="1" dirty="0" smtClean="0">
                  <a:solidFill>
                    <a:srgbClr val="003300"/>
                  </a:solidFill>
                </a:endParaRPr>
              </a:p>
              <a:p>
                <a:endParaRPr lang="en-US" sz="3200" b="1" dirty="0">
                  <a:solidFill>
                    <a:srgbClr val="003300"/>
                  </a:solidFill>
                </a:endParaRPr>
              </a:p>
              <a:p>
                <a:r>
                  <a:rPr lang="en-US" sz="3200" b="1" dirty="0" smtClean="0">
                    <a:solidFill>
                      <a:srgbClr val="003300"/>
                    </a:solidFill>
                  </a:rPr>
                  <a:t>Where</a:t>
                </a:r>
                <a14:m>
                  <m:oMath xmlns:m="http://schemas.openxmlformats.org/officeDocument/2006/math">
                    <m:r>
                      <a:rPr lang="en-US" sz="3200" b="1" i="0" smtClean="0">
                        <a:solidFill>
                          <a:srgbClr val="003300"/>
                        </a:solidFill>
                        <a:latin typeface="Cambria Math"/>
                        <a:ea typeface="Cambria Math"/>
                      </a:rPr>
                      <m:t> </m:t>
                    </m:r>
                    <m:acc>
                      <m:accPr>
                        <m:chr m:val="⃗"/>
                        <m:ctrlPr>
                          <a:rPr lang="en-US" sz="3200" b="1" i="1">
                            <a:solidFill>
                              <a:srgbClr val="003300"/>
                            </a:solidFill>
                            <a:latin typeface="Cambria Math"/>
                            <a:ea typeface="Cambria Math"/>
                          </a:rPr>
                        </m:ctrlPr>
                      </m:accPr>
                      <m:e>
                        <m:r>
                          <a:rPr lang="en-US" sz="3200" b="1" i="1">
                            <a:solidFill>
                              <a:srgbClr val="003300"/>
                            </a:solidFill>
                            <a:latin typeface="Cambria Math"/>
                            <a:ea typeface="Cambria Math"/>
                          </a:rPr>
                          <m:t>𝒓</m:t>
                        </m:r>
                      </m:e>
                    </m:acc>
                  </m:oMath>
                </a14:m>
                <a:r>
                  <a:rPr lang="en-US" sz="3200" b="1" dirty="0" smtClean="0">
                    <a:solidFill>
                      <a:srgbClr val="003300"/>
                    </a:solidFill>
                  </a:rPr>
                  <a:t> is the location of the particle.</a:t>
                </a:r>
                <a:endParaRPr lang="en-US" sz="3200" b="1" dirty="0">
                  <a:solidFill>
                    <a:srgbClr val="0033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57200" y="3338481"/>
                <a:ext cx="6810262" cy="1690719"/>
              </a:xfrm>
              <a:prstGeom prst="rect">
                <a:avLst/>
              </a:prstGeom>
              <a:blipFill rotWithShape="1">
                <a:blip r:embed="rId4"/>
                <a:stretch>
                  <a:fillRect l="-2238" r="-90" b="-11191"/>
                </a:stretch>
              </a:blipFill>
            </p:spPr>
            <p:txBody>
              <a:bodyPr/>
              <a:lstStyle/>
              <a:p>
                <a:r>
                  <a:rPr lang="en-US">
                    <a:noFill/>
                  </a:rPr>
                  <a:t> </a:t>
                </a:r>
              </a:p>
            </p:txBody>
          </p:sp>
        </mc:Fallback>
      </mc:AlternateContent>
    </p:spTree>
    <p:extLst>
      <p:ext uri="{BB962C8B-B14F-4D97-AF65-F5344CB8AC3E}">
        <p14:creationId xmlns:p14="http://schemas.microsoft.com/office/powerpoint/2010/main" val="3902711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9013"/>
          <a:stretch/>
        </p:blipFill>
        <p:spPr bwMode="auto">
          <a:xfrm>
            <a:off x="4572000" y="2314577"/>
            <a:ext cx="2770896"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0" y="6924"/>
            <a:ext cx="9144000" cy="12122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atin typeface="Times New Roman" panose="02020603050405020304" pitchFamily="18" charset="0"/>
                <a:cs typeface="Times New Roman" panose="02020603050405020304" pitchFamily="18" charset="0"/>
              </a:rPr>
              <a:t>Coriolis force due to earth’s rotation</a:t>
            </a:r>
            <a:endParaRPr lang="en-US" sz="4000" b="1" dirty="0">
              <a:latin typeface="Times New Roman" panose="02020603050405020304" pitchFamily="18" charset="0"/>
              <a:cs typeface="Times New Roman" panose="02020603050405020304" pitchFamily="18" charset="0"/>
            </a:endParaRPr>
          </a:p>
        </p:txBody>
      </p:sp>
      <p:pic>
        <p:nvPicPr>
          <p:cNvPr id="1026" name="Picture 2" descr="https://upload.wikimedia.org/wikipedia/commons/thumb/3/32/Earth_rotation.gif/220px-Earth_rotation.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52600"/>
            <a:ext cx="3505200" cy="350520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5791200" y="2719680"/>
            <a:ext cx="990600" cy="13661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V="1">
            <a:off x="2286000" y="1524000"/>
            <a:ext cx="2286000" cy="187874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TextBox 9"/>
          <p:cNvSpPr txBox="1"/>
          <p:nvPr/>
        </p:nvSpPr>
        <p:spPr>
          <a:xfrm>
            <a:off x="6781800" y="2356724"/>
            <a:ext cx="1486304" cy="369332"/>
          </a:xfrm>
          <a:prstGeom prst="rect">
            <a:avLst/>
          </a:prstGeom>
          <a:noFill/>
        </p:spPr>
        <p:txBody>
          <a:bodyPr wrap="none" rtlCol="0">
            <a:spAutoFit/>
          </a:bodyPr>
          <a:lstStyle/>
          <a:p>
            <a:r>
              <a:rPr lang="en-US" b="1" i="1" dirty="0" smtClean="0">
                <a:latin typeface="Times New Roman" panose="02020603050405020304" pitchFamily="18" charset="0"/>
                <a:cs typeface="Times New Roman" panose="02020603050405020304" pitchFamily="18" charset="0"/>
              </a:rPr>
              <a:t>Local vertical</a:t>
            </a:r>
            <a:endParaRPr lang="en-US" b="1" i="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4724400" y="1215911"/>
            <a:ext cx="1486304" cy="369332"/>
          </a:xfrm>
          <a:prstGeom prst="rect">
            <a:avLst/>
          </a:prstGeom>
          <a:noFill/>
        </p:spPr>
        <p:txBody>
          <a:bodyPr wrap="none" rtlCol="0">
            <a:spAutoFit/>
          </a:bodyPr>
          <a:lstStyle/>
          <a:p>
            <a:r>
              <a:rPr lang="en-US" b="1" i="1" dirty="0" smtClean="0">
                <a:latin typeface="Times New Roman" panose="02020603050405020304" pitchFamily="18" charset="0"/>
                <a:cs typeface="Times New Roman" panose="02020603050405020304" pitchFamily="18" charset="0"/>
              </a:rPr>
              <a:t>Local vertical</a:t>
            </a:r>
            <a:endParaRPr 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442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10" y="1676400"/>
            <a:ext cx="3667125" cy="3983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057399"/>
            <a:ext cx="3505200" cy="3670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0" y="-76200"/>
            <a:ext cx="9144000" cy="12122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atin typeface="Times New Roman" panose="02020603050405020304" pitchFamily="18" charset="0"/>
                <a:cs typeface="Times New Roman" panose="02020603050405020304" pitchFamily="18" charset="0"/>
              </a:rPr>
              <a:t>Coriolis force due to earth’s rotation</a:t>
            </a:r>
            <a:endParaRPr lang="en-US" sz="40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838200" y="1201731"/>
                <a:ext cx="5546326" cy="6478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1" i="1" smtClean="0">
                              <a:solidFill>
                                <a:srgbClr val="003300"/>
                              </a:solidFill>
                              <a:latin typeface="Cambria Math"/>
                            </a:rPr>
                          </m:ctrlPr>
                        </m:sSubPr>
                        <m:e>
                          <m:acc>
                            <m:accPr>
                              <m:chr m:val="⃗"/>
                              <m:ctrlPr>
                                <a:rPr lang="en-US" sz="3200" b="1" i="1" smtClean="0">
                                  <a:solidFill>
                                    <a:srgbClr val="003300"/>
                                  </a:solidFill>
                                  <a:latin typeface="Cambria Math"/>
                                </a:rPr>
                              </m:ctrlPr>
                            </m:accPr>
                            <m:e>
                              <m:r>
                                <a:rPr lang="en-US" sz="3200" b="1" i="1" smtClean="0">
                                  <a:solidFill>
                                    <a:srgbClr val="003300"/>
                                  </a:solidFill>
                                  <a:latin typeface="Cambria Math"/>
                                </a:rPr>
                                <m:t>𝑭</m:t>
                              </m:r>
                            </m:e>
                          </m:acc>
                        </m:e>
                        <m:sub>
                          <m:r>
                            <a:rPr lang="en-US" sz="3200" b="1" i="1" smtClean="0">
                              <a:solidFill>
                                <a:srgbClr val="003300"/>
                              </a:solidFill>
                              <a:latin typeface="Cambria Math"/>
                            </a:rPr>
                            <m:t>𝑪𝒐𝒓𝒊𝒐𝒍𝒊𝒔</m:t>
                          </m:r>
                        </m:sub>
                      </m:sSub>
                      <m:r>
                        <a:rPr lang="en-US" sz="3200" b="1" i="1" smtClean="0">
                          <a:solidFill>
                            <a:srgbClr val="003300"/>
                          </a:solidFill>
                          <a:latin typeface="Cambria Math"/>
                        </a:rPr>
                        <m:t>=</m:t>
                      </m:r>
                      <m:d>
                        <m:dPr>
                          <m:ctrlPr>
                            <a:rPr lang="en-US" sz="3200" b="1" i="1" smtClean="0">
                              <a:solidFill>
                                <a:srgbClr val="003300"/>
                              </a:solidFill>
                              <a:latin typeface="Cambria Math"/>
                            </a:rPr>
                          </m:ctrlPr>
                        </m:dPr>
                        <m:e>
                          <m:r>
                            <a:rPr lang="en-US" sz="3200" b="1" i="1" smtClean="0">
                              <a:solidFill>
                                <a:srgbClr val="003300"/>
                              </a:solidFill>
                              <a:latin typeface="Cambria Math"/>
                            </a:rPr>
                            <m:t>−</m:t>
                          </m:r>
                        </m:e>
                      </m:d>
                      <m:r>
                        <a:rPr lang="en-US" sz="3200" b="1" i="1" smtClean="0">
                          <a:solidFill>
                            <a:srgbClr val="003300"/>
                          </a:solidFill>
                          <a:latin typeface="Cambria Math"/>
                        </a:rPr>
                        <m:t>𝟐</m:t>
                      </m:r>
                      <m:r>
                        <a:rPr lang="en-US" sz="3200" b="1" i="1" smtClean="0">
                          <a:solidFill>
                            <a:srgbClr val="003300"/>
                          </a:solidFill>
                          <a:latin typeface="Cambria Math"/>
                        </a:rPr>
                        <m:t>𝒎</m:t>
                      </m:r>
                      <m:acc>
                        <m:accPr>
                          <m:chr m:val="⃗"/>
                          <m:ctrlPr>
                            <a:rPr lang="en-US" sz="3200" b="1" i="1" smtClean="0">
                              <a:solidFill>
                                <a:srgbClr val="003300"/>
                              </a:solidFill>
                              <a:latin typeface="Cambria Math"/>
                            </a:rPr>
                          </m:ctrlPr>
                        </m:accPr>
                        <m:e>
                          <m:r>
                            <a:rPr lang="el-GR" sz="3200" b="1" i="1">
                              <a:solidFill>
                                <a:srgbClr val="003300"/>
                              </a:solidFill>
                              <a:latin typeface="Cambria Math"/>
                            </a:rPr>
                            <m:t>𝜴</m:t>
                          </m:r>
                        </m:e>
                      </m:acc>
                      <m:r>
                        <a:rPr lang="en-US" sz="3200" b="1" i="1" smtClean="0">
                          <a:solidFill>
                            <a:srgbClr val="003300"/>
                          </a:solidFill>
                          <a:latin typeface="Cambria Math"/>
                          <a:ea typeface="Cambria Math"/>
                        </a:rPr>
                        <m:t>×</m:t>
                      </m:r>
                      <m:sSub>
                        <m:sSubPr>
                          <m:ctrlPr>
                            <a:rPr lang="en-US" sz="3200" b="1" i="1" smtClean="0">
                              <a:solidFill>
                                <a:srgbClr val="003300"/>
                              </a:solidFill>
                              <a:latin typeface="Cambria Math"/>
                              <a:ea typeface="Cambria Math"/>
                            </a:rPr>
                          </m:ctrlPr>
                        </m:sSubPr>
                        <m:e>
                          <m:acc>
                            <m:accPr>
                              <m:chr m:val="⃗"/>
                              <m:ctrlPr>
                                <a:rPr lang="en-US" sz="3200" b="1" i="1" smtClean="0">
                                  <a:solidFill>
                                    <a:srgbClr val="003300"/>
                                  </a:solidFill>
                                  <a:latin typeface="Cambria Math"/>
                                  <a:ea typeface="Cambria Math"/>
                                </a:rPr>
                              </m:ctrlPr>
                            </m:accPr>
                            <m:e>
                              <m:r>
                                <a:rPr lang="en-US" sz="3200" b="1" i="1" smtClean="0">
                                  <a:solidFill>
                                    <a:srgbClr val="003300"/>
                                  </a:solidFill>
                                  <a:latin typeface="Cambria Math"/>
                                  <a:ea typeface="Cambria Math"/>
                                </a:rPr>
                                <m:t>𝑽</m:t>
                              </m:r>
                            </m:e>
                          </m:acc>
                        </m:e>
                        <m:sub>
                          <m:r>
                            <a:rPr lang="en-US" sz="3200" b="1" i="1" smtClean="0">
                              <a:solidFill>
                                <a:srgbClr val="003300"/>
                              </a:solidFill>
                              <a:latin typeface="Cambria Math"/>
                              <a:ea typeface="Cambria Math"/>
                            </a:rPr>
                            <m:t>𝒓𝒂𝒅𝒊𝒂𝒍</m:t>
                          </m:r>
                        </m:sub>
                      </m:sSub>
                    </m:oMath>
                  </m:oMathPara>
                </a14:m>
                <a:endParaRPr lang="en-US" sz="3200" b="1" dirty="0">
                  <a:solidFill>
                    <a:srgbClr val="0033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838200" y="1201731"/>
                <a:ext cx="5546326" cy="64787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00488" y="5694291"/>
                <a:ext cx="5268365" cy="644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1" i="1" smtClean="0">
                              <a:solidFill>
                                <a:srgbClr val="003300"/>
                              </a:solidFill>
                              <a:latin typeface="Cambria Math"/>
                            </a:rPr>
                          </m:ctrlPr>
                        </m:sSubPr>
                        <m:e>
                          <m:acc>
                            <m:accPr>
                              <m:chr m:val="⃗"/>
                              <m:ctrlPr>
                                <a:rPr lang="en-US" sz="3200" b="1" i="1" smtClean="0">
                                  <a:solidFill>
                                    <a:srgbClr val="003300"/>
                                  </a:solidFill>
                                  <a:latin typeface="Cambria Math"/>
                                </a:rPr>
                              </m:ctrlPr>
                            </m:accPr>
                            <m:e>
                              <m:r>
                                <a:rPr lang="en-US" sz="3200" b="1" i="1" smtClean="0">
                                  <a:solidFill>
                                    <a:srgbClr val="003300"/>
                                  </a:solidFill>
                                  <a:latin typeface="Cambria Math"/>
                                </a:rPr>
                                <m:t>𝑭</m:t>
                              </m:r>
                            </m:e>
                          </m:acc>
                        </m:e>
                        <m:sub>
                          <m:r>
                            <a:rPr lang="en-US" sz="3200" b="1" i="1" smtClean="0">
                              <a:solidFill>
                                <a:srgbClr val="003300"/>
                              </a:solidFill>
                              <a:latin typeface="Cambria Math"/>
                            </a:rPr>
                            <m:t>𝑪𝒐𝒓𝒊𝒐𝒍𝒊𝒔</m:t>
                          </m:r>
                        </m:sub>
                      </m:sSub>
                      <m:r>
                        <a:rPr lang="en-US" sz="3200" b="1" i="1" smtClean="0">
                          <a:solidFill>
                            <a:srgbClr val="003300"/>
                          </a:solidFill>
                          <a:latin typeface="Cambria Math"/>
                        </a:rPr>
                        <m:t>=</m:t>
                      </m:r>
                      <m:d>
                        <m:dPr>
                          <m:ctrlPr>
                            <a:rPr lang="en-US" sz="3200" b="1" i="1" smtClean="0">
                              <a:solidFill>
                                <a:srgbClr val="003300"/>
                              </a:solidFill>
                              <a:latin typeface="Cambria Math"/>
                            </a:rPr>
                          </m:ctrlPr>
                        </m:dPr>
                        <m:e>
                          <m:r>
                            <a:rPr lang="en-US" sz="3200" b="1" i="1" smtClean="0">
                              <a:solidFill>
                                <a:srgbClr val="003300"/>
                              </a:solidFill>
                              <a:latin typeface="Cambria Math"/>
                            </a:rPr>
                            <m:t>−</m:t>
                          </m:r>
                        </m:e>
                      </m:d>
                      <m:r>
                        <a:rPr lang="en-US" sz="3200" b="1" i="1" smtClean="0">
                          <a:solidFill>
                            <a:srgbClr val="003300"/>
                          </a:solidFill>
                          <a:latin typeface="Cambria Math"/>
                        </a:rPr>
                        <m:t>𝟐</m:t>
                      </m:r>
                      <m:r>
                        <a:rPr lang="en-US" sz="3200" b="1" i="1" smtClean="0">
                          <a:solidFill>
                            <a:srgbClr val="003300"/>
                          </a:solidFill>
                          <a:latin typeface="Cambria Math"/>
                        </a:rPr>
                        <m:t>𝒎</m:t>
                      </m:r>
                      <m:r>
                        <m:rPr>
                          <m:sty m:val="p"/>
                        </m:rPr>
                        <a:rPr lang="el-GR" sz="3200" b="1" i="1" smtClean="0">
                          <a:solidFill>
                            <a:srgbClr val="003300"/>
                          </a:solidFill>
                          <a:latin typeface="Cambria Math"/>
                        </a:rPr>
                        <m:t>Ω</m:t>
                      </m:r>
                      <m:r>
                        <a:rPr lang="en-US" sz="3200" b="1" i="1" smtClean="0">
                          <a:solidFill>
                            <a:srgbClr val="003300"/>
                          </a:solidFill>
                          <a:latin typeface="Cambria Math"/>
                        </a:rPr>
                        <m:t>𝒔𝒊𝒏</m:t>
                      </m:r>
                      <m:r>
                        <m:rPr>
                          <m:sty m:val="p"/>
                        </m:rPr>
                        <a:rPr lang="el-GR" sz="3200" b="1" i="1" smtClean="0">
                          <a:solidFill>
                            <a:srgbClr val="003300"/>
                          </a:solidFill>
                          <a:latin typeface="Cambria Math"/>
                        </a:rPr>
                        <m:t>λ</m:t>
                      </m:r>
                      <m:r>
                        <a:rPr lang="en-US" sz="3200" b="1" i="1" smtClean="0">
                          <a:solidFill>
                            <a:srgbClr val="003300"/>
                          </a:solidFill>
                          <a:latin typeface="Cambria Math"/>
                        </a:rPr>
                        <m:t>𝒗</m:t>
                      </m:r>
                      <m:acc>
                        <m:accPr>
                          <m:chr m:val="̂"/>
                          <m:ctrlPr>
                            <a:rPr lang="en-US" sz="3200" b="1" i="1" smtClean="0">
                              <a:solidFill>
                                <a:srgbClr val="003300"/>
                              </a:solidFill>
                              <a:latin typeface="Cambria Math"/>
                            </a:rPr>
                          </m:ctrlPr>
                        </m:accPr>
                        <m:e>
                          <m:r>
                            <a:rPr lang="en-US" sz="3200" b="1" i="1" smtClean="0">
                              <a:solidFill>
                                <a:srgbClr val="003300"/>
                              </a:solidFill>
                              <a:latin typeface="Cambria Math"/>
                              <a:ea typeface="Cambria Math"/>
                            </a:rPr>
                            <m:t>𝝋</m:t>
                          </m:r>
                        </m:e>
                      </m:acc>
                    </m:oMath>
                  </m:oMathPara>
                </a14:m>
                <a:endParaRPr lang="en-US" sz="3200" b="1" dirty="0">
                  <a:solidFill>
                    <a:srgbClr val="0033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00488" y="5694291"/>
                <a:ext cx="5268365" cy="644664"/>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87090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smtClean="0">
                <a:latin typeface="Times New Roman" pitchFamily="18" charset="0"/>
                <a:cs typeface="Times New Roman" pitchFamily="18" charset="0"/>
              </a:rPr>
              <a:t>Velocity in Inertial and Rotating Frame</a:t>
            </a:r>
            <a:endParaRPr lang="en-US" sz="4000" b="1" dirty="0">
              <a:latin typeface="Times New Roman" pitchFamily="18" charset="0"/>
              <a:cs typeface="Times New Roman" pitchFamily="18" charset="0"/>
            </a:endParaRPr>
          </a:p>
        </p:txBody>
      </p:sp>
      <p:pic>
        <p:nvPicPr>
          <p:cNvPr id="57348" name="Picture 4"/>
          <p:cNvPicPr>
            <a:picLocks noChangeAspect="1" noChangeArrowheads="1"/>
          </p:cNvPicPr>
          <p:nvPr/>
        </p:nvPicPr>
        <p:blipFill>
          <a:blip r:embed="rId4" cstate="print"/>
          <a:srcRect/>
          <a:stretch>
            <a:fillRect/>
          </a:stretch>
        </p:blipFill>
        <p:spPr bwMode="auto">
          <a:xfrm>
            <a:off x="457200" y="1066800"/>
            <a:ext cx="3505200" cy="3311236"/>
          </a:xfrm>
          <a:prstGeom prst="rect">
            <a:avLst/>
          </a:prstGeom>
          <a:noFill/>
          <a:ln w="9525">
            <a:noFill/>
            <a:miter lim="800000"/>
            <a:headEnd/>
            <a:tailEnd/>
          </a:ln>
        </p:spPr>
      </p:pic>
      <p:sp>
        <p:nvSpPr>
          <p:cNvPr id="27" name="Rectangle 26"/>
          <p:cNvSpPr/>
          <p:nvPr/>
        </p:nvSpPr>
        <p:spPr>
          <a:xfrm>
            <a:off x="990600" y="2362200"/>
            <a:ext cx="1143000" cy="990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ectangle 27"/>
          <p:cNvSpPr/>
          <p:nvPr/>
        </p:nvSpPr>
        <p:spPr>
          <a:xfrm rot="20880000">
            <a:off x="1209425" y="1742793"/>
            <a:ext cx="2337195" cy="38851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p:cNvSpPr/>
          <p:nvPr/>
        </p:nvSpPr>
        <p:spPr>
          <a:xfrm rot="18630961">
            <a:off x="1897883" y="2527532"/>
            <a:ext cx="1741912" cy="23276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ectangle 29"/>
          <p:cNvSpPr/>
          <p:nvPr/>
        </p:nvSpPr>
        <p:spPr>
          <a:xfrm>
            <a:off x="2819400" y="2590800"/>
            <a:ext cx="990600" cy="152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31" name="Object 30"/>
          <p:cNvGraphicFramePr>
            <a:graphicFrameLocks noChangeAspect="1"/>
          </p:cNvGraphicFramePr>
          <p:nvPr/>
        </p:nvGraphicFramePr>
        <p:xfrm>
          <a:off x="4724400" y="1752600"/>
          <a:ext cx="4419600" cy="744354"/>
        </p:xfrm>
        <a:graphic>
          <a:graphicData uri="http://schemas.openxmlformats.org/presentationml/2006/ole">
            <mc:AlternateContent xmlns:mc="http://schemas.openxmlformats.org/markup-compatibility/2006">
              <mc:Choice xmlns:v="urn:schemas-microsoft-com:vml" Requires="v">
                <p:oleObj spid="_x0000_s57380" name="Equation" r:id="rId5" imgW="1206360" imgH="203040" progId="Equation.3">
                  <p:embed/>
                </p:oleObj>
              </mc:Choice>
              <mc:Fallback>
                <p:oleObj name="Equation" r:id="rId5" imgW="1206360" imgH="20304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1752600"/>
                        <a:ext cx="4419600" cy="7443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7350" name="Picture 6"/>
          <p:cNvPicPr>
            <a:picLocks noChangeAspect="1" noChangeArrowheads="1"/>
          </p:cNvPicPr>
          <p:nvPr/>
        </p:nvPicPr>
        <p:blipFill>
          <a:blip r:embed="rId7" cstate="print"/>
          <a:srcRect/>
          <a:stretch>
            <a:fillRect/>
          </a:stretch>
        </p:blipFill>
        <p:spPr bwMode="auto">
          <a:xfrm>
            <a:off x="2277533" y="3429000"/>
            <a:ext cx="3132667" cy="3429000"/>
          </a:xfrm>
          <a:prstGeom prst="rect">
            <a:avLst/>
          </a:prstGeom>
          <a:noFill/>
          <a:ln w="9525">
            <a:noFill/>
            <a:miter lim="800000"/>
            <a:headEnd/>
            <a:tailEnd/>
          </a:ln>
        </p:spPr>
      </p:pic>
      <p:sp>
        <p:nvSpPr>
          <p:cNvPr id="32" name="Rectangle 31"/>
          <p:cNvSpPr/>
          <p:nvPr/>
        </p:nvSpPr>
        <p:spPr>
          <a:xfrm rot="-1320000">
            <a:off x="3210701" y="4703327"/>
            <a:ext cx="80039" cy="990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Rectangle 32"/>
          <p:cNvSpPr/>
          <p:nvPr/>
        </p:nvSpPr>
        <p:spPr>
          <a:xfrm>
            <a:off x="2743200" y="5181600"/>
            <a:ext cx="457200" cy="457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Rectangle 33"/>
          <p:cNvSpPr/>
          <p:nvPr/>
        </p:nvSpPr>
        <p:spPr>
          <a:xfrm rot="4260000" flipH="1">
            <a:off x="3808673" y="3668371"/>
            <a:ext cx="89046" cy="165096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Rectangle 34"/>
          <p:cNvSpPr/>
          <p:nvPr/>
        </p:nvSpPr>
        <p:spPr>
          <a:xfrm rot="2280000" flipH="1">
            <a:off x="3984175" y="4119618"/>
            <a:ext cx="89046" cy="165096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Rectangle 35"/>
          <p:cNvSpPr/>
          <p:nvPr/>
        </p:nvSpPr>
        <p:spPr>
          <a:xfrm>
            <a:off x="3810000" y="3886200"/>
            <a:ext cx="457200" cy="457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4191000" y="4724400"/>
            <a:ext cx="914400" cy="457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57351" name="Object 7"/>
          <p:cNvGraphicFramePr>
            <a:graphicFrameLocks noChangeAspect="1"/>
          </p:cNvGraphicFramePr>
          <p:nvPr/>
        </p:nvGraphicFramePr>
        <p:xfrm>
          <a:off x="4857750" y="4267200"/>
          <a:ext cx="4362450" cy="684306"/>
        </p:xfrm>
        <a:graphic>
          <a:graphicData uri="http://schemas.openxmlformats.org/presentationml/2006/ole">
            <mc:AlternateContent xmlns:mc="http://schemas.openxmlformats.org/markup-compatibility/2006">
              <mc:Choice xmlns:v="urn:schemas-microsoft-com:vml" Requires="v">
                <p:oleObj spid="_x0000_s57381" name="Equation" r:id="rId8" imgW="1295280" imgH="203040" progId="Equation.3">
                  <p:embed/>
                </p:oleObj>
              </mc:Choice>
              <mc:Fallback>
                <p:oleObj name="Equation" r:id="rId8" imgW="1295280" imgH="203040"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57750" y="4267200"/>
                        <a:ext cx="4362450" cy="684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2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down)">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735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0" nodeType="clickEffect">
                                  <p:stCondLst>
                                    <p:cond delay="0"/>
                                  </p:stCondLst>
                                  <p:childTnLst>
                                    <p:set>
                                      <p:cBhvr>
                                        <p:cTn id="33" dur="1" fill="hold">
                                          <p:stCondLst>
                                            <p:cond delay="0"/>
                                          </p:stCondLst>
                                        </p:cTn>
                                        <p:tgtEl>
                                          <p:spTgt spid="32"/>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0" nodeType="clickEffect">
                                  <p:stCondLst>
                                    <p:cond delay="0"/>
                                  </p:stCondLst>
                                  <p:childTnLst>
                                    <p:set>
                                      <p:cBhvr>
                                        <p:cTn id="37" dur="1" fill="hold">
                                          <p:stCondLst>
                                            <p:cond delay="0"/>
                                          </p:stCondLst>
                                        </p:cTn>
                                        <p:tgtEl>
                                          <p:spTgt spid="3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0" nodeType="clickEffect">
                                  <p:stCondLst>
                                    <p:cond delay="0"/>
                                  </p:stCondLst>
                                  <p:childTnLst>
                                    <p:set>
                                      <p:cBhvr>
                                        <p:cTn id="45" dur="1" fill="hold">
                                          <p:stCondLst>
                                            <p:cond delay="0"/>
                                          </p:stCondLst>
                                        </p:cTn>
                                        <p:tgtEl>
                                          <p:spTgt spid="3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0" nodeType="clickEffect">
                                  <p:stCondLst>
                                    <p:cond delay="0"/>
                                  </p:stCondLst>
                                  <p:childTnLst>
                                    <p:set>
                                      <p:cBhvr>
                                        <p:cTn id="49" dur="1" fill="hold">
                                          <p:stCondLst>
                                            <p:cond delay="0"/>
                                          </p:stCondLst>
                                        </p:cTn>
                                        <p:tgtEl>
                                          <p:spTgt spid="36"/>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0" nodeType="clickEffect">
                                  <p:stCondLst>
                                    <p:cond delay="0"/>
                                  </p:stCondLst>
                                  <p:childTnLst>
                                    <p:set>
                                      <p:cBhvr>
                                        <p:cTn id="53" dur="1" fill="hold">
                                          <p:stCondLst>
                                            <p:cond delay="0"/>
                                          </p:stCondLst>
                                        </p:cTn>
                                        <p:tgtEl>
                                          <p:spTgt spid="37"/>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57351"/>
                                        </p:tgtEl>
                                        <p:attrNameLst>
                                          <p:attrName>style.visibility</p:attrName>
                                        </p:attrNameLst>
                                      </p:cBhvr>
                                      <p:to>
                                        <p:strVal val="visible"/>
                                      </p:to>
                                    </p:set>
                                    <p:animEffect transition="in" filter="wipe(down)">
                                      <p:cBhvr>
                                        <p:cTn id="58" dur="500"/>
                                        <p:tgtEl>
                                          <p:spTgt spid="57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29" grpId="1" animBg="1"/>
      <p:bldP spid="30" grpId="0" animBg="1"/>
      <p:bldP spid="32" grpId="0" animBg="1"/>
      <p:bldP spid="33" grpId="0" animBg="1"/>
      <p:bldP spid="34" grpId="0" animBg="1"/>
      <p:bldP spid="35" grpId="0" animBg="1"/>
      <p:bldP spid="36" grpId="0" animBg="1"/>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smtClean="0">
                <a:latin typeface="Times New Roman" pitchFamily="18" charset="0"/>
                <a:cs typeface="Times New Roman" pitchFamily="18" charset="0"/>
              </a:rPr>
              <a:t>Velocity in Inertial and Rotating Frame</a:t>
            </a:r>
            <a:endParaRPr lang="en-US" sz="4000" b="1" dirty="0">
              <a:latin typeface="Times New Roman" pitchFamily="18" charset="0"/>
              <a:cs typeface="Times New Roman" pitchFamily="18" charset="0"/>
            </a:endParaRPr>
          </a:p>
        </p:txBody>
      </p:sp>
      <p:pic>
        <p:nvPicPr>
          <p:cNvPr id="65538" name="Picture 2"/>
          <p:cNvPicPr>
            <a:picLocks noChangeAspect="1" noChangeArrowheads="1"/>
          </p:cNvPicPr>
          <p:nvPr/>
        </p:nvPicPr>
        <p:blipFill>
          <a:blip r:embed="rId4" cstate="print"/>
          <a:srcRect/>
          <a:stretch>
            <a:fillRect/>
          </a:stretch>
        </p:blipFill>
        <p:spPr bwMode="auto">
          <a:xfrm>
            <a:off x="5481637" y="838200"/>
            <a:ext cx="3662363" cy="3404022"/>
          </a:xfrm>
          <a:prstGeom prst="rect">
            <a:avLst/>
          </a:prstGeom>
          <a:noFill/>
          <a:ln w="9525">
            <a:noFill/>
            <a:miter lim="800000"/>
            <a:headEnd/>
            <a:tailEnd/>
          </a:ln>
        </p:spPr>
      </p:pic>
      <p:graphicFrame>
        <p:nvGraphicFramePr>
          <p:cNvPr id="4" name="Object 3"/>
          <p:cNvGraphicFramePr>
            <a:graphicFrameLocks noChangeAspect="1"/>
          </p:cNvGraphicFramePr>
          <p:nvPr/>
        </p:nvGraphicFramePr>
        <p:xfrm>
          <a:off x="0" y="1219200"/>
          <a:ext cx="5645150" cy="3733800"/>
        </p:xfrm>
        <a:graphic>
          <a:graphicData uri="http://schemas.openxmlformats.org/presentationml/2006/ole">
            <mc:AlternateContent xmlns:mc="http://schemas.openxmlformats.org/markup-compatibility/2006">
              <mc:Choice xmlns:v="urn:schemas-microsoft-com:vml" Requires="v">
                <p:oleObj spid="_x0000_s65554" name="Equation" r:id="rId5" imgW="1612800" imgH="1066680" progId="Equation.3">
                  <p:embed/>
                </p:oleObj>
              </mc:Choice>
              <mc:Fallback>
                <p:oleObj name="Equation" r:id="rId5" imgW="1612800" imgH="10666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219200"/>
                        <a:ext cx="5645150" cy="373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 name="Straight Connector 5"/>
          <p:cNvCxnSpPr/>
          <p:nvPr/>
        </p:nvCxnSpPr>
        <p:spPr>
          <a:xfrm flipH="1" flipV="1">
            <a:off x="5867400" y="2133600"/>
            <a:ext cx="685800" cy="76200"/>
          </a:xfrm>
          <a:prstGeom prst="line">
            <a:avLst/>
          </a:prstGeom>
          <a:ln>
            <a:prstDash val="sysDot"/>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H="1" flipV="1">
            <a:off x="4495800" y="1600200"/>
            <a:ext cx="1828800" cy="533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Rectangle 8"/>
          <p:cNvSpPr/>
          <p:nvPr/>
        </p:nvSpPr>
        <p:spPr>
          <a:xfrm>
            <a:off x="0" y="1981200"/>
            <a:ext cx="4572000" cy="685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76200" y="2895600"/>
            <a:ext cx="4572000" cy="1219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0" y="4267200"/>
            <a:ext cx="5562600" cy="685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p:cNvSpPr txBox="1"/>
          <p:nvPr/>
        </p:nvSpPr>
        <p:spPr>
          <a:xfrm>
            <a:off x="457200" y="5638800"/>
            <a:ext cx="8458200" cy="830997"/>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Velocity measured in rotating frame differs from the velocity measured in a stationary frame by pure rotation!</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2"/>
          <p:cNvGraphicFramePr>
            <a:graphicFrameLocks noChangeAspect="1"/>
          </p:cNvGraphicFramePr>
          <p:nvPr>
            <p:extLst>
              <p:ext uri="{D42A27DB-BD31-4B8C-83A1-F6EECF244321}">
                <p14:modId xmlns:p14="http://schemas.microsoft.com/office/powerpoint/2010/main" val="773640076"/>
              </p:ext>
            </p:extLst>
          </p:nvPr>
        </p:nvGraphicFramePr>
        <p:xfrm>
          <a:off x="684213" y="1639888"/>
          <a:ext cx="7337425" cy="1585912"/>
        </p:xfrm>
        <a:graphic>
          <a:graphicData uri="http://schemas.openxmlformats.org/presentationml/2006/ole">
            <mc:AlternateContent xmlns:mc="http://schemas.openxmlformats.org/markup-compatibility/2006">
              <mc:Choice xmlns:v="urn:schemas-microsoft-com:vml" Requires="v">
                <p:oleObj spid="_x0000_s60434" name="Equation" r:id="rId4" imgW="2590560" imgH="558720" progId="Equation.3">
                  <p:embed/>
                </p:oleObj>
              </mc:Choice>
              <mc:Fallback>
                <p:oleObj name="Equation" r:id="rId4" imgW="2590560" imgH="55872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1639888"/>
                        <a:ext cx="7337425" cy="158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Oval 2"/>
          <p:cNvSpPr/>
          <p:nvPr/>
        </p:nvSpPr>
        <p:spPr>
          <a:xfrm>
            <a:off x="4800600" y="2209800"/>
            <a:ext cx="1676400" cy="13716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5" name="Straight Arrow Connector 4"/>
          <p:cNvCxnSpPr/>
          <p:nvPr/>
        </p:nvCxnSpPr>
        <p:spPr>
          <a:xfrm flipH="1">
            <a:off x="3886200" y="3200400"/>
            <a:ext cx="990600" cy="111342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467524" y="4313826"/>
            <a:ext cx="4333076" cy="830997"/>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Velocity measured in the rotating frame</a:t>
            </a:r>
            <a:endParaRPr lang="en-US" sz="2400" b="1" dirty="0">
              <a:latin typeface="Times New Roman" pitchFamily="18" charset="0"/>
              <a:cs typeface="Times New Roman" pitchFamily="18" charset="0"/>
            </a:endParaRPr>
          </a:p>
        </p:txBody>
      </p:sp>
      <p:sp>
        <p:nvSpPr>
          <p:cNvPr id="8" name="Oval 7"/>
          <p:cNvSpPr/>
          <p:nvPr/>
        </p:nvSpPr>
        <p:spPr>
          <a:xfrm>
            <a:off x="6553200" y="2362200"/>
            <a:ext cx="1524000" cy="13716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9" name="Straight Arrow Connector 8"/>
          <p:cNvCxnSpPr/>
          <p:nvPr/>
        </p:nvCxnSpPr>
        <p:spPr>
          <a:xfrm flipH="1">
            <a:off x="6096000" y="3657600"/>
            <a:ext cx="914400" cy="9906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4191000" y="4835512"/>
            <a:ext cx="5181600" cy="830997"/>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Apparent  Velocity of the point of interest with respect to rotating frame</a:t>
            </a:r>
            <a:endParaRPr lang="en-US" sz="2400" b="1" dirty="0">
              <a:latin typeface="Times New Roman" pitchFamily="18" charset="0"/>
              <a:cs typeface="Times New Roman" pitchFamily="18" charset="0"/>
            </a:endParaRPr>
          </a:p>
        </p:txBody>
      </p:sp>
      <p:sp>
        <p:nvSpPr>
          <p:cNvPr id="12" name="Rectangle 11"/>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smtClean="0">
                <a:latin typeface="Times New Roman" pitchFamily="18" charset="0"/>
                <a:cs typeface="Times New Roman" pitchFamily="18" charset="0"/>
              </a:rPr>
              <a:t>Velocity in Inertial and Rotating Frame</a:t>
            </a:r>
            <a:endParaRPr lang="en-US" sz="4000" b="1" dirty="0">
              <a:latin typeface="Times New Roman" pitchFamily="18" charset="0"/>
              <a:cs typeface="Times New Roman" pitchFamily="18" charset="0"/>
            </a:endParaRPr>
          </a:p>
        </p:txBody>
      </p:sp>
      <p:sp>
        <p:nvSpPr>
          <p:cNvPr id="10" name="TextBox 9"/>
          <p:cNvSpPr txBox="1"/>
          <p:nvPr/>
        </p:nvSpPr>
        <p:spPr>
          <a:xfrm>
            <a:off x="2362200" y="1066800"/>
            <a:ext cx="4018408" cy="707886"/>
          </a:xfrm>
          <a:prstGeom prst="rect">
            <a:avLst/>
          </a:prstGeom>
          <a:noFill/>
        </p:spPr>
        <p:txBody>
          <a:bodyPr wrap="none" rtlCol="0">
            <a:spAutoFit/>
          </a:bodyPr>
          <a:lstStyle/>
          <a:p>
            <a:r>
              <a:rPr lang="en-US" sz="4000" b="1" u="sng" dirty="0" err="1" smtClean="0">
                <a:latin typeface="Times New Roman" pitchFamily="18" charset="0"/>
                <a:cs typeface="Times New Roman" pitchFamily="18" charset="0"/>
              </a:rPr>
              <a:t>Coirolis</a:t>
            </a:r>
            <a:r>
              <a:rPr lang="en-US" sz="4000" b="1" u="sng" dirty="0" smtClean="0">
                <a:latin typeface="Times New Roman" pitchFamily="18" charset="0"/>
                <a:cs typeface="Times New Roman" pitchFamily="18" charset="0"/>
              </a:rPr>
              <a:t> Theorem</a:t>
            </a:r>
            <a:endParaRPr lang="en-US" sz="4000" b="1" u="sng" dirty="0">
              <a:latin typeface="Times New Roman" pitchFamily="18" charset="0"/>
              <a:cs typeface="Times New Roman" pitchFamily="18" charset="0"/>
            </a:endParaRPr>
          </a:p>
        </p:txBody>
      </p:sp>
      <p:sp>
        <p:nvSpPr>
          <p:cNvPr id="4" name="Oval 3"/>
          <p:cNvSpPr/>
          <p:nvPr/>
        </p:nvSpPr>
        <p:spPr>
          <a:xfrm>
            <a:off x="822960" y="265176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2270760" y="2637905"/>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animBg="1"/>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4274</TotalTime>
  <Words>368</Words>
  <Application>Microsoft Office PowerPoint</Application>
  <PresentationFormat>On-screen Show (4:3)</PresentationFormat>
  <Paragraphs>51</Paragraphs>
  <Slides>12</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37</cp:revision>
  <dcterms:created xsi:type="dcterms:W3CDTF">2014-05-19T09:30:25Z</dcterms:created>
  <dcterms:modified xsi:type="dcterms:W3CDTF">2019-10-16T09:37:03Z</dcterms:modified>
</cp:coreProperties>
</file>