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1" r:id="rId3"/>
    <p:sldId id="284" r:id="rId4"/>
    <p:sldId id="289" r:id="rId5"/>
    <p:sldId id="285" r:id="rId6"/>
    <p:sldId id="286" r:id="rId7"/>
    <p:sldId id="290" r:id="rId8"/>
    <p:sldId id="288" r:id="rId9"/>
    <p:sldId id="287" r:id="rId10"/>
    <p:sldId id="277" r:id="rId11"/>
    <p:sldId id="276" r:id="rId12"/>
    <p:sldId id="281" r:id="rId13"/>
    <p:sldId id="282"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14" autoAdjust="0"/>
  </p:normalViewPr>
  <p:slideViewPr>
    <p:cSldViewPr>
      <p:cViewPr varScale="1">
        <p:scale>
          <a:sx n="57" d="100"/>
          <a:sy n="57" d="100"/>
        </p:scale>
        <p:origin x="-17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C1F58D-1D03-476B-ADA3-DBD512F5375C}" type="datetimeFigureOut">
              <a:rPr lang="en-US" smtClean="0"/>
              <a:t>10/15/2019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06BF08-A4C0-4A45-9C1B-0E03023B6D19}" type="slidenum">
              <a:rPr lang="en-US" smtClean="0"/>
              <a:t>‹#›</a:t>
            </a:fld>
            <a:endParaRPr lang="en-US"/>
          </a:p>
        </p:txBody>
      </p:sp>
    </p:spTree>
    <p:extLst>
      <p:ext uri="{BB962C8B-B14F-4D97-AF65-F5344CB8AC3E}">
        <p14:creationId xmlns:p14="http://schemas.microsoft.com/office/powerpoint/2010/main" val="2816261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 video of how Coriolis effect</a:t>
            </a:r>
            <a:r>
              <a:rPr lang="en-US" baseline="0" dirty="0" smtClean="0"/>
              <a:t> affect the weather pattern and create hurricanes.</a:t>
            </a:r>
            <a:endParaRPr lang="en-US" dirty="0"/>
          </a:p>
        </p:txBody>
      </p:sp>
      <p:sp>
        <p:nvSpPr>
          <p:cNvPr id="4" name="Slide Number Placeholder 3"/>
          <p:cNvSpPr>
            <a:spLocks noGrp="1"/>
          </p:cNvSpPr>
          <p:nvPr>
            <p:ph type="sldNum" sz="quarter" idx="10"/>
          </p:nvPr>
        </p:nvSpPr>
        <p:spPr/>
        <p:txBody>
          <a:bodyPr/>
          <a:lstStyle/>
          <a:p>
            <a:fld id="{AD06BF08-A4C0-4A45-9C1B-0E03023B6D19}" type="slidenum">
              <a:rPr lang="en-US" smtClean="0"/>
              <a:t>1</a:t>
            </a:fld>
            <a:endParaRPr lang="en-US"/>
          </a:p>
        </p:txBody>
      </p:sp>
    </p:spTree>
    <p:extLst>
      <p:ext uri="{BB962C8B-B14F-4D97-AF65-F5344CB8AC3E}">
        <p14:creationId xmlns:p14="http://schemas.microsoft.com/office/powerpoint/2010/main" val="287327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Photos taken at 35 degree </a:t>
            </a:r>
            <a:r>
              <a:rPr lang="en-US" dirty="0" err="1" smtClean="0"/>
              <a:t>lattitude</a:t>
            </a:r>
            <a:endParaRPr lang="en-US" dirty="0"/>
          </a:p>
        </p:txBody>
      </p:sp>
      <p:sp>
        <p:nvSpPr>
          <p:cNvPr id="4" name="Slide Number Placeholder 3"/>
          <p:cNvSpPr>
            <a:spLocks noGrp="1"/>
          </p:cNvSpPr>
          <p:nvPr>
            <p:ph type="sldNum" sz="quarter" idx="10"/>
          </p:nvPr>
        </p:nvSpPr>
        <p:spPr/>
        <p:txBody>
          <a:bodyPr/>
          <a:lstStyle/>
          <a:p>
            <a:fld id="{27448353-3537-4A5A-8EA3-1126DA8AF78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text book r-r’ is given as positive which is not correct. Omega cross r should be minus. So our treatment here is valid. </a:t>
            </a:r>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signs simple means direction,</a:t>
            </a:r>
            <a:r>
              <a:rPr lang="en-US" baseline="0" dirty="0" smtClean="0"/>
              <a:t> we can neglect signs for the moment and focus on physics to be consistent with the text in the book. If we imagine the object to come towards us instead of moving away then our treatment becomes similar to </a:t>
            </a:r>
            <a:r>
              <a:rPr lang="en-US" baseline="0" dirty="0" err="1" smtClean="0"/>
              <a:t>Kleppener</a:t>
            </a:r>
            <a:r>
              <a:rPr lang="en-US" baseline="0" dirty="0" smtClean="0"/>
              <a:t>.</a:t>
            </a:r>
          </a:p>
          <a:p>
            <a:endParaRPr lang="en-US" baseline="0" dirty="0" smtClean="0"/>
          </a:p>
          <a:p>
            <a:r>
              <a:rPr lang="en-US" baseline="0" dirty="0" smtClean="0"/>
              <a:t>V rotation can be thought of as a motion of observer whose is sitting on the point p. When this point p is accelerating, then the person sitting at the point will experience both </a:t>
            </a:r>
            <a:r>
              <a:rPr lang="en-US" baseline="0" dirty="0" err="1" smtClean="0"/>
              <a:t>coriolis</a:t>
            </a:r>
            <a:r>
              <a:rPr lang="en-US" baseline="0" dirty="0" smtClean="0"/>
              <a:t> and centrifugal acceleration. </a:t>
            </a:r>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The Paris Gun fired a 106 kilogram shell, driven by an explosive charge of 200 kilograms that produced an acceleration of 7,500 gees and a muzzle velocity of almost 6,000 kilometers per hour. The gun's maximum range was 126 kilometers, with the shell reaching a peak altitude of almost 42 kilometers during its three minutes of flight; the Paris Gun's shells were the first objects ever sent by humans out of the Earth's atmosphere and into space. The large powder charge melted the lining of the gun slightly every time it was fired. This meant that the shells had to be built in a numbered series, in a sequence of increasing diameters, to be fired in that order until the barrel was replaced and the cycle began again. The barrels were swapped out on a monthly basis.</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Apparently a total of seven Paris Guns were built, with three put into action. The Germans obtained targeting information from spies in Paris, who relayed information through Switzerland on where the shells struck the city. The Paris Guns fired 350 rounds from March through August 1918, killing 256 people and wounding over 600. The Allies tried desperately to destroy the guns with artillery and aircraft, but the Germans camouflaged the guns and protected them in concrete emplacements when they were not in use. After the Armistice, the Allies tried to seize the big guns, but the Germans managed to spirit them away. To this day nobody is quite sure what happened to them.</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06BF08-A4C0-4A45-9C1B-0E03023B6D19}" type="slidenum">
              <a:rPr lang="en-US" smtClean="0"/>
              <a:t>7</a:t>
            </a:fld>
            <a:endParaRPr lang="en-US"/>
          </a:p>
        </p:txBody>
      </p:sp>
    </p:spTree>
    <p:extLst>
      <p:ext uri="{BB962C8B-B14F-4D97-AF65-F5344CB8AC3E}">
        <p14:creationId xmlns:p14="http://schemas.microsoft.com/office/powerpoint/2010/main" val="75738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Cross product of omega and r cap will</a:t>
            </a:r>
            <a:r>
              <a:rPr lang="en-US" baseline="0" dirty="0" smtClean="0"/>
              <a:t> be in the direction perpendicular to both which is theta cap. Similarly cross product of k cap and theta cap will give r cap.</a:t>
            </a:r>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9</a:t>
            </a:fld>
            <a:endParaRPr lang="en-US"/>
          </a:p>
        </p:txBody>
      </p:sp>
    </p:spTree>
    <p:extLst>
      <p:ext uri="{BB962C8B-B14F-4D97-AF65-F5344CB8AC3E}">
        <p14:creationId xmlns:p14="http://schemas.microsoft.com/office/powerpoint/2010/main" val="181260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Solve this radial equation and also the tangential equation. </a:t>
            </a:r>
            <a:endParaRPr lang="en-US" dirty="0"/>
          </a:p>
        </p:txBody>
      </p:sp>
      <p:sp>
        <p:nvSpPr>
          <p:cNvPr id="4" name="Slide Number Placeholder 3"/>
          <p:cNvSpPr>
            <a:spLocks noGrp="1"/>
          </p:cNvSpPr>
          <p:nvPr>
            <p:ph type="sldNum" sz="quarter" idx="10"/>
          </p:nvPr>
        </p:nvSpPr>
        <p:spPr/>
        <p:txBody>
          <a:bodyPr/>
          <a:lstStyle/>
          <a:p>
            <a:fld id="{21EA3746-8D7B-4FD5-94FE-11D057E56630}"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reality the</a:t>
            </a:r>
            <a:r>
              <a:rPr lang="en-US" baseline="0" dirty="0" smtClean="0"/>
              <a:t> effect of </a:t>
            </a:r>
            <a:r>
              <a:rPr lang="en-US" baseline="0" dirty="0" err="1" smtClean="0"/>
              <a:t>Coirolis</a:t>
            </a:r>
            <a:r>
              <a:rPr lang="en-US" baseline="0" dirty="0" smtClean="0"/>
              <a:t> force is negligible. It is the effect of earth’s rotation that causes the pendulum to </a:t>
            </a:r>
            <a:r>
              <a:rPr lang="en-US" baseline="0" dirty="0" err="1" smtClean="0"/>
              <a:t>precess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34A0845-78CF-4451-90B1-892E3A202428}"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1B65D6-4DC8-47B2-BCA8-12E3270EE35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65D6-4DC8-47B2-BCA8-12E3270EE35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65D6-4DC8-47B2-BCA8-12E3270EE35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65D6-4DC8-47B2-BCA8-12E3270EE35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1B65D6-4DC8-47B2-BCA8-12E3270EE35B}"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1B65D6-4DC8-47B2-BCA8-12E3270EE35B}"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1B65D6-4DC8-47B2-BCA8-12E3270EE35B}"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1B65D6-4DC8-47B2-BCA8-12E3270EE35B}"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B65D6-4DC8-47B2-BCA8-12E3270EE35B}"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B65D6-4DC8-47B2-BCA8-12E3270EE35B}"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B65D6-4DC8-47B2-BCA8-12E3270EE35B}"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2A09-8CD6-43A5-BFD2-64BD13CFB0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B65D6-4DC8-47B2-BCA8-12E3270EE35B}" type="datetimeFigureOut">
              <a:rPr lang="en-US" smtClean="0"/>
              <a:t>10/15/2019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52A09-8CD6-43A5-BFD2-64BD13CFB0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8.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Star Trail image taken during the Okie-Tex Star Party in the Black Mesa area of Oklahoma"/>
          <p:cNvPicPr>
            <a:picLocks noChangeAspect="1" noChangeArrowheads="1"/>
          </p:cNvPicPr>
          <p:nvPr/>
        </p:nvPicPr>
        <p:blipFill>
          <a:blip r:embed="rId3" cstate="print"/>
          <a:srcRect/>
          <a:stretch>
            <a:fillRect/>
          </a:stretch>
        </p:blipFill>
        <p:spPr bwMode="auto">
          <a:xfrm>
            <a:off x="609600" y="1295400"/>
            <a:ext cx="7772400" cy="5181600"/>
          </a:xfrm>
          <a:prstGeom prst="rect">
            <a:avLst/>
          </a:prstGeom>
          <a:noFill/>
        </p:spPr>
      </p:pic>
      <p:sp>
        <p:nvSpPr>
          <p:cNvPr id="3" name="Rectangle 2"/>
          <p:cNvSpPr/>
          <p:nvPr/>
        </p:nvSpPr>
        <p:spPr>
          <a:xfrm>
            <a:off x="381000" y="5867400"/>
            <a:ext cx="8305800" cy="762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0" y="0"/>
            <a:ext cx="9144000" cy="11430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Lecture 4- Observable effects in  Rotating Frame</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Coriolis Force Cont…Deflection of a falling mass</a:t>
            </a:r>
            <a:endParaRPr lang="en-US" sz="4000" b="1" dirty="0">
              <a:latin typeface="Times New Roman" pitchFamily="18" charset="0"/>
              <a:cs typeface="Times New Roman" pitchFamily="18" charset="0"/>
            </a:endParaRPr>
          </a:p>
        </p:txBody>
      </p:sp>
      <p:sp>
        <p:nvSpPr>
          <p:cNvPr id="4" name="Oval 3"/>
          <p:cNvSpPr/>
          <p:nvPr/>
        </p:nvSpPr>
        <p:spPr>
          <a:xfrm>
            <a:off x="1219200" y="2362200"/>
            <a:ext cx="20574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 name="Straight Connector 5"/>
          <p:cNvCxnSpPr>
            <a:endCxn id="4" idx="6"/>
          </p:cNvCxnSpPr>
          <p:nvPr/>
        </p:nvCxnSpPr>
        <p:spPr>
          <a:xfrm flipV="1">
            <a:off x="2133600" y="3390900"/>
            <a:ext cx="1143000" cy="38100"/>
          </a:xfrm>
          <a:prstGeom prst="line">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Connector 8"/>
          <p:cNvCxnSpPr>
            <a:stCxn id="4" idx="6"/>
          </p:cNvCxnSpPr>
          <p:nvPr/>
        </p:nvCxnSpPr>
        <p:spPr>
          <a:xfrm flipV="1">
            <a:off x="3276600" y="3372686"/>
            <a:ext cx="784318" cy="18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10" name="Oval 9"/>
          <p:cNvSpPr/>
          <p:nvPr/>
        </p:nvSpPr>
        <p:spPr>
          <a:xfrm>
            <a:off x="4058528" y="3248464"/>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1842868" y="3248464"/>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p:txBody>
      </p:sp>
      <p:sp>
        <p:nvSpPr>
          <p:cNvPr id="12" name="TextBox 11"/>
          <p:cNvSpPr txBox="1"/>
          <p:nvPr/>
        </p:nvSpPr>
        <p:spPr>
          <a:xfrm>
            <a:off x="2819400" y="3352800"/>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3" name="TextBox 12"/>
          <p:cNvSpPr txBox="1"/>
          <p:nvPr/>
        </p:nvSpPr>
        <p:spPr>
          <a:xfrm>
            <a:off x="304800" y="1524000"/>
            <a:ext cx="3010311"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Before releasing</a:t>
            </a:r>
            <a:endParaRPr lang="en-US" sz="3200" b="1" dirty="0">
              <a:latin typeface="Times New Roman" pitchFamily="18" charset="0"/>
              <a:cs typeface="Times New Roman" pitchFamily="18" charset="0"/>
            </a:endParaRPr>
          </a:p>
        </p:txBody>
      </p:sp>
      <p:sp>
        <p:nvSpPr>
          <p:cNvPr id="20" name="Oval 19"/>
          <p:cNvSpPr/>
          <p:nvPr/>
        </p:nvSpPr>
        <p:spPr>
          <a:xfrm>
            <a:off x="5237872" y="2286000"/>
            <a:ext cx="20574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1" name="Straight Connector 20"/>
          <p:cNvCxnSpPr>
            <a:endCxn id="20" idx="6"/>
          </p:cNvCxnSpPr>
          <p:nvPr/>
        </p:nvCxnSpPr>
        <p:spPr>
          <a:xfrm flipV="1">
            <a:off x="6152272" y="3314700"/>
            <a:ext cx="1143000" cy="38100"/>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23" name="Oval 22"/>
          <p:cNvSpPr/>
          <p:nvPr/>
        </p:nvSpPr>
        <p:spPr>
          <a:xfrm>
            <a:off x="8077200" y="3172264"/>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5861540" y="3172264"/>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p:txBody>
      </p:sp>
      <p:sp>
        <p:nvSpPr>
          <p:cNvPr id="25" name="TextBox 24"/>
          <p:cNvSpPr txBox="1"/>
          <p:nvPr/>
        </p:nvSpPr>
        <p:spPr>
          <a:xfrm>
            <a:off x="6838072" y="3276600"/>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26" name="TextBox 25"/>
          <p:cNvSpPr txBox="1"/>
          <p:nvPr/>
        </p:nvSpPr>
        <p:spPr>
          <a:xfrm>
            <a:off x="4323472" y="1447800"/>
            <a:ext cx="278108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After releasing</a:t>
            </a:r>
            <a:endParaRPr lang="en-US" sz="3200" b="1" dirty="0">
              <a:latin typeface="Times New Roman" pitchFamily="18" charset="0"/>
              <a:cs typeface="Times New Roman" pitchFamily="18" charset="0"/>
            </a:endParaRPr>
          </a:p>
        </p:txBody>
      </p:sp>
      <p:sp>
        <p:nvSpPr>
          <p:cNvPr id="31" name="Freeform 30"/>
          <p:cNvSpPr/>
          <p:nvPr/>
        </p:nvSpPr>
        <p:spPr>
          <a:xfrm>
            <a:off x="7258929" y="2996418"/>
            <a:ext cx="900333" cy="377483"/>
          </a:xfrm>
          <a:custGeom>
            <a:avLst/>
            <a:gdLst>
              <a:gd name="connsiteX0" fmla="*/ 900333 w 900333"/>
              <a:gd name="connsiteY0" fmla="*/ 323557 h 377483"/>
              <a:gd name="connsiteX1" fmla="*/ 450166 w 900333"/>
              <a:gd name="connsiteY1" fmla="*/ 323557 h 377483"/>
              <a:gd name="connsiteX2" fmla="*/ 0 w 900333"/>
              <a:gd name="connsiteY2" fmla="*/ 0 h 377483"/>
              <a:gd name="connsiteX3" fmla="*/ 0 w 900333"/>
              <a:gd name="connsiteY3" fmla="*/ 0 h 377483"/>
            </a:gdLst>
            <a:ahLst/>
            <a:cxnLst>
              <a:cxn ang="0">
                <a:pos x="connsiteX0" y="connsiteY0"/>
              </a:cxn>
              <a:cxn ang="0">
                <a:pos x="connsiteX1" y="connsiteY1"/>
              </a:cxn>
              <a:cxn ang="0">
                <a:pos x="connsiteX2" y="connsiteY2"/>
              </a:cxn>
              <a:cxn ang="0">
                <a:pos x="connsiteX3" y="connsiteY3"/>
              </a:cxn>
            </a:cxnLst>
            <a:rect l="l" t="t" r="r" b="b"/>
            <a:pathLst>
              <a:path w="900333" h="377483">
                <a:moveTo>
                  <a:pt x="900333" y="323557"/>
                </a:moveTo>
                <a:cubicBezTo>
                  <a:pt x="750277" y="350520"/>
                  <a:pt x="600221" y="377483"/>
                  <a:pt x="450166" y="323557"/>
                </a:cubicBezTo>
                <a:cubicBezTo>
                  <a:pt x="300111" y="269631"/>
                  <a:pt x="0" y="0"/>
                  <a:pt x="0" y="0"/>
                </a:cubicBezTo>
                <a:lnTo>
                  <a:pt x="0"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2" name="Straight Connector 31"/>
          <p:cNvCxnSpPr>
            <a:endCxn id="31" idx="2"/>
          </p:cNvCxnSpPr>
          <p:nvPr/>
        </p:nvCxnSpPr>
        <p:spPr>
          <a:xfrm flipV="1">
            <a:off x="6096000" y="2996418"/>
            <a:ext cx="1162929" cy="356382"/>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6691082" y="3048000"/>
            <a:ext cx="319318" cy="400110"/>
          </a:xfrm>
          <a:prstGeom prst="rect">
            <a:avLst/>
          </a:prstGeom>
          <a:noFill/>
        </p:spPr>
        <p:txBody>
          <a:bodyPr wrap="none" rtlCol="0">
            <a:spAutoFit/>
          </a:bodyPr>
          <a:lstStyle/>
          <a:p>
            <a:r>
              <a:rPr lang="el-GR" sz="2000" b="1" dirty="0" smtClean="0">
                <a:latin typeface="Times New Roman" pitchFamily="18" charset="0"/>
                <a:cs typeface="Times New Roman" pitchFamily="18" charset="0"/>
              </a:rPr>
              <a:t>θ</a:t>
            </a:r>
            <a:endParaRPr lang="en-US" sz="2000" b="1" dirty="0">
              <a:latin typeface="Times New Roman" pitchFamily="18" charset="0"/>
              <a:cs typeface="Times New Roman" pitchFamily="18" charset="0"/>
            </a:endParaRPr>
          </a:p>
        </p:txBody>
      </p:sp>
      <p:sp>
        <p:nvSpPr>
          <p:cNvPr id="36" name="Arc 35"/>
          <p:cNvSpPr/>
          <p:nvPr/>
        </p:nvSpPr>
        <p:spPr>
          <a:xfrm>
            <a:off x="6477000" y="3214468"/>
            <a:ext cx="152400" cy="2286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7" name="TextBox 36"/>
          <p:cNvSpPr txBox="1"/>
          <p:nvPr/>
        </p:nvSpPr>
        <p:spPr>
          <a:xfrm>
            <a:off x="6569998" y="2754868"/>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t>
            </a:r>
            <a:endParaRPr lang="en-US" b="1" dirty="0">
              <a:latin typeface="Times New Roman" pitchFamily="18" charset="0"/>
              <a:cs typeface="Times New Roman" pitchFamily="18" charset="0"/>
            </a:endParaRPr>
          </a:p>
        </p:txBody>
      </p:sp>
      <p:sp>
        <p:nvSpPr>
          <p:cNvPr id="38" name="TextBox 37"/>
          <p:cNvSpPr txBox="1"/>
          <p:nvPr/>
        </p:nvSpPr>
        <p:spPr>
          <a:xfrm>
            <a:off x="1066800" y="5486400"/>
            <a:ext cx="4976042" cy="523220"/>
          </a:xfrm>
          <a:prstGeom prst="rect">
            <a:avLst/>
          </a:prstGeom>
          <a:noFill/>
        </p:spPr>
        <p:txBody>
          <a:bodyPr wrap="none" rtlCol="0">
            <a:spAutoFit/>
          </a:bodyPr>
          <a:lstStyle/>
          <a:p>
            <a:r>
              <a:rPr lang="en-US" sz="2800" b="1" u="sng" dirty="0" smtClean="0">
                <a:latin typeface="Times New Roman" pitchFamily="18" charset="0"/>
                <a:cs typeface="Times New Roman" pitchFamily="18" charset="0"/>
              </a:rPr>
              <a:t>Deflection of Falling mass = R</a:t>
            </a:r>
            <a:r>
              <a:rPr lang="el-GR" sz="2800" b="1" u="sng" dirty="0" smtClean="0">
                <a:latin typeface="Times New Roman" pitchFamily="18" charset="0"/>
                <a:cs typeface="Times New Roman" pitchFamily="18" charset="0"/>
              </a:rPr>
              <a:t>θ</a:t>
            </a:r>
            <a:endParaRPr lang="en-US" sz="2800" b="1" u="sng" dirty="0">
              <a:latin typeface="Times New Roman" pitchFamily="18" charset="0"/>
              <a:cs typeface="Times New Roman" pitchFamily="18" charset="0"/>
            </a:endParaRPr>
          </a:p>
        </p:txBody>
      </p:sp>
      <p:sp>
        <p:nvSpPr>
          <p:cNvPr id="41" name="Freeform 40"/>
          <p:cNvSpPr/>
          <p:nvPr/>
        </p:nvSpPr>
        <p:spPr>
          <a:xfrm>
            <a:off x="2293034" y="2264898"/>
            <a:ext cx="1012874" cy="703385"/>
          </a:xfrm>
          <a:custGeom>
            <a:avLst/>
            <a:gdLst>
              <a:gd name="connsiteX0" fmla="*/ 0 w 1012874"/>
              <a:gd name="connsiteY0" fmla="*/ 0 h 703385"/>
              <a:gd name="connsiteX1" fmla="*/ 618978 w 1012874"/>
              <a:gd name="connsiteY1" fmla="*/ 182880 h 703385"/>
              <a:gd name="connsiteX2" fmla="*/ 1012874 w 1012874"/>
              <a:gd name="connsiteY2" fmla="*/ 703385 h 703385"/>
              <a:gd name="connsiteX3" fmla="*/ 1012874 w 1012874"/>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1012874" h="703385">
                <a:moveTo>
                  <a:pt x="0" y="0"/>
                </a:moveTo>
                <a:cubicBezTo>
                  <a:pt x="225083" y="32824"/>
                  <a:pt x="450166" y="65649"/>
                  <a:pt x="618978" y="182880"/>
                </a:cubicBezTo>
                <a:cubicBezTo>
                  <a:pt x="787790" y="300111"/>
                  <a:pt x="1012874" y="703385"/>
                  <a:pt x="1012874" y="703385"/>
                </a:cubicBezTo>
                <a:lnTo>
                  <a:pt x="1012874" y="703385"/>
                </a:lnTo>
              </a:path>
            </a:pathLst>
          </a:custGeom>
          <a:ln w="41275">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6324600" y="2133600"/>
            <a:ext cx="1012874" cy="703385"/>
          </a:xfrm>
          <a:custGeom>
            <a:avLst/>
            <a:gdLst>
              <a:gd name="connsiteX0" fmla="*/ 0 w 1012874"/>
              <a:gd name="connsiteY0" fmla="*/ 0 h 703385"/>
              <a:gd name="connsiteX1" fmla="*/ 618978 w 1012874"/>
              <a:gd name="connsiteY1" fmla="*/ 182880 h 703385"/>
              <a:gd name="connsiteX2" fmla="*/ 1012874 w 1012874"/>
              <a:gd name="connsiteY2" fmla="*/ 703385 h 703385"/>
              <a:gd name="connsiteX3" fmla="*/ 1012874 w 1012874"/>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1012874" h="703385">
                <a:moveTo>
                  <a:pt x="0" y="0"/>
                </a:moveTo>
                <a:cubicBezTo>
                  <a:pt x="225083" y="32824"/>
                  <a:pt x="450166" y="65649"/>
                  <a:pt x="618978" y="182880"/>
                </a:cubicBezTo>
                <a:cubicBezTo>
                  <a:pt x="787790" y="300111"/>
                  <a:pt x="1012874" y="703385"/>
                  <a:pt x="1012874" y="703385"/>
                </a:cubicBezTo>
                <a:lnTo>
                  <a:pt x="1012874" y="703385"/>
                </a:lnTo>
              </a:path>
            </a:pathLst>
          </a:custGeom>
          <a:ln w="41275">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Coriolis Force Cont…Deflection of a falling mass</a:t>
            </a:r>
            <a:endParaRPr lang="en-US" sz="4000" b="1" dirty="0">
              <a:latin typeface="Times New Roman" pitchFamily="18" charset="0"/>
              <a:cs typeface="Times New Roman" pitchFamily="18" charset="0"/>
            </a:endParaRPr>
          </a:p>
        </p:txBody>
      </p:sp>
      <p:graphicFrame>
        <p:nvGraphicFramePr>
          <p:cNvPr id="74754" name="Object 2"/>
          <p:cNvGraphicFramePr>
            <a:graphicFrameLocks noChangeAspect="1"/>
          </p:cNvGraphicFramePr>
          <p:nvPr/>
        </p:nvGraphicFramePr>
        <p:xfrm>
          <a:off x="838200" y="1219200"/>
          <a:ext cx="6064198" cy="5638800"/>
        </p:xfrm>
        <a:graphic>
          <a:graphicData uri="http://schemas.openxmlformats.org/presentationml/2006/ole">
            <mc:AlternateContent xmlns:mc="http://schemas.openxmlformats.org/markup-compatibility/2006">
              <mc:Choice xmlns:v="urn:schemas-microsoft-com:vml" Requires="v">
                <p:oleObj spid="_x0000_s9231" name="Equation" r:id="rId4" imgW="2539800" imgH="2361960" progId="Equation.3">
                  <p:embed/>
                </p:oleObj>
              </mc:Choice>
              <mc:Fallback>
                <p:oleObj name="Equation" r:id="rId4" imgW="2539800" imgH="2361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219200"/>
                        <a:ext cx="6064198"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62000" y="3352800"/>
            <a:ext cx="62484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838200" y="4191000"/>
            <a:ext cx="62484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762000" y="5410200"/>
            <a:ext cx="62484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304800" y="6248400"/>
            <a:ext cx="62484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228600" y="4648200"/>
            <a:ext cx="3964547"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Radial Equation of motion is</a:t>
            </a:r>
            <a:endParaRPr lang="en-US" sz="2400" b="1" dirty="0">
              <a:latin typeface="Times New Roman" pitchFamily="18" charset="0"/>
              <a:cs typeface="Times New Roman" pitchFamily="18" charset="0"/>
            </a:endParaRPr>
          </a:p>
        </p:txBody>
      </p:sp>
      <p:sp>
        <p:nvSpPr>
          <p:cNvPr id="9" name="TextBox 8"/>
          <p:cNvSpPr txBox="1"/>
          <p:nvPr/>
        </p:nvSpPr>
        <p:spPr>
          <a:xfrm>
            <a:off x="4572000" y="6150114"/>
            <a:ext cx="5104687"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Speed of earth rotation is very high in comparison to speed of deflection</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Time Period of Foucault Pendulum</a:t>
            </a:r>
            <a:endParaRPr lang="en-US" sz="4000" b="1" dirty="0">
              <a:latin typeface="Times New Roman" pitchFamily="18" charset="0"/>
              <a:cs typeface="Times New Roman" pitchFamily="18" charset="0"/>
            </a:endParaRPr>
          </a:p>
        </p:txBody>
      </p:sp>
      <p:sp>
        <p:nvSpPr>
          <p:cNvPr id="3" name="AutoShape 2" descr="Image result for foucault pendul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6858000" cy="399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8373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r>
              <a:rPr lang="en-US" sz="3600" b="1" dirty="0" smtClean="0">
                <a:solidFill>
                  <a:schemeClr val="bg1"/>
                </a:solidFill>
                <a:latin typeface="Times New Roman" pitchFamily="18" charset="0"/>
                <a:cs typeface="Times New Roman" pitchFamily="18" charset="0"/>
              </a:rPr>
              <a:t>Mathematical Treatment</a:t>
            </a:r>
            <a:endParaRPr lang="en-US" sz="3600" b="1" dirty="0">
              <a:solidFill>
                <a:schemeClr val="bg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0" y="762000"/>
            <a:ext cx="4038600" cy="3883810"/>
          </a:xfrm>
          <a:prstGeom prst="rect">
            <a:avLst/>
          </a:prstGeom>
          <a:noFill/>
          <a:ln w="9525">
            <a:noFill/>
            <a:miter lim="800000"/>
            <a:headEnd/>
            <a:tailEnd/>
          </a:ln>
        </p:spPr>
      </p:pic>
      <p:sp>
        <p:nvSpPr>
          <p:cNvPr id="4" name="TextBox 3"/>
          <p:cNvSpPr txBox="1"/>
          <p:nvPr/>
        </p:nvSpPr>
        <p:spPr>
          <a:xfrm>
            <a:off x="3962400" y="1524000"/>
            <a:ext cx="5181600" cy="830997"/>
          </a:xfrm>
          <a:prstGeom prst="rect">
            <a:avLst/>
          </a:prstGeom>
          <a:noFill/>
        </p:spPr>
        <p:txBody>
          <a:bodyPr wrap="square" rtlCol="0">
            <a:spAutoFit/>
          </a:bodyPr>
          <a:lstStyle/>
          <a:p>
            <a:pPr>
              <a:buFont typeface="Wingdings" pitchFamily="2" charset="2"/>
              <a:buChar char="Ø"/>
            </a:pPr>
            <a:r>
              <a:rPr lang="en-US" sz="2400" dirty="0" smtClean="0">
                <a:solidFill>
                  <a:srgbClr val="003366"/>
                </a:solidFill>
                <a:latin typeface="Times New Roman" pitchFamily="18" charset="0"/>
                <a:cs typeface="Times New Roman" pitchFamily="18" charset="0"/>
              </a:rPr>
              <a:t> Latitude </a:t>
            </a:r>
            <a:r>
              <a:rPr lang="el-GR" sz="2400" dirty="0" smtClean="0">
                <a:solidFill>
                  <a:srgbClr val="003366"/>
                </a:solidFill>
                <a:latin typeface="Times New Roman" pitchFamily="18" charset="0"/>
                <a:cs typeface="Times New Roman" pitchFamily="18" charset="0"/>
              </a:rPr>
              <a:t>λ</a:t>
            </a:r>
            <a:r>
              <a:rPr lang="en-US" sz="2400" dirty="0" smtClean="0">
                <a:solidFill>
                  <a:srgbClr val="003366"/>
                </a:solidFill>
                <a:latin typeface="Times New Roman" pitchFamily="18" charset="0"/>
                <a:cs typeface="Times New Roman" pitchFamily="18" charset="0"/>
              </a:rPr>
              <a:t> determines the time period of precession of pendulum’s motion</a:t>
            </a:r>
            <a:endParaRPr lang="en-US" sz="2400" dirty="0">
              <a:solidFill>
                <a:srgbClr val="003366"/>
              </a:solidFill>
              <a:latin typeface="Times New Roman" pitchFamily="18" charset="0"/>
              <a:cs typeface="Times New Roman" pitchFamily="18" charset="0"/>
            </a:endParaRPr>
          </a:p>
        </p:txBody>
      </p:sp>
      <p:sp>
        <p:nvSpPr>
          <p:cNvPr id="5" name="TextBox 4"/>
          <p:cNvSpPr txBox="1"/>
          <p:nvPr/>
        </p:nvSpPr>
        <p:spPr>
          <a:xfrm>
            <a:off x="3962400" y="2971800"/>
            <a:ext cx="5181600" cy="1569660"/>
          </a:xfrm>
          <a:prstGeom prst="rect">
            <a:avLst/>
          </a:prstGeom>
          <a:noFill/>
        </p:spPr>
        <p:txBody>
          <a:bodyPr wrap="square" rtlCol="0">
            <a:spAutoFit/>
          </a:bodyPr>
          <a:lstStyle/>
          <a:p>
            <a:pPr>
              <a:buFont typeface="Wingdings" pitchFamily="2" charset="2"/>
              <a:buChar char="Ø"/>
            </a:pPr>
            <a:r>
              <a:rPr lang="en-US" sz="2400" dirty="0" smtClean="0">
                <a:solidFill>
                  <a:srgbClr val="003366"/>
                </a:solidFill>
                <a:latin typeface="Times New Roman" pitchFamily="18" charset="0"/>
                <a:cs typeface="Times New Roman" pitchFamily="18" charset="0"/>
              </a:rPr>
              <a:t> For </a:t>
            </a:r>
            <a:r>
              <a:rPr lang="en-US" sz="2400" dirty="0" err="1" smtClean="0">
                <a:solidFill>
                  <a:srgbClr val="003366"/>
                </a:solidFill>
                <a:latin typeface="Times New Roman" pitchFamily="18" charset="0"/>
                <a:cs typeface="Times New Roman" pitchFamily="18" charset="0"/>
              </a:rPr>
              <a:t>eg</a:t>
            </a:r>
            <a:endParaRPr lang="en-US" sz="2400" dirty="0" smtClean="0">
              <a:solidFill>
                <a:srgbClr val="003366"/>
              </a:solidFill>
              <a:latin typeface="Times New Roman" pitchFamily="18" charset="0"/>
              <a:cs typeface="Times New Roman" pitchFamily="18" charset="0"/>
            </a:endParaRPr>
          </a:p>
          <a:p>
            <a:r>
              <a:rPr lang="en-US" sz="2400" dirty="0" smtClean="0">
                <a:solidFill>
                  <a:srgbClr val="003366"/>
                </a:solidFill>
                <a:latin typeface="Times New Roman" pitchFamily="18" charset="0"/>
                <a:cs typeface="Times New Roman" pitchFamily="18" charset="0"/>
              </a:rPr>
              <a:t> </a:t>
            </a:r>
          </a:p>
          <a:p>
            <a:r>
              <a:rPr lang="en-US" sz="2400" dirty="0" smtClean="0">
                <a:solidFill>
                  <a:srgbClr val="003366"/>
                </a:solidFill>
                <a:latin typeface="Times New Roman" pitchFamily="18" charset="0"/>
                <a:cs typeface="Times New Roman" pitchFamily="18" charset="0"/>
              </a:rPr>
              <a:t>Near the poles </a:t>
            </a:r>
            <a:r>
              <a:rPr lang="el-GR" sz="2400" dirty="0" smtClean="0">
                <a:solidFill>
                  <a:srgbClr val="003366"/>
                </a:solidFill>
                <a:latin typeface="Times New Roman" pitchFamily="18" charset="0"/>
                <a:cs typeface="Times New Roman" pitchFamily="18" charset="0"/>
              </a:rPr>
              <a:t>λ</a:t>
            </a:r>
            <a:r>
              <a:rPr lang="en-US" sz="2400" dirty="0" smtClean="0">
                <a:solidFill>
                  <a:srgbClr val="003366"/>
                </a:solidFill>
                <a:latin typeface="Times New Roman" pitchFamily="18" charset="0"/>
                <a:cs typeface="Times New Roman" pitchFamily="18" charset="0"/>
              </a:rPr>
              <a:t> = 90</a:t>
            </a:r>
            <a:r>
              <a:rPr lang="en-US" sz="2400" baseline="30000" dirty="0" smtClean="0">
                <a:solidFill>
                  <a:srgbClr val="003366"/>
                </a:solidFill>
                <a:latin typeface="Times New Roman" pitchFamily="18" charset="0"/>
                <a:cs typeface="Times New Roman" pitchFamily="18" charset="0"/>
              </a:rPr>
              <a:t>o </a:t>
            </a:r>
          </a:p>
          <a:p>
            <a:r>
              <a:rPr lang="en-US" sz="2400" dirty="0" smtClean="0">
                <a:solidFill>
                  <a:srgbClr val="003366"/>
                </a:solidFill>
                <a:latin typeface="Times New Roman" pitchFamily="18" charset="0"/>
                <a:cs typeface="Times New Roman" pitchFamily="18" charset="0"/>
              </a:rPr>
              <a:t>Time period of precession = 24 hours</a:t>
            </a:r>
            <a:endParaRPr lang="en-US" sz="2400" dirty="0">
              <a:solidFill>
                <a:srgbClr val="003366"/>
              </a:solidFill>
              <a:latin typeface="Times New Roman" pitchFamily="18" charset="0"/>
              <a:cs typeface="Times New Roman" pitchFamily="18" charset="0"/>
            </a:endParaRPr>
          </a:p>
        </p:txBody>
      </p:sp>
      <p:sp>
        <p:nvSpPr>
          <p:cNvPr id="6" name="TextBox 5"/>
          <p:cNvSpPr txBox="1"/>
          <p:nvPr/>
        </p:nvSpPr>
        <p:spPr>
          <a:xfrm>
            <a:off x="4267200" y="5257800"/>
            <a:ext cx="3855927" cy="1107996"/>
          </a:xfrm>
          <a:prstGeom prst="rect">
            <a:avLst/>
          </a:prstGeom>
          <a:noFill/>
        </p:spPr>
        <p:txBody>
          <a:bodyPr wrap="none" rtlCol="0">
            <a:spAutoFit/>
          </a:bodyPr>
          <a:lstStyle/>
          <a:p>
            <a:r>
              <a:rPr lang="en-US" sz="2400" dirty="0" smtClean="0">
                <a:solidFill>
                  <a:srgbClr val="003366"/>
                </a:solidFill>
                <a:latin typeface="Times New Roman" pitchFamily="18" charset="0"/>
                <a:cs typeface="Times New Roman" pitchFamily="18" charset="0"/>
              </a:rPr>
              <a:t>Near the equator </a:t>
            </a:r>
            <a:r>
              <a:rPr lang="el-GR" sz="2400" dirty="0" smtClean="0">
                <a:solidFill>
                  <a:srgbClr val="003366"/>
                </a:solidFill>
                <a:latin typeface="Times New Roman" pitchFamily="18" charset="0"/>
                <a:cs typeface="Times New Roman" pitchFamily="18" charset="0"/>
              </a:rPr>
              <a:t>λ</a:t>
            </a:r>
            <a:r>
              <a:rPr lang="en-US" sz="2400" dirty="0" smtClean="0">
                <a:solidFill>
                  <a:srgbClr val="003366"/>
                </a:solidFill>
                <a:latin typeface="Times New Roman" pitchFamily="18" charset="0"/>
                <a:cs typeface="Times New Roman" pitchFamily="18" charset="0"/>
              </a:rPr>
              <a:t> = 0</a:t>
            </a:r>
            <a:r>
              <a:rPr lang="en-US" sz="2400" baseline="30000" dirty="0" smtClean="0">
                <a:solidFill>
                  <a:srgbClr val="003366"/>
                </a:solidFill>
                <a:latin typeface="Times New Roman" pitchFamily="18" charset="0"/>
                <a:cs typeface="Times New Roman" pitchFamily="18" charset="0"/>
              </a:rPr>
              <a:t>o </a:t>
            </a:r>
          </a:p>
          <a:p>
            <a:r>
              <a:rPr lang="en-US" sz="2400" dirty="0" smtClean="0">
                <a:solidFill>
                  <a:srgbClr val="003366"/>
                </a:solidFill>
                <a:latin typeface="Times New Roman" pitchFamily="18" charset="0"/>
                <a:cs typeface="Times New Roman" pitchFamily="18" charset="0"/>
              </a:rPr>
              <a:t>Time period of precession = ?</a:t>
            </a:r>
          </a:p>
          <a:p>
            <a:endParaRPr lang="en-US" dirty="0"/>
          </a:p>
        </p:txBody>
      </p:sp>
      <p:sp>
        <p:nvSpPr>
          <p:cNvPr id="7" name="TextBox 6"/>
          <p:cNvSpPr txBox="1"/>
          <p:nvPr/>
        </p:nvSpPr>
        <p:spPr>
          <a:xfrm>
            <a:off x="30273" y="5029200"/>
            <a:ext cx="3932127" cy="1846659"/>
          </a:xfrm>
          <a:prstGeom prst="rect">
            <a:avLst/>
          </a:prstGeom>
          <a:noFill/>
        </p:spPr>
        <p:txBody>
          <a:bodyPr wrap="square" rtlCol="0">
            <a:spAutoFit/>
          </a:bodyPr>
          <a:lstStyle/>
          <a:p>
            <a:pPr algn="just"/>
            <a:r>
              <a:rPr lang="en-US" sz="2400" dirty="0" smtClean="0">
                <a:solidFill>
                  <a:srgbClr val="003366"/>
                </a:solidFill>
                <a:latin typeface="Times New Roman" pitchFamily="18" charset="0"/>
                <a:cs typeface="Times New Roman" pitchFamily="18" charset="0"/>
              </a:rPr>
              <a:t>Empirically we can write</a:t>
            </a:r>
            <a:endParaRPr lang="en-US" sz="2400" baseline="30000" dirty="0" smtClean="0">
              <a:solidFill>
                <a:srgbClr val="003366"/>
              </a:solidFill>
              <a:latin typeface="Times New Roman" pitchFamily="18" charset="0"/>
              <a:cs typeface="Times New Roman" pitchFamily="18" charset="0"/>
            </a:endParaRPr>
          </a:p>
          <a:p>
            <a:pPr algn="just"/>
            <a:r>
              <a:rPr lang="en-US" sz="2400" b="1" dirty="0" smtClean="0">
                <a:solidFill>
                  <a:srgbClr val="FF0000"/>
                </a:solidFill>
                <a:latin typeface="Times New Roman" pitchFamily="18" charset="0"/>
                <a:cs typeface="Times New Roman" pitchFamily="18" charset="0"/>
              </a:rPr>
              <a:t>Time period of precession is inversely proportional to sin</a:t>
            </a:r>
            <a:r>
              <a:rPr lang="el-GR" sz="2400" b="1" dirty="0" smtClean="0">
                <a:solidFill>
                  <a:srgbClr val="FF0000"/>
                </a:solidFill>
                <a:latin typeface="Times New Roman" pitchFamily="18" charset="0"/>
                <a:cs typeface="Times New Roman" pitchFamily="18" charset="0"/>
              </a:rPr>
              <a:t>λ</a:t>
            </a:r>
            <a:r>
              <a:rPr lang="en-US" sz="2400" b="1" dirty="0" smtClean="0">
                <a:solidFill>
                  <a:srgbClr val="FF0000"/>
                </a:solidFill>
                <a:latin typeface="Times New Roman" pitchFamily="18" charset="0"/>
                <a:cs typeface="Times New Roman" pitchFamily="18" charset="0"/>
              </a:rPr>
              <a:t> </a:t>
            </a:r>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3733800" y="609600"/>
                <a:ext cx="5268365" cy="644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solidFill>
                                <a:srgbClr val="003300"/>
                              </a:solidFill>
                              <a:latin typeface="Cambria Math"/>
                            </a:rPr>
                          </m:ctrlPr>
                        </m:sSubPr>
                        <m:e>
                          <m:acc>
                            <m:accPr>
                              <m:chr m:val="⃗"/>
                              <m:ctrlPr>
                                <a:rPr lang="en-US" sz="3200" b="1" i="1" smtClean="0">
                                  <a:solidFill>
                                    <a:srgbClr val="003300"/>
                                  </a:solidFill>
                                  <a:latin typeface="Cambria Math"/>
                                </a:rPr>
                              </m:ctrlPr>
                            </m:accPr>
                            <m:e>
                              <m:r>
                                <a:rPr lang="en-US" sz="3200" b="1" i="1" smtClean="0">
                                  <a:solidFill>
                                    <a:srgbClr val="003300"/>
                                  </a:solidFill>
                                  <a:latin typeface="Cambria Math"/>
                                </a:rPr>
                                <m:t>𝑭</m:t>
                              </m:r>
                            </m:e>
                          </m:acc>
                        </m:e>
                        <m:sub>
                          <m:r>
                            <a:rPr lang="en-US" sz="3200" b="1" i="1" smtClean="0">
                              <a:solidFill>
                                <a:srgbClr val="003300"/>
                              </a:solidFill>
                              <a:latin typeface="Cambria Math"/>
                            </a:rPr>
                            <m:t>𝑪𝒐𝒓𝒊𝒐𝒍𝒊𝒔</m:t>
                          </m:r>
                        </m:sub>
                      </m:sSub>
                      <m:r>
                        <a:rPr lang="en-US" sz="3200" b="1" i="1" smtClean="0">
                          <a:solidFill>
                            <a:srgbClr val="003300"/>
                          </a:solidFill>
                          <a:latin typeface="Cambria Math"/>
                        </a:rPr>
                        <m:t>=</m:t>
                      </m:r>
                      <m:d>
                        <m:dPr>
                          <m:ctrlPr>
                            <a:rPr lang="en-US" sz="3200" b="1" i="1" smtClean="0">
                              <a:solidFill>
                                <a:srgbClr val="003300"/>
                              </a:solidFill>
                              <a:latin typeface="Cambria Math"/>
                            </a:rPr>
                          </m:ctrlPr>
                        </m:dPr>
                        <m:e>
                          <m:r>
                            <a:rPr lang="en-US" sz="3200" b="1" i="1" smtClean="0">
                              <a:solidFill>
                                <a:srgbClr val="003300"/>
                              </a:solidFill>
                              <a:latin typeface="Cambria Math"/>
                            </a:rPr>
                            <m:t>−</m:t>
                          </m:r>
                        </m:e>
                      </m:d>
                      <m:r>
                        <a:rPr lang="en-US" sz="3200" b="1" i="1" smtClean="0">
                          <a:solidFill>
                            <a:srgbClr val="003300"/>
                          </a:solidFill>
                          <a:latin typeface="Cambria Math"/>
                        </a:rPr>
                        <m:t>𝟐</m:t>
                      </m:r>
                      <m:r>
                        <a:rPr lang="en-US" sz="3200" b="1" i="1" smtClean="0">
                          <a:solidFill>
                            <a:srgbClr val="003300"/>
                          </a:solidFill>
                          <a:latin typeface="Cambria Math"/>
                        </a:rPr>
                        <m:t>𝒎</m:t>
                      </m:r>
                      <m:r>
                        <m:rPr>
                          <m:sty m:val="p"/>
                        </m:rPr>
                        <a:rPr lang="el-GR" sz="3200" b="1" i="1" smtClean="0">
                          <a:solidFill>
                            <a:srgbClr val="003300"/>
                          </a:solidFill>
                          <a:latin typeface="Cambria Math"/>
                        </a:rPr>
                        <m:t>Ω</m:t>
                      </m:r>
                      <m:r>
                        <a:rPr lang="en-US" sz="3200" b="1" i="1" smtClean="0">
                          <a:solidFill>
                            <a:srgbClr val="003300"/>
                          </a:solidFill>
                          <a:latin typeface="Cambria Math"/>
                        </a:rPr>
                        <m:t>𝒔𝒊𝒏</m:t>
                      </m:r>
                      <m:r>
                        <m:rPr>
                          <m:sty m:val="p"/>
                        </m:rPr>
                        <a:rPr lang="el-GR" sz="3200" b="1" i="1" smtClean="0">
                          <a:solidFill>
                            <a:srgbClr val="003300"/>
                          </a:solidFill>
                          <a:latin typeface="Cambria Math"/>
                        </a:rPr>
                        <m:t>λ</m:t>
                      </m:r>
                      <m:r>
                        <a:rPr lang="en-US" sz="3200" b="1" i="1" smtClean="0">
                          <a:solidFill>
                            <a:srgbClr val="003300"/>
                          </a:solidFill>
                          <a:latin typeface="Cambria Math"/>
                        </a:rPr>
                        <m:t>𝒗</m:t>
                      </m:r>
                      <m:acc>
                        <m:accPr>
                          <m:chr m:val="̂"/>
                          <m:ctrlPr>
                            <a:rPr lang="en-US" sz="3200" b="1" i="1" smtClean="0">
                              <a:solidFill>
                                <a:srgbClr val="003300"/>
                              </a:solidFill>
                              <a:latin typeface="Cambria Math"/>
                            </a:rPr>
                          </m:ctrlPr>
                        </m:accPr>
                        <m:e>
                          <m:r>
                            <a:rPr lang="en-US" sz="3200" b="1" i="1" smtClean="0">
                              <a:solidFill>
                                <a:srgbClr val="003300"/>
                              </a:solidFill>
                              <a:latin typeface="Cambria Math"/>
                              <a:ea typeface="Cambria Math"/>
                            </a:rPr>
                            <m:t>𝝋</m:t>
                          </m:r>
                        </m:e>
                      </m:acc>
                    </m:oMath>
                  </m:oMathPara>
                </a14:m>
                <a:endParaRPr lang="en-US" sz="3200" b="1" dirty="0">
                  <a:solidFill>
                    <a:srgbClr val="0033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733800" y="609600"/>
                <a:ext cx="5268365" cy="644664"/>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033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09600"/>
          </a:xfrm>
          <a:prstGeom prst="rect">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r>
              <a:rPr lang="en-US" sz="3600" b="1" dirty="0" smtClean="0">
                <a:solidFill>
                  <a:schemeClr val="bg1"/>
                </a:solidFill>
                <a:latin typeface="Times New Roman" pitchFamily="18" charset="0"/>
                <a:cs typeface="Times New Roman" pitchFamily="18" charset="0"/>
              </a:rPr>
              <a:t>Mathematical Treatment</a:t>
            </a:r>
            <a:endParaRPr lang="en-US" sz="3600" b="1" dirty="0">
              <a:solidFill>
                <a:schemeClr val="bg1"/>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nvGraphicFramePr>
        <p:xfrm>
          <a:off x="3276600" y="1066800"/>
          <a:ext cx="2057400" cy="2117558"/>
        </p:xfrm>
        <a:graphic>
          <a:graphicData uri="http://schemas.openxmlformats.org/presentationml/2006/ole">
            <mc:AlternateContent xmlns:mc="http://schemas.openxmlformats.org/markup-compatibility/2006">
              <mc:Choice xmlns:v="urn:schemas-microsoft-com:vml" Requires="v">
                <p:oleObj spid="_x0000_s11282" name="Equation" r:id="rId4" imgW="723600" imgH="812520" progId="Equation.3">
                  <p:embed/>
                </p:oleObj>
              </mc:Choice>
              <mc:Fallback>
                <p:oleObj name="Equation" r:id="rId4" imgW="723600" imgH="812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2057400" cy="2117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2895600" y="914400"/>
            <a:ext cx="2971800" cy="2362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381000" y="3389144"/>
            <a:ext cx="8534400" cy="954107"/>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Lets imagine that the </a:t>
            </a:r>
            <a:r>
              <a:rPr lang="en-US" sz="2800" dirty="0" err="1" smtClean="0">
                <a:latin typeface="Times New Roman" pitchFamily="18" charset="0"/>
                <a:cs typeface="Times New Roman" pitchFamily="18" charset="0"/>
              </a:rPr>
              <a:t>Coirolis</a:t>
            </a:r>
            <a:r>
              <a:rPr lang="en-US" sz="2800" dirty="0" smtClean="0">
                <a:latin typeface="Times New Roman" pitchFamily="18" charset="0"/>
                <a:cs typeface="Times New Roman" pitchFamily="18" charset="0"/>
              </a:rPr>
              <a:t> force is responsible for deflecting the motion of the pendulum </a:t>
            </a:r>
            <a:endParaRPr lang="en-US" sz="2800" dirty="0">
              <a:latin typeface="Times New Roman" pitchFamily="18" charset="0"/>
              <a:cs typeface="Times New Roman" pitchFamily="18" charset="0"/>
            </a:endParaRPr>
          </a:p>
        </p:txBody>
      </p:sp>
      <p:graphicFrame>
        <p:nvGraphicFramePr>
          <p:cNvPr id="7" name="Object 6"/>
          <p:cNvGraphicFramePr>
            <a:graphicFrameLocks noChangeAspect="1"/>
          </p:cNvGraphicFramePr>
          <p:nvPr/>
        </p:nvGraphicFramePr>
        <p:xfrm>
          <a:off x="3048000" y="4555331"/>
          <a:ext cx="3276600" cy="2150269"/>
        </p:xfrm>
        <a:graphic>
          <a:graphicData uri="http://schemas.openxmlformats.org/presentationml/2006/ole">
            <mc:AlternateContent xmlns:mc="http://schemas.openxmlformats.org/markup-compatibility/2006">
              <mc:Choice xmlns:v="urn:schemas-microsoft-com:vml" Requires="v">
                <p:oleObj spid="_x0000_s11283" name="Equation" r:id="rId6" imgW="812520" imgH="533160" progId="Equation.3">
                  <p:embed/>
                </p:oleObj>
              </mc:Choice>
              <mc:Fallback>
                <p:oleObj name="Equation" r:id="rId6" imgW="812520" imgH="533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555331"/>
                        <a:ext cx="3276600" cy="2150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9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Star trails North, South East, West"/>
          <p:cNvPicPr>
            <a:picLocks noChangeAspect="1" noChangeArrowheads="1"/>
          </p:cNvPicPr>
          <p:nvPr/>
        </p:nvPicPr>
        <p:blipFill>
          <a:blip r:embed="rId3" cstate="print"/>
          <a:srcRect/>
          <a:stretch>
            <a:fillRect/>
          </a:stretch>
        </p:blipFill>
        <p:spPr bwMode="auto">
          <a:xfrm rot="5400000">
            <a:off x="2209800" y="-838200"/>
            <a:ext cx="4724400" cy="9144000"/>
          </a:xfrm>
          <a:prstGeom prst="rect">
            <a:avLst/>
          </a:prstGeom>
          <a:noFill/>
        </p:spPr>
      </p:pic>
      <p:sp>
        <p:nvSpPr>
          <p:cNvPr id="3" name="Rectangle 2"/>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Observation in Rotating Frame</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1419551180"/>
              </p:ext>
            </p:extLst>
          </p:nvPr>
        </p:nvGraphicFramePr>
        <p:xfrm>
          <a:off x="684213" y="1639888"/>
          <a:ext cx="7337425" cy="1585912"/>
        </p:xfrm>
        <a:graphic>
          <a:graphicData uri="http://schemas.openxmlformats.org/presentationml/2006/ole">
            <mc:AlternateContent xmlns:mc="http://schemas.openxmlformats.org/markup-compatibility/2006">
              <mc:Choice xmlns:v="urn:schemas-microsoft-com:vml" Requires="v">
                <p:oleObj spid="_x0000_s12293" name="Equation" r:id="rId4" imgW="2590560" imgH="558720" progId="Equation.3">
                  <p:embed/>
                </p:oleObj>
              </mc:Choice>
              <mc:Fallback>
                <p:oleObj name="Equation" r:id="rId4" imgW="2590560" imgH="558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639888"/>
                        <a:ext cx="7337425" cy="158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4800600" y="2209800"/>
            <a:ext cx="1676400" cy="1371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5" name="Straight Arrow Connector 4"/>
          <p:cNvCxnSpPr/>
          <p:nvPr/>
        </p:nvCxnSpPr>
        <p:spPr>
          <a:xfrm flipH="1">
            <a:off x="3886200" y="3200400"/>
            <a:ext cx="990600" cy="111342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467524" y="4313826"/>
            <a:ext cx="4333076"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Velocity measured in the rotating frame</a:t>
            </a:r>
            <a:endParaRPr lang="en-US" sz="2400" b="1" dirty="0">
              <a:latin typeface="Times New Roman" pitchFamily="18" charset="0"/>
              <a:cs typeface="Times New Roman" pitchFamily="18" charset="0"/>
            </a:endParaRPr>
          </a:p>
        </p:txBody>
      </p:sp>
      <p:sp>
        <p:nvSpPr>
          <p:cNvPr id="8" name="Oval 7"/>
          <p:cNvSpPr/>
          <p:nvPr/>
        </p:nvSpPr>
        <p:spPr>
          <a:xfrm>
            <a:off x="6553200" y="2362200"/>
            <a:ext cx="1524000" cy="1371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Arrow Connector 8"/>
          <p:cNvCxnSpPr/>
          <p:nvPr/>
        </p:nvCxnSpPr>
        <p:spPr>
          <a:xfrm flipH="1">
            <a:off x="6096000" y="3657600"/>
            <a:ext cx="914400" cy="990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4191000" y="4835512"/>
            <a:ext cx="5181600" cy="83099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Apparent  Velocity of the point of interest with respect to rotating frame</a:t>
            </a:r>
            <a:endParaRPr lang="en-US" sz="2400" b="1" dirty="0">
              <a:latin typeface="Times New Roman" pitchFamily="18" charset="0"/>
              <a:cs typeface="Times New Roman" pitchFamily="18" charset="0"/>
            </a:endParaRPr>
          </a:p>
        </p:txBody>
      </p:sp>
      <p:sp>
        <p:nvSpPr>
          <p:cNvPr id="12" name="Rectangle 11"/>
          <p:cNvSpPr/>
          <p:nvPr/>
        </p:nvSpPr>
        <p:spPr>
          <a:xfrm>
            <a:off x="0" y="0"/>
            <a:ext cx="9144000" cy="8382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Velocity in Inertial and Rotating Frame</a:t>
            </a:r>
            <a:endParaRPr lang="en-US" sz="4000" b="1" dirty="0">
              <a:latin typeface="Times New Roman" pitchFamily="18" charset="0"/>
              <a:cs typeface="Times New Roman" pitchFamily="18" charset="0"/>
            </a:endParaRPr>
          </a:p>
        </p:txBody>
      </p:sp>
      <p:sp>
        <p:nvSpPr>
          <p:cNvPr id="10" name="TextBox 9"/>
          <p:cNvSpPr txBox="1"/>
          <p:nvPr/>
        </p:nvSpPr>
        <p:spPr>
          <a:xfrm>
            <a:off x="2362200" y="1066800"/>
            <a:ext cx="4018408" cy="707886"/>
          </a:xfrm>
          <a:prstGeom prst="rect">
            <a:avLst/>
          </a:prstGeom>
          <a:noFill/>
        </p:spPr>
        <p:txBody>
          <a:bodyPr wrap="none" rtlCol="0">
            <a:spAutoFit/>
          </a:bodyPr>
          <a:lstStyle/>
          <a:p>
            <a:r>
              <a:rPr lang="en-US" sz="4000" b="1" u="sng" dirty="0" err="1" smtClean="0">
                <a:latin typeface="Times New Roman" pitchFamily="18" charset="0"/>
                <a:cs typeface="Times New Roman" pitchFamily="18" charset="0"/>
              </a:rPr>
              <a:t>Coirolis</a:t>
            </a:r>
            <a:r>
              <a:rPr lang="en-US" sz="4000" b="1" u="sng" dirty="0" smtClean="0">
                <a:latin typeface="Times New Roman" pitchFamily="18" charset="0"/>
                <a:cs typeface="Times New Roman" pitchFamily="18" charset="0"/>
              </a:rPr>
              <a:t> Theorem</a:t>
            </a:r>
            <a:endParaRPr lang="en-US" sz="4000" b="1" u="sng" dirty="0">
              <a:latin typeface="Times New Roman" pitchFamily="18" charset="0"/>
              <a:cs typeface="Times New Roman" pitchFamily="18" charset="0"/>
            </a:endParaRPr>
          </a:p>
        </p:txBody>
      </p:sp>
      <p:sp>
        <p:nvSpPr>
          <p:cNvPr id="4" name="Oval 3"/>
          <p:cNvSpPr/>
          <p:nvPr/>
        </p:nvSpPr>
        <p:spPr>
          <a:xfrm>
            <a:off x="822960" y="26517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2270760" y="263790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9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Acceleration in Inertial and Rotating Frame</a:t>
            </a:r>
            <a:endParaRPr lang="en-US" sz="4000" b="1"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1219200" y="1371985"/>
                <a:ext cx="6286529" cy="77508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a:rPr>
                          </m:ctrlPr>
                        </m:sSubPr>
                        <m:e>
                          <m:acc>
                            <m:accPr>
                              <m:chr m:val="⃗"/>
                              <m:ctrlPr>
                                <a:rPr lang="en-US" sz="3600" i="1" smtClean="0">
                                  <a:latin typeface="Cambria Math"/>
                                </a:rPr>
                              </m:ctrlPr>
                            </m:accPr>
                            <m:e>
                              <m:r>
                                <a:rPr lang="en-US" sz="3600" b="0" i="1" smtClean="0">
                                  <a:latin typeface="Cambria Math"/>
                                </a:rPr>
                                <m:t>𝑉</m:t>
                              </m:r>
                            </m:e>
                          </m:acc>
                        </m:e>
                        <m:sub>
                          <m:r>
                            <a:rPr lang="en-US" sz="3600" b="0" i="1" smtClean="0">
                              <a:latin typeface="Cambria Math"/>
                            </a:rPr>
                            <m:t>𝑖𝑛𝑒𝑟𝑡𝑖𝑎𝑙</m:t>
                          </m:r>
                        </m:sub>
                      </m:sSub>
                      <m:r>
                        <a:rPr lang="en-US" sz="3600" i="1" smtClean="0">
                          <a:latin typeface="Cambria Math"/>
                        </a:rPr>
                        <m:t>=</m:t>
                      </m:r>
                      <m:sSub>
                        <m:sSubPr>
                          <m:ctrlPr>
                            <a:rPr lang="en-US" sz="3600" i="1">
                              <a:latin typeface="Cambria Math"/>
                            </a:rPr>
                          </m:ctrlPr>
                        </m:sSubPr>
                        <m:e>
                          <m:acc>
                            <m:accPr>
                              <m:chr m:val="⃗"/>
                              <m:ctrlPr>
                                <a:rPr lang="en-US" sz="3600" i="1">
                                  <a:latin typeface="Cambria Math"/>
                                </a:rPr>
                              </m:ctrlPr>
                            </m:accPr>
                            <m:e>
                              <m:r>
                                <a:rPr lang="en-US" sz="3600" i="1">
                                  <a:latin typeface="Cambria Math"/>
                                </a:rPr>
                                <m:t>𝑉</m:t>
                              </m:r>
                            </m:e>
                          </m:acc>
                        </m:e>
                        <m:sub>
                          <m:r>
                            <a:rPr lang="en-US" sz="3600" b="0" i="1" smtClean="0">
                              <a:latin typeface="Cambria Math"/>
                            </a:rPr>
                            <m:t>𝑟𝑜𝑡𝑎𝑡𝑖𝑛𝑔</m:t>
                          </m:r>
                        </m:sub>
                      </m:sSub>
                      <m:r>
                        <a:rPr lang="en-US" sz="3600" b="0" i="1" smtClean="0">
                          <a:latin typeface="Cambria Math"/>
                        </a:rPr>
                        <m:t>+ </m:t>
                      </m:r>
                      <m:acc>
                        <m:accPr>
                          <m:chr m:val="⃗"/>
                          <m:ctrlPr>
                            <a:rPr lang="en-US" sz="3600" b="0" i="1" smtClean="0">
                              <a:latin typeface="Cambria Math"/>
                            </a:rPr>
                          </m:ctrlPr>
                        </m:accPr>
                        <m:e>
                          <m:r>
                            <m:rPr>
                              <m:sty m:val="p"/>
                            </m:rPr>
                            <a:rPr lang="el-GR" sz="3600" b="0" i="1" smtClean="0">
                              <a:latin typeface="Cambria Math"/>
                            </a:rPr>
                            <m:t>Ω</m:t>
                          </m:r>
                          <m:r>
                            <a:rPr lang="en-US" sz="3600" b="0" i="1" smtClean="0">
                              <a:latin typeface="Cambria Math"/>
                            </a:rPr>
                            <m:t> </m:t>
                          </m:r>
                        </m:e>
                      </m:acc>
                      <m:r>
                        <a:rPr lang="en-US" sz="3600" b="0" i="1" smtClean="0">
                          <a:latin typeface="Cambria Math"/>
                        </a:rPr>
                        <m:t>  </m:t>
                      </m:r>
                      <m:r>
                        <a:rPr lang="en-US" sz="3600" b="0" i="1" smtClean="0">
                          <a:latin typeface="Cambria Math"/>
                          <a:ea typeface="Cambria Math"/>
                        </a:rPr>
                        <m:t>×</m:t>
                      </m:r>
                      <m:r>
                        <a:rPr lang="en-US" sz="3600" b="0" i="1" smtClean="0">
                          <a:latin typeface="Cambria Math"/>
                        </a:rPr>
                        <m:t> </m:t>
                      </m:r>
                      <m:acc>
                        <m:accPr>
                          <m:chr m:val="⃗"/>
                          <m:ctrlPr>
                            <a:rPr lang="en-US" sz="3600" i="1" smtClean="0">
                              <a:latin typeface="Cambria Math"/>
                            </a:rPr>
                          </m:ctrlPr>
                        </m:accPr>
                        <m:e>
                          <m:r>
                            <a:rPr lang="en-US" sz="3600" b="0" i="1" smtClean="0">
                              <a:latin typeface="Cambria Math"/>
                            </a:rPr>
                            <m:t>𝑟</m:t>
                          </m:r>
                        </m:e>
                      </m:acc>
                    </m:oMath>
                  </m:oMathPara>
                </a14:m>
                <a:endParaRPr lang="en-US" sz="3600" dirty="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219200" y="1371985"/>
                <a:ext cx="6286529" cy="775084"/>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97257" y="2895600"/>
                <a:ext cx="4265207" cy="890244"/>
              </a:xfrm>
              <a:prstGeom prst="rect">
                <a:avLst/>
              </a:prstGeom>
              <a:noFill/>
            </p:spPr>
            <p:txBody>
              <a:bodyPr wrap="none" rtlCol="0">
                <a:spAutoFit/>
              </a:bodyPr>
              <a:lstStyle/>
              <a:p>
                <a14:m>
                  <m:oMath xmlns:m="http://schemas.openxmlformats.org/officeDocument/2006/math">
                    <m:f>
                      <m:fPr>
                        <m:ctrlPr>
                          <a:rPr lang="en-US" sz="3600" i="1" smtClean="0">
                            <a:latin typeface="Cambria Math"/>
                          </a:rPr>
                        </m:ctrlPr>
                      </m:fPr>
                      <m:num>
                        <m:r>
                          <a:rPr lang="en-US" sz="3600" b="0" i="1" smtClean="0">
                            <a:latin typeface="Cambria Math"/>
                          </a:rPr>
                          <m:t>𝑑</m:t>
                        </m:r>
                      </m:num>
                      <m:den>
                        <m:r>
                          <a:rPr lang="en-US" sz="3600" b="0" i="1" smtClean="0">
                            <a:latin typeface="Cambria Math"/>
                          </a:rPr>
                          <m:t>𝑑𝑡</m:t>
                        </m:r>
                      </m:den>
                    </m:f>
                    <m:sSub>
                      <m:sSubPr>
                        <m:ctrlPr>
                          <a:rPr lang="en-US" sz="3600" i="1">
                            <a:latin typeface="Cambria Math"/>
                          </a:rPr>
                        </m:ctrlPr>
                      </m:sSubPr>
                      <m:e>
                        <m:r>
                          <a:rPr lang="en-US" sz="3600" b="0" i="1" smtClean="0">
                            <a:latin typeface="Cambria Math"/>
                          </a:rPr>
                          <m:t>[</m:t>
                        </m:r>
                        <m:acc>
                          <m:accPr>
                            <m:chr m:val="⃗"/>
                            <m:ctrlPr>
                              <a:rPr lang="en-US" sz="3600" i="1">
                                <a:latin typeface="Cambria Math"/>
                              </a:rPr>
                            </m:ctrlPr>
                          </m:accPr>
                          <m:e>
                            <m:r>
                              <a:rPr lang="en-US" sz="3600" i="1">
                                <a:latin typeface="Cambria Math"/>
                              </a:rPr>
                              <m:t>𝑉</m:t>
                            </m:r>
                          </m:e>
                        </m:acc>
                      </m:e>
                      <m:sub>
                        <m:r>
                          <a:rPr lang="en-US" sz="3600" i="1">
                            <a:latin typeface="Cambria Math"/>
                          </a:rPr>
                          <m:t>𝑖𝑛𝑒𝑟𝑡𝑖𝑎𝑙</m:t>
                        </m:r>
                      </m:sub>
                    </m:sSub>
                    <m:r>
                      <a:rPr lang="en-US" sz="3600" b="0" i="1" smtClean="0">
                        <a:latin typeface="Cambria Math"/>
                      </a:rPr>
                      <m:t>]=</m:t>
                    </m:r>
                    <m:acc>
                      <m:accPr>
                        <m:chr m:val="⃗"/>
                        <m:ctrlPr>
                          <a:rPr lang="en-US" sz="3600" b="0" i="1" smtClean="0">
                            <a:latin typeface="Cambria Math"/>
                          </a:rPr>
                        </m:ctrlPr>
                      </m:accPr>
                      <m:e>
                        <m:r>
                          <a:rPr lang="en-US" sz="3600" b="0" i="1" smtClean="0">
                            <a:latin typeface="Cambria Math"/>
                          </a:rPr>
                          <m:t>𝑎</m:t>
                        </m:r>
                      </m:e>
                    </m:acc>
                  </m:oMath>
                </a14:m>
                <a:r>
                  <a:rPr lang="en-US" sz="3600" i="1" baseline="-25000" dirty="0" smtClean="0">
                    <a:latin typeface="Times New Roman" panose="02020603050405020304" pitchFamily="18" charset="0"/>
                    <a:cs typeface="Times New Roman" panose="02020603050405020304" pitchFamily="18" charset="0"/>
                  </a:rPr>
                  <a:t>inertia</a:t>
                </a:r>
                <a:r>
                  <a:rPr lang="en-US" sz="3600" baseline="-25000" dirty="0" smtClean="0"/>
                  <a:t>l</a:t>
                </a:r>
                <a:endParaRPr lang="en-US" sz="3600" baseline="-25000" dirty="0"/>
              </a:p>
            </p:txBody>
          </p:sp>
        </mc:Choice>
        <mc:Fallback>
          <p:sp>
            <p:nvSpPr>
              <p:cNvPr id="4" name="TextBox 3"/>
              <p:cNvSpPr txBox="1">
                <a:spLocks noRot="1" noChangeAspect="1" noMove="1" noResize="1" noEditPoints="1" noAdjustHandles="1" noChangeArrowheads="1" noChangeShapeType="1" noTextEdit="1"/>
              </p:cNvSpPr>
              <p:nvPr/>
            </p:nvSpPr>
            <p:spPr>
              <a:xfrm>
                <a:off x="97257" y="2895600"/>
                <a:ext cx="4265207" cy="890244"/>
              </a:xfrm>
              <a:prstGeom prst="rect">
                <a:avLst/>
              </a:prstGeom>
              <a:blipFill rotWithShape="1">
                <a:blip r:embed="rId3"/>
                <a:stretch>
                  <a:fillRect r="-1143" b="-9589"/>
                </a:stretch>
              </a:blipFill>
            </p:spPr>
            <p:txBody>
              <a:bodyPr/>
              <a:lstStyle/>
              <a:p>
                <a:r>
                  <a:rPr lang="en-US">
                    <a:noFill/>
                  </a:rPr>
                  <a:t> </a:t>
                </a:r>
              </a:p>
            </p:txBody>
          </p:sp>
        </mc:Fallback>
      </mc:AlternateContent>
      <p:sp>
        <p:nvSpPr>
          <p:cNvPr id="5" name="Right Arrow 4"/>
          <p:cNvSpPr/>
          <p:nvPr/>
        </p:nvSpPr>
        <p:spPr>
          <a:xfrm>
            <a:off x="4362464" y="3206724"/>
            <a:ext cx="514336" cy="4451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p:cNvSpPr txBox="1"/>
          <p:nvPr/>
        </p:nvSpPr>
        <p:spPr>
          <a:xfrm>
            <a:off x="5029200" y="2894606"/>
            <a:ext cx="3581400" cy="1384995"/>
          </a:xfrm>
          <a:prstGeom prst="rect">
            <a:avLst/>
          </a:prstGeom>
          <a:noFill/>
        </p:spPr>
        <p:txBody>
          <a:bodyPr wrap="square" rtlCol="0">
            <a:spAutoFit/>
          </a:bodyPr>
          <a:lstStyle/>
          <a:p>
            <a:pPr algn="just"/>
            <a:r>
              <a:rPr lang="en-US" sz="2800" dirty="0" smtClean="0">
                <a:solidFill>
                  <a:srgbClr val="C00000"/>
                </a:solidFill>
                <a:latin typeface="Times New Roman" panose="02020603050405020304" pitchFamily="18" charset="0"/>
                <a:cs typeface="Times New Roman" panose="02020603050405020304" pitchFamily="18" charset="0"/>
              </a:rPr>
              <a:t>Acceleration measured by the observer in inertial frame</a:t>
            </a:r>
            <a:endParaRPr lang="en-US" sz="2800"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p:cNvSpPr txBox="1"/>
              <p:nvPr/>
            </p:nvSpPr>
            <p:spPr>
              <a:xfrm>
                <a:off x="43638" y="4458249"/>
                <a:ext cx="4582921" cy="890244"/>
              </a:xfrm>
              <a:prstGeom prst="rect">
                <a:avLst/>
              </a:prstGeom>
              <a:noFill/>
            </p:spPr>
            <p:txBody>
              <a:bodyPr wrap="none" rtlCol="0">
                <a:spAutoFit/>
              </a:bodyPr>
              <a:lstStyle/>
              <a:p>
                <a14:m>
                  <m:oMath xmlns:m="http://schemas.openxmlformats.org/officeDocument/2006/math">
                    <m:f>
                      <m:fPr>
                        <m:ctrlPr>
                          <a:rPr lang="en-US" sz="3600" i="1" smtClean="0">
                            <a:latin typeface="Cambria Math"/>
                          </a:rPr>
                        </m:ctrlPr>
                      </m:fPr>
                      <m:num>
                        <m:r>
                          <a:rPr lang="en-US" sz="3600" b="0" i="1" smtClean="0">
                            <a:latin typeface="Cambria Math"/>
                          </a:rPr>
                          <m:t>𝑑</m:t>
                        </m:r>
                      </m:num>
                      <m:den>
                        <m:r>
                          <a:rPr lang="en-US" sz="3600" b="0" i="1" smtClean="0">
                            <a:latin typeface="Cambria Math"/>
                          </a:rPr>
                          <m:t>𝑑𝑡</m:t>
                        </m:r>
                      </m:den>
                    </m:f>
                    <m:sSub>
                      <m:sSubPr>
                        <m:ctrlPr>
                          <a:rPr lang="en-US" sz="3600" i="1">
                            <a:latin typeface="Cambria Math"/>
                          </a:rPr>
                        </m:ctrlPr>
                      </m:sSubPr>
                      <m:e>
                        <m:r>
                          <a:rPr lang="en-US" sz="3600" b="0" i="1" smtClean="0">
                            <a:latin typeface="Cambria Math"/>
                          </a:rPr>
                          <m:t>[</m:t>
                        </m:r>
                        <m:acc>
                          <m:accPr>
                            <m:chr m:val="⃗"/>
                            <m:ctrlPr>
                              <a:rPr lang="en-US" sz="3600" i="1">
                                <a:latin typeface="Cambria Math"/>
                              </a:rPr>
                            </m:ctrlPr>
                          </m:accPr>
                          <m:e>
                            <m:r>
                              <a:rPr lang="en-US" sz="3600" i="1">
                                <a:latin typeface="Cambria Math"/>
                              </a:rPr>
                              <m:t>𝑉</m:t>
                            </m:r>
                          </m:e>
                        </m:acc>
                      </m:e>
                      <m:sub>
                        <m:r>
                          <a:rPr lang="en-US" sz="3600" b="0" i="1" smtClean="0">
                            <a:latin typeface="Cambria Math"/>
                          </a:rPr>
                          <m:t>𝑟𝑜𝑡𝑎𝑡𝑖𝑛𝑔</m:t>
                        </m:r>
                      </m:sub>
                    </m:sSub>
                    <m:r>
                      <a:rPr lang="en-US" sz="3600" b="0" i="1" smtClean="0">
                        <a:latin typeface="Cambria Math"/>
                      </a:rPr>
                      <m:t>]=</m:t>
                    </m:r>
                    <m:acc>
                      <m:accPr>
                        <m:chr m:val="⃗"/>
                        <m:ctrlPr>
                          <a:rPr lang="en-US" sz="3600" b="0" i="1" smtClean="0">
                            <a:latin typeface="Cambria Math"/>
                          </a:rPr>
                        </m:ctrlPr>
                      </m:accPr>
                      <m:e>
                        <m:r>
                          <a:rPr lang="en-US" sz="3600" b="0" i="1" smtClean="0">
                            <a:latin typeface="Cambria Math"/>
                          </a:rPr>
                          <m:t>𝑎</m:t>
                        </m:r>
                      </m:e>
                    </m:acc>
                  </m:oMath>
                </a14:m>
                <a:r>
                  <a:rPr lang="en-US" sz="3600" i="1" baseline="-25000" dirty="0" smtClean="0">
                    <a:latin typeface="Times New Roman" panose="02020603050405020304" pitchFamily="18" charset="0"/>
                    <a:cs typeface="Times New Roman" panose="02020603050405020304" pitchFamily="18" charset="0"/>
                  </a:rPr>
                  <a:t>rotating</a:t>
                </a:r>
                <a:endParaRPr lang="en-US" sz="3600" i="1" baseline="-25000" dirty="0">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43638" y="4458249"/>
                <a:ext cx="4582921" cy="890244"/>
              </a:xfrm>
              <a:prstGeom prst="rect">
                <a:avLst/>
              </a:prstGeom>
              <a:blipFill rotWithShape="1">
                <a:blip r:embed="rId4"/>
                <a:stretch>
                  <a:fillRect b="-8904"/>
                </a:stretch>
              </a:blipFill>
            </p:spPr>
            <p:txBody>
              <a:bodyPr/>
              <a:lstStyle/>
              <a:p>
                <a:r>
                  <a:rPr lang="en-US">
                    <a:noFill/>
                  </a:rPr>
                  <a:t> </a:t>
                </a:r>
              </a:p>
            </p:txBody>
          </p:sp>
        </mc:Fallback>
      </mc:AlternateContent>
      <p:sp>
        <p:nvSpPr>
          <p:cNvPr id="8" name="TextBox 7"/>
          <p:cNvSpPr txBox="1"/>
          <p:nvPr/>
        </p:nvSpPr>
        <p:spPr>
          <a:xfrm>
            <a:off x="4626559" y="4458249"/>
            <a:ext cx="4517441" cy="954107"/>
          </a:xfrm>
          <a:prstGeom prst="rect">
            <a:avLst/>
          </a:prstGeom>
          <a:noFill/>
        </p:spPr>
        <p:txBody>
          <a:bodyPr wrap="square" rtlCol="0">
            <a:spAutoFit/>
          </a:bodyPr>
          <a:lstStyle/>
          <a:p>
            <a:pPr algn="just"/>
            <a:r>
              <a:rPr lang="en-US" sz="2800" dirty="0" smtClean="0">
                <a:solidFill>
                  <a:srgbClr val="C00000"/>
                </a:solidFill>
                <a:latin typeface="Times New Roman" panose="02020603050405020304" pitchFamily="18" charset="0"/>
                <a:cs typeface="Times New Roman" panose="02020603050405020304" pitchFamily="18" charset="0"/>
              </a:rPr>
              <a:t>Acceleration measured by the observer in rotating frame</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479597" y="5348493"/>
            <a:ext cx="447558"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p:cNvSpPr txBox="1"/>
              <p:nvPr/>
            </p:nvSpPr>
            <p:spPr>
              <a:xfrm>
                <a:off x="2740700" y="5867400"/>
                <a:ext cx="1818831" cy="71724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US" sz="3600" b="0" i="1" smtClean="0">
                              <a:latin typeface="Cambria Math"/>
                            </a:rPr>
                          </m:ctrlPr>
                        </m:accPr>
                        <m:e>
                          <m:r>
                            <m:rPr>
                              <m:sty m:val="p"/>
                            </m:rPr>
                            <a:rPr lang="el-GR" sz="3600" b="0" i="1" smtClean="0">
                              <a:latin typeface="Cambria Math"/>
                            </a:rPr>
                            <m:t>Ω</m:t>
                          </m:r>
                          <m:r>
                            <a:rPr lang="en-US" sz="3600" b="0" i="1" smtClean="0">
                              <a:latin typeface="Cambria Math"/>
                            </a:rPr>
                            <m:t> </m:t>
                          </m:r>
                        </m:e>
                      </m:acc>
                      <m:r>
                        <a:rPr lang="en-US" sz="3600" b="0" i="1" smtClean="0">
                          <a:latin typeface="Cambria Math"/>
                        </a:rPr>
                        <m:t>  </m:t>
                      </m:r>
                      <m:r>
                        <a:rPr lang="en-US" sz="3600" b="0" i="1" smtClean="0">
                          <a:latin typeface="Cambria Math"/>
                          <a:ea typeface="Cambria Math"/>
                        </a:rPr>
                        <m:t>×</m:t>
                      </m:r>
                      <m:r>
                        <a:rPr lang="en-US" sz="3600" b="0" i="1" smtClean="0">
                          <a:latin typeface="Cambria Math"/>
                        </a:rPr>
                        <m:t> </m:t>
                      </m:r>
                      <m:acc>
                        <m:accPr>
                          <m:chr m:val="⃗"/>
                          <m:ctrlPr>
                            <a:rPr lang="en-US" sz="3600" i="1" smtClean="0">
                              <a:latin typeface="Cambria Math"/>
                            </a:rPr>
                          </m:ctrlPr>
                        </m:accPr>
                        <m:e>
                          <m:r>
                            <a:rPr lang="en-US" sz="3600" b="0" i="1" smtClean="0">
                              <a:latin typeface="Cambria Math"/>
                            </a:rPr>
                            <m:t>𝑣</m:t>
                          </m:r>
                        </m:e>
                      </m:acc>
                    </m:oMath>
                  </m:oMathPara>
                </a14:m>
                <a:endParaRPr lang="en-US" sz="3600" dirty="0">
                  <a:latin typeface="Times New Roman" panose="02020603050405020304" pitchFamily="18" charset="0"/>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2740700" y="5867400"/>
                <a:ext cx="1818831" cy="717248"/>
              </a:xfrm>
              <a:prstGeom prst="rect">
                <a:avLst/>
              </a:prstGeom>
              <a:blipFill rotWithShape="1">
                <a:blip r:embed="rId5"/>
                <a:stretch>
                  <a:fillRect/>
                </a:stretch>
              </a:blipFill>
            </p:spPr>
            <p:txBody>
              <a:bodyPr/>
              <a:lstStyle/>
              <a:p>
                <a:r>
                  <a:rPr lang="en-US">
                    <a:noFill/>
                  </a:rPr>
                  <a:t> </a:t>
                </a:r>
              </a:p>
            </p:txBody>
          </p:sp>
        </mc:Fallback>
      </mc:AlternateContent>
      <p:sp>
        <p:nvSpPr>
          <p:cNvPr id="11" name="TextBox 10"/>
          <p:cNvSpPr txBox="1"/>
          <p:nvPr/>
        </p:nvSpPr>
        <p:spPr>
          <a:xfrm>
            <a:off x="4778958" y="5630541"/>
            <a:ext cx="4517441" cy="954107"/>
          </a:xfrm>
          <a:prstGeom prst="rect">
            <a:avLst/>
          </a:prstGeom>
          <a:noFill/>
        </p:spPr>
        <p:txBody>
          <a:bodyPr wrap="square" rtlCol="0">
            <a:spAutoFit/>
          </a:bodyPr>
          <a:lstStyle/>
          <a:p>
            <a:pPr algn="just"/>
            <a:r>
              <a:rPr lang="en-US" sz="2800" dirty="0" smtClean="0">
                <a:solidFill>
                  <a:srgbClr val="C00000"/>
                </a:solidFill>
                <a:latin typeface="Times New Roman" panose="02020603050405020304" pitchFamily="18" charset="0"/>
                <a:cs typeface="Times New Roman" panose="02020603050405020304" pitchFamily="18" charset="0"/>
              </a:rPr>
              <a:t>Deflection seen by the observer in rotating frame</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12" name="Right Brace 11"/>
          <p:cNvSpPr/>
          <p:nvPr/>
        </p:nvSpPr>
        <p:spPr>
          <a:xfrm>
            <a:off x="4362464" y="4458249"/>
            <a:ext cx="416494" cy="212639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14" name="Straight Connector 13"/>
          <p:cNvCxnSpPr>
            <a:stCxn id="12" idx="1"/>
          </p:cNvCxnSpPr>
          <p:nvPr/>
        </p:nvCxnSpPr>
        <p:spPr>
          <a:xfrm flipV="1">
            <a:off x="4778958" y="5521448"/>
            <a:ext cx="4365042" cy="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5428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p:bldP spid="10" grpId="0"/>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Acceleration in Inertial and Rotating Frame</a:t>
            </a:r>
            <a:endParaRPr lang="en-US" sz="4000" b="1" dirty="0">
              <a:latin typeface="Times New Roman" pitchFamily="18" charset="0"/>
              <a:cs typeface="Times New Roman" pitchFamily="18" charset="0"/>
            </a:endParaRPr>
          </a:p>
        </p:txBody>
      </p:sp>
      <p:graphicFrame>
        <p:nvGraphicFramePr>
          <p:cNvPr id="61442" name="Object 2"/>
          <p:cNvGraphicFramePr>
            <a:graphicFrameLocks noChangeAspect="1"/>
          </p:cNvGraphicFramePr>
          <p:nvPr/>
        </p:nvGraphicFramePr>
        <p:xfrm>
          <a:off x="850900" y="1243012"/>
          <a:ext cx="7156450" cy="1119188"/>
        </p:xfrm>
        <a:graphic>
          <a:graphicData uri="http://schemas.openxmlformats.org/presentationml/2006/ole">
            <mc:AlternateContent xmlns:mc="http://schemas.openxmlformats.org/markup-compatibility/2006">
              <mc:Choice xmlns:v="urn:schemas-microsoft-com:vml" Requires="v">
                <p:oleObj spid="_x0000_s13322" name="Equation" r:id="rId4" imgW="2527200" imgH="393480" progId="Equation.3">
                  <p:embed/>
                </p:oleObj>
              </mc:Choice>
              <mc:Fallback>
                <p:oleObj name="Equation" r:id="rId4" imgW="25272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00" y="1243012"/>
                        <a:ext cx="7156450"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4"/>
          <p:cNvGraphicFramePr>
            <a:graphicFrameLocks noChangeAspect="1"/>
          </p:cNvGraphicFramePr>
          <p:nvPr/>
        </p:nvGraphicFramePr>
        <p:xfrm>
          <a:off x="685800" y="2520950"/>
          <a:ext cx="7910512" cy="4260850"/>
        </p:xfrm>
        <a:graphic>
          <a:graphicData uri="http://schemas.openxmlformats.org/presentationml/2006/ole">
            <mc:AlternateContent xmlns:mc="http://schemas.openxmlformats.org/markup-compatibility/2006">
              <mc:Choice xmlns:v="urn:schemas-microsoft-com:vml" Requires="v">
                <p:oleObj spid="_x0000_s13323" name="Equation" r:id="rId6" imgW="2793960" imgH="1498320" progId="Equation.3">
                  <p:embed/>
                </p:oleObj>
              </mc:Choice>
              <mc:Fallback>
                <p:oleObj name="Equation" r:id="rId6" imgW="2793960" imgH="1498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520950"/>
                        <a:ext cx="7910512" cy="426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685800" y="2514600"/>
            <a:ext cx="5715000" cy="1143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685800" y="3733800"/>
            <a:ext cx="6248400" cy="1143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04800" y="4953000"/>
            <a:ext cx="82296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457200" y="5562600"/>
            <a:ext cx="82296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094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Acceleration in Inertial and Rotating Frame</a:t>
            </a:r>
            <a:endParaRPr lang="en-US" sz="4000" b="1" dirty="0">
              <a:latin typeface="Times New Roman" pitchFamily="18" charset="0"/>
              <a:cs typeface="Times New Roman" pitchFamily="18" charset="0"/>
            </a:endParaRPr>
          </a:p>
        </p:txBody>
      </p:sp>
      <p:graphicFrame>
        <p:nvGraphicFramePr>
          <p:cNvPr id="3" name="Object 2"/>
          <p:cNvGraphicFramePr>
            <a:graphicFrameLocks noChangeAspect="1"/>
          </p:cNvGraphicFramePr>
          <p:nvPr/>
        </p:nvGraphicFramePr>
        <p:xfrm>
          <a:off x="0" y="2057400"/>
          <a:ext cx="9144000" cy="818866"/>
        </p:xfrm>
        <a:graphic>
          <a:graphicData uri="http://schemas.openxmlformats.org/presentationml/2006/ole">
            <mc:AlternateContent xmlns:mc="http://schemas.openxmlformats.org/markup-compatibility/2006">
              <mc:Choice xmlns:v="urn:schemas-microsoft-com:vml" Requires="v">
                <p:oleObj spid="_x0000_s14341" name="Equation" r:id="rId3" imgW="2552400" imgH="228600" progId="Equation.3">
                  <p:embed/>
                </p:oleObj>
              </mc:Choice>
              <mc:Fallback>
                <p:oleObj name="Equation" r:id="rId3" imgW="2552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7400"/>
                        <a:ext cx="9144000" cy="818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 name="Straight Arrow Connector 4"/>
          <p:cNvCxnSpPr/>
          <p:nvPr/>
        </p:nvCxnSpPr>
        <p:spPr>
          <a:xfrm flipH="1">
            <a:off x="2209800" y="2895600"/>
            <a:ext cx="6096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0" y="3733800"/>
            <a:ext cx="3886200" cy="1569660"/>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Acceleration measured in </a:t>
            </a:r>
          </a:p>
          <a:p>
            <a:r>
              <a:rPr lang="en-US" sz="3200" b="1" dirty="0" smtClean="0">
                <a:latin typeface="Times New Roman" pitchFamily="18" charset="0"/>
                <a:cs typeface="Times New Roman" pitchFamily="18" charset="0"/>
              </a:rPr>
              <a:t>non-inertial frame</a:t>
            </a:r>
            <a:endParaRPr lang="en-US" sz="3200" b="1" dirty="0">
              <a:latin typeface="Times New Roman" pitchFamily="18" charset="0"/>
              <a:cs typeface="Times New Roman" pitchFamily="18" charset="0"/>
            </a:endParaRPr>
          </a:p>
        </p:txBody>
      </p:sp>
      <p:cxnSp>
        <p:nvCxnSpPr>
          <p:cNvPr id="7" name="Straight Arrow Connector 6"/>
          <p:cNvCxnSpPr/>
          <p:nvPr/>
        </p:nvCxnSpPr>
        <p:spPr>
          <a:xfrm>
            <a:off x="5334000" y="2667000"/>
            <a:ext cx="228600" cy="2362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886200" y="5029200"/>
            <a:ext cx="3886200" cy="584775"/>
          </a:xfrm>
          <a:prstGeom prst="rect">
            <a:avLst/>
          </a:prstGeom>
          <a:noFill/>
        </p:spPr>
        <p:txBody>
          <a:bodyPr wrap="square" rtlCol="0">
            <a:spAutoFit/>
          </a:bodyPr>
          <a:lstStyle/>
          <a:p>
            <a:r>
              <a:rPr lang="en-US" sz="3200" b="1" smtClean="0">
                <a:latin typeface="Times New Roman" pitchFamily="18" charset="0"/>
                <a:cs typeface="Times New Roman" pitchFamily="18" charset="0"/>
              </a:rPr>
              <a:t>Coriolis </a:t>
            </a:r>
            <a:r>
              <a:rPr lang="en-US" sz="3200" b="1" dirty="0" smtClean="0">
                <a:latin typeface="Times New Roman" pitchFamily="18" charset="0"/>
                <a:cs typeface="Times New Roman" pitchFamily="18" charset="0"/>
              </a:rPr>
              <a:t>Acceleration</a:t>
            </a:r>
            <a:endParaRPr lang="en-US" sz="3200" b="1" dirty="0">
              <a:latin typeface="Times New Roman" pitchFamily="18" charset="0"/>
              <a:cs typeface="Times New Roman" pitchFamily="18" charset="0"/>
            </a:endParaRPr>
          </a:p>
        </p:txBody>
      </p:sp>
      <p:cxnSp>
        <p:nvCxnSpPr>
          <p:cNvPr id="11" name="Straight Arrow Connector 10"/>
          <p:cNvCxnSpPr/>
          <p:nvPr/>
        </p:nvCxnSpPr>
        <p:spPr>
          <a:xfrm>
            <a:off x="7696200" y="2819400"/>
            <a:ext cx="762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715000" y="3733800"/>
            <a:ext cx="38862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Centrifugal</a:t>
            </a:r>
          </a:p>
          <a:p>
            <a:pPr algn="ctr"/>
            <a:r>
              <a:rPr lang="en-US" sz="3200" b="1" dirty="0" smtClean="0">
                <a:latin typeface="Times New Roman" pitchFamily="18" charset="0"/>
                <a:cs typeface="Times New Roman" pitchFamily="18" charset="0"/>
              </a:rPr>
              <a:t>Acceleration</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20915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strange-mecha.com/german/army/dora-gustav.jpg"/>
          <p:cNvPicPr>
            <a:picLocks noChangeAspect="1" noChangeArrowheads="1"/>
          </p:cNvPicPr>
          <p:nvPr/>
        </p:nvPicPr>
        <p:blipFill>
          <a:blip r:embed="rId3" cstate="print"/>
          <a:srcRect/>
          <a:stretch>
            <a:fillRect/>
          </a:stretch>
        </p:blipFill>
        <p:spPr bwMode="auto">
          <a:xfrm>
            <a:off x="0" y="1600200"/>
            <a:ext cx="6551987" cy="3733800"/>
          </a:xfrm>
          <a:prstGeom prst="rect">
            <a:avLst/>
          </a:prstGeom>
          <a:noFill/>
        </p:spPr>
      </p:pic>
      <p:sp>
        <p:nvSpPr>
          <p:cNvPr id="3" name="Rectangle 2"/>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Rail Road Gun – Paris Gun</a:t>
            </a:r>
            <a:endParaRPr lang="en-US" sz="4000" b="1" dirty="0">
              <a:latin typeface="Times New Roman" pitchFamily="18" charset="0"/>
              <a:cs typeface="Times New Roman" pitchFamily="18" charset="0"/>
            </a:endParaRPr>
          </a:p>
        </p:txBody>
      </p:sp>
      <p:pic>
        <p:nvPicPr>
          <p:cNvPr id="10244" name="Picture 4" descr="http://www.metalurgicosbahia.org.br/ckfinder/userfiles/images/64845-004-E8A4425B.gif"/>
          <p:cNvPicPr>
            <a:picLocks noChangeAspect="1" noChangeArrowheads="1"/>
          </p:cNvPicPr>
          <p:nvPr/>
        </p:nvPicPr>
        <p:blipFill>
          <a:blip r:embed="rId4" cstate="print"/>
          <a:srcRect/>
          <a:stretch>
            <a:fillRect/>
          </a:stretch>
        </p:blipFill>
        <p:spPr bwMode="auto">
          <a:xfrm>
            <a:off x="5486400" y="1295400"/>
            <a:ext cx="3657600" cy="3467100"/>
          </a:xfrm>
          <a:prstGeom prst="rect">
            <a:avLst/>
          </a:prstGeom>
          <a:noFill/>
        </p:spPr>
      </p:pic>
    </p:spTree>
    <p:extLst>
      <p:ext uri="{BB962C8B-B14F-4D97-AF65-F5344CB8AC3E}">
        <p14:creationId xmlns:p14="http://schemas.microsoft.com/office/powerpoint/2010/main" val="1618802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Coriolis Force Cont…Deflection of a falling mass</a:t>
            </a:r>
            <a:endParaRPr lang="en-US" sz="4000" b="1" dirty="0">
              <a:latin typeface="Times New Roman" pitchFamily="18" charset="0"/>
              <a:cs typeface="Times New Roman" pitchFamily="18" charset="0"/>
            </a:endParaRPr>
          </a:p>
        </p:txBody>
      </p:sp>
      <p:pic>
        <p:nvPicPr>
          <p:cNvPr id="70660" name="Picture 4" descr="http://upload.wikimedia.org/wikipedia/commons/thumb/1/19/Moment_of_inertia_solid_sphere.svg/277px-Moment_of_inertia_solid_sphere.svg.png"/>
          <p:cNvPicPr>
            <a:picLocks noChangeAspect="1" noChangeArrowheads="1"/>
          </p:cNvPicPr>
          <p:nvPr/>
        </p:nvPicPr>
        <p:blipFill>
          <a:blip r:embed="rId4" cstate="print"/>
          <a:srcRect/>
          <a:stretch>
            <a:fillRect/>
          </a:stretch>
        </p:blipFill>
        <p:spPr bwMode="auto">
          <a:xfrm>
            <a:off x="746162" y="1447800"/>
            <a:ext cx="3797263" cy="3495675"/>
          </a:xfrm>
          <a:prstGeom prst="rect">
            <a:avLst/>
          </a:prstGeom>
          <a:noFill/>
        </p:spPr>
      </p:pic>
      <p:cxnSp>
        <p:nvCxnSpPr>
          <p:cNvPr id="7" name="Straight Arrow Connector 6"/>
          <p:cNvCxnSpPr/>
          <p:nvPr/>
        </p:nvCxnSpPr>
        <p:spPr>
          <a:xfrm flipV="1">
            <a:off x="2438400" y="2133600"/>
            <a:ext cx="0" cy="1371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2514600" y="2057400"/>
            <a:ext cx="489236" cy="584775"/>
          </a:xfrm>
          <a:prstGeom prst="rect">
            <a:avLst/>
          </a:prstGeom>
          <a:noFill/>
        </p:spPr>
        <p:txBody>
          <a:bodyPr wrap="none" rtlCol="0">
            <a:spAutoFit/>
          </a:bodyPr>
          <a:lstStyle/>
          <a:p>
            <a:r>
              <a:rPr lang="el-GR" sz="3200" dirty="0" smtClean="0">
                <a:latin typeface="Times New Roman" pitchFamily="18" charset="0"/>
                <a:cs typeface="Times New Roman" pitchFamily="18" charset="0"/>
              </a:rPr>
              <a:t>Ω</a:t>
            </a:r>
            <a:endParaRPr lang="en-US" sz="3200" dirty="0">
              <a:latin typeface="Times New Roman" pitchFamily="18" charset="0"/>
              <a:cs typeface="Times New Roman" pitchFamily="18" charset="0"/>
            </a:endParaRPr>
          </a:p>
        </p:txBody>
      </p:sp>
      <p:cxnSp>
        <p:nvCxnSpPr>
          <p:cNvPr id="10" name="Straight Arrow Connector 9"/>
          <p:cNvCxnSpPr/>
          <p:nvPr/>
        </p:nvCxnSpPr>
        <p:spPr>
          <a:xfrm flipH="1">
            <a:off x="3886200" y="3511060"/>
            <a:ext cx="16764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4572000" y="2895600"/>
            <a:ext cx="1486304" cy="584775"/>
          </a:xfrm>
          <a:prstGeom prst="rect">
            <a:avLst/>
          </a:prstGeom>
          <a:noFill/>
        </p:spPr>
        <p:txBody>
          <a:bodyPr wrap="none" rtlCol="0">
            <a:spAutoFit/>
          </a:bodyPr>
          <a:lstStyle/>
          <a:p>
            <a:r>
              <a:rPr lang="en-US" sz="3200" dirty="0" smtClean="0">
                <a:latin typeface="Times New Roman" pitchFamily="18" charset="0"/>
                <a:cs typeface="Times New Roman" pitchFamily="18" charset="0"/>
              </a:rPr>
              <a:t>V=</a:t>
            </a:r>
            <a:r>
              <a:rPr lang="en-US" sz="3200" dirty="0" err="1" smtClean="0">
                <a:latin typeface="Times New Roman" pitchFamily="18" charset="0"/>
                <a:cs typeface="Times New Roman" pitchFamily="18" charset="0"/>
              </a:rPr>
              <a:t>dr</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dt</a:t>
            </a:r>
            <a:endParaRPr lang="en-US" sz="32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nvGraphicFramePr>
        <p:xfrm>
          <a:off x="3246438" y="4648200"/>
          <a:ext cx="5157787" cy="1701800"/>
        </p:xfrm>
        <a:graphic>
          <a:graphicData uri="http://schemas.openxmlformats.org/presentationml/2006/ole">
            <mc:AlternateContent xmlns:mc="http://schemas.openxmlformats.org/markup-compatibility/2006">
              <mc:Choice xmlns:v="urn:schemas-microsoft-com:vml" Requires="v">
                <p:oleObj spid="_x0000_s15365" name="Equation" r:id="rId5" imgW="2463480" imgH="812520" progId="Equation.3">
                  <p:embed/>
                </p:oleObj>
              </mc:Choice>
              <mc:Fallback>
                <p:oleObj name="Equation" r:id="rId5" imgW="2463480" imgH="8125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6438" y="4648200"/>
                        <a:ext cx="5157787"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nvSpPr>
        <p:spPr>
          <a:xfrm>
            <a:off x="3352800" y="4724400"/>
            <a:ext cx="51816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3276600" y="5791200"/>
            <a:ext cx="5181600"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250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1" grpId="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066800"/>
          </a:xfrm>
          <a:prstGeom prst="rect">
            <a:avLst/>
          </a:prstGeom>
          <a:solidFill>
            <a:srgbClr val="00009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err="1" smtClean="0">
                <a:latin typeface="Times New Roman" pitchFamily="18" charset="0"/>
                <a:cs typeface="Times New Roman" pitchFamily="18" charset="0"/>
              </a:rPr>
              <a:t>Coirolis</a:t>
            </a:r>
            <a:r>
              <a:rPr lang="en-US" sz="4000" b="1" dirty="0" smtClean="0">
                <a:latin typeface="Times New Roman" pitchFamily="18" charset="0"/>
                <a:cs typeface="Times New Roman" pitchFamily="18" charset="0"/>
              </a:rPr>
              <a:t> Force Cont…Deflection of a falling mass</a:t>
            </a:r>
            <a:endParaRPr lang="en-US" sz="4000" b="1" dirty="0">
              <a:latin typeface="Times New Roman" pitchFamily="18" charset="0"/>
              <a:cs typeface="Times New Roman" pitchFamily="18" charset="0"/>
            </a:endParaRPr>
          </a:p>
        </p:txBody>
      </p:sp>
      <p:sp>
        <p:nvSpPr>
          <p:cNvPr id="4" name="Oval 3"/>
          <p:cNvSpPr/>
          <p:nvPr/>
        </p:nvSpPr>
        <p:spPr>
          <a:xfrm>
            <a:off x="1219200" y="2362200"/>
            <a:ext cx="20574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 name="Straight Connector 5"/>
          <p:cNvCxnSpPr>
            <a:endCxn id="4" idx="6"/>
          </p:cNvCxnSpPr>
          <p:nvPr/>
        </p:nvCxnSpPr>
        <p:spPr>
          <a:xfrm flipV="1">
            <a:off x="2133600" y="3390900"/>
            <a:ext cx="1143000" cy="38100"/>
          </a:xfrm>
          <a:prstGeom prst="line">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Connector 8"/>
          <p:cNvCxnSpPr>
            <a:stCxn id="4" idx="6"/>
          </p:cNvCxnSpPr>
          <p:nvPr/>
        </p:nvCxnSpPr>
        <p:spPr>
          <a:xfrm flipV="1">
            <a:off x="3276600" y="3372686"/>
            <a:ext cx="784318" cy="18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10" name="Oval 9"/>
          <p:cNvSpPr/>
          <p:nvPr/>
        </p:nvSpPr>
        <p:spPr>
          <a:xfrm>
            <a:off x="4058528" y="3248464"/>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1842868" y="3248464"/>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p:txBody>
      </p:sp>
      <p:sp>
        <p:nvSpPr>
          <p:cNvPr id="12" name="TextBox 11"/>
          <p:cNvSpPr txBox="1"/>
          <p:nvPr/>
        </p:nvSpPr>
        <p:spPr>
          <a:xfrm>
            <a:off x="2819400" y="3352800"/>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3" name="TextBox 12"/>
          <p:cNvSpPr txBox="1"/>
          <p:nvPr/>
        </p:nvSpPr>
        <p:spPr>
          <a:xfrm>
            <a:off x="304800" y="1524000"/>
            <a:ext cx="3010311"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Before releasing</a:t>
            </a:r>
            <a:endParaRPr lang="en-US" sz="3200" b="1" dirty="0">
              <a:latin typeface="Times New Roman" pitchFamily="18" charset="0"/>
              <a:cs typeface="Times New Roman" pitchFamily="18" charset="0"/>
            </a:endParaRPr>
          </a:p>
        </p:txBody>
      </p:sp>
      <p:sp>
        <p:nvSpPr>
          <p:cNvPr id="20" name="Oval 19"/>
          <p:cNvSpPr/>
          <p:nvPr/>
        </p:nvSpPr>
        <p:spPr>
          <a:xfrm>
            <a:off x="5237872" y="2286000"/>
            <a:ext cx="2057400" cy="2057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1" name="Straight Connector 20"/>
          <p:cNvCxnSpPr>
            <a:endCxn id="20" idx="6"/>
          </p:cNvCxnSpPr>
          <p:nvPr/>
        </p:nvCxnSpPr>
        <p:spPr>
          <a:xfrm flipV="1">
            <a:off x="6152272" y="3314700"/>
            <a:ext cx="1143000" cy="38100"/>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23" name="Oval 22"/>
          <p:cNvSpPr/>
          <p:nvPr/>
        </p:nvSpPr>
        <p:spPr>
          <a:xfrm>
            <a:off x="8077200" y="3172264"/>
            <a:ext cx="1524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5861540" y="3172264"/>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p:txBody>
      </p:sp>
      <p:sp>
        <p:nvSpPr>
          <p:cNvPr id="25" name="TextBox 24"/>
          <p:cNvSpPr txBox="1"/>
          <p:nvPr/>
        </p:nvSpPr>
        <p:spPr>
          <a:xfrm>
            <a:off x="6838072" y="3276600"/>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26" name="TextBox 25"/>
          <p:cNvSpPr txBox="1"/>
          <p:nvPr/>
        </p:nvSpPr>
        <p:spPr>
          <a:xfrm>
            <a:off x="4323472" y="1447800"/>
            <a:ext cx="2781082"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After releasing</a:t>
            </a:r>
            <a:endParaRPr lang="en-US" sz="3200" b="1" dirty="0">
              <a:latin typeface="Times New Roman" pitchFamily="18" charset="0"/>
              <a:cs typeface="Times New Roman" pitchFamily="18" charset="0"/>
            </a:endParaRPr>
          </a:p>
        </p:txBody>
      </p:sp>
      <p:sp>
        <p:nvSpPr>
          <p:cNvPr id="31" name="Freeform 30"/>
          <p:cNvSpPr/>
          <p:nvPr/>
        </p:nvSpPr>
        <p:spPr>
          <a:xfrm>
            <a:off x="7258929" y="2996418"/>
            <a:ext cx="900333" cy="377483"/>
          </a:xfrm>
          <a:custGeom>
            <a:avLst/>
            <a:gdLst>
              <a:gd name="connsiteX0" fmla="*/ 900333 w 900333"/>
              <a:gd name="connsiteY0" fmla="*/ 323557 h 377483"/>
              <a:gd name="connsiteX1" fmla="*/ 450166 w 900333"/>
              <a:gd name="connsiteY1" fmla="*/ 323557 h 377483"/>
              <a:gd name="connsiteX2" fmla="*/ 0 w 900333"/>
              <a:gd name="connsiteY2" fmla="*/ 0 h 377483"/>
              <a:gd name="connsiteX3" fmla="*/ 0 w 900333"/>
              <a:gd name="connsiteY3" fmla="*/ 0 h 377483"/>
            </a:gdLst>
            <a:ahLst/>
            <a:cxnLst>
              <a:cxn ang="0">
                <a:pos x="connsiteX0" y="connsiteY0"/>
              </a:cxn>
              <a:cxn ang="0">
                <a:pos x="connsiteX1" y="connsiteY1"/>
              </a:cxn>
              <a:cxn ang="0">
                <a:pos x="connsiteX2" y="connsiteY2"/>
              </a:cxn>
              <a:cxn ang="0">
                <a:pos x="connsiteX3" y="connsiteY3"/>
              </a:cxn>
            </a:cxnLst>
            <a:rect l="l" t="t" r="r" b="b"/>
            <a:pathLst>
              <a:path w="900333" h="377483">
                <a:moveTo>
                  <a:pt x="900333" y="323557"/>
                </a:moveTo>
                <a:cubicBezTo>
                  <a:pt x="750277" y="350520"/>
                  <a:pt x="600221" y="377483"/>
                  <a:pt x="450166" y="323557"/>
                </a:cubicBezTo>
                <a:cubicBezTo>
                  <a:pt x="300111" y="269631"/>
                  <a:pt x="0" y="0"/>
                  <a:pt x="0" y="0"/>
                </a:cubicBezTo>
                <a:lnTo>
                  <a:pt x="0"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2" name="Straight Connector 31"/>
          <p:cNvCxnSpPr>
            <a:endCxn id="31" idx="2"/>
          </p:cNvCxnSpPr>
          <p:nvPr/>
        </p:nvCxnSpPr>
        <p:spPr>
          <a:xfrm flipV="1">
            <a:off x="6096000" y="2996418"/>
            <a:ext cx="1162929" cy="356382"/>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6691082" y="3048000"/>
            <a:ext cx="319318" cy="400110"/>
          </a:xfrm>
          <a:prstGeom prst="rect">
            <a:avLst/>
          </a:prstGeom>
          <a:noFill/>
        </p:spPr>
        <p:txBody>
          <a:bodyPr wrap="none" rtlCol="0">
            <a:spAutoFit/>
          </a:bodyPr>
          <a:lstStyle/>
          <a:p>
            <a:r>
              <a:rPr lang="el-GR" sz="2000" b="1" dirty="0" smtClean="0">
                <a:latin typeface="Times New Roman" pitchFamily="18" charset="0"/>
                <a:cs typeface="Times New Roman" pitchFamily="18" charset="0"/>
              </a:rPr>
              <a:t>θ</a:t>
            </a:r>
            <a:endParaRPr lang="en-US" sz="2000" b="1" dirty="0">
              <a:latin typeface="Times New Roman" pitchFamily="18" charset="0"/>
              <a:cs typeface="Times New Roman" pitchFamily="18" charset="0"/>
            </a:endParaRPr>
          </a:p>
        </p:txBody>
      </p:sp>
      <p:sp>
        <p:nvSpPr>
          <p:cNvPr id="36" name="Arc 35"/>
          <p:cNvSpPr/>
          <p:nvPr/>
        </p:nvSpPr>
        <p:spPr>
          <a:xfrm>
            <a:off x="6477000" y="3214468"/>
            <a:ext cx="152400" cy="228600"/>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7" name="TextBox 36"/>
          <p:cNvSpPr txBox="1"/>
          <p:nvPr/>
        </p:nvSpPr>
        <p:spPr>
          <a:xfrm>
            <a:off x="6569998" y="2754868"/>
            <a:ext cx="364202"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R</a:t>
            </a:r>
            <a:endParaRPr lang="en-US" b="1" dirty="0">
              <a:latin typeface="Times New Roman" pitchFamily="18" charset="0"/>
              <a:cs typeface="Times New Roman" pitchFamily="18" charset="0"/>
            </a:endParaRPr>
          </a:p>
        </p:txBody>
      </p:sp>
      <p:sp>
        <p:nvSpPr>
          <p:cNvPr id="38" name="TextBox 37"/>
          <p:cNvSpPr txBox="1"/>
          <p:nvPr/>
        </p:nvSpPr>
        <p:spPr>
          <a:xfrm>
            <a:off x="1066800" y="5486400"/>
            <a:ext cx="4976042" cy="523220"/>
          </a:xfrm>
          <a:prstGeom prst="rect">
            <a:avLst/>
          </a:prstGeom>
          <a:noFill/>
        </p:spPr>
        <p:txBody>
          <a:bodyPr wrap="none" rtlCol="0">
            <a:spAutoFit/>
          </a:bodyPr>
          <a:lstStyle/>
          <a:p>
            <a:r>
              <a:rPr lang="en-US" sz="2800" b="1" u="sng" dirty="0" smtClean="0">
                <a:latin typeface="Times New Roman" pitchFamily="18" charset="0"/>
                <a:cs typeface="Times New Roman" pitchFamily="18" charset="0"/>
              </a:rPr>
              <a:t>Deflection of Falling mass = R</a:t>
            </a:r>
            <a:r>
              <a:rPr lang="el-GR" sz="2800" b="1" u="sng" dirty="0" smtClean="0">
                <a:latin typeface="Times New Roman" pitchFamily="18" charset="0"/>
                <a:cs typeface="Times New Roman" pitchFamily="18" charset="0"/>
              </a:rPr>
              <a:t>θ</a:t>
            </a:r>
            <a:endParaRPr lang="en-US" sz="2800" b="1" u="sng" dirty="0">
              <a:latin typeface="Times New Roman" pitchFamily="18" charset="0"/>
              <a:cs typeface="Times New Roman" pitchFamily="18" charset="0"/>
            </a:endParaRPr>
          </a:p>
        </p:txBody>
      </p:sp>
      <p:sp>
        <p:nvSpPr>
          <p:cNvPr id="41" name="Freeform 40"/>
          <p:cNvSpPr/>
          <p:nvPr/>
        </p:nvSpPr>
        <p:spPr>
          <a:xfrm>
            <a:off x="2293034" y="2264898"/>
            <a:ext cx="1012874" cy="703385"/>
          </a:xfrm>
          <a:custGeom>
            <a:avLst/>
            <a:gdLst>
              <a:gd name="connsiteX0" fmla="*/ 0 w 1012874"/>
              <a:gd name="connsiteY0" fmla="*/ 0 h 703385"/>
              <a:gd name="connsiteX1" fmla="*/ 618978 w 1012874"/>
              <a:gd name="connsiteY1" fmla="*/ 182880 h 703385"/>
              <a:gd name="connsiteX2" fmla="*/ 1012874 w 1012874"/>
              <a:gd name="connsiteY2" fmla="*/ 703385 h 703385"/>
              <a:gd name="connsiteX3" fmla="*/ 1012874 w 1012874"/>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1012874" h="703385">
                <a:moveTo>
                  <a:pt x="0" y="0"/>
                </a:moveTo>
                <a:cubicBezTo>
                  <a:pt x="225083" y="32824"/>
                  <a:pt x="450166" y="65649"/>
                  <a:pt x="618978" y="182880"/>
                </a:cubicBezTo>
                <a:cubicBezTo>
                  <a:pt x="787790" y="300111"/>
                  <a:pt x="1012874" y="703385"/>
                  <a:pt x="1012874" y="703385"/>
                </a:cubicBezTo>
                <a:lnTo>
                  <a:pt x="1012874" y="703385"/>
                </a:lnTo>
              </a:path>
            </a:pathLst>
          </a:custGeom>
          <a:ln w="41275">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6324600" y="2133600"/>
            <a:ext cx="1012874" cy="703385"/>
          </a:xfrm>
          <a:custGeom>
            <a:avLst/>
            <a:gdLst>
              <a:gd name="connsiteX0" fmla="*/ 0 w 1012874"/>
              <a:gd name="connsiteY0" fmla="*/ 0 h 703385"/>
              <a:gd name="connsiteX1" fmla="*/ 618978 w 1012874"/>
              <a:gd name="connsiteY1" fmla="*/ 182880 h 703385"/>
              <a:gd name="connsiteX2" fmla="*/ 1012874 w 1012874"/>
              <a:gd name="connsiteY2" fmla="*/ 703385 h 703385"/>
              <a:gd name="connsiteX3" fmla="*/ 1012874 w 1012874"/>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1012874" h="703385">
                <a:moveTo>
                  <a:pt x="0" y="0"/>
                </a:moveTo>
                <a:cubicBezTo>
                  <a:pt x="225083" y="32824"/>
                  <a:pt x="450166" y="65649"/>
                  <a:pt x="618978" y="182880"/>
                </a:cubicBezTo>
                <a:cubicBezTo>
                  <a:pt x="787790" y="300111"/>
                  <a:pt x="1012874" y="703385"/>
                  <a:pt x="1012874" y="703385"/>
                </a:cubicBezTo>
                <a:lnTo>
                  <a:pt x="1012874" y="703385"/>
                </a:lnTo>
              </a:path>
            </a:pathLst>
          </a:custGeom>
          <a:ln w="41275">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3872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806</Words>
  <Application>Microsoft Office PowerPoint</Application>
  <PresentationFormat>On-screen Show (4:3)</PresentationFormat>
  <Paragraphs>83</Paragraphs>
  <Slides>14</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14</cp:revision>
  <dcterms:created xsi:type="dcterms:W3CDTF">2014-10-16T01:37:27Z</dcterms:created>
  <dcterms:modified xsi:type="dcterms:W3CDTF">2019-10-15T13:36:59Z</dcterms:modified>
</cp:coreProperties>
</file>