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0" r:id="rId4"/>
    <p:sldId id="284" r:id="rId5"/>
    <p:sldId id="287" r:id="rId6"/>
    <p:sldId id="261" r:id="rId7"/>
    <p:sldId id="262" r:id="rId8"/>
    <p:sldId id="264" r:id="rId9"/>
    <p:sldId id="285" r:id="rId10"/>
    <p:sldId id="277" r:id="rId11"/>
    <p:sldId id="282" r:id="rId12"/>
    <p:sldId id="286" r:id="rId13"/>
    <p:sldId id="272" r:id="rId14"/>
    <p:sldId id="273"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28" autoAdjust="0"/>
  </p:normalViewPr>
  <p:slideViewPr>
    <p:cSldViewPr>
      <p:cViewPr varScale="1">
        <p:scale>
          <a:sx n="60" d="100"/>
          <a:sy n="60" d="100"/>
        </p:scale>
        <p:origin x="-16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DE242D-4161-40DB-9CAF-4591E6F842E9}" type="datetimeFigureOut">
              <a:rPr lang="en-US" smtClean="0"/>
              <a:pPr/>
              <a:t>10/21/2019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F44CD1-E0FD-46D5-8189-DE30E966FE32}" type="slidenum">
              <a:rPr lang="en-US" smtClean="0"/>
              <a:pPr/>
              <a:t>‹#›</a:t>
            </a:fld>
            <a:endParaRPr lang="en-US"/>
          </a:p>
        </p:txBody>
      </p:sp>
    </p:spTree>
    <p:extLst>
      <p:ext uri="{BB962C8B-B14F-4D97-AF65-F5344CB8AC3E}">
        <p14:creationId xmlns:p14="http://schemas.microsoft.com/office/powerpoint/2010/main" val="302137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Pulsar is a celestial object, thought to be a rapidly rotating neutron star, that emits regular pulses of radio waves and other electromagnetic radiation at rates of up to one thousand pulses per second. Talk about synchronization of earth and moon.</a:t>
            </a:r>
          </a:p>
          <a:p>
            <a:endParaRPr lang="en-US" dirty="0"/>
          </a:p>
        </p:txBody>
      </p:sp>
      <p:sp>
        <p:nvSpPr>
          <p:cNvPr id="4" name="Slide Number Placeholder 3"/>
          <p:cNvSpPr>
            <a:spLocks noGrp="1"/>
          </p:cNvSpPr>
          <p:nvPr>
            <p:ph type="sldNum" sz="quarter" idx="10"/>
          </p:nvPr>
        </p:nvSpPr>
        <p:spPr/>
        <p:txBody>
          <a:bodyPr/>
          <a:lstStyle/>
          <a:p>
            <a:fld id="{E2F44CD1-E0FD-46D5-8189-DE30E966FE3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smtClean="0">
                <a:solidFill>
                  <a:schemeClr val="tx1"/>
                </a:solidFill>
                <a:latin typeface="+mn-lt"/>
                <a:ea typeface="+mn-ea"/>
                <a:cs typeface="+mn-cs"/>
              </a:rPr>
              <a:t>The process</a:t>
            </a:r>
            <a:r>
              <a:rPr lang="en-US" sz="1200" b="0" i="0" kern="1200" baseline="0" dirty="0" smtClean="0">
                <a:solidFill>
                  <a:schemeClr val="tx1"/>
                </a:solidFill>
                <a:latin typeface="+mn-lt"/>
                <a:ea typeface="+mn-ea"/>
                <a:cs typeface="+mn-cs"/>
              </a:rPr>
              <a:t> of creating grooves in barrel is called rifling. </a:t>
            </a:r>
            <a:r>
              <a:rPr lang="en-US" sz="1200" b="0" i="0" kern="1200" dirty="0" smtClean="0">
                <a:solidFill>
                  <a:schemeClr val="tx1"/>
                </a:solidFill>
                <a:latin typeface="+mn-lt"/>
                <a:ea typeface="+mn-ea"/>
                <a:cs typeface="+mn-cs"/>
              </a:rPr>
              <a:t>When a body is spinning around some axis, we say the angular momentum is pointing along this axis with a magnitude equal to the magnitude of the angular momentum. When a body has angular momentum is some direction, much like with regular momentum, it doesn't like to have its magnitude or direction changed.</a:t>
            </a:r>
          </a:p>
          <a:p>
            <a:pPr fontAlgn="base"/>
            <a:r>
              <a:rPr lang="en-US" sz="1200" b="0" i="0" kern="1200" dirty="0" smtClean="0">
                <a:solidFill>
                  <a:schemeClr val="tx1"/>
                </a:solidFill>
                <a:latin typeface="+mn-lt"/>
                <a:ea typeface="+mn-ea"/>
                <a:cs typeface="+mn-cs"/>
              </a:rPr>
              <a:t>One particular note to this is precession, where the angular momentum of a body spins about a 3rd axis, but it doesn't like to have this 3rd axis changed either.</a:t>
            </a:r>
          </a:p>
          <a:p>
            <a:pPr fontAlgn="base"/>
            <a:r>
              <a:rPr lang="en-US" sz="1200" b="0" i="0" kern="1200" dirty="0" smtClean="0">
                <a:solidFill>
                  <a:schemeClr val="tx1"/>
                </a:solidFill>
                <a:latin typeface="+mn-lt"/>
                <a:ea typeface="+mn-ea"/>
                <a:cs typeface="+mn-cs"/>
              </a:rPr>
              <a:t>So, when the bullet has some spin, it has some angular momentum in the direction of its motion. This spinning adds stability, because the bullet itself doesn't want to turn on some other axis, thus changing the direction of its angular momentum, so it stays pointing straight. Since it stays pointing straight, it is more aerodynamic, so it flies for </a:t>
            </a:r>
            <a:r>
              <a:rPr lang="en-US" sz="1200" b="0" i="0" kern="1200" dirty="0" err="1" smtClean="0">
                <a:solidFill>
                  <a:schemeClr val="tx1"/>
                </a:solidFill>
                <a:latin typeface="+mn-lt"/>
                <a:ea typeface="+mn-ea"/>
                <a:cs typeface="+mn-cs"/>
              </a:rPr>
              <a:t>longe</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2F44CD1-E0FD-46D5-8189-DE30E966FE3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the concept of linear</a:t>
            </a:r>
            <a:r>
              <a:rPr lang="en-US" baseline="0" dirty="0" smtClean="0"/>
              <a:t> momentum. From there explain on board the concept of angular momentum by taking origin at different points. Student should be taught that if r and p  are in line, the angular momentum is zero.</a:t>
            </a:r>
            <a:endParaRPr lang="en-US" dirty="0"/>
          </a:p>
        </p:txBody>
      </p:sp>
      <p:sp>
        <p:nvSpPr>
          <p:cNvPr id="4" name="Slide Number Placeholder 3"/>
          <p:cNvSpPr>
            <a:spLocks noGrp="1"/>
          </p:cNvSpPr>
          <p:nvPr>
            <p:ph type="sldNum" sz="quarter" idx="10"/>
          </p:nvPr>
        </p:nvSpPr>
        <p:spPr/>
        <p:txBody>
          <a:bodyPr/>
          <a:lstStyle/>
          <a:p>
            <a:fld id="{E2F44CD1-E0FD-46D5-8189-DE30E966FE3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 all the calculations</a:t>
            </a:r>
            <a:r>
              <a:rPr lang="en-US" baseline="0" dirty="0" smtClean="0"/>
              <a:t> on the board. We know that due to the frictional force, velocity decreases. Eventually angular momentum decreases in magnitude. One good way of explaining this is to show the direction of torque which is directed opposite to L and by simple vector </a:t>
            </a:r>
            <a:r>
              <a:rPr lang="en-US" baseline="0" dirty="0" err="1" smtClean="0"/>
              <a:t>substraction</a:t>
            </a:r>
            <a:r>
              <a:rPr lang="en-US" baseline="0" dirty="0" smtClean="0"/>
              <a:t>, L can be shown to decrease in magnitude.</a:t>
            </a:r>
            <a:endParaRPr lang="en-US" dirty="0"/>
          </a:p>
        </p:txBody>
      </p:sp>
      <p:sp>
        <p:nvSpPr>
          <p:cNvPr id="4" name="Slide Number Placeholder 3"/>
          <p:cNvSpPr>
            <a:spLocks noGrp="1"/>
          </p:cNvSpPr>
          <p:nvPr>
            <p:ph type="sldNum" sz="quarter" idx="10"/>
          </p:nvPr>
        </p:nvSpPr>
        <p:spPr/>
        <p:txBody>
          <a:bodyPr/>
          <a:lstStyle/>
          <a:p>
            <a:fld id="{E2F44CD1-E0FD-46D5-8189-DE30E966FE3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remember to tell the student that between l sine theta and </a:t>
            </a:r>
            <a:r>
              <a:rPr lang="en-US" dirty="0" err="1" smtClean="0"/>
              <a:t>mv</a:t>
            </a:r>
            <a:r>
              <a:rPr lang="en-US" baseline="0" dirty="0" smtClean="0"/>
              <a:t> it is a multiplication sign</a:t>
            </a:r>
            <a:endParaRPr lang="en-US" dirty="0"/>
          </a:p>
        </p:txBody>
      </p:sp>
      <p:sp>
        <p:nvSpPr>
          <p:cNvPr id="4" name="Slide Number Placeholder 3"/>
          <p:cNvSpPr>
            <a:spLocks noGrp="1"/>
          </p:cNvSpPr>
          <p:nvPr>
            <p:ph type="sldNum" sz="quarter" idx="10"/>
          </p:nvPr>
        </p:nvSpPr>
        <p:spPr/>
        <p:txBody>
          <a:bodyPr/>
          <a:lstStyle/>
          <a:p>
            <a:fld id="{E2F44CD1-E0FD-46D5-8189-DE30E966FE3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 out these calculations manually on the board. Emphasize on the point that magnitude of L depends upon the origin we choose. </a:t>
            </a:r>
            <a:endParaRPr lang="en-US" dirty="0"/>
          </a:p>
        </p:txBody>
      </p:sp>
      <p:sp>
        <p:nvSpPr>
          <p:cNvPr id="4" name="Slide Number Placeholder 3"/>
          <p:cNvSpPr>
            <a:spLocks noGrp="1"/>
          </p:cNvSpPr>
          <p:nvPr>
            <p:ph type="sldNum" sz="quarter" idx="10"/>
          </p:nvPr>
        </p:nvSpPr>
        <p:spPr/>
        <p:txBody>
          <a:bodyPr/>
          <a:lstStyle/>
          <a:p>
            <a:fld id="{E2F44CD1-E0FD-46D5-8189-DE30E966FE3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using rotating chair. </a:t>
            </a:r>
            <a:endParaRPr lang="en-US" dirty="0"/>
          </a:p>
        </p:txBody>
      </p:sp>
      <p:sp>
        <p:nvSpPr>
          <p:cNvPr id="4" name="Slide Number Placeholder 3"/>
          <p:cNvSpPr>
            <a:spLocks noGrp="1"/>
          </p:cNvSpPr>
          <p:nvPr>
            <p:ph type="sldNum" sz="quarter" idx="10"/>
          </p:nvPr>
        </p:nvSpPr>
        <p:spPr/>
        <p:txBody>
          <a:bodyPr/>
          <a:lstStyle/>
          <a:p>
            <a:fld id="{E2F44CD1-E0FD-46D5-8189-DE30E966FE32}" type="slidenum">
              <a:rPr lang="en-US" smtClean="0"/>
              <a:pPr/>
              <a:t>11</a:t>
            </a:fld>
            <a:endParaRPr lang="en-US"/>
          </a:p>
        </p:txBody>
      </p:sp>
    </p:spTree>
    <p:extLst>
      <p:ext uri="{BB962C8B-B14F-4D97-AF65-F5344CB8AC3E}">
        <p14:creationId xmlns:p14="http://schemas.microsoft.com/office/powerpoint/2010/main" val="776803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far we have seen rotation of a point particle.</a:t>
            </a:r>
            <a:r>
              <a:rPr lang="en-US" baseline="0" dirty="0" smtClean="0"/>
              <a:t> Now we will be dealing with rigid bodies rotating about a fixed axis.</a:t>
            </a:r>
            <a:endParaRPr lang="en-US" dirty="0"/>
          </a:p>
        </p:txBody>
      </p:sp>
      <p:sp>
        <p:nvSpPr>
          <p:cNvPr id="4" name="Slide Number Placeholder 3"/>
          <p:cNvSpPr>
            <a:spLocks noGrp="1"/>
          </p:cNvSpPr>
          <p:nvPr>
            <p:ph type="sldNum" sz="quarter" idx="10"/>
          </p:nvPr>
        </p:nvSpPr>
        <p:spPr/>
        <p:txBody>
          <a:bodyPr/>
          <a:lstStyle/>
          <a:p>
            <a:fld id="{E2F44CD1-E0FD-46D5-8189-DE30E966FE32}"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asssumption</a:t>
            </a:r>
            <a:r>
              <a:rPr lang="en-US" baseline="0" dirty="0" smtClean="0"/>
              <a:t> is that the mass of all the four objects are same. If not, then the </a:t>
            </a:r>
            <a:r>
              <a:rPr lang="en-US" baseline="0" smtClean="0"/>
              <a:t>experiment fails</a:t>
            </a:r>
            <a:endParaRPr lang="en-US"/>
          </a:p>
        </p:txBody>
      </p:sp>
      <p:sp>
        <p:nvSpPr>
          <p:cNvPr id="4" name="Slide Number Placeholder 3"/>
          <p:cNvSpPr>
            <a:spLocks noGrp="1"/>
          </p:cNvSpPr>
          <p:nvPr>
            <p:ph type="sldNum" sz="quarter" idx="10"/>
          </p:nvPr>
        </p:nvSpPr>
        <p:spPr/>
        <p:txBody>
          <a:bodyPr/>
          <a:lstStyle/>
          <a:p>
            <a:fld id="{E2F44CD1-E0FD-46D5-8189-DE30E966FE32}"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42B77F-776D-4773-BA2A-FA85DAC0C665}"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6312E-5EA5-457B-9CF6-E21FCF26FCB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2B77F-776D-4773-BA2A-FA85DAC0C665}"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6312E-5EA5-457B-9CF6-E21FCF26FC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2B77F-776D-4773-BA2A-FA85DAC0C665}"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6312E-5EA5-457B-9CF6-E21FCF26FC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2B77F-776D-4773-BA2A-FA85DAC0C665}"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6312E-5EA5-457B-9CF6-E21FCF26FC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42B77F-776D-4773-BA2A-FA85DAC0C665}"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6312E-5EA5-457B-9CF6-E21FCF26FCB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42B77F-776D-4773-BA2A-FA85DAC0C665}" type="datetimeFigureOut">
              <a:rPr lang="en-US" smtClean="0"/>
              <a:pPr/>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6312E-5EA5-457B-9CF6-E21FCF26FC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42B77F-776D-4773-BA2A-FA85DAC0C665}" type="datetimeFigureOut">
              <a:rPr lang="en-US" smtClean="0"/>
              <a:pPr/>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86312E-5EA5-457B-9CF6-E21FCF26FC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42B77F-776D-4773-BA2A-FA85DAC0C665}" type="datetimeFigureOut">
              <a:rPr lang="en-US" smtClean="0"/>
              <a:pPr/>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86312E-5EA5-457B-9CF6-E21FCF26FC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2B77F-776D-4773-BA2A-FA85DAC0C665}" type="datetimeFigureOut">
              <a:rPr lang="en-US" smtClean="0"/>
              <a:pPr/>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86312E-5EA5-457B-9CF6-E21FCF26FC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2B77F-776D-4773-BA2A-FA85DAC0C665}" type="datetimeFigureOut">
              <a:rPr lang="en-US" smtClean="0"/>
              <a:pPr/>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6312E-5EA5-457B-9CF6-E21FCF26FC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2B77F-776D-4773-BA2A-FA85DAC0C665}" type="datetimeFigureOut">
              <a:rPr lang="en-US" smtClean="0"/>
              <a:pPr/>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6312E-5EA5-457B-9CF6-E21FCF26FCB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2B77F-776D-4773-BA2A-FA85DAC0C665}" type="datetimeFigureOut">
              <a:rPr lang="en-US" smtClean="0"/>
              <a:pPr/>
              <a:t>10/21/2019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6312E-5EA5-457B-9CF6-E21FCF26FCB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20.png"/><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9.wmf"/><Relationship Id="rId4" Type="http://schemas.openxmlformats.org/officeDocument/2006/relationships/oleObject" Target="../embeddings/oleObject12.bin"/><Relationship Id="rId9"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ideo" Target="file:///C:\Users\admin\Desktop\videos\Rolling%20Racers%20-%20Moment%20of%20Inertia%20(animation).wmv" TargetMode="Externa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7.png"/><Relationship Id="rId7"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4.wmf"/><Relationship Id="rId4" Type="http://schemas.openxmlformats.org/officeDocument/2006/relationships/oleObject" Target="../embeddings/oleObject8.bin"/><Relationship Id="rId9" Type="http://schemas.openxmlformats.org/officeDocument/2006/relationships/image" Target="../media/image1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200" b="1" dirty="0" smtClean="0">
                <a:latin typeface="Times New Roman" pitchFamily="18" charset="0"/>
                <a:cs typeface="Times New Roman" pitchFamily="18" charset="0"/>
              </a:rPr>
              <a:t>Lecture 5-Angular Momentum</a:t>
            </a:r>
            <a:endParaRPr lang="en-US" sz="4200" b="1" dirty="0">
              <a:latin typeface="Times New Roman" pitchFamily="18" charset="0"/>
              <a:cs typeface="Times New Roman" pitchFamily="18" charset="0"/>
            </a:endParaRPr>
          </a:p>
        </p:txBody>
      </p:sp>
      <p:pic>
        <p:nvPicPr>
          <p:cNvPr id="11270" name="Picture 6" descr="http://d1jqu7g1y74ds1.cloudfront.net/wp-content/uploads/2012/02/MillisecondPulsar1.jpg"/>
          <p:cNvPicPr>
            <a:picLocks noChangeAspect="1" noChangeArrowheads="1"/>
          </p:cNvPicPr>
          <p:nvPr/>
        </p:nvPicPr>
        <p:blipFill>
          <a:blip r:embed="rId3" cstate="print"/>
          <a:srcRect/>
          <a:stretch>
            <a:fillRect/>
          </a:stretch>
        </p:blipFill>
        <p:spPr bwMode="auto">
          <a:xfrm>
            <a:off x="134040" y="1295400"/>
            <a:ext cx="9009960" cy="506143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Important Concept to Remember</a:t>
            </a:r>
            <a:endParaRPr lang="en-US" sz="3200" b="1" dirty="0">
              <a:latin typeface="Times New Roman" pitchFamily="18" charset="0"/>
              <a:cs typeface="Times New Roman" pitchFamily="18" charset="0"/>
            </a:endParaRPr>
          </a:p>
        </p:txBody>
      </p:sp>
      <p:sp>
        <p:nvSpPr>
          <p:cNvPr id="3" name="TextBox 2"/>
          <p:cNvSpPr txBox="1"/>
          <p:nvPr/>
        </p:nvSpPr>
        <p:spPr>
          <a:xfrm>
            <a:off x="533400" y="5105400"/>
            <a:ext cx="8229600" cy="1200329"/>
          </a:xfrm>
          <a:prstGeom prst="rect">
            <a:avLst/>
          </a:prstGeom>
          <a:noFill/>
        </p:spPr>
        <p:txBody>
          <a:bodyPr wrap="square" rtlCol="0">
            <a:spAutoFit/>
          </a:bodyPr>
          <a:lstStyle/>
          <a:p>
            <a:pPr algn="ctr"/>
            <a:r>
              <a:rPr lang="en-US" sz="3600" b="1" dirty="0" smtClean="0">
                <a:solidFill>
                  <a:srgbClr val="FF0000"/>
                </a:solidFill>
                <a:latin typeface="Times New Roman" pitchFamily="18" charset="0"/>
                <a:cs typeface="Times New Roman" pitchFamily="18" charset="0"/>
              </a:rPr>
              <a:t>The magnitude of angular momentum depends on the origin we choose</a:t>
            </a:r>
            <a:endParaRPr lang="en-US" sz="3600" b="1" dirty="0">
              <a:solidFill>
                <a:srgbClr val="FF0000"/>
              </a:solidFill>
              <a:latin typeface="Times New Roman" pitchFamily="18" charset="0"/>
              <a:cs typeface="Times New Roman" pitchFamily="18" charset="0"/>
            </a:endParaRPr>
          </a:p>
        </p:txBody>
      </p:sp>
      <p:sp>
        <p:nvSpPr>
          <p:cNvPr id="4" name="Rectangle 3"/>
          <p:cNvSpPr/>
          <p:nvPr/>
        </p:nvSpPr>
        <p:spPr>
          <a:xfrm>
            <a:off x="381000" y="4953000"/>
            <a:ext cx="8610600" cy="1447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4034" name="Picture 2" descr="http://www.ic.sunysb.edu/Class/phy141md/lib/exe/fetch.php?media=phy141:lectures:lvector.png"/>
          <p:cNvPicPr>
            <a:picLocks noChangeAspect="1" noChangeArrowheads="1"/>
          </p:cNvPicPr>
          <p:nvPr/>
        </p:nvPicPr>
        <p:blipFill>
          <a:blip r:embed="rId3" cstate="print"/>
          <a:srcRect/>
          <a:stretch>
            <a:fillRect/>
          </a:stretch>
        </p:blipFill>
        <p:spPr bwMode="auto">
          <a:xfrm>
            <a:off x="0" y="864561"/>
            <a:ext cx="3581400" cy="2897815"/>
          </a:xfrm>
          <a:prstGeom prst="rect">
            <a:avLst/>
          </a:prstGeom>
          <a:noFill/>
        </p:spPr>
      </p:pic>
      <p:sp>
        <p:nvSpPr>
          <p:cNvPr id="6" name="TextBox 5"/>
          <p:cNvSpPr txBox="1"/>
          <p:nvPr/>
        </p:nvSpPr>
        <p:spPr>
          <a:xfrm>
            <a:off x="3505200" y="1143000"/>
            <a:ext cx="5638800" cy="1384995"/>
          </a:xfrm>
          <a:prstGeom prst="rect">
            <a:avLst/>
          </a:prstGeom>
          <a:noFill/>
        </p:spPr>
        <p:txBody>
          <a:bodyPr wrap="square" rtlCol="0">
            <a:spAutoFit/>
          </a:bodyPr>
          <a:lstStyle/>
          <a:p>
            <a:pPr algn="just"/>
            <a:r>
              <a:rPr lang="en-US" sz="2800" dirty="0" smtClean="0">
                <a:solidFill>
                  <a:srgbClr val="002060"/>
                </a:solidFill>
                <a:latin typeface="Times New Roman" pitchFamily="18" charset="0"/>
                <a:cs typeface="Times New Roman" pitchFamily="18" charset="0"/>
              </a:rPr>
              <a:t>The direction of angular momentum lies perpendicular to the plane containing        and </a:t>
            </a:r>
            <a:endParaRPr lang="en-US" sz="2800" dirty="0">
              <a:solidFill>
                <a:srgbClr val="002060"/>
              </a:solidFill>
              <a:latin typeface="Times New Roman" pitchFamily="18" charset="0"/>
              <a:cs typeface="Times New Roman" pitchFamily="18" charset="0"/>
            </a:endParaRPr>
          </a:p>
        </p:txBody>
      </p:sp>
      <p:graphicFrame>
        <p:nvGraphicFramePr>
          <p:cNvPr id="44035" name="Object 3"/>
          <p:cNvGraphicFramePr>
            <a:graphicFrameLocks noChangeAspect="1"/>
          </p:cNvGraphicFramePr>
          <p:nvPr/>
        </p:nvGraphicFramePr>
        <p:xfrm>
          <a:off x="5181600" y="1981200"/>
          <a:ext cx="603250" cy="666750"/>
        </p:xfrm>
        <a:graphic>
          <a:graphicData uri="http://schemas.openxmlformats.org/presentationml/2006/ole">
            <mc:AlternateContent xmlns:mc="http://schemas.openxmlformats.org/markup-compatibility/2006">
              <mc:Choice xmlns:v="urn:schemas-microsoft-com:vml" Requires="v">
                <p:oleObj spid="_x0000_s78926" name="Equation" r:id="rId4" imgW="139680" imgH="266400" progId="Equation.3">
                  <p:embed/>
                </p:oleObj>
              </mc:Choice>
              <mc:Fallback>
                <p:oleObj name="Equation" r:id="rId4" imgW="139680" imgH="2664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981200"/>
                        <a:ext cx="60325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6" name="Object 4"/>
          <p:cNvGraphicFramePr>
            <a:graphicFrameLocks noChangeAspect="1"/>
          </p:cNvGraphicFramePr>
          <p:nvPr/>
        </p:nvGraphicFramePr>
        <p:xfrm>
          <a:off x="6400800" y="2057400"/>
          <a:ext cx="658812" cy="762000"/>
        </p:xfrm>
        <a:graphic>
          <a:graphicData uri="http://schemas.openxmlformats.org/presentationml/2006/ole">
            <mc:AlternateContent xmlns:mc="http://schemas.openxmlformats.org/markup-compatibility/2006">
              <mc:Choice xmlns:v="urn:schemas-microsoft-com:vml" Requires="v">
                <p:oleObj spid="_x0000_s78927" name="Equation" r:id="rId6" imgW="152280" imgH="304560" progId="Equation.3">
                  <p:embed/>
                </p:oleObj>
              </mc:Choice>
              <mc:Fallback>
                <p:oleObj name="Equation" r:id="rId6" imgW="152280" imgH="3045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2057400"/>
                        <a:ext cx="65881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3505200" y="3048000"/>
            <a:ext cx="5638800" cy="1569660"/>
          </a:xfrm>
          <a:prstGeom prst="rect">
            <a:avLst/>
          </a:prstGeom>
          <a:noFill/>
        </p:spPr>
        <p:txBody>
          <a:bodyPr wrap="square" rtlCol="0">
            <a:spAutoFit/>
          </a:bodyPr>
          <a:lstStyle/>
          <a:p>
            <a:pPr algn="just"/>
            <a:r>
              <a:rPr lang="en-US" sz="2400" dirty="0" smtClean="0">
                <a:solidFill>
                  <a:srgbClr val="002060"/>
                </a:solidFill>
                <a:latin typeface="Times New Roman" pitchFamily="18" charset="0"/>
                <a:cs typeface="Times New Roman" pitchFamily="18" charset="0"/>
              </a:rPr>
              <a:t>Depending upon the orientation of          and                    </a:t>
            </a:r>
          </a:p>
          <a:p>
            <a:pPr algn="just"/>
            <a:r>
              <a:rPr lang="en-US" sz="2400" dirty="0" smtClean="0">
                <a:solidFill>
                  <a:srgbClr val="002060"/>
                </a:solidFill>
                <a:latin typeface="Times New Roman" pitchFamily="18" charset="0"/>
                <a:cs typeface="Times New Roman" pitchFamily="18" charset="0"/>
              </a:rPr>
              <a:t>        the direction of angular momentum  can point in a particular direction or change its direction with time.</a:t>
            </a:r>
            <a:endParaRPr lang="en-US" sz="2400" dirty="0">
              <a:solidFill>
                <a:srgbClr val="002060"/>
              </a:solidFill>
              <a:latin typeface="Times New Roman" pitchFamily="18" charset="0"/>
              <a:cs typeface="Times New Roman" pitchFamily="18" charset="0"/>
            </a:endParaRPr>
          </a:p>
        </p:txBody>
      </p:sp>
      <p:graphicFrame>
        <p:nvGraphicFramePr>
          <p:cNvPr id="44037" name="Object 5"/>
          <p:cNvGraphicFramePr>
            <a:graphicFrameLocks noChangeAspect="1"/>
          </p:cNvGraphicFramePr>
          <p:nvPr/>
        </p:nvGraphicFramePr>
        <p:xfrm>
          <a:off x="8001000" y="2895600"/>
          <a:ext cx="603250" cy="666750"/>
        </p:xfrm>
        <a:graphic>
          <a:graphicData uri="http://schemas.openxmlformats.org/presentationml/2006/ole">
            <mc:AlternateContent xmlns:mc="http://schemas.openxmlformats.org/markup-compatibility/2006">
              <mc:Choice xmlns:v="urn:schemas-microsoft-com:vml" Requires="v">
                <p:oleObj spid="_x0000_s78928" name="Equation" r:id="rId8" imgW="139680" imgH="266400" progId="Equation.3">
                  <p:embed/>
                </p:oleObj>
              </mc:Choice>
              <mc:Fallback>
                <p:oleObj name="Equation" r:id="rId8" imgW="139680" imgH="266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2895600"/>
                        <a:ext cx="60325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8" name="Object 6"/>
          <p:cNvGraphicFramePr>
            <a:graphicFrameLocks noChangeAspect="1"/>
          </p:cNvGraphicFramePr>
          <p:nvPr/>
        </p:nvGraphicFramePr>
        <p:xfrm>
          <a:off x="3657600" y="3276600"/>
          <a:ext cx="658812" cy="762000"/>
        </p:xfrm>
        <a:graphic>
          <a:graphicData uri="http://schemas.openxmlformats.org/presentationml/2006/ole">
            <mc:AlternateContent xmlns:mc="http://schemas.openxmlformats.org/markup-compatibility/2006">
              <mc:Choice xmlns:v="urn:schemas-microsoft-com:vml" Requires="v">
                <p:oleObj spid="_x0000_s78929" name="Equation" r:id="rId9" imgW="152280" imgH="304560" progId="Equation.3">
                  <p:embed/>
                </p:oleObj>
              </mc:Choice>
              <mc:Fallback>
                <p:oleObj name="Equation" r:id="rId9" imgW="152280" imgH="30456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3276600"/>
                        <a:ext cx="65881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0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0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smtClean="0">
                <a:latin typeface="Times New Roman" pitchFamily="18" charset="0"/>
                <a:cs typeface="Times New Roman" pitchFamily="18" charset="0"/>
              </a:rPr>
              <a:t>Conservation of Angular Momentum</a:t>
            </a:r>
            <a:endParaRPr lang="en-US" sz="4400" b="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13138" y="1371600"/>
                <a:ext cx="8458200" cy="4248086"/>
              </a:xfrm>
              <a:prstGeom prst="rect">
                <a:avLst/>
              </a:prstGeom>
              <a:noFill/>
            </p:spPr>
            <p:txBody>
              <a:bodyPr wrap="square" rtlCol="0">
                <a:spAutoFit/>
              </a:bodyPr>
              <a:lstStyle/>
              <a:p>
                <a:pPr algn="just">
                  <a:buFont typeface="Wingdings" pitchFamily="2" charset="2"/>
                  <a:buChar char="Ø"/>
                </a:pPr>
                <a:r>
                  <a:rPr lang="en-US" sz="3200" dirty="0" smtClean="0">
                    <a:solidFill>
                      <a:srgbClr val="003300"/>
                    </a:solidFill>
                    <a:latin typeface="Times New Roman" pitchFamily="18" charset="0"/>
                    <a:cs typeface="Times New Roman" pitchFamily="18" charset="0"/>
                  </a:rPr>
                  <a:t>In the absence of external torque, angular momentum is always conserved.</a:t>
                </a:r>
              </a:p>
              <a:p>
                <a:pPr algn="just"/>
                <a:endParaRPr lang="en-US" sz="3200" dirty="0">
                  <a:solidFill>
                    <a:srgbClr val="003300"/>
                  </a:solidFill>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sSub>
                        <m:sSubPr>
                          <m:ctrlPr>
                            <a:rPr lang="en-US" sz="3200" i="1">
                              <a:solidFill>
                                <a:srgbClr val="FF0000"/>
                              </a:solidFill>
                              <a:latin typeface="Cambria Math"/>
                              <a:cs typeface="Times New Roman" pitchFamily="18" charset="0"/>
                            </a:rPr>
                          </m:ctrlPr>
                        </m:sSubPr>
                        <m:e>
                          <m:acc>
                            <m:accPr>
                              <m:chr m:val="⃗"/>
                              <m:ctrlPr>
                                <a:rPr lang="en-US" sz="3200" i="1">
                                  <a:solidFill>
                                    <a:srgbClr val="FF0000"/>
                                  </a:solidFill>
                                  <a:latin typeface="Cambria Math"/>
                                  <a:cs typeface="Times New Roman" pitchFamily="18" charset="0"/>
                                </a:rPr>
                              </m:ctrlPr>
                            </m:accPr>
                            <m:e>
                              <m:r>
                                <a:rPr lang="en-US" sz="3200" i="1">
                                  <a:solidFill>
                                    <a:srgbClr val="FF0000"/>
                                  </a:solidFill>
                                  <a:latin typeface="Cambria Math"/>
                                  <a:cs typeface="Times New Roman" pitchFamily="18" charset="0"/>
                                </a:rPr>
                                <m:t>𝐿</m:t>
                              </m:r>
                            </m:e>
                          </m:acc>
                        </m:e>
                        <m:sub>
                          <m:r>
                            <a:rPr lang="en-US" sz="3200" i="1">
                              <a:solidFill>
                                <a:srgbClr val="FF0000"/>
                              </a:solidFill>
                              <a:latin typeface="Cambria Math"/>
                              <a:cs typeface="Times New Roman" pitchFamily="18" charset="0"/>
                            </a:rPr>
                            <m:t>𝑖𝑛</m:t>
                          </m:r>
                          <m:r>
                            <a:rPr lang="en-US" sz="3200" b="0" i="1" smtClean="0">
                              <a:solidFill>
                                <a:srgbClr val="FF0000"/>
                              </a:solidFill>
                              <a:latin typeface="Cambria Math"/>
                              <a:cs typeface="Times New Roman" pitchFamily="18" charset="0"/>
                            </a:rPr>
                            <m:t>𝑖𝑡𝑖</m:t>
                          </m:r>
                          <m:r>
                            <a:rPr lang="en-US" sz="3200" i="1">
                              <a:solidFill>
                                <a:srgbClr val="FF0000"/>
                              </a:solidFill>
                              <a:latin typeface="Cambria Math"/>
                              <a:cs typeface="Times New Roman" pitchFamily="18" charset="0"/>
                            </a:rPr>
                            <m:t>𝑎𝑙</m:t>
                          </m:r>
                        </m:sub>
                      </m:sSub>
                      <m:r>
                        <a:rPr lang="en-US" sz="3200" i="1" smtClean="0">
                          <a:solidFill>
                            <a:srgbClr val="FF0000"/>
                          </a:solidFill>
                          <a:latin typeface="Cambria Math"/>
                          <a:cs typeface="Times New Roman" pitchFamily="18" charset="0"/>
                        </a:rPr>
                        <m:t>=</m:t>
                      </m:r>
                      <m:sSub>
                        <m:sSubPr>
                          <m:ctrlPr>
                            <a:rPr lang="en-US" sz="3200" i="1" smtClean="0">
                              <a:solidFill>
                                <a:srgbClr val="FF0000"/>
                              </a:solidFill>
                              <a:latin typeface="Cambria Math"/>
                              <a:cs typeface="Times New Roman" pitchFamily="18" charset="0"/>
                            </a:rPr>
                          </m:ctrlPr>
                        </m:sSubPr>
                        <m:e>
                          <m:acc>
                            <m:accPr>
                              <m:chr m:val="⃗"/>
                              <m:ctrlPr>
                                <a:rPr lang="en-US" sz="3200" i="1" smtClean="0">
                                  <a:solidFill>
                                    <a:srgbClr val="FF0000"/>
                                  </a:solidFill>
                                  <a:latin typeface="Cambria Math"/>
                                  <a:cs typeface="Times New Roman" pitchFamily="18" charset="0"/>
                                </a:rPr>
                              </m:ctrlPr>
                            </m:accPr>
                            <m:e>
                              <m:r>
                                <a:rPr lang="en-US" sz="3200" b="0" i="1" smtClean="0">
                                  <a:solidFill>
                                    <a:srgbClr val="FF0000"/>
                                  </a:solidFill>
                                  <a:latin typeface="Cambria Math"/>
                                  <a:cs typeface="Times New Roman" pitchFamily="18" charset="0"/>
                                </a:rPr>
                                <m:t>𝐿</m:t>
                              </m:r>
                            </m:e>
                          </m:acc>
                        </m:e>
                        <m:sub>
                          <m:r>
                            <a:rPr lang="en-US" sz="3200" b="0" i="1" smtClean="0">
                              <a:solidFill>
                                <a:srgbClr val="FF0000"/>
                              </a:solidFill>
                              <a:latin typeface="Cambria Math"/>
                              <a:cs typeface="Times New Roman" pitchFamily="18" charset="0"/>
                            </a:rPr>
                            <m:t>𝑓𝑖𝑛𝑎𝑙</m:t>
                          </m:r>
                        </m:sub>
                      </m:sSub>
                    </m:oMath>
                  </m:oMathPara>
                </a14:m>
                <a:endParaRPr lang="en-US" sz="3200" dirty="0" smtClean="0">
                  <a:solidFill>
                    <a:srgbClr val="FF0000"/>
                  </a:solidFill>
                  <a:latin typeface="Times New Roman" pitchFamily="18" charset="0"/>
                  <a:cs typeface="Times New Roman" pitchFamily="18" charset="0"/>
                </a:endParaRPr>
              </a:p>
              <a:p>
                <a:pPr>
                  <a:buFont typeface="Wingdings" pitchFamily="2" charset="2"/>
                  <a:buChar char="Ø"/>
                </a:pPr>
                <a:endParaRPr lang="en-US" sz="3200" dirty="0" smtClean="0">
                  <a:solidFill>
                    <a:srgbClr val="003300"/>
                  </a:solidFill>
                  <a:latin typeface="Times New Roman" pitchFamily="18" charset="0"/>
                  <a:cs typeface="Times New Roman" pitchFamily="18" charset="0"/>
                </a:endParaRPr>
              </a:p>
              <a:p>
                <a:pPr algn="just">
                  <a:buFont typeface="Wingdings" pitchFamily="2" charset="2"/>
                  <a:buChar char="Ø"/>
                </a:pPr>
                <a:r>
                  <a:rPr lang="en-US" sz="3200" dirty="0" smtClean="0">
                    <a:solidFill>
                      <a:srgbClr val="FF0000"/>
                    </a:solidFill>
                    <a:latin typeface="Times New Roman" pitchFamily="18" charset="0"/>
                    <a:cs typeface="Times New Roman" pitchFamily="18" charset="0"/>
                  </a:rPr>
                  <a:t>Care should be taken while applying the above condition. Its not only the magnitude but the direction of </a:t>
                </a:r>
                <a14:m>
                  <m:oMath xmlns:m="http://schemas.openxmlformats.org/officeDocument/2006/math">
                    <m:acc>
                      <m:accPr>
                        <m:chr m:val="⃗"/>
                        <m:ctrlPr>
                          <a:rPr lang="en-US" sz="3200" i="1" smtClean="0">
                            <a:solidFill>
                              <a:srgbClr val="FF0000"/>
                            </a:solidFill>
                            <a:latin typeface="Cambria Math"/>
                            <a:cs typeface="Times New Roman" pitchFamily="18" charset="0"/>
                          </a:rPr>
                        </m:ctrlPr>
                      </m:accPr>
                      <m:e>
                        <m:r>
                          <a:rPr lang="en-US" sz="3200" b="0" i="1" smtClean="0">
                            <a:solidFill>
                              <a:srgbClr val="FF0000"/>
                            </a:solidFill>
                            <a:latin typeface="Cambria Math"/>
                            <a:cs typeface="Times New Roman" pitchFamily="18" charset="0"/>
                          </a:rPr>
                          <m:t>𝐿</m:t>
                        </m:r>
                        <m:r>
                          <a:rPr lang="en-US" sz="3200" b="0" i="1" smtClean="0">
                            <a:solidFill>
                              <a:srgbClr val="FF0000"/>
                            </a:solidFill>
                            <a:latin typeface="Cambria Math"/>
                            <a:cs typeface="Times New Roman" pitchFamily="18" charset="0"/>
                          </a:rPr>
                          <m:t> </m:t>
                        </m:r>
                      </m:e>
                    </m:acc>
                  </m:oMath>
                </a14:m>
                <a:r>
                  <a:rPr lang="en-US" sz="3200" dirty="0" smtClean="0">
                    <a:solidFill>
                      <a:srgbClr val="FF0000"/>
                    </a:solidFill>
                    <a:latin typeface="Times New Roman" pitchFamily="18" charset="0"/>
                    <a:cs typeface="Times New Roman" pitchFamily="18" charset="0"/>
                  </a:rPr>
                  <a:t>also should not change. </a:t>
                </a:r>
                <a:endParaRPr lang="en-US" sz="3200" dirty="0">
                  <a:solidFill>
                    <a:srgbClr val="FF0000"/>
                  </a:solidFill>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3138" y="1371600"/>
                <a:ext cx="8458200" cy="4248086"/>
              </a:xfrm>
              <a:prstGeom prst="rect">
                <a:avLst/>
              </a:prstGeom>
              <a:blipFill rotWithShape="1">
                <a:blip r:embed="rId3"/>
                <a:stretch>
                  <a:fillRect l="-1801" t="-2009" r="-1801" b="-2582"/>
                </a:stretch>
              </a:blipFill>
            </p:spPr>
            <p:txBody>
              <a:bodyPr/>
              <a:lstStyle/>
              <a:p>
                <a:r>
                  <a:rPr lang="en-US">
                    <a:noFill/>
                  </a:rPr>
                  <a:t> </a:t>
                </a:r>
              </a:p>
            </p:txBody>
          </p:sp>
        </mc:Fallback>
      </mc:AlternateContent>
    </p:spTree>
    <p:extLst>
      <p:ext uri="{BB962C8B-B14F-4D97-AF65-F5344CB8AC3E}">
        <p14:creationId xmlns:p14="http://schemas.microsoft.com/office/powerpoint/2010/main" val="309288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Summary</a:t>
            </a:r>
            <a:endParaRPr lang="en-US" sz="3200" b="1" dirty="0">
              <a:latin typeface="Times New Roman" pitchFamily="18" charset="0"/>
              <a:cs typeface="Times New Roman" pitchFamily="18" charset="0"/>
            </a:endParaRPr>
          </a:p>
        </p:txBody>
      </p:sp>
      <p:sp>
        <p:nvSpPr>
          <p:cNvPr id="3" name="TextBox 2"/>
          <p:cNvSpPr txBox="1"/>
          <p:nvPr/>
        </p:nvSpPr>
        <p:spPr>
          <a:xfrm>
            <a:off x="0" y="4267200"/>
            <a:ext cx="8382000" cy="1815882"/>
          </a:xfrm>
          <a:prstGeom prst="rect">
            <a:avLst/>
          </a:prstGeom>
          <a:noFill/>
        </p:spPr>
        <p:txBody>
          <a:bodyPr wrap="square" rtlCol="0">
            <a:spAutoFit/>
          </a:bodyPr>
          <a:lstStyle/>
          <a:p>
            <a:pPr algn="just"/>
            <a:r>
              <a:rPr lang="en-US" sz="2800" b="1" dirty="0" smtClean="0">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When the vector direction of angular momentum rotates about an axis, the frequency with which the angular momentum vector rotates</a:t>
            </a:r>
            <a:r>
              <a:rPr lang="el-GR" sz="2800" b="1" i="1" dirty="0" smtClean="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is called the precession frequency</a:t>
            </a:r>
            <a:r>
              <a:rPr lang="el-GR" sz="2800" b="1" i="1" dirty="0" smtClean="0">
                <a:solidFill>
                  <a:srgbClr val="FF0000"/>
                </a:solidFill>
                <a:latin typeface="Times New Roman" pitchFamily="18" charset="0"/>
                <a:cs typeface="Times New Roman" pitchFamily="18" charset="0"/>
              </a:rPr>
              <a:t> ω</a:t>
            </a:r>
            <a:r>
              <a:rPr lang="en-US" sz="2800" b="1" i="1" baseline="-25000" dirty="0" smtClean="0">
                <a:solidFill>
                  <a:srgbClr val="FF0000"/>
                </a:solidFill>
                <a:latin typeface="Times New Roman" pitchFamily="18" charset="0"/>
                <a:cs typeface="Times New Roman" pitchFamily="18" charset="0"/>
              </a:rPr>
              <a:t>p</a:t>
            </a:r>
            <a:endParaRPr lang="en-US" sz="2800" b="1" dirty="0">
              <a:solidFill>
                <a:srgbClr val="FF0000"/>
              </a:solidFill>
              <a:latin typeface="Times New Roman" pitchFamily="18" charset="0"/>
              <a:cs typeface="Times New Roman" pitchFamily="18" charset="0"/>
            </a:endParaRPr>
          </a:p>
        </p:txBody>
      </p:sp>
      <p:sp>
        <p:nvSpPr>
          <p:cNvPr id="4" name="TextBox 3"/>
          <p:cNvSpPr txBox="1"/>
          <p:nvPr/>
        </p:nvSpPr>
        <p:spPr>
          <a:xfrm>
            <a:off x="152400" y="950893"/>
            <a:ext cx="8382000" cy="954107"/>
          </a:xfrm>
          <a:prstGeom prst="rect">
            <a:avLst/>
          </a:prstGeom>
          <a:noFill/>
        </p:spPr>
        <p:txBody>
          <a:bodyPr wrap="square" rtlCol="0">
            <a:spAutoFit/>
          </a:bodyPr>
          <a:lstStyle/>
          <a:p>
            <a:pPr algn="just"/>
            <a:r>
              <a:rPr lang="en-US" sz="2800" b="1" dirty="0" smtClean="0">
                <a:latin typeface="Times New Roman" pitchFamily="18" charset="0"/>
                <a:cs typeface="Times New Roman" pitchFamily="18" charset="0"/>
              </a:rPr>
              <a:t> </a:t>
            </a:r>
            <a:r>
              <a:rPr lang="en-US" sz="2800" b="1" i="1" dirty="0" smtClean="0">
                <a:solidFill>
                  <a:srgbClr val="000099"/>
                </a:solidFill>
                <a:latin typeface="Times New Roman" pitchFamily="18" charset="0"/>
                <a:cs typeface="Times New Roman" pitchFamily="18" charset="0"/>
              </a:rPr>
              <a:t>Magnitude of angular momentum depends on the choice of origin</a:t>
            </a:r>
            <a:endParaRPr lang="en-US" sz="2800" b="1" dirty="0">
              <a:solidFill>
                <a:srgbClr val="000099"/>
              </a:solidFill>
              <a:latin typeface="Times New Roman" pitchFamily="18" charset="0"/>
              <a:cs typeface="Times New Roman" pitchFamily="18" charset="0"/>
            </a:endParaRPr>
          </a:p>
        </p:txBody>
      </p:sp>
      <p:sp>
        <p:nvSpPr>
          <p:cNvPr id="5" name="TextBox 4"/>
          <p:cNvSpPr txBox="1"/>
          <p:nvPr/>
        </p:nvSpPr>
        <p:spPr>
          <a:xfrm>
            <a:off x="152400" y="2590800"/>
            <a:ext cx="8382000" cy="954107"/>
          </a:xfrm>
          <a:prstGeom prst="rect">
            <a:avLst/>
          </a:prstGeom>
          <a:noFill/>
        </p:spPr>
        <p:txBody>
          <a:bodyPr wrap="square" rtlCol="0">
            <a:spAutoFit/>
          </a:bodyPr>
          <a:lstStyle/>
          <a:p>
            <a:pPr algn="just"/>
            <a:r>
              <a:rPr lang="en-US" sz="2800" b="1" dirty="0" smtClean="0">
                <a:latin typeface="Times New Roman" pitchFamily="18" charset="0"/>
                <a:cs typeface="Times New Roman" pitchFamily="18" charset="0"/>
              </a:rPr>
              <a:t> </a:t>
            </a:r>
            <a:r>
              <a:rPr lang="en-US" sz="2800" b="1" i="1" dirty="0" smtClean="0">
                <a:solidFill>
                  <a:srgbClr val="003300"/>
                </a:solidFill>
                <a:latin typeface="Times New Roman" pitchFamily="18" charset="0"/>
                <a:cs typeface="Times New Roman" pitchFamily="18" charset="0"/>
              </a:rPr>
              <a:t>Direction of angular momentum always changes along the direction of torque.</a:t>
            </a:r>
            <a:endParaRPr lang="en-US" sz="2800" b="1" dirty="0">
              <a:solidFill>
                <a:srgbClr val="003300"/>
              </a:solidFill>
              <a:latin typeface="Times New Roman" pitchFamily="18" charset="0"/>
              <a:cs typeface="Times New Roman" pitchFamily="18" charset="0"/>
            </a:endParaRPr>
          </a:p>
        </p:txBody>
      </p:sp>
    </p:spTree>
    <p:extLst>
      <p:ext uri="{BB962C8B-B14F-4D97-AF65-F5344CB8AC3E}">
        <p14:creationId xmlns:p14="http://schemas.microsoft.com/office/powerpoint/2010/main" val="91717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Angular Momentum of Rigid Bodies and Fixed axis rotation</a:t>
            </a:r>
            <a:endParaRPr lang="en-US" sz="3200" b="1" dirty="0">
              <a:latin typeface="Times New Roman" pitchFamily="18" charset="0"/>
              <a:cs typeface="Times New Roman" pitchFamily="18" charset="0"/>
            </a:endParaRPr>
          </a:p>
        </p:txBody>
      </p:sp>
      <p:sp>
        <p:nvSpPr>
          <p:cNvPr id="4" name="Hexagon 3"/>
          <p:cNvSpPr/>
          <p:nvPr/>
        </p:nvSpPr>
        <p:spPr>
          <a:xfrm>
            <a:off x="1981200" y="990600"/>
            <a:ext cx="3124200" cy="2743200"/>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5" name="Oval 4"/>
          <p:cNvSpPr/>
          <p:nvPr/>
        </p:nvSpPr>
        <p:spPr>
          <a:xfrm>
            <a:off x="3420792" y="2286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304800" y="990600"/>
            <a:ext cx="0" cy="1219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304800" y="2209800"/>
            <a:ext cx="12954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1524000" y="1905000"/>
            <a:ext cx="364202" cy="523220"/>
          </a:xfrm>
          <a:prstGeom prst="rect">
            <a:avLst/>
          </a:prstGeom>
          <a:noFill/>
        </p:spPr>
        <p:txBody>
          <a:bodyPr wrap="none" rtlCol="0">
            <a:spAutoFit/>
          </a:bodyPr>
          <a:lstStyle/>
          <a:p>
            <a:r>
              <a:rPr lang="en-US" sz="2800" dirty="0" smtClean="0">
                <a:latin typeface="Times New Roman" pitchFamily="18" charset="0"/>
                <a:cs typeface="Times New Roman" pitchFamily="18" charset="0"/>
              </a:rPr>
              <a:t>x</a:t>
            </a:r>
            <a:endParaRPr lang="en-US" sz="2800" dirty="0">
              <a:latin typeface="Times New Roman" pitchFamily="18" charset="0"/>
              <a:cs typeface="Times New Roman" pitchFamily="18" charset="0"/>
            </a:endParaRPr>
          </a:p>
        </p:txBody>
      </p:sp>
      <p:sp>
        <p:nvSpPr>
          <p:cNvPr id="11" name="TextBox 10"/>
          <p:cNvSpPr txBox="1"/>
          <p:nvPr/>
        </p:nvSpPr>
        <p:spPr>
          <a:xfrm>
            <a:off x="304800" y="838200"/>
            <a:ext cx="364202" cy="523220"/>
          </a:xfrm>
          <a:prstGeom prst="rect">
            <a:avLst/>
          </a:prstGeom>
          <a:noFill/>
        </p:spPr>
        <p:txBody>
          <a:bodyPr wrap="none" rtlCol="0">
            <a:spAutoFit/>
          </a:bodyPr>
          <a:lstStyle/>
          <a:p>
            <a:r>
              <a:rPr lang="en-US" sz="2800" dirty="0" smtClean="0">
                <a:latin typeface="Times New Roman" pitchFamily="18" charset="0"/>
                <a:cs typeface="Times New Roman" pitchFamily="18" charset="0"/>
              </a:rPr>
              <a:t>y</a:t>
            </a:r>
            <a:endParaRPr lang="en-US" sz="2800" dirty="0">
              <a:latin typeface="Times New Roman" pitchFamily="18" charset="0"/>
              <a:cs typeface="Times New Roman" pitchFamily="18" charset="0"/>
            </a:endParaRPr>
          </a:p>
        </p:txBody>
      </p:sp>
      <p:sp>
        <p:nvSpPr>
          <p:cNvPr id="13" name="Oval 12"/>
          <p:cNvSpPr/>
          <p:nvPr/>
        </p:nvSpPr>
        <p:spPr>
          <a:xfrm>
            <a:off x="4038600" y="1447800"/>
            <a:ext cx="1524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4267200" y="3505200"/>
            <a:ext cx="1524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2590800" y="2286000"/>
            <a:ext cx="1524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7" name="Straight Arrow Connector 16"/>
          <p:cNvCxnSpPr>
            <a:stCxn id="5" idx="7"/>
            <a:endCxn id="13" idx="3"/>
          </p:cNvCxnSpPr>
          <p:nvPr/>
        </p:nvCxnSpPr>
        <p:spPr>
          <a:xfrm flipV="1">
            <a:off x="3550874" y="1642922"/>
            <a:ext cx="510044" cy="6653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5" idx="4"/>
            <a:endCxn id="14" idx="1"/>
          </p:cNvCxnSpPr>
          <p:nvPr/>
        </p:nvCxnSpPr>
        <p:spPr>
          <a:xfrm>
            <a:off x="3496992" y="2438400"/>
            <a:ext cx="792526" cy="11002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5" idx="2"/>
            <a:endCxn id="15" idx="6"/>
          </p:cNvCxnSpPr>
          <p:nvPr/>
        </p:nvCxnSpPr>
        <p:spPr>
          <a:xfrm flipH="1">
            <a:off x="2743200" y="2362200"/>
            <a:ext cx="677592"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3352800" y="1447800"/>
            <a:ext cx="463588"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1</a:t>
            </a:r>
            <a:endParaRPr lang="en-US" sz="2800" b="1" dirty="0">
              <a:latin typeface="Times New Roman" pitchFamily="18" charset="0"/>
              <a:cs typeface="Times New Roman" pitchFamily="18" charset="0"/>
            </a:endParaRPr>
          </a:p>
        </p:txBody>
      </p:sp>
      <p:sp>
        <p:nvSpPr>
          <p:cNvPr id="24" name="TextBox 23"/>
          <p:cNvSpPr txBox="1"/>
          <p:nvPr/>
        </p:nvSpPr>
        <p:spPr>
          <a:xfrm>
            <a:off x="3810000" y="2438400"/>
            <a:ext cx="463588"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2</a:t>
            </a:r>
            <a:endParaRPr lang="en-US" sz="2800" b="1" dirty="0">
              <a:latin typeface="Times New Roman" pitchFamily="18" charset="0"/>
              <a:cs typeface="Times New Roman" pitchFamily="18" charset="0"/>
            </a:endParaRPr>
          </a:p>
        </p:txBody>
      </p:sp>
      <p:sp>
        <p:nvSpPr>
          <p:cNvPr id="25" name="TextBox 24"/>
          <p:cNvSpPr txBox="1"/>
          <p:nvPr/>
        </p:nvSpPr>
        <p:spPr>
          <a:xfrm>
            <a:off x="2895600" y="2362200"/>
            <a:ext cx="463588"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3</a:t>
            </a:r>
            <a:endParaRPr lang="en-US" sz="2800" b="1" dirty="0">
              <a:latin typeface="Times New Roman" pitchFamily="18" charset="0"/>
              <a:cs typeface="Times New Roman" pitchFamily="18" charset="0"/>
            </a:endParaRPr>
          </a:p>
        </p:txBody>
      </p:sp>
      <p:grpSp>
        <p:nvGrpSpPr>
          <p:cNvPr id="38" name="Group 37"/>
          <p:cNvGrpSpPr/>
          <p:nvPr/>
        </p:nvGrpSpPr>
        <p:grpSpPr>
          <a:xfrm>
            <a:off x="5791200" y="1143000"/>
            <a:ext cx="3124200" cy="2743200"/>
            <a:chOff x="5410200" y="1828800"/>
            <a:chExt cx="3124200" cy="2743200"/>
          </a:xfrm>
        </p:grpSpPr>
        <p:sp>
          <p:nvSpPr>
            <p:cNvPr id="27" name="Hexagon 26"/>
            <p:cNvSpPr/>
            <p:nvPr/>
          </p:nvSpPr>
          <p:spPr>
            <a:xfrm>
              <a:off x="5410200" y="1828800"/>
              <a:ext cx="3124200" cy="2743200"/>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28" name="Oval 27"/>
            <p:cNvSpPr/>
            <p:nvPr/>
          </p:nvSpPr>
          <p:spPr>
            <a:xfrm>
              <a:off x="6849792" y="31242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467600" y="2286000"/>
              <a:ext cx="1524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p:cNvSpPr/>
            <p:nvPr/>
          </p:nvSpPr>
          <p:spPr>
            <a:xfrm>
              <a:off x="7696200" y="4343400"/>
              <a:ext cx="1524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p:cNvSpPr/>
            <p:nvPr/>
          </p:nvSpPr>
          <p:spPr>
            <a:xfrm>
              <a:off x="6019800" y="3124200"/>
              <a:ext cx="1524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2" name="Straight Arrow Connector 31"/>
            <p:cNvCxnSpPr>
              <a:stCxn id="28" idx="7"/>
              <a:endCxn id="29" idx="3"/>
            </p:cNvCxnSpPr>
            <p:nvPr/>
          </p:nvCxnSpPr>
          <p:spPr>
            <a:xfrm flipV="1">
              <a:off x="6979874" y="2481122"/>
              <a:ext cx="510044" cy="6653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28" idx="4"/>
              <a:endCxn id="30" idx="1"/>
            </p:cNvCxnSpPr>
            <p:nvPr/>
          </p:nvCxnSpPr>
          <p:spPr>
            <a:xfrm>
              <a:off x="6925992" y="3276600"/>
              <a:ext cx="792526" cy="11002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28" idx="2"/>
              <a:endCxn id="31" idx="6"/>
            </p:cNvCxnSpPr>
            <p:nvPr/>
          </p:nvCxnSpPr>
          <p:spPr>
            <a:xfrm flipH="1">
              <a:off x="6172200" y="3200400"/>
              <a:ext cx="677592"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6781800" y="2286000"/>
              <a:ext cx="463588"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1</a:t>
              </a:r>
              <a:endParaRPr lang="en-US" sz="2800" b="1" dirty="0">
                <a:latin typeface="Times New Roman" pitchFamily="18" charset="0"/>
                <a:cs typeface="Times New Roman" pitchFamily="18" charset="0"/>
              </a:endParaRPr>
            </a:p>
          </p:txBody>
        </p:sp>
        <p:sp>
          <p:nvSpPr>
            <p:cNvPr id="36" name="TextBox 35"/>
            <p:cNvSpPr txBox="1"/>
            <p:nvPr/>
          </p:nvSpPr>
          <p:spPr>
            <a:xfrm>
              <a:off x="7239000" y="3276600"/>
              <a:ext cx="463588"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2</a:t>
              </a:r>
              <a:endParaRPr lang="en-US" sz="2800" b="1" dirty="0">
                <a:latin typeface="Times New Roman" pitchFamily="18" charset="0"/>
                <a:cs typeface="Times New Roman" pitchFamily="18" charset="0"/>
              </a:endParaRPr>
            </a:p>
          </p:txBody>
        </p:sp>
        <p:sp>
          <p:nvSpPr>
            <p:cNvPr id="37" name="TextBox 36"/>
            <p:cNvSpPr txBox="1"/>
            <p:nvPr/>
          </p:nvSpPr>
          <p:spPr>
            <a:xfrm>
              <a:off x="6324600" y="3200400"/>
              <a:ext cx="463588"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3</a:t>
              </a:r>
              <a:endParaRPr lang="en-US" sz="2800" b="1" dirty="0">
                <a:latin typeface="Times New Roman" pitchFamily="18" charset="0"/>
                <a:cs typeface="Times New Roman" pitchFamily="18" charset="0"/>
              </a:endParaRPr>
            </a:p>
          </p:txBody>
        </p:sp>
      </p:grpSp>
      <p:sp>
        <p:nvSpPr>
          <p:cNvPr id="39" name="TextBox 38"/>
          <p:cNvSpPr txBox="1"/>
          <p:nvPr/>
        </p:nvSpPr>
        <p:spPr>
          <a:xfrm>
            <a:off x="381000" y="4114800"/>
            <a:ext cx="8458200" cy="2677656"/>
          </a:xfrm>
          <a:prstGeom prst="rect">
            <a:avLst/>
          </a:prstGeom>
          <a:noFill/>
        </p:spPr>
        <p:txBody>
          <a:bodyPr wrap="square" rtlCol="0">
            <a:spAutoFit/>
          </a:bodyPr>
          <a:lstStyle/>
          <a:p>
            <a:r>
              <a:rPr lang="en-US" sz="2400" dirty="0" smtClean="0">
                <a:latin typeface="Times New Roman" pitchFamily="18" charset="0"/>
                <a:cs typeface="Times New Roman" pitchFamily="18" charset="0"/>
              </a:rPr>
              <a:t>Two important terms to remember</a:t>
            </a:r>
          </a:p>
          <a:p>
            <a:endParaRPr lang="en-US" sz="2400" dirty="0" smtClean="0">
              <a:latin typeface="Times New Roman" pitchFamily="18" charset="0"/>
              <a:cs typeface="Times New Roman" pitchFamily="18" charset="0"/>
            </a:endParaRPr>
          </a:p>
          <a:p>
            <a:pPr marL="457200" indent="-457200"/>
            <a:r>
              <a:rPr lang="en-US" sz="2400" dirty="0" smtClean="0">
                <a:latin typeface="Times New Roman" pitchFamily="18" charset="0"/>
                <a:cs typeface="Times New Roman" pitchFamily="18" charset="0"/>
              </a:rPr>
              <a:t>1. </a:t>
            </a:r>
            <a:r>
              <a:rPr lang="en-US" sz="2400" b="1" dirty="0" smtClean="0">
                <a:solidFill>
                  <a:srgbClr val="FF0000"/>
                </a:solidFill>
                <a:latin typeface="Times New Roman" pitchFamily="18" charset="0"/>
                <a:cs typeface="Times New Roman" pitchFamily="18" charset="0"/>
              </a:rPr>
              <a:t>Rigid body </a:t>
            </a:r>
            <a:r>
              <a:rPr lang="en-US" sz="2400" dirty="0" smtClean="0">
                <a:latin typeface="Times New Roman" pitchFamily="18" charset="0"/>
                <a:cs typeface="Times New Roman" pitchFamily="18" charset="0"/>
              </a:rPr>
              <a:t>: Every particle in the body remains at a fixed distance from the axis</a:t>
            </a:r>
          </a:p>
          <a:p>
            <a:pPr marL="457200" indent="-457200">
              <a:buAutoNum type="arabicPeriod"/>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2. </a:t>
            </a:r>
            <a:r>
              <a:rPr lang="en-US" sz="2400" b="1" dirty="0" smtClean="0">
                <a:solidFill>
                  <a:srgbClr val="FF0000"/>
                </a:solidFill>
                <a:latin typeface="Times New Roman" pitchFamily="18" charset="0"/>
                <a:cs typeface="Times New Roman" pitchFamily="18" charset="0"/>
              </a:rPr>
              <a:t>Fixed axis rotation </a:t>
            </a:r>
            <a:r>
              <a:rPr lang="en-US" sz="2400" dirty="0" smtClean="0">
                <a:latin typeface="Times New Roman" pitchFamily="18" charset="0"/>
                <a:cs typeface="Times New Roman" pitchFamily="18" charset="0"/>
              </a:rPr>
              <a:t>: The direction of axis of rotation is always along the same line.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5000" fill="hold"/>
                                        <p:tgtEl>
                                          <p:spTgt spid="4"/>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8" presetClass="emph" presetSubtype="0" fill="hold" nodeType="clickEffect">
                                  <p:stCondLst>
                                    <p:cond delay="0"/>
                                  </p:stCondLst>
                                  <p:childTnLst>
                                    <p:animRot by="10800000">
                                      <p:cBhvr>
                                        <p:cTn id="49" dur="5000" fill="hold"/>
                                        <p:tgtEl>
                                          <p:spTgt spid="38"/>
                                        </p:tgtEl>
                                        <p:attrNameLst>
                                          <p:attrName>r</p:attrName>
                                        </p:attrNameLst>
                                      </p:cBhvr>
                                    </p:animRo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5" grpId="0" animBg="1"/>
      <p:bldP spid="23" grpId="0"/>
      <p:bldP spid="24" grpId="0"/>
      <p:bldP spid="25"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Rolling Racers</a:t>
            </a:r>
            <a:endParaRPr lang="en-US" sz="3200" b="1" dirty="0">
              <a:latin typeface="Times New Roman" pitchFamily="18" charset="0"/>
              <a:cs typeface="Times New Roman" pitchFamily="18" charset="0"/>
            </a:endParaRPr>
          </a:p>
        </p:txBody>
      </p:sp>
      <p:pic>
        <p:nvPicPr>
          <p:cNvPr id="61442" name="Picture 2" descr="http://estersmell.files.wordpress.com/2011/11/table.png"/>
          <p:cNvPicPr>
            <a:picLocks noChangeAspect="1" noChangeArrowheads="1"/>
          </p:cNvPicPr>
          <p:nvPr/>
        </p:nvPicPr>
        <p:blipFill>
          <a:blip r:embed="rId4" cstate="print"/>
          <a:srcRect t="12729"/>
          <a:stretch>
            <a:fillRect/>
          </a:stretch>
        </p:blipFill>
        <p:spPr bwMode="auto">
          <a:xfrm>
            <a:off x="152400" y="838200"/>
            <a:ext cx="4648200" cy="3134590"/>
          </a:xfrm>
          <a:prstGeom prst="rect">
            <a:avLst/>
          </a:prstGeom>
          <a:noFill/>
        </p:spPr>
      </p:pic>
      <p:sp>
        <p:nvSpPr>
          <p:cNvPr id="5" name="TextBox 4"/>
          <p:cNvSpPr txBox="1"/>
          <p:nvPr/>
        </p:nvSpPr>
        <p:spPr>
          <a:xfrm>
            <a:off x="3962400" y="2819400"/>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6" name="TextBox 5"/>
          <p:cNvSpPr txBox="1"/>
          <p:nvPr/>
        </p:nvSpPr>
        <p:spPr>
          <a:xfrm>
            <a:off x="3505200" y="2133600"/>
            <a:ext cx="762000" cy="369332"/>
          </a:xfrm>
          <a:prstGeom prst="rect">
            <a:avLst/>
          </a:prstGeom>
          <a:noFill/>
        </p:spPr>
        <p:txBody>
          <a:bodyPr wrap="square" rtlCol="0">
            <a:spAutoFit/>
          </a:bodyPr>
          <a:lstStyle/>
          <a:p>
            <a:r>
              <a:rPr lang="en-US" b="1" dirty="0" smtClean="0">
                <a:solidFill>
                  <a:srgbClr val="FF0000"/>
                </a:solidFill>
              </a:rPr>
              <a:t>2</a:t>
            </a:r>
            <a:endParaRPr lang="en-US" b="1" dirty="0">
              <a:solidFill>
                <a:srgbClr val="FF0000"/>
              </a:solidFill>
            </a:endParaRPr>
          </a:p>
        </p:txBody>
      </p:sp>
      <p:sp>
        <p:nvSpPr>
          <p:cNvPr id="7" name="TextBox 6"/>
          <p:cNvSpPr txBox="1"/>
          <p:nvPr/>
        </p:nvSpPr>
        <p:spPr>
          <a:xfrm>
            <a:off x="1828800" y="2895600"/>
            <a:ext cx="301686" cy="369332"/>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sp>
        <p:nvSpPr>
          <p:cNvPr id="8" name="TextBox 7"/>
          <p:cNvSpPr txBox="1"/>
          <p:nvPr/>
        </p:nvSpPr>
        <p:spPr>
          <a:xfrm>
            <a:off x="1905000" y="1981200"/>
            <a:ext cx="301686" cy="369332"/>
          </a:xfrm>
          <a:prstGeom prst="rect">
            <a:avLst/>
          </a:prstGeom>
          <a:noFill/>
        </p:spPr>
        <p:txBody>
          <a:bodyPr wrap="none" rtlCol="0">
            <a:spAutoFit/>
          </a:bodyPr>
          <a:lstStyle/>
          <a:p>
            <a:r>
              <a:rPr lang="en-US" b="1" dirty="0" smtClean="0">
                <a:solidFill>
                  <a:srgbClr val="FF0000"/>
                </a:solidFill>
              </a:rPr>
              <a:t>4</a:t>
            </a:r>
            <a:endParaRPr lang="en-US" b="1" dirty="0">
              <a:solidFill>
                <a:srgbClr val="FF0000"/>
              </a:solidFill>
            </a:endParaRPr>
          </a:p>
        </p:txBody>
      </p:sp>
      <p:pic>
        <p:nvPicPr>
          <p:cNvPr id="9" name="Rolling Racers - Moment of Inertia (animation).wmv">
            <a:hlinkClick r:id="" action="ppaction://media"/>
          </p:cNvPr>
          <p:cNvPicPr>
            <a:picLocks noRot="1" noChangeAspect="1"/>
          </p:cNvPicPr>
          <p:nvPr>
            <a:videoFile r:link="rId1"/>
          </p:nvPr>
        </p:nvPicPr>
        <p:blipFill>
          <a:blip r:embed="rId5" cstate="print"/>
          <a:stretch>
            <a:fillRect/>
          </a:stretch>
        </p:blipFill>
        <p:spPr>
          <a:xfrm>
            <a:off x="1752599" y="3352800"/>
            <a:ext cx="6231467" cy="350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mediacall" presetSubtype="0" fill="hold" nodeType="afterEffect">
                                  <p:stCondLst>
                                    <p:cond delay="0"/>
                                  </p:stCondLst>
                                  <p:childTnLst>
                                    <p:cmd type="call" cmd="playFrom(0.0)">
                                      <p:cBhvr>
                                        <p:cTn id="17" dur="7646"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8" fill="hold" display="0">
                  <p:stCondLst>
                    <p:cond delay="indefinite"/>
                  </p:stCondLst>
                  <p:endCondLst>
                    <p:cond evt="onNext" delay="0">
                      <p:tgtEl>
                        <p:sldTgt/>
                      </p:tgtEl>
                    </p:cond>
                    <p:cond evt="onPrev" delay="0">
                      <p:tgtEl>
                        <p:sldTgt/>
                      </p:tgtEl>
                    </p:cond>
                  </p:endCondLst>
                </p:cTn>
                <p:tgtEl>
                  <p:spTgt spid="9"/>
                </p:tgtEl>
              </p:cMediaNode>
            </p:video>
            <p:seq concurrent="1" nextAc="seek">
              <p:cTn id="19" restart="whenNotActive" fill="hold" evtFilter="cancelBubble" nodeType="interactiveSeq">
                <p:stCondLst>
                  <p:cond evt="onClick" delay="0">
                    <p:tgtEl>
                      <p:spTgt spid="9"/>
                    </p:tgtEl>
                  </p:cond>
                </p:stCondLst>
                <p:endSync evt="end" delay="0">
                  <p:rtn val="all"/>
                </p:endSync>
                <p:childTnLst>
                  <p:par>
                    <p:cTn id="20" fill="hold">
                      <p:stCondLst>
                        <p:cond delay="0"/>
                      </p:stCondLst>
                      <p:childTnLst>
                        <p:par>
                          <p:cTn id="21" fill="hold">
                            <p:stCondLst>
                              <p:cond delay="0"/>
                            </p:stCondLst>
                            <p:childTnLst>
                              <p:par>
                                <p:cTn id="22" presetID="2" presetClass="mediacall" presetSubtype="0" fill="hold" nodeType="clickEffect">
                                  <p:stCondLst>
                                    <p:cond delay="0"/>
                                  </p:stCondLst>
                                  <p:childTnLst>
                                    <p:cmd type="call" cmd="togglePause">
                                      <p:cBhvr>
                                        <p:cTn id="23" dur="1" fill="hold"/>
                                        <p:tgtEl>
                                          <p:spTgt spid="9"/>
                                        </p:tgtEl>
                                      </p:cBhvr>
                                    </p:cmd>
                                  </p:childTnLst>
                                </p:cTn>
                              </p:par>
                            </p:childTnLst>
                          </p:cTn>
                        </p:par>
                      </p:childTnLst>
                    </p:cTn>
                  </p:par>
                </p:childTnLst>
              </p:cTn>
              <p:nextCondLst>
                <p:cond evt="onClick" delay="0">
                  <p:tgtEl>
                    <p:spTgt spid="9"/>
                  </p:tgtEl>
                </p:cond>
              </p:nextCondLst>
            </p:seq>
          </p:childTnLst>
        </p:cTn>
      </p:par>
    </p:tnLst>
    <p:bldLst>
      <p:bldP spid="5"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http://i.stack.imgur.com/zK7xr.png"/>
          <p:cNvPicPr>
            <a:picLocks noChangeAspect="1" noChangeArrowheads="1"/>
          </p:cNvPicPr>
          <p:nvPr/>
        </p:nvPicPr>
        <p:blipFill>
          <a:blip r:embed="rId2" cstate="print"/>
          <a:srcRect/>
          <a:stretch>
            <a:fillRect/>
          </a:stretch>
        </p:blipFill>
        <p:spPr bwMode="auto">
          <a:xfrm>
            <a:off x="1143000" y="990600"/>
            <a:ext cx="5715000" cy="3810000"/>
          </a:xfrm>
          <a:prstGeom prst="rect">
            <a:avLst/>
          </a:prstGeom>
          <a:noFill/>
        </p:spPr>
      </p:pic>
      <p:sp>
        <p:nvSpPr>
          <p:cNvPr id="3" name="Rectangle 2"/>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Moment of Inertia</a:t>
            </a:r>
            <a:endParaRPr lang="en-US" sz="3200" b="1" dirty="0">
              <a:latin typeface="Times New Roman" pitchFamily="18" charset="0"/>
              <a:cs typeface="Times New Roman" pitchFamily="18" charset="0"/>
            </a:endParaRPr>
          </a:p>
        </p:txBody>
      </p:sp>
      <p:sp>
        <p:nvSpPr>
          <p:cNvPr id="4" name="TextBox 3"/>
          <p:cNvSpPr txBox="1"/>
          <p:nvPr/>
        </p:nvSpPr>
        <p:spPr>
          <a:xfrm>
            <a:off x="609600" y="5334000"/>
            <a:ext cx="8001000" cy="83099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We need to remember that the above two objects have same mass.</a:t>
            </a:r>
            <a:endParaRPr lang="en-US" sz="2400" dirty="0">
              <a:latin typeface="Times New Roman" pitchFamily="18" charset="0"/>
              <a:cs typeface="Times New Roman" pitchFamily="18" charset="0"/>
            </a:endParaRPr>
          </a:p>
        </p:txBody>
      </p:sp>
      <p:sp>
        <p:nvSpPr>
          <p:cNvPr id="5" name="TextBox 4"/>
          <p:cNvSpPr txBox="1"/>
          <p:nvPr/>
        </p:nvSpPr>
        <p:spPr>
          <a:xfrm>
            <a:off x="457200" y="990600"/>
            <a:ext cx="1237839" cy="369332"/>
          </a:xfrm>
          <a:prstGeom prst="rect">
            <a:avLst/>
          </a:prstGeom>
          <a:noFill/>
        </p:spPr>
        <p:txBody>
          <a:bodyPr wrap="none" rtlCol="0">
            <a:spAutoFit/>
          </a:bodyPr>
          <a:lstStyle/>
          <a:p>
            <a:r>
              <a:rPr lang="en-US" dirty="0" smtClean="0">
                <a:latin typeface="Times New Roman" pitchFamily="18" charset="0"/>
                <a:cs typeface="Times New Roman" pitchFamily="18" charset="0"/>
              </a:rPr>
              <a:t>I = 1/2MR</a:t>
            </a:r>
            <a:r>
              <a:rPr lang="en-US" baseline="30000"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p:txBody>
      </p:sp>
      <p:sp>
        <p:nvSpPr>
          <p:cNvPr id="6" name="TextBox 5"/>
          <p:cNvSpPr txBox="1"/>
          <p:nvPr/>
        </p:nvSpPr>
        <p:spPr>
          <a:xfrm>
            <a:off x="6934200" y="990600"/>
            <a:ext cx="942887" cy="369332"/>
          </a:xfrm>
          <a:prstGeom prst="rect">
            <a:avLst/>
          </a:prstGeom>
          <a:noFill/>
        </p:spPr>
        <p:txBody>
          <a:bodyPr wrap="none" rtlCol="0">
            <a:spAutoFit/>
          </a:bodyPr>
          <a:lstStyle/>
          <a:p>
            <a:r>
              <a:rPr lang="en-US" dirty="0" smtClean="0">
                <a:latin typeface="Times New Roman" pitchFamily="18" charset="0"/>
                <a:cs typeface="Times New Roman" pitchFamily="18" charset="0"/>
              </a:rPr>
              <a:t>I = MR</a:t>
            </a:r>
            <a:r>
              <a:rPr lang="en-US" baseline="30000"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piff.rit.edu/classes/phys312/workshops/w3c/Kleinman_gunbarrel.jpg"/>
          <p:cNvPicPr>
            <a:picLocks noChangeAspect="1" noChangeArrowheads="1"/>
          </p:cNvPicPr>
          <p:nvPr/>
        </p:nvPicPr>
        <p:blipFill>
          <a:blip r:embed="rId3" cstate="print"/>
          <a:srcRect/>
          <a:stretch>
            <a:fillRect/>
          </a:stretch>
        </p:blipFill>
        <p:spPr bwMode="auto">
          <a:xfrm>
            <a:off x="0" y="1295400"/>
            <a:ext cx="4305300" cy="2819400"/>
          </a:xfrm>
          <a:prstGeom prst="rect">
            <a:avLst/>
          </a:prstGeom>
          <a:noFill/>
        </p:spPr>
      </p:pic>
      <p:pic>
        <p:nvPicPr>
          <p:cNvPr id="14340" name="Picture 4" descr="http://spiff.rit.edu/classes/phys312/workshops/w3c/rifling.jpg"/>
          <p:cNvPicPr>
            <a:picLocks noChangeAspect="1" noChangeArrowheads="1"/>
          </p:cNvPicPr>
          <p:nvPr/>
        </p:nvPicPr>
        <p:blipFill>
          <a:blip r:embed="rId4" cstate="print"/>
          <a:srcRect/>
          <a:stretch>
            <a:fillRect/>
          </a:stretch>
        </p:blipFill>
        <p:spPr bwMode="auto">
          <a:xfrm>
            <a:off x="4724400" y="1219200"/>
            <a:ext cx="4191000" cy="2792255"/>
          </a:xfrm>
          <a:prstGeom prst="rect">
            <a:avLst/>
          </a:prstGeom>
          <a:noFill/>
        </p:spPr>
      </p:pic>
      <p:pic>
        <p:nvPicPr>
          <p:cNvPr id="14342" name="Picture 6" descr="http://spiff.rit.edu/classes/phys312/workshops/w3c/wc1-c1l.jpg"/>
          <p:cNvPicPr>
            <a:picLocks noChangeAspect="1" noChangeArrowheads="1"/>
          </p:cNvPicPr>
          <p:nvPr/>
        </p:nvPicPr>
        <p:blipFill>
          <a:blip r:embed="rId5" cstate="print"/>
          <a:srcRect b="31818"/>
          <a:stretch>
            <a:fillRect/>
          </a:stretch>
        </p:blipFill>
        <p:spPr bwMode="auto">
          <a:xfrm>
            <a:off x="2590800" y="4419600"/>
            <a:ext cx="4300672" cy="1143000"/>
          </a:xfrm>
          <a:prstGeom prst="rect">
            <a:avLst/>
          </a:prstGeom>
          <a:noFill/>
        </p:spPr>
      </p:pic>
      <p:sp>
        <p:nvSpPr>
          <p:cNvPr id="6" name="Rectangle 5"/>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What is the necessity for having grooves in the barrel of the gun?</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Angular Momentum of a Point Particle</a:t>
            </a:r>
            <a:endParaRPr lang="en-US" sz="3200" b="1" dirty="0">
              <a:latin typeface="Times New Roman" pitchFamily="18" charset="0"/>
              <a:cs typeface="Times New Roman" pitchFamily="18" charset="0"/>
            </a:endParaRPr>
          </a:p>
        </p:txBody>
      </p:sp>
      <p:sp>
        <p:nvSpPr>
          <p:cNvPr id="3" name="Oval 2"/>
          <p:cNvSpPr/>
          <p:nvPr/>
        </p:nvSpPr>
        <p:spPr>
          <a:xfrm>
            <a:off x="1295400" y="2114490"/>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 name="Straight Arrow Connector 4"/>
          <p:cNvCxnSpPr>
            <a:stCxn id="3" idx="6"/>
          </p:cNvCxnSpPr>
          <p:nvPr/>
        </p:nvCxnSpPr>
        <p:spPr>
          <a:xfrm flipV="1">
            <a:off x="1524000" y="2190690"/>
            <a:ext cx="3200400" cy="381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2286000" y="1581090"/>
            <a:ext cx="364202" cy="523220"/>
          </a:xfrm>
          <a:prstGeom prst="rect">
            <a:avLst/>
          </a:prstGeom>
          <a:noFill/>
        </p:spPr>
        <p:txBody>
          <a:bodyPr wrap="none" rtlCol="0">
            <a:spAutoFit/>
          </a:bodyPr>
          <a:lstStyle/>
          <a:p>
            <a:r>
              <a:rPr lang="en-US" sz="2800" dirty="0" smtClean="0">
                <a:latin typeface="Times New Roman" pitchFamily="18" charset="0"/>
                <a:cs typeface="Times New Roman" pitchFamily="18" charset="0"/>
              </a:rPr>
              <a:t>v</a:t>
            </a:r>
            <a:endParaRPr lang="en-US" sz="2800" dirty="0">
              <a:latin typeface="Times New Roman" pitchFamily="18" charset="0"/>
              <a:cs typeface="Times New Roman" pitchFamily="18" charset="0"/>
            </a:endParaRPr>
          </a:p>
        </p:txBody>
      </p:sp>
      <p:sp>
        <p:nvSpPr>
          <p:cNvPr id="7" name="TextBox 6"/>
          <p:cNvSpPr txBox="1"/>
          <p:nvPr/>
        </p:nvSpPr>
        <p:spPr>
          <a:xfrm>
            <a:off x="1219200" y="1504890"/>
            <a:ext cx="463588" cy="523220"/>
          </a:xfrm>
          <a:prstGeom prst="rect">
            <a:avLst/>
          </a:prstGeom>
          <a:noFill/>
        </p:spPr>
        <p:txBody>
          <a:bodyPr wrap="none" rtlCol="0">
            <a:spAutoFit/>
          </a:bodyPr>
          <a:lstStyle/>
          <a:p>
            <a:r>
              <a:rPr lang="en-US" sz="2800" dirty="0" smtClean="0">
                <a:latin typeface="Times New Roman" pitchFamily="18" charset="0"/>
                <a:cs typeface="Times New Roman" pitchFamily="18" charset="0"/>
              </a:rPr>
              <a:t>m</a:t>
            </a:r>
            <a:endParaRPr lang="en-US" sz="2800" dirty="0">
              <a:latin typeface="Times New Roman" pitchFamily="18" charset="0"/>
              <a:cs typeface="Times New Roman" pitchFamily="18" charset="0"/>
            </a:endParaRPr>
          </a:p>
        </p:txBody>
      </p:sp>
      <p:sp>
        <p:nvSpPr>
          <p:cNvPr id="8" name="TextBox 7"/>
          <p:cNvSpPr txBox="1"/>
          <p:nvPr/>
        </p:nvSpPr>
        <p:spPr>
          <a:xfrm>
            <a:off x="4953000" y="1962090"/>
            <a:ext cx="2234907"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Momentum  p = </a:t>
            </a:r>
            <a:r>
              <a:rPr lang="en-US" sz="2000" dirty="0" err="1" smtClean="0">
                <a:latin typeface="Times New Roman" pitchFamily="18" charset="0"/>
                <a:cs typeface="Times New Roman" pitchFamily="18" charset="0"/>
              </a:rPr>
              <a:t>mv</a:t>
            </a:r>
            <a:endParaRPr lang="en-US" sz="2000" dirty="0">
              <a:latin typeface="Times New Roman" pitchFamily="18" charset="0"/>
              <a:cs typeface="Times New Roman" pitchFamily="18" charset="0"/>
            </a:endParaRPr>
          </a:p>
        </p:txBody>
      </p:sp>
      <p:graphicFrame>
        <p:nvGraphicFramePr>
          <p:cNvPr id="17" name="Object 16"/>
          <p:cNvGraphicFramePr>
            <a:graphicFrameLocks noChangeAspect="1"/>
          </p:cNvGraphicFramePr>
          <p:nvPr/>
        </p:nvGraphicFramePr>
        <p:xfrm>
          <a:off x="1905000" y="3480375"/>
          <a:ext cx="2190750" cy="1143000"/>
        </p:xfrm>
        <a:graphic>
          <a:graphicData uri="http://schemas.openxmlformats.org/presentationml/2006/ole">
            <mc:AlternateContent xmlns:mc="http://schemas.openxmlformats.org/markup-compatibility/2006">
              <mc:Choice xmlns:v="urn:schemas-microsoft-com:vml" Requires="v">
                <p:oleObj spid="_x0000_s18514" name="Equation" r:id="rId4" imgW="583920" imgH="304560" progId="Equation.3">
                  <p:embed/>
                </p:oleObj>
              </mc:Choice>
              <mc:Fallback>
                <p:oleObj name="Equation" r:id="rId4" imgW="583920" imgH="3045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480375"/>
                        <a:ext cx="219075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457200" y="838200"/>
            <a:ext cx="3516284" cy="584775"/>
          </a:xfrm>
          <a:prstGeom prst="rect">
            <a:avLst/>
          </a:prstGeom>
          <a:noFill/>
        </p:spPr>
        <p:txBody>
          <a:bodyPr wrap="none" rtlCol="0">
            <a:spAutoFit/>
          </a:bodyPr>
          <a:lstStyle/>
          <a:p>
            <a:r>
              <a:rPr lang="en-US" sz="3200" b="1" dirty="0" smtClean="0">
                <a:solidFill>
                  <a:srgbClr val="FF0000"/>
                </a:solidFill>
                <a:latin typeface="Times New Roman" pitchFamily="18" charset="0"/>
                <a:cs typeface="Times New Roman" pitchFamily="18" charset="0"/>
              </a:rPr>
              <a:t>Linear Momentum</a:t>
            </a:r>
            <a:endParaRPr lang="en-US" sz="3200" b="1" dirty="0">
              <a:solidFill>
                <a:srgbClr val="FF0000"/>
              </a:solidFill>
              <a:latin typeface="Times New Roman" pitchFamily="18" charset="0"/>
              <a:cs typeface="Times New Roman" pitchFamily="18" charset="0"/>
            </a:endParaRPr>
          </a:p>
        </p:txBody>
      </p:sp>
      <p:sp>
        <p:nvSpPr>
          <p:cNvPr id="19" name="TextBox 18"/>
          <p:cNvSpPr txBox="1"/>
          <p:nvPr/>
        </p:nvSpPr>
        <p:spPr>
          <a:xfrm>
            <a:off x="533400" y="2514600"/>
            <a:ext cx="3788794" cy="584775"/>
          </a:xfrm>
          <a:prstGeom prst="rect">
            <a:avLst/>
          </a:prstGeom>
          <a:noFill/>
        </p:spPr>
        <p:txBody>
          <a:bodyPr wrap="none" rtlCol="0">
            <a:spAutoFit/>
          </a:bodyPr>
          <a:lstStyle/>
          <a:p>
            <a:r>
              <a:rPr lang="en-US" sz="3200" b="1" dirty="0" smtClean="0">
                <a:solidFill>
                  <a:srgbClr val="FF0000"/>
                </a:solidFill>
                <a:latin typeface="Times New Roman" pitchFamily="18" charset="0"/>
                <a:cs typeface="Times New Roman" pitchFamily="18" charset="0"/>
              </a:rPr>
              <a:t>Angular Momentum</a:t>
            </a:r>
            <a:endParaRPr lang="en-US" sz="3200" b="1" dirty="0">
              <a:solidFill>
                <a:srgbClr val="FF0000"/>
              </a:solidFill>
              <a:latin typeface="Times New Roman" pitchFamily="18" charset="0"/>
              <a:cs typeface="Times New Roman" pitchFamily="18" charset="0"/>
            </a:endParaRPr>
          </a:p>
        </p:txBody>
      </p:sp>
      <p:cxnSp>
        <p:nvCxnSpPr>
          <p:cNvPr id="21" name="Straight Arrow Connector 20"/>
          <p:cNvCxnSpPr/>
          <p:nvPr/>
        </p:nvCxnSpPr>
        <p:spPr>
          <a:xfrm flipV="1">
            <a:off x="5638800" y="2794575"/>
            <a:ext cx="0" cy="2133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5334000" y="4699575"/>
            <a:ext cx="32004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V="1">
            <a:off x="5638800" y="3708975"/>
            <a:ext cx="1066800" cy="990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flipH="1" flipV="1">
            <a:off x="5638800" y="3309321"/>
            <a:ext cx="1038664" cy="41372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graphicFrame>
        <p:nvGraphicFramePr>
          <p:cNvPr id="30" name="Object 29"/>
          <p:cNvGraphicFramePr>
            <a:graphicFrameLocks noChangeAspect="1"/>
          </p:cNvGraphicFramePr>
          <p:nvPr/>
        </p:nvGraphicFramePr>
        <p:xfrm>
          <a:off x="6324600" y="3752850"/>
          <a:ext cx="603250" cy="666750"/>
        </p:xfrm>
        <a:graphic>
          <a:graphicData uri="http://schemas.openxmlformats.org/presentationml/2006/ole">
            <mc:AlternateContent xmlns:mc="http://schemas.openxmlformats.org/markup-compatibility/2006">
              <mc:Choice xmlns:v="urn:schemas-microsoft-com:vml" Requires="v">
                <p:oleObj spid="_x0000_s18515" name="Equation" r:id="rId6" imgW="139680" imgH="266400" progId="Equation.3">
                  <p:embed/>
                </p:oleObj>
              </mc:Choice>
              <mc:Fallback>
                <p:oleObj name="Equation" r:id="rId6" imgW="139680" imgH="2664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3752850"/>
                        <a:ext cx="60325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4"/>
          <p:cNvGraphicFramePr>
            <a:graphicFrameLocks noChangeAspect="1"/>
          </p:cNvGraphicFramePr>
          <p:nvPr/>
        </p:nvGraphicFramePr>
        <p:xfrm>
          <a:off x="5970588" y="2362200"/>
          <a:ext cx="658812" cy="762000"/>
        </p:xfrm>
        <a:graphic>
          <a:graphicData uri="http://schemas.openxmlformats.org/presentationml/2006/ole">
            <mc:AlternateContent xmlns:mc="http://schemas.openxmlformats.org/markup-compatibility/2006">
              <mc:Choice xmlns:v="urn:schemas-microsoft-com:vml" Requires="v">
                <p:oleObj spid="_x0000_s18516" name="Equation" r:id="rId8" imgW="152280" imgH="304560" progId="Equation.3">
                  <p:embed/>
                </p:oleObj>
              </mc:Choice>
              <mc:Fallback>
                <p:oleObj name="Equation" r:id="rId8" imgW="152280" imgH="30456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70588" y="2362200"/>
                        <a:ext cx="65881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3" name="Straight Arrow Connector 32"/>
          <p:cNvCxnSpPr/>
          <p:nvPr/>
        </p:nvCxnSpPr>
        <p:spPr>
          <a:xfrm flipV="1">
            <a:off x="6629400" y="2718375"/>
            <a:ext cx="838200" cy="1066800"/>
          </a:xfrm>
          <a:prstGeom prst="straightConnector1">
            <a:avLst/>
          </a:prstGeom>
          <a:ln>
            <a:prstDash val="sysDot"/>
            <a:tailEnd type="arrow"/>
          </a:ln>
        </p:spPr>
        <p:style>
          <a:lnRef idx="2">
            <a:schemeClr val="dk1"/>
          </a:lnRef>
          <a:fillRef idx="0">
            <a:schemeClr val="dk1"/>
          </a:fillRef>
          <a:effectRef idx="1">
            <a:schemeClr val="dk1"/>
          </a:effectRef>
          <a:fontRef idx="minor">
            <a:schemeClr val="tx1"/>
          </a:fontRef>
        </p:style>
      </p:cxnSp>
      <p:sp>
        <p:nvSpPr>
          <p:cNvPr id="36" name="Arc 35"/>
          <p:cNvSpPr/>
          <p:nvPr/>
        </p:nvSpPr>
        <p:spPr>
          <a:xfrm rot="13228350">
            <a:off x="6425791" y="3007262"/>
            <a:ext cx="631360" cy="779338"/>
          </a:xfrm>
          <a:prstGeom prst="arc">
            <a:avLst>
              <a:gd name="adj1" fmla="val 16909058"/>
              <a:gd name="adj2" fmla="val 6881554"/>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7" name="TextBox 36"/>
          <p:cNvSpPr txBox="1"/>
          <p:nvPr/>
        </p:nvSpPr>
        <p:spPr>
          <a:xfrm>
            <a:off x="6557963" y="2730043"/>
            <a:ext cx="295274" cy="369332"/>
          </a:xfrm>
          <a:prstGeom prst="rect">
            <a:avLst/>
          </a:prstGeom>
          <a:noFill/>
        </p:spPr>
        <p:txBody>
          <a:bodyPr wrap="none" rtlCol="0">
            <a:spAutoFit/>
          </a:bodyPr>
          <a:lstStyle/>
          <a:p>
            <a:r>
              <a:rPr lang="el-GR" dirty="0" smtClean="0">
                <a:latin typeface="Times New Roman" pitchFamily="18" charset="0"/>
                <a:cs typeface="Times New Roman" pitchFamily="18" charset="0"/>
              </a:rPr>
              <a:t>θ</a:t>
            </a:r>
            <a:endParaRPr lang="en-US" dirty="0"/>
          </a:p>
        </p:txBody>
      </p:sp>
      <p:sp>
        <p:nvSpPr>
          <p:cNvPr id="38" name="TextBox 37"/>
          <p:cNvSpPr txBox="1"/>
          <p:nvPr/>
        </p:nvSpPr>
        <p:spPr>
          <a:xfrm>
            <a:off x="228600" y="5029200"/>
            <a:ext cx="7734746"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The magnitude of angular momentum is given by</a:t>
            </a:r>
            <a:endParaRPr lang="en-US" sz="2800" b="1" dirty="0">
              <a:solidFill>
                <a:srgbClr val="FF0000"/>
              </a:solidFill>
              <a:latin typeface="Times New Roman" pitchFamily="18" charset="0"/>
              <a:cs typeface="Times New Roman" pitchFamily="18" charset="0"/>
            </a:endParaRPr>
          </a:p>
        </p:txBody>
      </p:sp>
      <p:graphicFrame>
        <p:nvGraphicFramePr>
          <p:cNvPr id="18437" name="Object 5"/>
          <p:cNvGraphicFramePr>
            <a:graphicFrameLocks noChangeAspect="1"/>
          </p:cNvGraphicFramePr>
          <p:nvPr/>
        </p:nvGraphicFramePr>
        <p:xfrm>
          <a:off x="2813050" y="5494338"/>
          <a:ext cx="3244850" cy="1114425"/>
        </p:xfrm>
        <a:graphic>
          <a:graphicData uri="http://schemas.openxmlformats.org/presentationml/2006/ole">
            <mc:AlternateContent xmlns:mc="http://schemas.openxmlformats.org/markup-compatibility/2006">
              <mc:Choice xmlns:v="urn:schemas-microsoft-com:vml" Requires="v">
                <p:oleObj spid="_x0000_s18517" name="Equation" r:id="rId10" imgW="1257120" imgH="431640" progId="Equation.3">
                  <p:embed/>
                </p:oleObj>
              </mc:Choice>
              <mc:Fallback>
                <p:oleObj name="Equation" r:id="rId10" imgW="1257120" imgH="4316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3050" y="5494338"/>
                        <a:ext cx="324485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down)">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down)">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4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down)">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843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6" grpId="0" animBg="1"/>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Angular Momentum of Rigid Bodies and Fixed axis rotation</a:t>
            </a:r>
            <a:endParaRPr lang="en-US" sz="3200" b="1" dirty="0">
              <a:latin typeface="Times New Roman" pitchFamily="18" charset="0"/>
              <a:cs typeface="Times New Roman" pitchFamily="18" charset="0"/>
            </a:endParaRPr>
          </a:p>
        </p:txBody>
      </p:sp>
      <p:sp>
        <p:nvSpPr>
          <p:cNvPr id="18" name="Hexagon 17"/>
          <p:cNvSpPr/>
          <p:nvPr/>
        </p:nvSpPr>
        <p:spPr>
          <a:xfrm>
            <a:off x="1981200" y="990600"/>
            <a:ext cx="3124200" cy="2743200"/>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19" name="Oval 18"/>
          <p:cNvSpPr/>
          <p:nvPr/>
        </p:nvSpPr>
        <p:spPr>
          <a:xfrm>
            <a:off x="3420792" y="2286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V="1">
            <a:off x="304800" y="990600"/>
            <a:ext cx="0" cy="1219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304800" y="2209800"/>
            <a:ext cx="12954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524000" y="1905000"/>
            <a:ext cx="364202" cy="523220"/>
          </a:xfrm>
          <a:prstGeom prst="rect">
            <a:avLst/>
          </a:prstGeom>
          <a:noFill/>
        </p:spPr>
        <p:txBody>
          <a:bodyPr wrap="none" rtlCol="0">
            <a:spAutoFit/>
          </a:bodyPr>
          <a:lstStyle/>
          <a:p>
            <a:r>
              <a:rPr lang="en-US" sz="2800" dirty="0" smtClean="0">
                <a:latin typeface="Times New Roman" pitchFamily="18" charset="0"/>
                <a:cs typeface="Times New Roman" pitchFamily="18" charset="0"/>
              </a:rPr>
              <a:t>x</a:t>
            </a:r>
            <a:endParaRPr lang="en-US" sz="2800" dirty="0">
              <a:latin typeface="Times New Roman" pitchFamily="18" charset="0"/>
              <a:cs typeface="Times New Roman" pitchFamily="18" charset="0"/>
            </a:endParaRPr>
          </a:p>
        </p:txBody>
      </p:sp>
      <p:sp>
        <p:nvSpPr>
          <p:cNvPr id="23" name="TextBox 22"/>
          <p:cNvSpPr txBox="1"/>
          <p:nvPr/>
        </p:nvSpPr>
        <p:spPr>
          <a:xfrm>
            <a:off x="304800" y="838200"/>
            <a:ext cx="364202" cy="523220"/>
          </a:xfrm>
          <a:prstGeom prst="rect">
            <a:avLst/>
          </a:prstGeom>
          <a:noFill/>
        </p:spPr>
        <p:txBody>
          <a:bodyPr wrap="none" rtlCol="0">
            <a:spAutoFit/>
          </a:bodyPr>
          <a:lstStyle/>
          <a:p>
            <a:r>
              <a:rPr lang="en-US" sz="2800" dirty="0" smtClean="0">
                <a:latin typeface="Times New Roman" pitchFamily="18" charset="0"/>
                <a:cs typeface="Times New Roman" pitchFamily="18" charset="0"/>
              </a:rPr>
              <a:t>y</a:t>
            </a:r>
            <a:endParaRPr lang="en-US" sz="2800" dirty="0">
              <a:latin typeface="Times New Roman" pitchFamily="18" charset="0"/>
              <a:cs typeface="Times New Roman" pitchFamily="18" charset="0"/>
            </a:endParaRPr>
          </a:p>
        </p:txBody>
      </p:sp>
      <p:sp>
        <p:nvSpPr>
          <p:cNvPr id="24" name="Oval 23"/>
          <p:cNvSpPr/>
          <p:nvPr/>
        </p:nvSpPr>
        <p:spPr>
          <a:xfrm>
            <a:off x="4038600" y="1447800"/>
            <a:ext cx="1524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p:cNvSpPr/>
          <p:nvPr/>
        </p:nvSpPr>
        <p:spPr>
          <a:xfrm>
            <a:off x="4267200" y="3505200"/>
            <a:ext cx="1524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p:cNvSpPr/>
          <p:nvPr/>
        </p:nvSpPr>
        <p:spPr>
          <a:xfrm>
            <a:off x="2590800" y="2286000"/>
            <a:ext cx="1524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Arrow Connector 26"/>
          <p:cNvCxnSpPr>
            <a:stCxn id="19" idx="7"/>
            <a:endCxn id="24" idx="3"/>
          </p:cNvCxnSpPr>
          <p:nvPr/>
        </p:nvCxnSpPr>
        <p:spPr>
          <a:xfrm flipV="1">
            <a:off x="3550874" y="1642922"/>
            <a:ext cx="510044" cy="6653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9" idx="4"/>
            <a:endCxn id="25" idx="1"/>
          </p:cNvCxnSpPr>
          <p:nvPr/>
        </p:nvCxnSpPr>
        <p:spPr>
          <a:xfrm>
            <a:off x="3496992" y="2438400"/>
            <a:ext cx="792526" cy="11002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9" idx="2"/>
            <a:endCxn id="26" idx="6"/>
          </p:cNvCxnSpPr>
          <p:nvPr/>
        </p:nvCxnSpPr>
        <p:spPr>
          <a:xfrm flipH="1">
            <a:off x="2743200" y="2362200"/>
            <a:ext cx="677592"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3352800" y="1447800"/>
            <a:ext cx="463588"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1</a:t>
            </a:r>
            <a:endParaRPr lang="en-US" sz="2800" b="1" dirty="0">
              <a:latin typeface="Times New Roman" pitchFamily="18" charset="0"/>
              <a:cs typeface="Times New Roman" pitchFamily="18" charset="0"/>
            </a:endParaRPr>
          </a:p>
        </p:txBody>
      </p:sp>
      <p:sp>
        <p:nvSpPr>
          <p:cNvPr id="31" name="TextBox 30"/>
          <p:cNvSpPr txBox="1"/>
          <p:nvPr/>
        </p:nvSpPr>
        <p:spPr>
          <a:xfrm>
            <a:off x="3810000" y="2438400"/>
            <a:ext cx="463588"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2</a:t>
            </a:r>
            <a:endParaRPr lang="en-US" sz="2800" b="1" dirty="0">
              <a:latin typeface="Times New Roman" pitchFamily="18" charset="0"/>
              <a:cs typeface="Times New Roman" pitchFamily="18" charset="0"/>
            </a:endParaRPr>
          </a:p>
        </p:txBody>
      </p:sp>
      <p:sp>
        <p:nvSpPr>
          <p:cNvPr id="32" name="TextBox 31"/>
          <p:cNvSpPr txBox="1"/>
          <p:nvPr/>
        </p:nvSpPr>
        <p:spPr>
          <a:xfrm>
            <a:off x="2895600" y="2362200"/>
            <a:ext cx="463588"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3</a:t>
            </a:r>
            <a:endParaRPr lang="en-US" sz="2800" b="1" dirty="0">
              <a:latin typeface="Times New Roman" pitchFamily="18" charset="0"/>
              <a:cs typeface="Times New Roman" pitchFamily="18" charset="0"/>
            </a:endParaRPr>
          </a:p>
        </p:txBody>
      </p:sp>
      <p:grpSp>
        <p:nvGrpSpPr>
          <p:cNvPr id="33" name="Group 32"/>
          <p:cNvGrpSpPr/>
          <p:nvPr/>
        </p:nvGrpSpPr>
        <p:grpSpPr>
          <a:xfrm>
            <a:off x="5791200" y="1143000"/>
            <a:ext cx="3124200" cy="2743200"/>
            <a:chOff x="5410200" y="1828800"/>
            <a:chExt cx="3124200" cy="2743200"/>
          </a:xfrm>
        </p:grpSpPr>
        <p:sp>
          <p:nvSpPr>
            <p:cNvPr id="34" name="Hexagon 33"/>
            <p:cNvSpPr/>
            <p:nvPr/>
          </p:nvSpPr>
          <p:spPr>
            <a:xfrm>
              <a:off x="5410200" y="1828800"/>
              <a:ext cx="3124200" cy="2743200"/>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35" name="Oval 34"/>
            <p:cNvSpPr/>
            <p:nvPr/>
          </p:nvSpPr>
          <p:spPr>
            <a:xfrm>
              <a:off x="6849792" y="31242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467600" y="2286000"/>
              <a:ext cx="1524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7696200" y="4343400"/>
              <a:ext cx="1524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6019800" y="3124200"/>
              <a:ext cx="1524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9" name="Straight Arrow Connector 38"/>
            <p:cNvCxnSpPr>
              <a:stCxn id="35" idx="7"/>
              <a:endCxn id="36" idx="3"/>
            </p:cNvCxnSpPr>
            <p:nvPr/>
          </p:nvCxnSpPr>
          <p:spPr>
            <a:xfrm flipV="1">
              <a:off x="6979874" y="2481122"/>
              <a:ext cx="510044" cy="6653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35" idx="4"/>
              <a:endCxn id="37" idx="1"/>
            </p:cNvCxnSpPr>
            <p:nvPr/>
          </p:nvCxnSpPr>
          <p:spPr>
            <a:xfrm>
              <a:off x="6925992" y="3276600"/>
              <a:ext cx="792526" cy="110027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35" idx="2"/>
              <a:endCxn id="38" idx="6"/>
            </p:cNvCxnSpPr>
            <p:nvPr/>
          </p:nvCxnSpPr>
          <p:spPr>
            <a:xfrm flipH="1">
              <a:off x="6172200" y="3200400"/>
              <a:ext cx="677592"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6781800" y="2286000"/>
              <a:ext cx="463588"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1</a:t>
              </a:r>
              <a:endParaRPr lang="en-US" sz="2800" b="1" dirty="0">
                <a:latin typeface="Times New Roman" pitchFamily="18" charset="0"/>
                <a:cs typeface="Times New Roman" pitchFamily="18" charset="0"/>
              </a:endParaRPr>
            </a:p>
          </p:txBody>
        </p:sp>
        <p:sp>
          <p:nvSpPr>
            <p:cNvPr id="43" name="TextBox 42"/>
            <p:cNvSpPr txBox="1"/>
            <p:nvPr/>
          </p:nvSpPr>
          <p:spPr>
            <a:xfrm>
              <a:off x="7239000" y="3276600"/>
              <a:ext cx="463588"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2</a:t>
              </a:r>
              <a:endParaRPr lang="en-US" sz="2800" b="1" dirty="0">
                <a:latin typeface="Times New Roman" pitchFamily="18" charset="0"/>
                <a:cs typeface="Times New Roman" pitchFamily="18" charset="0"/>
              </a:endParaRPr>
            </a:p>
          </p:txBody>
        </p:sp>
        <p:sp>
          <p:nvSpPr>
            <p:cNvPr id="44" name="TextBox 43"/>
            <p:cNvSpPr txBox="1"/>
            <p:nvPr/>
          </p:nvSpPr>
          <p:spPr>
            <a:xfrm>
              <a:off x="6324600" y="3200400"/>
              <a:ext cx="463588"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r</a:t>
              </a:r>
              <a:r>
                <a:rPr lang="en-US" sz="2800" b="1" baseline="-25000" dirty="0" smtClean="0">
                  <a:latin typeface="Times New Roman" pitchFamily="18" charset="0"/>
                  <a:cs typeface="Times New Roman" pitchFamily="18" charset="0"/>
                </a:rPr>
                <a:t>3</a:t>
              </a:r>
              <a:endParaRPr lang="en-US" sz="2800" b="1" dirty="0">
                <a:latin typeface="Times New Roman" pitchFamily="18" charset="0"/>
                <a:cs typeface="Times New Roman" pitchFamily="18" charset="0"/>
              </a:endParaRPr>
            </a:p>
          </p:txBody>
        </p:sp>
      </p:grpSp>
      <p:sp>
        <p:nvSpPr>
          <p:cNvPr id="45" name="TextBox 44"/>
          <p:cNvSpPr txBox="1"/>
          <p:nvPr/>
        </p:nvSpPr>
        <p:spPr>
          <a:xfrm>
            <a:off x="381000" y="4114800"/>
            <a:ext cx="8458200" cy="1569660"/>
          </a:xfrm>
          <a:prstGeom prst="rect">
            <a:avLst/>
          </a:prstGeom>
          <a:noFill/>
        </p:spPr>
        <p:txBody>
          <a:bodyPr wrap="square" rtlCol="0">
            <a:spAutoFit/>
          </a:bodyPr>
          <a:lstStyle/>
          <a:p>
            <a:endParaRPr lang="en-US" sz="2400" dirty="0" smtClean="0">
              <a:latin typeface="Times New Roman" pitchFamily="18" charset="0"/>
              <a:cs typeface="Times New Roman" pitchFamily="18" charset="0"/>
            </a:endParaRPr>
          </a:p>
          <a:p>
            <a:pPr marL="457200" indent="-457200"/>
            <a:r>
              <a:rPr lang="en-US" sz="2400" b="1" dirty="0" smtClean="0">
                <a:solidFill>
                  <a:srgbClr val="FF0000"/>
                </a:solidFill>
                <a:latin typeface="Times New Roman" pitchFamily="18" charset="0"/>
                <a:cs typeface="Times New Roman" pitchFamily="18" charset="0"/>
              </a:rPr>
              <a:t>Rigid body </a:t>
            </a:r>
            <a:r>
              <a:rPr lang="en-US" sz="2400" dirty="0" smtClean="0">
                <a:latin typeface="Times New Roman" pitchFamily="18" charset="0"/>
                <a:cs typeface="Times New Roman" pitchFamily="18" charset="0"/>
              </a:rPr>
              <a:t>: Every particle in the body remains at a fixed distance from the axis</a:t>
            </a:r>
          </a:p>
          <a:p>
            <a:pPr marL="457200" indent="-457200">
              <a:buAutoNum type="arabicPeriod"/>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34299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5000" fill="hold"/>
                                        <p:tgtEl>
                                          <p:spTgt spid="18"/>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down)">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down)">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righ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8" presetClass="emph" presetSubtype="0" fill="hold" nodeType="clickEffect">
                                  <p:stCondLst>
                                    <p:cond delay="0"/>
                                  </p:stCondLst>
                                  <p:childTnLst>
                                    <p:animRot by="10800000">
                                      <p:cBhvr>
                                        <p:cTn id="49" dur="59000" fill="hold"/>
                                        <p:tgtEl>
                                          <p:spTgt spid="33"/>
                                        </p:tgtEl>
                                        <p:attrNameLst>
                                          <p:attrName>r</p:attrName>
                                        </p:attrNameLst>
                                      </p:cBhvr>
                                    </p:animRo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4" grpId="0" animBg="1"/>
      <p:bldP spid="25" grpId="0" animBg="1"/>
      <p:bldP spid="26" grpId="0" animBg="1"/>
      <p:bldP spid="30" grpId="0"/>
      <p:bldP spid="31" grpId="0"/>
      <p:bldP spid="32"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Change in magnitude of Angular Momentum  and Torque</a:t>
            </a:r>
            <a:endParaRPr lang="en-US" sz="3200" b="1" dirty="0">
              <a:latin typeface="Times New Roman" pitchFamily="18" charset="0"/>
              <a:cs typeface="Times New Roman" pitchFamily="18" charset="0"/>
            </a:endParaRPr>
          </a:p>
        </p:txBody>
      </p:sp>
      <p:cxnSp>
        <p:nvCxnSpPr>
          <p:cNvPr id="4" name="Straight Arrow Connector 3"/>
          <p:cNvCxnSpPr/>
          <p:nvPr/>
        </p:nvCxnSpPr>
        <p:spPr>
          <a:xfrm flipV="1">
            <a:off x="1447800" y="1447800"/>
            <a:ext cx="0" cy="2743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a:off x="1143000" y="3581400"/>
            <a:ext cx="43434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Rectangle 7"/>
          <p:cNvSpPr/>
          <p:nvPr/>
        </p:nvSpPr>
        <p:spPr>
          <a:xfrm>
            <a:off x="3733800" y="3505200"/>
            <a:ext cx="304800" cy="228600"/>
          </a:xfrm>
          <a:prstGeom prst="rect">
            <a:avLst/>
          </a:prstGeom>
          <a:solidFill>
            <a:srgbClr val="00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p:cNvSpPr txBox="1"/>
          <p:nvPr/>
        </p:nvSpPr>
        <p:spPr>
          <a:xfrm>
            <a:off x="5638800" y="3276600"/>
            <a:ext cx="338554"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x</a:t>
            </a:r>
            <a:endParaRPr lang="en-US" sz="2400" b="1" dirty="0">
              <a:latin typeface="Times New Roman" pitchFamily="18" charset="0"/>
              <a:cs typeface="Times New Roman" pitchFamily="18" charset="0"/>
            </a:endParaRPr>
          </a:p>
        </p:txBody>
      </p:sp>
      <p:sp>
        <p:nvSpPr>
          <p:cNvPr id="11" name="TextBox 10"/>
          <p:cNvSpPr txBox="1"/>
          <p:nvPr/>
        </p:nvSpPr>
        <p:spPr>
          <a:xfrm>
            <a:off x="914400" y="1447800"/>
            <a:ext cx="338554"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y</a:t>
            </a:r>
            <a:endParaRPr lang="en-US" sz="2400" b="1" dirty="0">
              <a:latin typeface="Times New Roman" pitchFamily="18" charset="0"/>
              <a:cs typeface="Times New Roman" pitchFamily="18" charset="0"/>
            </a:endParaRPr>
          </a:p>
        </p:txBody>
      </p:sp>
      <p:cxnSp>
        <p:nvCxnSpPr>
          <p:cNvPr id="13" name="Straight Arrow Connector 12"/>
          <p:cNvCxnSpPr>
            <a:endCxn id="8" idx="1"/>
          </p:cNvCxnSpPr>
          <p:nvPr/>
        </p:nvCxnSpPr>
        <p:spPr>
          <a:xfrm>
            <a:off x="1447800" y="1905000"/>
            <a:ext cx="2286000" cy="17145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V="1">
            <a:off x="4038600" y="3429000"/>
            <a:ext cx="762000" cy="381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flipH="1">
            <a:off x="609600" y="3581400"/>
            <a:ext cx="838200" cy="10668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5" name="TextBox 24"/>
          <p:cNvSpPr txBox="1"/>
          <p:nvPr/>
        </p:nvSpPr>
        <p:spPr>
          <a:xfrm>
            <a:off x="2590800" y="2209800"/>
            <a:ext cx="364202" cy="646331"/>
          </a:xfrm>
          <a:prstGeom prst="rect">
            <a:avLst/>
          </a:prstGeom>
          <a:noFill/>
        </p:spPr>
        <p:txBody>
          <a:bodyPr wrap="none" rtlCol="0">
            <a:spAutoFit/>
          </a:bodyPr>
          <a:lstStyle/>
          <a:p>
            <a:r>
              <a:rPr lang="en-US" sz="3600" b="1" i="1" dirty="0" smtClean="0">
                <a:latin typeface="Times New Roman" pitchFamily="18" charset="0"/>
                <a:cs typeface="Times New Roman" pitchFamily="18" charset="0"/>
              </a:rPr>
              <a:t>r</a:t>
            </a:r>
            <a:endParaRPr lang="en-US" sz="3600" b="1" i="1" dirty="0">
              <a:latin typeface="Times New Roman" pitchFamily="18" charset="0"/>
              <a:cs typeface="Times New Roman" pitchFamily="18" charset="0"/>
            </a:endParaRPr>
          </a:p>
        </p:txBody>
      </p:sp>
      <p:sp>
        <p:nvSpPr>
          <p:cNvPr id="26" name="Left Brace 25"/>
          <p:cNvSpPr/>
          <p:nvPr/>
        </p:nvSpPr>
        <p:spPr>
          <a:xfrm>
            <a:off x="990600" y="1905000"/>
            <a:ext cx="381000" cy="167640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7" name="TextBox 26"/>
          <p:cNvSpPr txBox="1"/>
          <p:nvPr/>
        </p:nvSpPr>
        <p:spPr>
          <a:xfrm>
            <a:off x="524550" y="2362200"/>
            <a:ext cx="312906" cy="646331"/>
          </a:xfrm>
          <a:prstGeom prst="rect">
            <a:avLst/>
          </a:prstGeom>
          <a:noFill/>
        </p:spPr>
        <p:txBody>
          <a:bodyPr wrap="none" rtlCol="0">
            <a:spAutoFit/>
          </a:bodyPr>
          <a:lstStyle/>
          <a:p>
            <a:r>
              <a:rPr lang="en-US" sz="3600" b="1" i="1" dirty="0" smtClean="0">
                <a:latin typeface="Times New Roman" pitchFamily="18" charset="0"/>
                <a:cs typeface="Times New Roman" pitchFamily="18" charset="0"/>
              </a:rPr>
              <a:t>l</a:t>
            </a:r>
            <a:endParaRPr lang="en-US" sz="3600" b="1" i="1" dirty="0">
              <a:latin typeface="Times New Roman" pitchFamily="18" charset="0"/>
              <a:cs typeface="Times New Roman" pitchFamily="18" charset="0"/>
            </a:endParaRPr>
          </a:p>
        </p:txBody>
      </p:sp>
      <p:sp>
        <p:nvSpPr>
          <p:cNvPr id="28" name="TextBox 27"/>
          <p:cNvSpPr txBox="1"/>
          <p:nvPr/>
        </p:nvSpPr>
        <p:spPr>
          <a:xfrm>
            <a:off x="4114800" y="2819400"/>
            <a:ext cx="389850" cy="646331"/>
          </a:xfrm>
          <a:prstGeom prst="rect">
            <a:avLst/>
          </a:prstGeom>
          <a:noFill/>
        </p:spPr>
        <p:txBody>
          <a:bodyPr wrap="none" rtlCol="0">
            <a:spAutoFit/>
          </a:bodyPr>
          <a:lstStyle/>
          <a:p>
            <a:r>
              <a:rPr lang="en-US" sz="3600" b="1" i="1" dirty="0" smtClean="0">
                <a:latin typeface="Times New Roman" pitchFamily="18" charset="0"/>
                <a:cs typeface="Times New Roman" pitchFamily="18" charset="0"/>
              </a:rPr>
              <a:t>v</a:t>
            </a:r>
            <a:endParaRPr lang="en-US" sz="3600" b="1" i="1" dirty="0">
              <a:latin typeface="Times New Roman" pitchFamily="18" charset="0"/>
              <a:cs typeface="Times New Roman" pitchFamily="18" charset="0"/>
            </a:endParaRPr>
          </a:p>
        </p:txBody>
      </p:sp>
      <p:sp>
        <p:nvSpPr>
          <p:cNvPr id="30" name="TextBox 29"/>
          <p:cNvSpPr txBox="1"/>
          <p:nvPr/>
        </p:nvSpPr>
        <p:spPr>
          <a:xfrm>
            <a:off x="381000" y="4572000"/>
            <a:ext cx="228600" cy="646331"/>
          </a:xfrm>
          <a:prstGeom prst="rect">
            <a:avLst/>
          </a:prstGeom>
          <a:noFill/>
        </p:spPr>
        <p:txBody>
          <a:bodyPr wrap="square" rtlCol="0">
            <a:spAutoFit/>
          </a:bodyPr>
          <a:lstStyle/>
          <a:p>
            <a:r>
              <a:rPr lang="en-US" sz="3600" b="1" i="1" dirty="0" smtClean="0">
                <a:latin typeface="Times New Roman" pitchFamily="18" charset="0"/>
                <a:cs typeface="Times New Roman" pitchFamily="18" charset="0"/>
              </a:rPr>
              <a:t>L</a:t>
            </a:r>
            <a:endParaRPr lang="en-US" sz="3600" b="1" i="1" dirty="0">
              <a:latin typeface="Times New Roman" pitchFamily="18" charset="0"/>
              <a:cs typeface="Times New Roman" pitchFamily="18" charset="0"/>
            </a:endParaRPr>
          </a:p>
        </p:txBody>
      </p:sp>
      <p:sp>
        <p:nvSpPr>
          <p:cNvPr id="31" name="TextBox 30"/>
          <p:cNvSpPr txBox="1"/>
          <p:nvPr/>
        </p:nvSpPr>
        <p:spPr>
          <a:xfrm>
            <a:off x="3124200" y="1371600"/>
            <a:ext cx="5876802" cy="646331"/>
          </a:xfrm>
          <a:prstGeom prst="rect">
            <a:avLst/>
          </a:prstGeom>
          <a:noFill/>
        </p:spPr>
        <p:txBody>
          <a:bodyPr wrap="none" rtlCol="0">
            <a:spAutoFit/>
          </a:bodyPr>
          <a:lstStyle/>
          <a:p>
            <a:r>
              <a:rPr lang="en-US" sz="3600" b="1" dirty="0" smtClean="0">
                <a:latin typeface="Times New Roman" pitchFamily="18" charset="0"/>
                <a:cs typeface="Times New Roman" pitchFamily="18" charset="0"/>
              </a:rPr>
              <a:t>Angular Momentum </a:t>
            </a:r>
            <a:r>
              <a:rPr lang="en-US" sz="3600" b="1" i="1" dirty="0" smtClean="0">
                <a:latin typeface="Times New Roman" pitchFamily="18" charset="0"/>
                <a:cs typeface="Times New Roman" pitchFamily="18" charset="0"/>
              </a:rPr>
              <a:t>L = </a:t>
            </a:r>
            <a:r>
              <a:rPr lang="en-US" sz="3600" b="1" i="1" dirty="0" err="1" smtClean="0">
                <a:latin typeface="Times New Roman" pitchFamily="18" charset="0"/>
                <a:cs typeface="Times New Roman" pitchFamily="18" charset="0"/>
              </a:rPr>
              <a:t>mlv</a:t>
            </a:r>
            <a:endParaRPr lang="en-US" sz="3600" b="1" i="1" dirty="0">
              <a:latin typeface="Times New Roman" pitchFamily="18" charset="0"/>
              <a:cs typeface="Times New Roman" pitchFamily="18" charset="0"/>
            </a:endParaRPr>
          </a:p>
        </p:txBody>
      </p:sp>
      <p:graphicFrame>
        <p:nvGraphicFramePr>
          <p:cNvPr id="35" name="Object 34"/>
          <p:cNvGraphicFramePr>
            <a:graphicFrameLocks noChangeAspect="1"/>
          </p:cNvGraphicFramePr>
          <p:nvPr/>
        </p:nvGraphicFramePr>
        <p:xfrm>
          <a:off x="5430838" y="1943100"/>
          <a:ext cx="2778125" cy="901700"/>
        </p:xfrm>
        <a:graphic>
          <a:graphicData uri="http://schemas.openxmlformats.org/presentationml/2006/ole">
            <mc:AlternateContent xmlns:mc="http://schemas.openxmlformats.org/markup-compatibility/2006">
              <mc:Choice xmlns:v="urn:schemas-microsoft-com:vml" Requires="v">
                <p:oleObj spid="_x0000_s83972" name="Equation" r:id="rId4" imgW="939600" imgH="304560" progId="Equation.3">
                  <p:embed/>
                </p:oleObj>
              </mc:Choice>
              <mc:Fallback>
                <p:oleObj name="Equation" r:id="rId4" imgW="939600" imgH="304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0838" y="1943100"/>
                        <a:ext cx="277812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9933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p:bldP spid="26" grpId="0" animBg="1"/>
      <p:bldP spid="27" grpId="0"/>
      <p:bldP spid="28" grpId="0"/>
      <p:bldP spid="30" grpId="0"/>
      <p:bldP spid="31" grpId="0"/>
      <p:bldP spid="3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Angular Momentum – Conical Pendulum</a:t>
            </a:r>
            <a:endParaRPr lang="en-US" sz="3200" b="1" dirty="0">
              <a:latin typeface="Times New Roman" pitchFamily="18" charset="0"/>
              <a:cs typeface="Times New Roman" pitchFamily="18" charset="0"/>
            </a:endParaRPr>
          </a:p>
        </p:txBody>
      </p:sp>
      <p:pic>
        <p:nvPicPr>
          <p:cNvPr id="19458" name="Picture 2"/>
          <p:cNvPicPr>
            <a:picLocks noChangeAspect="1" noChangeArrowheads="1"/>
          </p:cNvPicPr>
          <p:nvPr/>
        </p:nvPicPr>
        <p:blipFill>
          <a:blip r:embed="rId4" cstate="print"/>
          <a:srcRect l="11881" t="2483" r="6851" b="6897"/>
          <a:stretch>
            <a:fillRect/>
          </a:stretch>
        </p:blipFill>
        <p:spPr bwMode="auto">
          <a:xfrm>
            <a:off x="4343400" y="893011"/>
            <a:ext cx="4419600" cy="5660189"/>
          </a:xfrm>
          <a:prstGeom prst="rect">
            <a:avLst/>
          </a:prstGeom>
          <a:noFill/>
          <a:ln w="9525">
            <a:noFill/>
            <a:miter lim="800000"/>
            <a:headEnd/>
            <a:tailEnd/>
          </a:ln>
        </p:spPr>
      </p:pic>
      <p:sp>
        <p:nvSpPr>
          <p:cNvPr id="4" name="TextBox 3"/>
          <p:cNvSpPr txBox="1"/>
          <p:nvPr/>
        </p:nvSpPr>
        <p:spPr>
          <a:xfrm>
            <a:off x="0" y="1752600"/>
            <a:ext cx="6019800" cy="1077218"/>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Angular Momentum about the point A</a:t>
            </a:r>
            <a:endParaRPr lang="en-US" sz="3200" b="1" dirty="0">
              <a:latin typeface="Times New Roman" pitchFamily="18" charset="0"/>
              <a:cs typeface="Times New Roman" pitchFamily="18" charset="0"/>
            </a:endParaRPr>
          </a:p>
        </p:txBody>
      </p:sp>
      <p:graphicFrame>
        <p:nvGraphicFramePr>
          <p:cNvPr id="19459" name="Object 3"/>
          <p:cNvGraphicFramePr>
            <a:graphicFrameLocks noChangeAspect="1"/>
          </p:cNvGraphicFramePr>
          <p:nvPr/>
        </p:nvGraphicFramePr>
        <p:xfrm>
          <a:off x="457200" y="2962602"/>
          <a:ext cx="4838700" cy="2085647"/>
        </p:xfrm>
        <a:graphic>
          <a:graphicData uri="http://schemas.openxmlformats.org/presentationml/2006/ole">
            <mc:AlternateContent xmlns:mc="http://schemas.openxmlformats.org/markup-compatibility/2006">
              <mc:Choice xmlns:v="urn:schemas-microsoft-com:vml" Requires="v">
                <p:oleObj spid="_x0000_s19478" name="Equation" r:id="rId5" imgW="1473120" imgH="634680" progId="Equation.3">
                  <p:embed/>
                </p:oleObj>
              </mc:Choice>
              <mc:Fallback>
                <p:oleObj name="Equation" r:id="rId5" imgW="1473120" imgH="6346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962602"/>
                        <a:ext cx="4838700" cy="20856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Angular Momentum – Conical Pendulum</a:t>
            </a:r>
            <a:endParaRPr lang="en-US" sz="3200" b="1" dirty="0">
              <a:latin typeface="Times New Roman" pitchFamily="18" charset="0"/>
              <a:cs typeface="Times New Roman" pitchFamily="18" charset="0"/>
            </a:endParaRPr>
          </a:p>
        </p:txBody>
      </p:sp>
      <p:pic>
        <p:nvPicPr>
          <p:cNvPr id="20482" name="Picture 2"/>
          <p:cNvPicPr>
            <a:picLocks noChangeAspect="1" noChangeArrowheads="1"/>
          </p:cNvPicPr>
          <p:nvPr/>
        </p:nvPicPr>
        <p:blipFill>
          <a:blip r:embed="rId4" cstate="print"/>
          <a:srcRect/>
          <a:stretch>
            <a:fillRect/>
          </a:stretch>
        </p:blipFill>
        <p:spPr bwMode="auto">
          <a:xfrm>
            <a:off x="4495800" y="1295400"/>
            <a:ext cx="4133850" cy="5243865"/>
          </a:xfrm>
          <a:prstGeom prst="rect">
            <a:avLst/>
          </a:prstGeom>
          <a:noFill/>
          <a:ln w="9525">
            <a:noFill/>
            <a:miter lim="800000"/>
            <a:headEnd/>
            <a:tailEnd/>
          </a:ln>
        </p:spPr>
      </p:pic>
      <p:sp>
        <p:nvSpPr>
          <p:cNvPr id="4" name="TextBox 3"/>
          <p:cNvSpPr txBox="1"/>
          <p:nvPr/>
        </p:nvSpPr>
        <p:spPr>
          <a:xfrm>
            <a:off x="0" y="1752600"/>
            <a:ext cx="6019800" cy="1077218"/>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Angular Momentum about the point O</a:t>
            </a:r>
            <a:endParaRPr lang="en-US" sz="3200" b="1" dirty="0">
              <a:latin typeface="Times New Roman" pitchFamily="18" charset="0"/>
              <a:cs typeface="Times New Roman" pitchFamily="18" charset="0"/>
            </a:endParaRPr>
          </a:p>
        </p:txBody>
      </p:sp>
      <p:graphicFrame>
        <p:nvGraphicFramePr>
          <p:cNvPr id="20483" name="Object 3"/>
          <p:cNvGraphicFramePr>
            <a:graphicFrameLocks noChangeAspect="1"/>
          </p:cNvGraphicFramePr>
          <p:nvPr/>
        </p:nvGraphicFramePr>
        <p:xfrm>
          <a:off x="957263" y="2962275"/>
          <a:ext cx="3838575" cy="2085975"/>
        </p:xfrm>
        <a:graphic>
          <a:graphicData uri="http://schemas.openxmlformats.org/presentationml/2006/ole">
            <mc:AlternateContent xmlns:mc="http://schemas.openxmlformats.org/markup-compatibility/2006">
              <mc:Choice xmlns:v="urn:schemas-microsoft-com:vml" Requires="v">
                <p:oleObj spid="_x0000_s20502" name="Equation" r:id="rId5" imgW="1168200" imgH="634680" progId="Equation.3">
                  <p:embed/>
                </p:oleObj>
              </mc:Choice>
              <mc:Fallback>
                <p:oleObj name="Equation" r:id="rId5" imgW="1168200" imgH="6346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7263" y="2962275"/>
                        <a:ext cx="3838575" cy="208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cstate="print"/>
          <a:srcRect/>
          <a:stretch>
            <a:fillRect/>
          </a:stretch>
        </p:blipFill>
        <p:spPr bwMode="auto">
          <a:xfrm>
            <a:off x="4752975" y="762000"/>
            <a:ext cx="4391025" cy="5089020"/>
          </a:xfrm>
          <a:prstGeom prst="rect">
            <a:avLst/>
          </a:prstGeom>
          <a:noFill/>
          <a:ln w="9525">
            <a:noFill/>
            <a:miter lim="800000"/>
            <a:headEnd/>
            <a:tailEnd/>
          </a:ln>
        </p:spPr>
      </p:pic>
      <p:sp>
        <p:nvSpPr>
          <p:cNvPr id="3" name="Rectangle 2"/>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Angular Momentum – Conical Pendulum</a:t>
            </a:r>
            <a:endParaRPr lang="en-US" sz="3200" b="1" dirty="0">
              <a:latin typeface="Times New Roman" pitchFamily="18" charset="0"/>
              <a:cs typeface="Times New Roman" pitchFamily="18" charset="0"/>
            </a:endParaRPr>
          </a:p>
        </p:txBody>
      </p:sp>
      <p:sp>
        <p:nvSpPr>
          <p:cNvPr id="5" name="TextBox 4"/>
          <p:cNvSpPr txBox="1"/>
          <p:nvPr/>
        </p:nvSpPr>
        <p:spPr>
          <a:xfrm>
            <a:off x="-304800" y="1676400"/>
            <a:ext cx="6019800"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Angular Momentum about point A</a:t>
            </a:r>
            <a:endParaRPr lang="en-US" sz="2800" b="1" dirty="0">
              <a:latin typeface="Times New Roman" pitchFamily="18" charset="0"/>
              <a:cs typeface="Times New Roman" pitchFamily="18" charset="0"/>
            </a:endParaRPr>
          </a:p>
        </p:txBody>
      </p:sp>
      <p:graphicFrame>
        <p:nvGraphicFramePr>
          <p:cNvPr id="43012" name="Object 4"/>
          <p:cNvGraphicFramePr>
            <a:graphicFrameLocks noChangeAspect="1"/>
          </p:cNvGraphicFramePr>
          <p:nvPr/>
        </p:nvGraphicFramePr>
        <p:xfrm>
          <a:off x="762000" y="2286000"/>
          <a:ext cx="3252787" cy="668338"/>
        </p:xfrm>
        <a:graphic>
          <a:graphicData uri="http://schemas.openxmlformats.org/presentationml/2006/ole">
            <mc:AlternateContent xmlns:mc="http://schemas.openxmlformats.org/markup-compatibility/2006">
              <mc:Choice xmlns:v="urn:schemas-microsoft-com:vml" Requires="v">
                <p:oleObj spid="_x0000_s43069" name="Equation" r:id="rId4" imgW="990360" imgH="203040" progId="Equation.3">
                  <p:embed/>
                </p:oleObj>
              </mc:Choice>
              <mc:Fallback>
                <p:oleObj name="Equation" r:id="rId4" imgW="990360" imgH="2030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286000"/>
                        <a:ext cx="3252787"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52400" y="3581400"/>
            <a:ext cx="6019800"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Angular Momentum about point O</a:t>
            </a:r>
            <a:endParaRPr lang="en-US" sz="2800" b="1" dirty="0">
              <a:latin typeface="Times New Roman" pitchFamily="18" charset="0"/>
              <a:cs typeface="Times New Roman" pitchFamily="18" charset="0"/>
            </a:endParaRPr>
          </a:p>
        </p:txBody>
      </p:sp>
      <p:graphicFrame>
        <p:nvGraphicFramePr>
          <p:cNvPr id="43013" name="Object 5"/>
          <p:cNvGraphicFramePr>
            <a:graphicFrameLocks noChangeAspect="1"/>
          </p:cNvGraphicFramePr>
          <p:nvPr/>
        </p:nvGraphicFramePr>
        <p:xfrm>
          <a:off x="762000" y="4191000"/>
          <a:ext cx="3046413" cy="666750"/>
        </p:xfrm>
        <a:graphic>
          <a:graphicData uri="http://schemas.openxmlformats.org/presentationml/2006/ole">
            <mc:AlternateContent xmlns:mc="http://schemas.openxmlformats.org/markup-compatibility/2006">
              <mc:Choice xmlns:v="urn:schemas-microsoft-com:vml" Requires="v">
                <p:oleObj spid="_x0000_s43070" name="Equation" r:id="rId6" imgW="927000" imgH="203040" progId="Equation.3">
                  <p:embed/>
                </p:oleObj>
              </mc:Choice>
              <mc:Fallback>
                <p:oleObj name="Equation" r:id="rId6" imgW="927000" imgH="20304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191000"/>
                        <a:ext cx="3046413"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4" name="Object 6"/>
          <p:cNvGraphicFramePr>
            <a:graphicFrameLocks noChangeAspect="1"/>
          </p:cNvGraphicFramePr>
          <p:nvPr/>
        </p:nvGraphicFramePr>
        <p:xfrm>
          <a:off x="533400" y="5191125"/>
          <a:ext cx="4214813" cy="1666875"/>
        </p:xfrm>
        <a:graphic>
          <a:graphicData uri="http://schemas.openxmlformats.org/presentationml/2006/ole">
            <mc:AlternateContent xmlns:mc="http://schemas.openxmlformats.org/markup-compatibility/2006">
              <mc:Choice xmlns:v="urn:schemas-microsoft-com:vml" Requires="v">
                <p:oleObj spid="_x0000_s43071" name="Equation" r:id="rId8" imgW="1282680" imgH="507960" progId="Equation.3">
                  <p:embed/>
                </p:oleObj>
              </mc:Choice>
              <mc:Fallback>
                <p:oleObj name="Equation" r:id="rId8" imgW="1282680" imgH="50796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5191125"/>
                        <a:ext cx="4214813"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533400" y="5181600"/>
            <a:ext cx="4419600" cy="1524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Change in direction of Angular Momentum  and Torque</a:t>
            </a:r>
            <a:endParaRPr lang="en-US" sz="3200" b="1" dirty="0">
              <a:latin typeface="Times New Roman" pitchFamily="18" charset="0"/>
              <a:cs typeface="Times New Roman" pitchFamily="18" charset="0"/>
            </a:endParaRPr>
          </a:p>
        </p:txBody>
      </p:sp>
      <p:cxnSp>
        <p:nvCxnSpPr>
          <p:cNvPr id="15" name="Straight Arrow Connector 14"/>
          <p:cNvCxnSpPr/>
          <p:nvPr/>
        </p:nvCxnSpPr>
        <p:spPr>
          <a:xfrm>
            <a:off x="5029200" y="2133600"/>
            <a:ext cx="0" cy="2590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4876800" y="4800600"/>
            <a:ext cx="697627"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L(t)</a:t>
            </a:r>
            <a:endParaRPr lang="en-US" sz="2400" b="1" dirty="0">
              <a:latin typeface="Times New Roman" pitchFamily="18" charset="0"/>
              <a:cs typeface="Times New Roman" pitchFamily="18" charset="0"/>
            </a:endParaRPr>
          </a:p>
        </p:txBody>
      </p:sp>
      <p:cxnSp>
        <p:nvCxnSpPr>
          <p:cNvPr id="18" name="Straight Arrow Connector 17"/>
          <p:cNvCxnSpPr/>
          <p:nvPr/>
        </p:nvCxnSpPr>
        <p:spPr>
          <a:xfrm>
            <a:off x="5029200" y="2133600"/>
            <a:ext cx="0" cy="2514600"/>
          </a:xfrm>
          <a:prstGeom prst="straightConnector1">
            <a:avLst/>
          </a:prstGeom>
          <a:ln>
            <a:prstDash val="sysDot"/>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3048000" y="4572000"/>
            <a:ext cx="1249060"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L(</a:t>
            </a:r>
            <a:r>
              <a:rPr lang="en-US" sz="2400" b="1" dirty="0" err="1" smtClean="0">
                <a:latin typeface="Times New Roman" pitchFamily="18" charset="0"/>
                <a:cs typeface="Times New Roman" pitchFamily="18" charset="0"/>
              </a:rPr>
              <a:t>t+dt</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sp>
        <p:nvSpPr>
          <p:cNvPr id="20" name="Arc 19"/>
          <p:cNvSpPr/>
          <p:nvPr/>
        </p:nvSpPr>
        <p:spPr>
          <a:xfrm rot="8791391">
            <a:off x="4184144" y="3051961"/>
            <a:ext cx="1371600" cy="838200"/>
          </a:xfrm>
          <a:prstGeom prst="arc">
            <a:avLst>
              <a:gd name="adj1" fmla="val 16842102"/>
              <a:gd name="adj2" fmla="val 19585763"/>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1" name="TextBox 20"/>
          <p:cNvSpPr txBox="1"/>
          <p:nvPr/>
        </p:nvSpPr>
        <p:spPr>
          <a:xfrm>
            <a:off x="4648200" y="3962400"/>
            <a:ext cx="516488"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d</a:t>
            </a:r>
            <a:r>
              <a:rPr lang="el-GR" sz="2400" b="1" dirty="0" smtClean="0">
                <a:latin typeface="Times New Roman" pitchFamily="18" charset="0"/>
                <a:cs typeface="Times New Roman" pitchFamily="18" charset="0"/>
              </a:rPr>
              <a:t>θ</a:t>
            </a:r>
            <a:endParaRPr lang="en-US" sz="2400" b="1" dirty="0">
              <a:latin typeface="Times New Roman" pitchFamily="18" charset="0"/>
              <a:cs typeface="Times New Roman" pitchFamily="18" charset="0"/>
            </a:endParaRPr>
          </a:p>
        </p:txBody>
      </p:sp>
      <p:sp>
        <p:nvSpPr>
          <p:cNvPr id="22" name="Rectangle 21"/>
          <p:cNvSpPr/>
          <p:nvPr/>
        </p:nvSpPr>
        <p:spPr>
          <a:xfrm>
            <a:off x="3962400" y="1885072"/>
            <a:ext cx="2667000" cy="1600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4" name="Straight Connector 23"/>
          <p:cNvCxnSpPr/>
          <p:nvPr/>
        </p:nvCxnSpPr>
        <p:spPr>
          <a:xfrm flipH="1" flipV="1">
            <a:off x="4267200" y="4419600"/>
            <a:ext cx="762000" cy="228600"/>
          </a:xfrm>
          <a:prstGeom prst="line">
            <a:avLst/>
          </a:prstGeom>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191000" y="4495800"/>
            <a:ext cx="721672" cy="830997"/>
          </a:xfrm>
          <a:prstGeom prst="rect">
            <a:avLst/>
          </a:prstGeom>
          <a:noFill/>
        </p:spPr>
        <p:txBody>
          <a:bodyPr wrap="none" rtlCol="0">
            <a:spAutoFit/>
          </a:bodyPr>
          <a:lstStyle/>
          <a:p>
            <a:r>
              <a:rPr lang="en-US" sz="2400" b="1" dirty="0" smtClean="0">
                <a:latin typeface="Times New Roman" pitchFamily="18" charset="0"/>
                <a:cs typeface="Times New Roman" pitchFamily="18" charset="0"/>
              </a:rPr>
              <a:t>Ld</a:t>
            </a:r>
            <a:r>
              <a:rPr lang="el-GR" sz="2400" b="1" dirty="0" smtClean="0">
                <a:latin typeface="Times New Roman" pitchFamily="18" charset="0"/>
                <a:cs typeface="Times New Roman" pitchFamily="18" charset="0"/>
              </a:rPr>
              <a:t>θ</a:t>
            </a:r>
            <a:endParaRPr lang="en-US" sz="2400" b="1"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p:txBody>
      </p:sp>
      <p:graphicFrame>
        <p:nvGraphicFramePr>
          <p:cNvPr id="28" name="Object 27"/>
          <p:cNvGraphicFramePr>
            <a:graphicFrameLocks noChangeAspect="1"/>
          </p:cNvGraphicFramePr>
          <p:nvPr/>
        </p:nvGraphicFramePr>
        <p:xfrm>
          <a:off x="552450" y="1219200"/>
          <a:ext cx="2095500" cy="3276600"/>
        </p:xfrm>
        <a:graphic>
          <a:graphicData uri="http://schemas.openxmlformats.org/presentationml/2006/ole">
            <mc:AlternateContent xmlns:mc="http://schemas.openxmlformats.org/markup-compatibility/2006">
              <mc:Choice xmlns:v="urn:schemas-microsoft-com:vml" Requires="v">
                <p:oleObj spid="_x0000_s82950" name="Equation" r:id="rId3" imgW="698400" imgH="1091880" progId="Equation.3">
                  <p:embed/>
                </p:oleObj>
              </mc:Choice>
              <mc:Fallback>
                <p:oleObj name="Equation" r:id="rId3" imgW="698400" imgH="1091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1219200"/>
                        <a:ext cx="2095500" cy="327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28"/>
          <p:cNvSpPr/>
          <p:nvPr/>
        </p:nvSpPr>
        <p:spPr>
          <a:xfrm>
            <a:off x="609600" y="1219200"/>
            <a:ext cx="1981200" cy="609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p:cNvSpPr/>
          <p:nvPr/>
        </p:nvSpPr>
        <p:spPr>
          <a:xfrm>
            <a:off x="533400" y="1981200"/>
            <a:ext cx="1981200" cy="990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p:cNvSpPr/>
          <p:nvPr/>
        </p:nvSpPr>
        <p:spPr>
          <a:xfrm>
            <a:off x="126612" y="3886200"/>
            <a:ext cx="2362200" cy="6858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p:cNvSpPr/>
          <p:nvPr/>
        </p:nvSpPr>
        <p:spPr>
          <a:xfrm>
            <a:off x="76200" y="3657600"/>
            <a:ext cx="2590800" cy="1066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304800" y="5715000"/>
            <a:ext cx="8382000" cy="954107"/>
          </a:xfrm>
          <a:prstGeom prst="rect">
            <a:avLst/>
          </a:prstGeom>
          <a:noFill/>
        </p:spPr>
        <p:txBody>
          <a:bodyPr wrap="square" rtlCol="0">
            <a:spAutoFit/>
          </a:bodyPr>
          <a:lstStyle/>
          <a:p>
            <a:pPr algn="just"/>
            <a:r>
              <a:rPr lang="en-US" sz="2800" b="1" dirty="0" smtClean="0">
                <a:latin typeface="Times New Roman" pitchFamily="18" charset="0"/>
                <a:cs typeface="Times New Roman" pitchFamily="18" charset="0"/>
              </a:rPr>
              <a:t> </a:t>
            </a:r>
            <a:r>
              <a:rPr lang="el-GR" sz="2800" b="1" i="1" dirty="0" smtClean="0">
                <a:latin typeface="Times New Roman" pitchFamily="18" charset="0"/>
                <a:cs typeface="Times New Roman" pitchFamily="18" charset="0"/>
              </a:rPr>
              <a:t>ω</a:t>
            </a:r>
            <a:r>
              <a:rPr lang="en-US" sz="2800" b="1" i="1" baseline="-25000" dirty="0" smtClean="0">
                <a:latin typeface="Times New Roman" pitchFamily="18" charset="0"/>
                <a:cs typeface="Times New Roman" pitchFamily="18" charset="0"/>
              </a:rPr>
              <a:t>p</a:t>
            </a:r>
            <a:r>
              <a:rPr lang="en-US" sz="2800" b="1" i="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is called the precession frequency or the frequency with which the angular momentum vector rotates</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10535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400000">
                                      <p:cBhvr>
                                        <p:cTn id="6" dur="2000" fill="hold"/>
                                        <p:tgtEl>
                                          <p:spTgt spid="15"/>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3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7" grpId="0"/>
      <p:bldP spid="29" grpId="0" animBg="1"/>
      <p:bldP spid="30" grpId="0" animBg="1"/>
      <p:bldP spid="33" grpId="0" animBg="1"/>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2953</TotalTime>
  <Words>834</Words>
  <Application>Microsoft Office PowerPoint</Application>
  <PresentationFormat>On-screen Show (4:3)</PresentationFormat>
  <Paragraphs>100</Paragraphs>
  <Slides>15</Slides>
  <Notes>9</Notes>
  <HiddenSlides>0</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43</cp:revision>
  <dcterms:created xsi:type="dcterms:W3CDTF">2014-07-30T09:43:38Z</dcterms:created>
  <dcterms:modified xsi:type="dcterms:W3CDTF">2019-10-21T11:26:41Z</dcterms:modified>
</cp:coreProperties>
</file>