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9" r:id="rId4"/>
    <p:sldId id="270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59" r:id="rId13"/>
    <p:sldId id="26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A72DE-3FB4-4F6C-AB6A-64768C8029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739DC-82C1-4DC4-B335-3B367B38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remember to tell the student that between l sine theta and </a:t>
            </a:r>
            <a:r>
              <a:rPr lang="en-US" dirty="0" err="1" smtClean="0"/>
              <a:t>mv</a:t>
            </a:r>
            <a:r>
              <a:rPr lang="en-US" baseline="0" dirty="0" smtClean="0"/>
              <a:t> it is a multiplication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4CD1-E0FD-46D5-8189-DE30E966FE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out these calculations manually on the board. Emphasize on the point that magnitude of L depends upon the origin we choose.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4CD1-E0FD-46D5-8189-DE30E966FE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 the equation on the board. Use volunteer to demonstrate using the</a:t>
            </a:r>
            <a:r>
              <a:rPr lang="en-US" baseline="0" dirty="0" smtClean="0"/>
              <a:t> wheel that there can exist a torque when net force is zero or the force can exist and the torque can still be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4CD1-E0FD-46D5-8189-DE30E966FE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gyroscope example if possible.</a:t>
            </a:r>
            <a:r>
              <a:rPr lang="en-US" baseline="0" dirty="0" smtClean="0"/>
              <a:t> Tell them how the magnitude and direction of angular momentum did not change when A is taken as the origin . Torque due to gravity and T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theta cancels each other out. Only the component T sin theta provides centripetal acceleration.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4CD1-E0FD-46D5-8189-DE30E966FE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 the equation on the board. Use volunteer to demonstrate using the</a:t>
            </a:r>
            <a:r>
              <a:rPr lang="en-US" baseline="0" dirty="0" smtClean="0"/>
              <a:t> wheel that there can exist a torque when net force is zero or the force can exist and the torque can still be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4CD1-E0FD-46D5-8189-DE30E966FE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gyroscope example if possible.</a:t>
            </a:r>
            <a:r>
              <a:rPr lang="en-US" baseline="0" dirty="0" smtClean="0"/>
              <a:t> Tell them how the magnitude and direction of angular momentum did not change when A is taken as the origin . Torque due to gravity and T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theta cancels each other out. Only the component T sin theta provides centripetal acceleration.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4CD1-E0FD-46D5-8189-DE30E966FE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EC57-A658-48E2-A579-C2B9DEF7122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40C2-6E8D-4E32-8400-D2789861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0480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Lecture 6 -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4" descr="Image result for dam buster bo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95" y="1676400"/>
            <a:ext cx="6435810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m buster bom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049"/>
            <a:ext cx="4724400" cy="39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torpedo nets for d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543049"/>
            <a:ext cx="4426398" cy="39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0480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5334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Rate of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 of angular momentum </a:t>
            </a:r>
            <a:r>
              <a:rPr lang="en-US" sz="3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Torque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3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in angular momentum might be either in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magnitude or direction or both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625191"/>
          <a:ext cx="5086350" cy="317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1955520" imgH="1218960" progId="Equation.3">
                  <p:embed/>
                </p:oleObj>
              </mc:Choice>
              <mc:Fallback>
                <p:oleObj name="Equation" r:id="rId4" imgW="195552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25191"/>
                        <a:ext cx="5086350" cy="317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09800" y="2671703"/>
            <a:ext cx="54864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3662303"/>
            <a:ext cx="54864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805303"/>
            <a:ext cx="54864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200400" y="3967103"/>
            <a:ext cx="6096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37385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Change in direction of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 r="4756"/>
          <a:stretch>
            <a:fillRect/>
          </a:stretch>
        </p:blipFill>
        <p:spPr bwMode="auto">
          <a:xfrm>
            <a:off x="4456395" y="914400"/>
            <a:ext cx="438280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3042" y="1447800"/>
            <a:ext cx="4908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Torque about point A is Zero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513" y="2808982"/>
            <a:ext cx="4836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Torque about point 0 is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non zero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875782"/>
            <a:ext cx="4836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 sin</a:t>
            </a:r>
            <a:r>
              <a:rPr lang="el-GR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provides the centripetal force</a:t>
            </a:r>
            <a:endParaRPr lang="en-US" sz="3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4864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 sin</a:t>
            </a:r>
            <a:r>
              <a:rPr lang="el-GR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and moment arm 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200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are perpendicular</a:t>
            </a:r>
            <a:endParaRPr lang="en-US" sz="3200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Change in direction of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43200" y="1676400"/>
          <a:ext cx="409121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1041120" imgH="177480" progId="Equation.3">
                  <p:embed/>
                </p:oleObj>
              </mc:Choice>
              <mc:Fallback>
                <p:oleObj name="Equation" r:id="rId3" imgW="1041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4091214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600200"/>
            <a:ext cx="2309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Torque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971800"/>
            <a:ext cx="3149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We know 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6475" y="3062288"/>
          <a:ext cx="32924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838080" imgH="203040" progId="Equation.3">
                  <p:embed/>
                </p:oleObj>
              </mc:Choice>
              <mc:Fallback>
                <p:oleObj name="Equation" r:id="rId5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3062288"/>
                        <a:ext cx="329247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4791670"/>
            <a:ext cx="3089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Therefore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4132263" y="4827588"/>
          <a:ext cx="32924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838080" imgH="203040" progId="Equation.3">
                  <p:embed/>
                </p:oleObj>
              </mc:Choice>
              <mc:Fallback>
                <p:oleObj name="Equation" r:id="rId7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827588"/>
                        <a:ext cx="329247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1566204"/>
            <a:ext cx="6477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/>
          <a:srcRect r="4756"/>
          <a:stretch>
            <a:fillRect/>
          </a:stretch>
        </p:blipFill>
        <p:spPr bwMode="auto">
          <a:xfrm>
            <a:off x="7010400" y="914400"/>
            <a:ext cx="19352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04800" y="3048000"/>
            <a:ext cx="6477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4876800"/>
            <a:ext cx="7010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Change in direction of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29200" y="21336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48006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L(t)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29200" y="2133600"/>
            <a:ext cx="0" cy="25146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4572000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t+dt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8791391">
            <a:off x="4184144" y="3051961"/>
            <a:ext cx="1371600" cy="838200"/>
          </a:xfrm>
          <a:prstGeom prst="arc">
            <a:avLst>
              <a:gd name="adj1" fmla="val 16842102"/>
              <a:gd name="adj2" fmla="val 195857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48200" y="396240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2400" y="1885072"/>
            <a:ext cx="26670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267200" y="4419600"/>
            <a:ext cx="76200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4495800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52450" y="1219200"/>
          <a:ext cx="20955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698400" imgH="1091880" progId="Equation.3">
                  <p:embed/>
                </p:oleObj>
              </mc:Choice>
              <mc:Fallback>
                <p:oleObj name="Equation" r:id="rId3" imgW="69840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219200"/>
                        <a:ext cx="2095500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609600" y="1219200"/>
            <a:ext cx="1981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1981200"/>
            <a:ext cx="1981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6612" y="3886200"/>
            <a:ext cx="236220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200" y="3657600"/>
            <a:ext cx="2590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00" y="57150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b="1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 called the precession frequency or the frequency with which the angular momentum vector rotates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7" grpId="0"/>
      <p:bldP spid="29" grpId="0" animBg="1"/>
      <p:bldP spid="30" grpId="0" animBg="1"/>
      <p:bldP spid="33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1371600"/>
                <a:ext cx="7696200" cy="3959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1.In the presence of torque, angular momentum of a rigid body can undergo the following changes.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𝑑𝐿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𝐼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𝑐h𝑎𝑛𝑔𝑒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𝑚𝑎𝑔𝑛𝑖𝑡𝑢𝑑𝑒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4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𝑐h𝑎𝑛𝑔𝑒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𝑑𝑖𝑟𝑒𝑐𝑡𝑖𝑜𝑛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7696200" cy="3959867"/>
              </a:xfrm>
              <a:prstGeom prst="rect">
                <a:avLst/>
              </a:prstGeom>
              <a:blipFill rotWithShape="1">
                <a:blip r:embed="rId2"/>
                <a:stretch>
                  <a:fillRect l="-1268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2455" y="5486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Depending upon the origin we choose, torque can be zero or non-zero.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magnitude of torque depends on the origin we choose.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0480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Recap of Last Lecture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Magnitude of angular momentum depends on the choice of origin</a:t>
            </a:r>
            <a:endParaRPr lang="en-US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3480375"/>
          <a:ext cx="2190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583920" imgH="304560" progId="Equation.3">
                  <p:embed/>
                </p:oleObj>
              </mc:Choice>
              <mc:Fallback>
                <p:oleObj name="Equation" r:id="rId3" imgW="583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80375"/>
                        <a:ext cx="21907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514600"/>
            <a:ext cx="3788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Angular Momentum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029200"/>
            <a:ext cx="773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magnitude of angular momentum is given by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813050" y="5494338"/>
          <a:ext cx="32448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1257120" imgH="431640" progId="Equation.3">
                  <p:embed/>
                </p:oleObj>
              </mc:Choice>
              <mc:Fallback>
                <p:oleObj name="Equation" r:id="rId5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494338"/>
                        <a:ext cx="324485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Angular Momentum – Conical Pendulum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 l="11881" t="2483" r="6851" b="6897"/>
          <a:stretch>
            <a:fillRect/>
          </a:stretch>
        </p:blipFill>
        <p:spPr bwMode="auto">
          <a:xfrm>
            <a:off x="4343400" y="893011"/>
            <a:ext cx="4419600" cy="566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752600"/>
            <a:ext cx="601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Angular Momentum about the point 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57200" y="2962602"/>
          <a:ext cx="4838700" cy="208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473120" imgH="634680" progId="Equation.3">
                  <p:embed/>
                </p:oleObj>
              </mc:Choice>
              <mc:Fallback>
                <p:oleObj name="Equation" r:id="rId5" imgW="14731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62602"/>
                        <a:ext cx="4838700" cy="2085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3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Angular Momentum – Conical Pendulum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295400"/>
            <a:ext cx="4133850" cy="524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752600"/>
            <a:ext cx="601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Angular Momentum about the point 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57263" y="2962275"/>
          <a:ext cx="38385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1168200" imgH="634680" progId="Equation.3">
                  <p:embed/>
                </p:oleObj>
              </mc:Choice>
              <mc:Fallback>
                <p:oleObj name="Equation" r:id="rId5" imgW="11682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962275"/>
                        <a:ext cx="3838575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0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0480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5334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Rate of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 of angular momentum </a:t>
            </a:r>
            <a:r>
              <a:rPr lang="en-US" sz="3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Torque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3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in angular momentum might be either in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magnitude or direction or both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625191"/>
          <a:ext cx="5086350" cy="317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955520" imgH="1218960" progId="Equation.3">
                  <p:embed/>
                </p:oleObj>
              </mc:Choice>
              <mc:Fallback>
                <p:oleObj name="Equation" r:id="rId4" imgW="195552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25191"/>
                        <a:ext cx="5086350" cy="317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09800" y="2671703"/>
            <a:ext cx="54864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3662303"/>
            <a:ext cx="54864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805303"/>
            <a:ext cx="54864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200400" y="3967103"/>
            <a:ext cx="6096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37385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Change in direction of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 r="4756"/>
          <a:stretch>
            <a:fillRect/>
          </a:stretch>
        </p:blipFill>
        <p:spPr bwMode="auto">
          <a:xfrm>
            <a:off x="4456395" y="914400"/>
            <a:ext cx="438280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3042" y="1447800"/>
            <a:ext cx="4908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Torque about point A is Zero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513" y="2808982"/>
            <a:ext cx="4836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Torque about point 0 is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non zero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875782"/>
            <a:ext cx="4836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 sin</a:t>
            </a:r>
            <a:r>
              <a:rPr lang="el-GR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provides the centripetal force</a:t>
            </a:r>
            <a:endParaRPr lang="en-US" sz="3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4864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 sin</a:t>
            </a:r>
            <a:r>
              <a:rPr lang="el-GR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and moment arm 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200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3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are perpendicular</a:t>
            </a:r>
            <a:endParaRPr lang="en-US" sz="3200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Change in direction of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43200" y="1676400"/>
          <a:ext cx="409121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041120" imgH="177480" progId="Equation.3">
                  <p:embed/>
                </p:oleObj>
              </mc:Choice>
              <mc:Fallback>
                <p:oleObj name="Equation" r:id="rId3" imgW="1041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4091214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600200"/>
            <a:ext cx="2309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Torque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971800"/>
            <a:ext cx="3149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We know 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6475" y="3062288"/>
          <a:ext cx="32924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838080" imgH="203040" progId="Equation.3">
                  <p:embed/>
                </p:oleObj>
              </mc:Choice>
              <mc:Fallback>
                <p:oleObj name="Equation" r:id="rId5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3062288"/>
                        <a:ext cx="329247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4791670"/>
            <a:ext cx="3089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Therefore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4132263" y="4827588"/>
          <a:ext cx="32924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838080" imgH="203040" progId="Equation.3">
                  <p:embed/>
                </p:oleObj>
              </mc:Choice>
              <mc:Fallback>
                <p:oleObj name="Equation" r:id="rId7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827588"/>
                        <a:ext cx="329247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1566204"/>
            <a:ext cx="6477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/>
          <a:srcRect r="4756"/>
          <a:stretch>
            <a:fillRect/>
          </a:stretch>
        </p:blipFill>
        <p:spPr bwMode="auto">
          <a:xfrm>
            <a:off x="7010400" y="914400"/>
            <a:ext cx="19352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04800" y="3048000"/>
            <a:ext cx="6477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4876800"/>
            <a:ext cx="7010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Change in direction of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29200" y="21336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48006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L(t)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29200" y="2133600"/>
            <a:ext cx="0" cy="25146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4572000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t+dt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8791391">
            <a:off x="4184144" y="3051961"/>
            <a:ext cx="1371600" cy="838200"/>
          </a:xfrm>
          <a:prstGeom prst="arc">
            <a:avLst>
              <a:gd name="adj1" fmla="val 16842102"/>
              <a:gd name="adj2" fmla="val 195857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48200" y="396240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2400" y="1885072"/>
            <a:ext cx="26670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267200" y="4419600"/>
            <a:ext cx="76200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4495800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52450" y="1219200"/>
          <a:ext cx="20955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698400" imgH="1091880" progId="Equation.3">
                  <p:embed/>
                </p:oleObj>
              </mc:Choice>
              <mc:Fallback>
                <p:oleObj name="Equation" r:id="rId3" imgW="69840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219200"/>
                        <a:ext cx="2095500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609600" y="1219200"/>
            <a:ext cx="1981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1981200"/>
            <a:ext cx="1981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6612" y="3886200"/>
            <a:ext cx="236220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200" y="3657600"/>
            <a:ext cx="2590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00" y="57150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b="1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 called the precession frequency or the frequency with which the angular momentum vector rotates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7" grpId="0"/>
      <p:bldP spid="29" grpId="0" animBg="1"/>
      <p:bldP spid="30" grpId="0" animBg="1"/>
      <p:bldP spid="33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Change in magnitude of Angular Momentum  and Torque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447800" y="8382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143000" y="29718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33800" y="2895600"/>
            <a:ext cx="304800" cy="2286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667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83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447800" y="1295400"/>
            <a:ext cx="2286000" cy="1714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38600" y="2819400"/>
            <a:ext cx="762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2590800" y="2971800"/>
            <a:ext cx="1143000" cy="38100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9600" y="29718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1600200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990600" y="1295400"/>
            <a:ext cx="381000" cy="1676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4550" y="17526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2209800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304800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962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L(t)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5596" y="228600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2286000"/>
            <a:ext cx="22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b="1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766846" y="3925669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62046" y="6059269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52846" y="5983069"/>
            <a:ext cx="304800" cy="2286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957846" y="57544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33446" y="39256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4766846" y="4382869"/>
            <a:ext cx="2286000" cy="1714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357646" y="5906869"/>
            <a:ext cx="762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 flipV="1">
            <a:off x="5909846" y="6059269"/>
            <a:ext cx="1143000" cy="38100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453196" y="6059269"/>
            <a:ext cx="3136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09846" y="4687669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4309646" y="4382869"/>
            <a:ext cx="381000" cy="1676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43596" y="4840069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33846" y="5297269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7046" y="613546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724642" y="5373469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76446" y="5373469"/>
            <a:ext cx="22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b="1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0" y="62116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t+dt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810000" y="1524000"/>
          <a:ext cx="47847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739880" imgH="203040" progId="Equation.3">
                  <p:embed/>
                </p:oleObj>
              </mc:Choice>
              <mc:Fallback>
                <p:oleObj name="Equation" r:id="rId3" imgW="1739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0"/>
                        <a:ext cx="47847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28600" y="5029200"/>
          <a:ext cx="323345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1104840" imgH="431640" progId="Equation.3">
                  <p:embed/>
                </p:oleObj>
              </mc:Choice>
              <mc:Fallback>
                <p:oleObj name="Equation" r:id="rId5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29200"/>
                        <a:ext cx="3233457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228600" y="5638800"/>
            <a:ext cx="1600200" cy="838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33" grpId="0"/>
      <p:bldP spid="34" grpId="0" animBg="1"/>
      <p:bldP spid="35" grpId="0"/>
      <p:bldP spid="36" grpId="0"/>
      <p:bldP spid="37" grpId="0"/>
      <p:bldP spid="39" grpId="0"/>
      <p:bldP spid="41" grpId="0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620</Words>
  <Application>Microsoft Office PowerPoint</Application>
  <PresentationFormat>On-screen Show (4:3)</PresentationFormat>
  <Paragraphs>90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2019-10-21T05:28:54Z</dcterms:created>
  <dcterms:modified xsi:type="dcterms:W3CDTF">2019-10-24T09:15:39Z</dcterms:modified>
</cp:coreProperties>
</file>