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96" r:id="rId3"/>
    <p:sldId id="297" r:id="rId4"/>
    <p:sldId id="290" r:id="rId5"/>
    <p:sldId id="259" r:id="rId6"/>
    <p:sldId id="286" r:id="rId7"/>
    <p:sldId id="287" r:id="rId8"/>
    <p:sldId id="293" r:id="rId9"/>
    <p:sldId id="288" r:id="rId10"/>
    <p:sldId id="289" r:id="rId11"/>
    <p:sldId id="267" r:id="rId12"/>
    <p:sldId id="268" r:id="rId13"/>
    <p:sldId id="269" r:id="rId14"/>
    <p:sldId id="270" r:id="rId15"/>
    <p:sldId id="271" r:id="rId16"/>
    <p:sldId id="272" r:id="rId17"/>
    <p:sldId id="273" r:id="rId18"/>
    <p:sldId id="274" r:id="rId19"/>
    <p:sldId id="275" r:id="rId20"/>
    <p:sldId id="29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55" autoAdjust="0"/>
  </p:normalViewPr>
  <p:slideViewPr>
    <p:cSldViewPr>
      <p:cViewPr varScale="1">
        <p:scale>
          <a:sx n="63" d="100"/>
          <a:sy n="63" d="100"/>
        </p:scale>
        <p:origin x="-158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0.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D10E40-FBF7-4CD6-892F-DBF20C84985B}" type="datetimeFigureOut">
              <a:rPr lang="en-US" smtClean="0"/>
              <a:pPr/>
              <a:t>10/28/2019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460781-8597-49BF-B986-35177567F35A}" type="slidenum">
              <a:rPr lang="en-US" smtClean="0"/>
              <a:pPr/>
              <a:t>‹#›</a:t>
            </a:fld>
            <a:endParaRPr lang="en-US"/>
          </a:p>
        </p:txBody>
      </p:sp>
    </p:spTree>
    <p:extLst>
      <p:ext uri="{BB962C8B-B14F-4D97-AF65-F5344CB8AC3E}">
        <p14:creationId xmlns:p14="http://schemas.microsoft.com/office/powerpoint/2010/main" val="831430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Earnshaw theorem</a:t>
            </a:r>
            <a:endParaRPr lang="en-US" dirty="0"/>
          </a:p>
        </p:txBody>
      </p:sp>
      <p:sp>
        <p:nvSpPr>
          <p:cNvPr id="4" name="Slide Number Placeholder 3"/>
          <p:cNvSpPr>
            <a:spLocks noGrp="1"/>
          </p:cNvSpPr>
          <p:nvPr>
            <p:ph type="sldNum" sz="quarter" idx="10"/>
          </p:nvPr>
        </p:nvSpPr>
        <p:spPr/>
        <p:txBody>
          <a:bodyPr/>
          <a:lstStyle/>
          <a:p>
            <a:fld id="{8A460781-8597-49BF-B986-35177567F35A}" type="slidenum">
              <a:rPr lang="en-US" smtClean="0"/>
              <a:pPr/>
              <a:t>1</a:t>
            </a:fld>
            <a:endParaRPr lang="en-US"/>
          </a:p>
        </p:txBody>
      </p:sp>
    </p:spTree>
    <p:extLst>
      <p:ext uri="{BB962C8B-B14F-4D97-AF65-F5344CB8AC3E}">
        <p14:creationId xmlns:p14="http://schemas.microsoft.com/office/powerpoint/2010/main" val="4105510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 of wobbling fan and car inertial measurement system</a:t>
            </a:r>
            <a:endParaRPr lang="en-US" dirty="0"/>
          </a:p>
        </p:txBody>
      </p:sp>
      <p:sp>
        <p:nvSpPr>
          <p:cNvPr id="4" name="Slide Number Placeholder 3"/>
          <p:cNvSpPr>
            <a:spLocks noGrp="1"/>
          </p:cNvSpPr>
          <p:nvPr>
            <p:ph type="sldNum" sz="quarter" idx="10"/>
          </p:nvPr>
        </p:nvSpPr>
        <p:spPr/>
        <p:txBody>
          <a:bodyPr/>
          <a:lstStyle/>
          <a:p>
            <a:fld id="{8A460781-8597-49BF-B986-35177567F35A}" type="slidenum">
              <a:rPr lang="en-US" smtClean="0"/>
              <a:pPr/>
              <a:t>5</a:t>
            </a:fld>
            <a:endParaRPr lang="en-US"/>
          </a:p>
        </p:txBody>
      </p:sp>
    </p:spTree>
    <p:extLst>
      <p:ext uri="{BB962C8B-B14F-4D97-AF65-F5344CB8AC3E}">
        <p14:creationId xmlns:p14="http://schemas.microsoft.com/office/powerpoint/2010/main" val="199438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Radius of gyration </a:t>
            </a:r>
            <a:r>
              <a:rPr lang="en-US" sz="1200" b="0" i="0" kern="1200" dirty="0" smtClean="0">
                <a:solidFill>
                  <a:schemeClr val="tx1"/>
                </a:solidFill>
                <a:latin typeface="+mn-lt"/>
                <a:ea typeface="+mn-ea"/>
                <a:cs typeface="+mn-cs"/>
              </a:rPr>
              <a:t>of a substance gives you the radius of a ring which has the same moment of inertia as the body. It is simply the square root of the coefficient of M(mass) in the formula of the moment of inertia. Moment of inertia</a:t>
            </a:r>
            <a:r>
              <a:rPr lang="en-US" sz="1200" b="0" i="0" kern="1200" baseline="0" dirty="0" smtClean="0">
                <a:solidFill>
                  <a:schemeClr val="tx1"/>
                </a:solidFill>
                <a:latin typeface="+mn-lt"/>
                <a:ea typeface="+mn-ea"/>
                <a:cs typeface="+mn-cs"/>
              </a:rPr>
              <a:t> of a rod is </a:t>
            </a:r>
            <a:r>
              <a:rPr lang="en-US" sz="1200" b="0" i="0" kern="1200" baseline="0" dirty="0" err="1" smtClean="0">
                <a:solidFill>
                  <a:schemeClr val="tx1"/>
                </a:solidFill>
                <a:latin typeface="+mn-lt"/>
                <a:ea typeface="+mn-ea"/>
                <a:cs typeface="+mn-cs"/>
              </a:rPr>
              <a:t>mlsq</a:t>
            </a:r>
            <a:r>
              <a:rPr lang="en-US" sz="1200" b="0" i="0" kern="1200" baseline="0" dirty="0" smtClean="0">
                <a:solidFill>
                  <a:schemeClr val="tx1"/>
                </a:solidFill>
                <a:latin typeface="+mn-lt"/>
                <a:ea typeface="+mn-ea"/>
                <a:cs typeface="+mn-cs"/>
              </a:rPr>
              <a:t>/12. Radius of gyration is square root of </a:t>
            </a:r>
            <a:r>
              <a:rPr lang="en-US" sz="1200" b="0" i="0" kern="1200" baseline="0" dirty="0" err="1" smtClean="0">
                <a:solidFill>
                  <a:schemeClr val="tx1"/>
                </a:solidFill>
                <a:latin typeface="+mn-lt"/>
                <a:ea typeface="+mn-ea"/>
                <a:cs typeface="+mn-cs"/>
              </a:rPr>
              <a:t>mlsquare</a:t>
            </a:r>
            <a:r>
              <a:rPr lang="en-US" sz="1200" b="0" i="0" kern="1200" baseline="0" dirty="0" smtClean="0">
                <a:solidFill>
                  <a:schemeClr val="tx1"/>
                </a:solidFill>
                <a:latin typeface="+mn-lt"/>
                <a:ea typeface="+mn-ea"/>
                <a:cs typeface="+mn-cs"/>
              </a:rPr>
              <a:t>/12. Point mass here represent the fact that the entire mass is supposed to be concentrated at this point.</a:t>
            </a:r>
            <a:endParaRPr lang="en-US" dirty="0"/>
          </a:p>
        </p:txBody>
      </p:sp>
      <p:sp>
        <p:nvSpPr>
          <p:cNvPr id="4" name="Slide Number Placeholder 3"/>
          <p:cNvSpPr>
            <a:spLocks noGrp="1"/>
          </p:cNvSpPr>
          <p:nvPr>
            <p:ph type="sldNum" sz="quarter" idx="10"/>
          </p:nvPr>
        </p:nvSpPr>
        <p:spPr/>
        <p:txBody>
          <a:bodyPr/>
          <a:lstStyle/>
          <a:p>
            <a:fld id="{0A8BFAB4-BE89-43B3-B79D-744028EE51C8}"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the dimensions of the suspended body are not negligible compared to the distance from the </a:t>
            </a:r>
          </a:p>
          <a:p>
            <a:r>
              <a:rPr lang="en-US" dirty="0" smtClean="0"/>
              <a:t>suspension axis to the center of mass, the pendulum is called a physical pendulum. Any object </a:t>
            </a:r>
          </a:p>
          <a:p>
            <a:r>
              <a:rPr lang="en-US" dirty="0" smtClean="0"/>
              <a:t>mounted on a horizontal axis so as to oscillate under the force of gravity is a physical pendulum. Radius of gyration</a:t>
            </a:r>
            <a:r>
              <a:rPr lang="en-US" baseline="0" dirty="0" smtClean="0"/>
              <a:t> tell us how the mass is distributed across an irregular object.</a:t>
            </a:r>
            <a:endParaRPr lang="en-US" dirty="0"/>
          </a:p>
        </p:txBody>
      </p:sp>
      <p:sp>
        <p:nvSpPr>
          <p:cNvPr id="4" name="Slide Number Placeholder 3"/>
          <p:cNvSpPr>
            <a:spLocks noGrp="1"/>
          </p:cNvSpPr>
          <p:nvPr>
            <p:ph type="sldNum" sz="quarter" idx="10"/>
          </p:nvPr>
        </p:nvSpPr>
        <p:spPr/>
        <p:txBody>
          <a:bodyPr/>
          <a:lstStyle/>
          <a:p>
            <a:fld id="{0A8BFAB4-BE89-43B3-B79D-744028EE51C8}"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(smallest) moment of inertia </a:t>
            </a:r>
            <a:r>
              <a:rPr lang="en-US" sz="1200" b="1" i="0" kern="1200" dirty="0" smtClean="0">
                <a:solidFill>
                  <a:schemeClr val="tx1"/>
                </a:solidFill>
                <a:latin typeface="+mn-lt"/>
                <a:ea typeface="+mn-ea"/>
                <a:cs typeface="+mn-cs"/>
              </a:rPr>
              <a:t>I</a:t>
            </a:r>
            <a:r>
              <a:rPr lang="en-US" sz="1200" b="0" i="0" kern="1200" dirty="0" smtClean="0">
                <a:solidFill>
                  <a:schemeClr val="tx1"/>
                </a:solidFill>
                <a:latin typeface="+mn-lt"/>
                <a:ea typeface="+mn-ea"/>
                <a:cs typeface="+mn-cs"/>
              </a:rPr>
              <a:t> of this section is about 120 000 cm</a:t>
            </a:r>
            <a:r>
              <a:rPr lang="en-US" sz="1200" b="0" i="0" kern="1200" baseline="30000" dirty="0" smtClean="0">
                <a:solidFill>
                  <a:schemeClr val="tx1"/>
                </a:solidFill>
                <a:latin typeface="+mn-lt"/>
                <a:ea typeface="+mn-ea"/>
                <a:cs typeface="+mn-cs"/>
              </a:rPr>
              <a:t>4</a:t>
            </a:r>
            <a:r>
              <a:rPr lang="en-US" sz="1200" b="0" i="0" kern="1200" dirty="0" smtClean="0">
                <a:solidFill>
                  <a:schemeClr val="tx1"/>
                </a:solidFill>
                <a:latin typeface="+mn-lt"/>
                <a:ea typeface="+mn-ea"/>
                <a:cs typeface="+mn-cs"/>
              </a:rPr>
              <a:t>, area A is 953.2 cm</a:t>
            </a:r>
            <a:r>
              <a:rPr lang="en-US" sz="1200" b="0" i="0" kern="1200" baseline="30000" dirty="0" smtClean="0">
                <a:solidFill>
                  <a:schemeClr val="tx1"/>
                </a:solidFill>
                <a:latin typeface="+mn-lt"/>
                <a:ea typeface="+mn-ea"/>
                <a:cs typeface="+mn-cs"/>
              </a:rPr>
              <a:t>2</a:t>
            </a:r>
            <a:r>
              <a:rPr lang="en-US" sz="1200" b="0" i="0" kern="1200" dirty="0" smtClean="0">
                <a:solidFill>
                  <a:schemeClr val="tx1"/>
                </a:solidFill>
                <a:latin typeface="+mn-lt"/>
                <a:ea typeface="+mn-ea"/>
                <a:cs typeface="+mn-cs"/>
              </a:rPr>
              <a:t> and its radius of gyration </a:t>
            </a:r>
            <a:r>
              <a:rPr lang="en-US" sz="1200" b="1" i="0" kern="1200" dirty="0" smtClean="0">
                <a:solidFill>
                  <a:schemeClr val="tx1"/>
                </a:solidFill>
                <a:latin typeface="+mn-lt"/>
                <a:ea typeface="+mn-ea"/>
                <a:cs typeface="+mn-cs"/>
              </a:rPr>
              <a:t>r</a:t>
            </a:r>
            <a:r>
              <a:rPr lang="en-US" sz="1200" b="0" i="0" kern="1200" dirty="0" smtClean="0">
                <a:solidFill>
                  <a:schemeClr val="tx1"/>
                </a:solidFill>
                <a:latin typeface="+mn-lt"/>
                <a:ea typeface="+mn-ea"/>
                <a:cs typeface="+mn-cs"/>
              </a:rPr>
              <a:t> is thus of the order 11 </a:t>
            </a:r>
            <a:r>
              <a:rPr lang="en-US" sz="1200" b="0" i="0" kern="1200" dirty="0" err="1" smtClean="0">
                <a:solidFill>
                  <a:schemeClr val="tx1"/>
                </a:solidFill>
                <a:latin typeface="+mn-lt"/>
                <a:ea typeface="+mn-ea"/>
                <a:cs typeface="+mn-cs"/>
              </a:rPr>
              <a:t>cms</a:t>
            </a:r>
            <a:r>
              <a:rPr lang="en-US" sz="1200" b="0" i="0" kern="1200" dirty="0" smtClean="0">
                <a:solidFill>
                  <a:schemeClr val="tx1"/>
                </a:solidFill>
                <a:latin typeface="+mn-lt"/>
                <a:ea typeface="+mn-ea"/>
                <a:cs typeface="+mn-cs"/>
              </a:rPr>
              <a:t>. Radius of gyration</a:t>
            </a:r>
            <a:r>
              <a:rPr lang="en-US" sz="1200" b="0" i="0" kern="1200" baseline="0" dirty="0" smtClean="0">
                <a:solidFill>
                  <a:schemeClr val="tx1"/>
                </a:solidFill>
                <a:latin typeface="+mn-lt"/>
                <a:ea typeface="+mn-ea"/>
                <a:cs typeface="+mn-cs"/>
              </a:rPr>
              <a:t> is square of root of moment of inertia over area.</a:t>
            </a:r>
            <a:endParaRPr lang="en-US" dirty="0"/>
          </a:p>
        </p:txBody>
      </p:sp>
      <p:sp>
        <p:nvSpPr>
          <p:cNvPr id="4" name="Slide Number Placeholder 3"/>
          <p:cNvSpPr>
            <a:spLocks noGrp="1"/>
          </p:cNvSpPr>
          <p:nvPr>
            <p:ph type="sldNum" sz="quarter" idx="10"/>
          </p:nvPr>
        </p:nvSpPr>
        <p:spPr/>
        <p:txBody>
          <a:bodyPr/>
          <a:lstStyle/>
          <a:p>
            <a:fld id="{8A460781-8597-49BF-B986-35177567F35A}"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a</a:t>
            </a:r>
            <a:r>
              <a:rPr lang="en-US" baseline="0" dirty="0" smtClean="0"/>
              <a:t> rigid body rotates about an axis every particle in the body remains at a fixed distance from the axis. If we choose this axis to be the origin for our coordinate system then distance r remains constant. Only way for r to change in this scenario is to change its direction which can be achieved if velocity is perpendicular to r.</a:t>
            </a:r>
            <a:endParaRPr lang="en-US" dirty="0"/>
          </a:p>
        </p:txBody>
      </p:sp>
      <p:sp>
        <p:nvSpPr>
          <p:cNvPr id="4" name="Slide Number Placeholder 3"/>
          <p:cNvSpPr>
            <a:spLocks noGrp="1"/>
          </p:cNvSpPr>
          <p:nvPr>
            <p:ph type="sldNum" sz="quarter" idx="10"/>
          </p:nvPr>
        </p:nvSpPr>
        <p:spPr/>
        <p:txBody>
          <a:bodyPr/>
          <a:lstStyle/>
          <a:p>
            <a:fld id="{0A8BFAB4-BE89-43B3-B79D-744028EE51C8}"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D4325A-7033-4D78-B9FA-E31BE95F5063}" type="datetimeFigureOut">
              <a:rPr lang="en-US" smtClean="0"/>
              <a:pPr/>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C2C7A-56BB-4C51-9E24-6306746363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4325A-7033-4D78-B9FA-E31BE95F5063}" type="datetimeFigureOut">
              <a:rPr lang="en-US" smtClean="0"/>
              <a:pPr/>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C2C7A-56BB-4C51-9E24-6306746363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4325A-7033-4D78-B9FA-E31BE95F5063}" type="datetimeFigureOut">
              <a:rPr lang="en-US" smtClean="0"/>
              <a:pPr/>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C2C7A-56BB-4C51-9E24-6306746363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4325A-7033-4D78-B9FA-E31BE95F5063}" type="datetimeFigureOut">
              <a:rPr lang="en-US" smtClean="0"/>
              <a:pPr/>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C2C7A-56BB-4C51-9E24-6306746363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D4325A-7033-4D78-B9FA-E31BE95F5063}" type="datetimeFigureOut">
              <a:rPr lang="en-US" smtClean="0"/>
              <a:pPr/>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C2C7A-56BB-4C51-9E24-6306746363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D4325A-7033-4D78-B9FA-E31BE95F5063}" type="datetimeFigureOut">
              <a:rPr lang="en-US" smtClean="0"/>
              <a:pPr/>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C2C7A-56BB-4C51-9E24-6306746363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D4325A-7033-4D78-B9FA-E31BE95F5063}" type="datetimeFigureOut">
              <a:rPr lang="en-US" smtClean="0"/>
              <a:pPr/>
              <a:t>10/28/2019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C2C7A-56BB-4C51-9E24-6306746363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D4325A-7033-4D78-B9FA-E31BE95F5063}" type="datetimeFigureOut">
              <a:rPr lang="en-US" smtClean="0"/>
              <a:pPr/>
              <a:t>10/28/2019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C2C7A-56BB-4C51-9E24-6306746363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4325A-7033-4D78-B9FA-E31BE95F5063}" type="datetimeFigureOut">
              <a:rPr lang="en-US" smtClean="0"/>
              <a:pPr/>
              <a:t>10/28/2019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C2C7A-56BB-4C51-9E24-6306746363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4325A-7033-4D78-B9FA-E31BE95F5063}" type="datetimeFigureOut">
              <a:rPr lang="en-US" smtClean="0"/>
              <a:pPr/>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C2C7A-56BB-4C51-9E24-6306746363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4325A-7033-4D78-B9FA-E31BE95F5063}" type="datetimeFigureOut">
              <a:rPr lang="en-US" smtClean="0"/>
              <a:pPr/>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C2C7A-56BB-4C51-9E24-6306746363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4325A-7033-4D78-B9FA-E31BE95F5063}" type="datetimeFigureOut">
              <a:rPr lang="en-US" smtClean="0"/>
              <a:pPr/>
              <a:t>10/28/2019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C2C7A-56BB-4C51-9E24-6306746363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7.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1.wmf"/><Relationship Id="rId5" Type="http://schemas.openxmlformats.org/officeDocument/2006/relationships/oleObject" Target="../embeddings/oleObject5.bin"/><Relationship Id="rId4" Type="http://schemas.openxmlformats.org/officeDocument/2006/relationships/image" Target="../media/image20.wmf"/></Relationships>
</file>

<file path=ppt/slides/_rels/slide13.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7.bin"/><Relationship Id="rId4" Type="http://schemas.openxmlformats.org/officeDocument/2006/relationships/image" Target="../media/image21.wmf"/></Relationships>
</file>

<file path=ppt/slides/_rels/slide1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4.wmf"/><Relationship Id="rId5" Type="http://schemas.openxmlformats.org/officeDocument/2006/relationships/oleObject" Target="../embeddings/oleObject10.bin"/><Relationship Id="rId4" Type="http://schemas.openxmlformats.org/officeDocument/2006/relationships/image" Target="../media/image23.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26.wmf"/><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8.wmf"/><Relationship Id="rId5" Type="http://schemas.openxmlformats.org/officeDocument/2006/relationships/oleObject" Target="../embeddings/oleObject15.bin"/><Relationship Id="rId4" Type="http://schemas.openxmlformats.org/officeDocument/2006/relationships/image" Target="../media/image2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0.wmf"/><Relationship Id="rId5" Type="http://schemas.openxmlformats.org/officeDocument/2006/relationships/oleObject" Target="../embeddings/oleObject17.bin"/><Relationship Id="rId4" Type="http://schemas.openxmlformats.org/officeDocument/2006/relationships/image" Target="../media/image2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19.bin"/><Relationship Id="rId4" Type="http://schemas.openxmlformats.org/officeDocument/2006/relationships/image" Target="../media/image29.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2.wmf"/></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gif"/></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5.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Lecture 7 – Precession of Angular Momentum, Torque and Rotation with translation</a:t>
            </a:r>
            <a:endParaRPr lang="en-US" sz="3200" b="1" dirty="0">
              <a:latin typeface="Times New Roman" pitchFamily="18" charset="0"/>
              <a:cs typeface="Times New Roman" pitchFamily="18" charset="0"/>
            </a:endParaRPr>
          </a:p>
        </p:txBody>
      </p:sp>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82924"/>
            <a:ext cx="5781675" cy="5751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Physical Pendulum</a:t>
            </a:r>
            <a:endParaRPr lang="en-US" sz="3200" b="1" dirty="0">
              <a:latin typeface="Times New Roman" pitchFamily="18" charset="0"/>
              <a:cs typeface="Times New Roman" pitchFamily="18" charset="0"/>
            </a:endParaRPr>
          </a:p>
        </p:txBody>
      </p:sp>
      <p:pic>
        <p:nvPicPr>
          <p:cNvPr id="3" name="Picture 2" descr="http://physics.ucsc.edu/~josh/6A/book/harmonic/img120.png"/>
          <p:cNvPicPr>
            <a:picLocks noChangeAspect="1" noChangeArrowheads="1"/>
          </p:cNvPicPr>
          <p:nvPr/>
        </p:nvPicPr>
        <p:blipFill>
          <a:blip r:embed="rId3" cstate="print"/>
          <a:srcRect/>
          <a:stretch>
            <a:fillRect/>
          </a:stretch>
        </p:blipFill>
        <p:spPr bwMode="auto">
          <a:xfrm>
            <a:off x="76200" y="1905000"/>
            <a:ext cx="3105150" cy="4295775"/>
          </a:xfrm>
          <a:prstGeom prst="rect">
            <a:avLst/>
          </a:prstGeom>
          <a:noFill/>
        </p:spPr>
      </p:pic>
      <p:cxnSp>
        <p:nvCxnSpPr>
          <p:cNvPr id="4" name="Straight Arrow Connector 3"/>
          <p:cNvCxnSpPr/>
          <p:nvPr/>
        </p:nvCxnSpPr>
        <p:spPr>
          <a:xfrm>
            <a:off x="1447800" y="4267200"/>
            <a:ext cx="685800" cy="1600200"/>
          </a:xfrm>
          <a:prstGeom prst="straightConnector1">
            <a:avLst/>
          </a:prstGeom>
          <a:ln>
            <a:prstDash val="sysDot"/>
            <a:tailEnd type="arrow"/>
          </a:ln>
        </p:spPr>
        <p:style>
          <a:lnRef idx="2">
            <a:schemeClr val="dk1"/>
          </a:lnRef>
          <a:fillRef idx="0">
            <a:schemeClr val="dk1"/>
          </a:fillRef>
          <a:effectRef idx="1">
            <a:schemeClr val="dk1"/>
          </a:effectRef>
          <a:fontRef idx="minor">
            <a:schemeClr val="tx1"/>
          </a:fontRef>
        </p:style>
      </p:cxnSp>
      <p:sp>
        <p:nvSpPr>
          <p:cNvPr id="5" name="Arc 4"/>
          <p:cNvSpPr/>
          <p:nvPr/>
        </p:nvSpPr>
        <p:spPr>
          <a:xfrm rot="5776326">
            <a:off x="1395148" y="4891065"/>
            <a:ext cx="381000" cy="457200"/>
          </a:xfrm>
          <a:prstGeom prst="arc">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6" name="TextBox 5"/>
          <p:cNvSpPr txBox="1"/>
          <p:nvPr/>
        </p:nvSpPr>
        <p:spPr>
          <a:xfrm>
            <a:off x="1600200" y="5334000"/>
            <a:ext cx="308098" cy="369332"/>
          </a:xfrm>
          <a:prstGeom prst="rect">
            <a:avLst/>
          </a:prstGeom>
          <a:noFill/>
        </p:spPr>
        <p:txBody>
          <a:bodyPr wrap="none" rtlCol="0">
            <a:spAutoFit/>
          </a:bodyPr>
          <a:lstStyle/>
          <a:p>
            <a:r>
              <a:rPr lang="el-GR" dirty="0" smtClean="0"/>
              <a:t>θ</a:t>
            </a:r>
            <a:endParaRPr lang="en-US" dirty="0"/>
          </a:p>
        </p:txBody>
      </p:sp>
      <p:graphicFrame>
        <p:nvGraphicFramePr>
          <p:cNvPr id="27650" name="Object 2"/>
          <p:cNvGraphicFramePr>
            <a:graphicFrameLocks noChangeAspect="1"/>
          </p:cNvGraphicFramePr>
          <p:nvPr/>
        </p:nvGraphicFramePr>
        <p:xfrm>
          <a:off x="3429000" y="1143000"/>
          <a:ext cx="5133975" cy="5064126"/>
        </p:xfrm>
        <a:graphic>
          <a:graphicData uri="http://schemas.openxmlformats.org/presentationml/2006/ole">
            <mc:AlternateContent xmlns:mc="http://schemas.openxmlformats.org/markup-compatibility/2006">
              <mc:Choice xmlns:v="urn:schemas-microsoft-com:vml" Requires="v">
                <p:oleObj spid="_x0000_s59409" name="Equation" r:id="rId4" imgW="1866600" imgH="1841400" progId="Equation.3">
                  <p:embed/>
                </p:oleObj>
              </mc:Choice>
              <mc:Fallback>
                <p:oleObj name="Equation" r:id="rId4" imgW="1866600" imgH="18414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143000"/>
                        <a:ext cx="5133975" cy="5064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3276600" y="2286000"/>
            <a:ext cx="3352800" cy="685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3429000" y="3048000"/>
            <a:ext cx="3352800" cy="685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3352800" y="3886200"/>
            <a:ext cx="3527476"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3429000" y="4876800"/>
            <a:ext cx="5181600" cy="1295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Angular Momentum of Body Both Rotating and Translating</a:t>
            </a:r>
            <a:endParaRPr lang="en-US" sz="3200" b="1" dirty="0">
              <a:latin typeface="Times New Roman" pitchFamily="18" charset="0"/>
              <a:cs typeface="Times New Roman" pitchFamily="18" charset="0"/>
            </a:endParaRPr>
          </a:p>
        </p:txBody>
      </p:sp>
      <p:sp>
        <p:nvSpPr>
          <p:cNvPr id="3" name="TextBox 2"/>
          <p:cNvSpPr txBox="1"/>
          <p:nvPr/>
        </p:nvSpPr>
        <p:spPr>
          <a:xfrm>
            <a:off x="228600" y="914400"/>
            <a:ext cx="6705600" cy="4893647"/>
          </a:xfrm>
          <a:prstGeom prst="rect">
            <a:avLst/>
          </a:prstGeom>
          <a:noFill/>
        </p:spPr>
        <p:txBody>
          <a:bodyPr wrap="square" rtlCol="0">
            <a:spAutoFit/>
          </a:bodyPr>
          <a:lstStyle/>
          <a:p>
            <a:r>
              <a:rPr lang="en-US" sz="2400" dirty="0" smtClean="0">
                <a:solidFill>
                  <a:srgbClr val="003300"/>
                </a:solidFill>
                <a:latin typeface="Times New Roman" pitchFamily="18" charset="0"/>
                <a:cs typeface="Times New Roman" pitchFamily="18" charset="0"/>
              </a:rPr>
              <a:t>In most practical situations  we come across </a:t>
            </a:r>
            <a:r>
              <a:rPr lang="en-US" sz="2400" dirty="0" err="1" smtClean="0">
                <a:solidFill>
                  <a:srgbClr val="003300"/>
                </a:solidFill>
                <a:latin typeface="Times New Roman" pitchFamily="18" charset="0"/>
                <a:cs typeface="Times New Roman" pitchFamily="18" charset="0"/>
              </a:rPr>
              <a:t>objeccts</a:t>
            </a:r>
            <a:r>
              <a:rPr lang="en-US" sz="2400" dirty="0" smtClean="0">
                <a:solidFill>
                  <a:srgbClr val="003300"/>
                </a:solidFill>
                <a:latin typeface="Times New Roman" pitchFamily="18" charset="0"/>
                <a:cs typeface="Times New Roman" pitchFamily="18" charset="0"/>
              </a:rPr>
              <a:t> which both rotates and translates.</a:t>
            </a:r>
          </a:p>
          <a:p>
            <a:endParaRPr lang="en-US" sz="2400" dirty="0" smtClean="0">
              <a:solidFill>
                <a:srgbClr val="003300"/>
              </a:solidFill>
              <a:latin typeface="Times New Roman" pitchFamily="18" charset="0"/>
              <a:cs typeface="Times New Roman" pitchFamily="18" charset="0"/>
            </a:endParaRPr>
          </a:p>
          <a:p>
            <a:r>
              <a:rPr lang="en-US" sz="2400" dirty="0" smtClean="0">
                <a:solidFill>
                  <a:srgbClr val="003300"/>
                </a:solidFill>
                <a:latin typeface="Times New Roman" pitchFamily="18" charset="0"/>
                <a:cs typeface="Times New Roman" pitchFamily="18" charset="0"/>
              </a:rPr>
              <a:t>For instance</a:t>
            </a:r>
          </a:p>
          <a:p>
            <a:endParaRPr lang="en-US" sz="2400" dirty="0" smtClean="0">
              <a:solidFill>
                <a:srgbClr val="003300"/>
              </a:solidFill>
              <a:latin typeface="Times New Roman" pitchFamily="18" charset="0"/>
              <a:cs typeface="Times New Roman" pitchFamily="18" charset="0"/>
            </a:endParaRPr>
          </a:p>
          <a:p>
            <a:pPr>
              <a:buFont typeface="Wingdings" pitchFamily="2" charset="2"/>
              <a:buChar char="Ø"/>
            </a:pPr>
            <a:r>
              <a:rPr lang="en-US" sz="2400" dirty="0" smtClean="0">
                <a:solidFill>
                  <a:srgbClr val="003300"/>
                </a:solidFill>
                <a:latin typeface="Times New Roman" pitchFamily="18" charset="0"/>
                <a:cs typeface="Times New Roman" pitchFamily="18" charset="0"/>
              </a:rPr>
              <a:t> Tightening of a Screw</a:t>
            </a:r>
          </a:p>
          <a:p>
            <a:endParaRPr lang="en-US" sz="2400" dirty="0" smtClean="0">
              <a:solidFill>
                <a:srgbClr val="003300"/>
              </a:solidFill>
              <a:latin typeface="Times New Roman" pitchFamily="18" charset="0"/>
              <a:cs typeface="Times New Roman" pitchFamily="18" charset="0"/>
            </a:endParaRPr>
          </a:p>
          <a:p>
            <a:endParaRPr lang="en-US" sz="2400" dirty="0" smtClean="0">
              <a:solidFill>
                <a:srgbClr val="003300"/>
              </a:solidFill>
              <a:latin typeface="Times New Roman" pitchFamily="18" charset="0"/>
              <a:cs typeface="Times New Roman" pitchFamily="18" charset="0"/>
            </a:endParaRPr>
          </a:p>
          <a:p>
            <a:endParaRPr lang="en-US" sz="2400" dirty="0" smtClean="0">
              <a:solidFill>
                <a:srgbClr val="003300"/>
              </a:solidFill>
              <a:latin typeface="Times New Roman" pitchFamily="18" charset="0"/>
              <a:cs typeface="Times New Roman" pitchFamily="18" charset="0"/>
            </a:endParaRPr>
          </a:p>
          <a:p>
            <a:endParaRPr lang="en-US" sz="2400" dirty="0" smtClean="0">
              <a:solidFill>
                <a:srgbClr val="003300"/>
              </a:solidFill>
              <a:latin typeface="Times New Roman" pitchFamily="18" charset="0"/>
              <a:cs typeface="Times New Roman" pitchFamily="18" charset="0"/>
            </a:endParaRPr>
          </a:p>
          <a:p>
            <a:endParaRPr lang="en-US" sz="2400" dirty="0" smtClean="0">
              <a:solidFill>
                <a:srgbClr val="003300"/>
              </a:solidFill>
              <a:latin typeface="Times New Roman" pitchFamily="18" charset="0"/>
              <a:cs typeface="Times New Roman" pitchFamily="18" charset="0"/>
            </a:endParaRPr>
          </a:p>
          <a:p>
            <a:endParaRPr lang="en-US" sz="2400" dirty="0" smtClean="0">
              <a:solidFill>
                <a:srgbClr val="003300"/>
              </a:solidFill>
              <a:latin typeface="Times New Roman" pitchFamily="18" charset="0"/>
              <a:cs typeface="Times New Roman" pitchFamily="18" charset="0"/>
            </a:endParaRPr>
          </a:p>
          <a:p>
            <a:pPr>
              <a:buFont typeface="Wingdings" pitchFamily="2" charset="2"/>
              <a:buChar char="Ø"/>
            </a:pPr>
            <a:r>
              <a:rPr lang="en-US" sz="2400" dirty="0" smtClean="0">
                <a:solidFill>
                  <a:srgbClr val="003300"/>
                </a:solidFill>
                <a:latin typeface="Times New Roman" pitchFamily="18" charset="0"/>
                <a:cs typeface="Times New Roman" pitchFamily="18" charset="0"/>
              </a:rPr>
              <a:t> Earth – sun system</a:t>
            </a:r>
            <a:endParaRPr lang="en-US" sz="2400" dirty="0"/>
          </a:p>
        </p:txBody>
      </p:sp>
      <p:pic>
        <p:nvPicPr>
          <p:cNvPr id="28674" name="Picture 2" descr="http://ak3.picdn.net/shutterstock/videos/3478541/preview/stock-footage-screwing-bolt-into-lumber.jpg"/>
          <p:cNvPicPr>
            <a:picLocks noChangeAspect="1" noChangeArrowheads="1"/>
          </p:cNvPicPr>
          <p:nvPr/>
        </p:nvPicPr>
        <p:blipFill>
          <a:blip r:embed="rId2" cstate="print"/>
          <a:srcRect/>
          <a:stretch>
            <a:fillRect/>
          </a:stretch>
        </p:blipFill>
        <p:spPr bwMode="auto">
          <a:xfrm>
            <a:off x="4267200" y="2286000"/>
            <a:ext cx="2819400" cy="1578865"/>
          </a:xfrm>
          <a:prstGeom prst="rect">
            <a:avLst/>
          </a:prstGeom>
          <a:noFill/>
        </p:spPr>
      </p:pic>
      <p:pic>
        <p:nvPicPr>
          <p:cNvPr id="28676" name="Picture 4" descr="http://www.texample.net/media/tikz/examples/PNG/earth-orbit.png"/>
          <p:cNvPicPr>
            <a:picLocks noChangeAspect="1" noChangeArrowheads="1"/>
          </p:cNvPicPr>
          <p:nvPr/>
        </p:nvPicPr>
        <p:blipFill>
          <a:blip r:embed="rId3" cstate="print"/>
          <a:srcRect/>
          <a:stretch>
            <a:fillRect/>
          </a:stretch>
        </p:blipFill>
        <p:spPr bwMode="auto">
          <a:xfrm>
            <a:off x="3657600" y="3984955"/>
            <a:ext cx="3800323" cy="287304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Rotation and Translation</a:t>
            </a:r>
            <a:endParaRPr lang="en-US" sz="3200" b="1" dirty="0">
              <a:latin typeface="Times New Roman" pitchFamily="18" charset="0"/>
              <a:cs typeface="Times New Roman" pitchFamily="18" charset="0"/>
            </a:endParaRPr>
          </a:p>
        </p:txBody>
      </p:sp>
      <p:grpSp>
        <p:nvGrpSpPr>
          <p:cNvPr id="3" name="Group 15"/>
          <p:cNvGrpSpPr/>
          <p:nvPr/>
        </p:nvGrpSpPr>
        <p:grpSpPr>
          <a:xfrm>
            <a:off x="781928" y="2209800"/>
            <a:ext cx="2799472" cy="2328204"/>
            <a:chOff x="781928" y="2209800"/>
            <a:chExt cx="2799472" cy="2328204"/>
          </a:xfrm>
        </p:grpSpPr>
        <p:cxnSp>
          <p:nvCxnSpPr>
            <p:cNvPr id="5" name="Straight Arrow Connector 4"/>
            <p:cNvCxnSpPr/>
            <p:nvPr/>
          </p:nvCxnSpPr>
          <p:spPr>
            <a:xfrm flipV="1">
              <a:off x="1752600" y="2209800"/>
              <a:ext cx="0" cy="1447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a:xfrm>
              <a:off x="1752600" y="3657600"/>
              <a:ext cx="18288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H="1">
              <a:off x="781928" y="3623604"/>
              <a:ext cx="990600" cy="914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7" name="Oval 16"/>
          <p:cNvSpPr/>
          <p:nvPr/>
        </p:nvSpPr>
        <p:spPr>
          <a:xfrm>
            <a:off x="6400800" y="17526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p:cNvSpPr txBox="1"/>
          <p:nvPr/>
        </p:nvSpPr>
        <p:spPr>
          <a:xfrm>
            <a:off x="762000" y="4495800"/>
            <a:ext cx="364202"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x</a:t>
            </a:r>
            <a:endParaRPr lang="en-US" sz="2800" b="1" dirty="0">
              <a:latin typeface="Times New Roman" pitchFamily="18" charset="0"/>
              <a:cs typeface="Times New Roman" pitchFamily="18" charset="0"/>
            </a:endParaRPr>
          </a:p>
        </p:txBody>
      </p:sp>
      <p:sp>
        <p:nvSpPr>
          <p:cNvPr id="19" name="TextBox 18"/>
          <p:cNvSpPr txBox="1"/>
          <p:nvPr/>
        </p:nvSpPr>
        <p:spPr>
          <a:xfrm>
            <a:off x="3140998" y="3657600"/>
            <a:ext cx="364202"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y</a:t>
            </a:r>
            <a:endParaRPr lang="en-US" sz="2800" b="1" dirty="0">
              <a:latin typeface="Times New Roman" pitchFamily="18" charset="0"/>
              <a:cs typeface="Times New Roman" pitchFamily="18" charset="0"/>
            </a:endParaRPr>
          </a:p>
        </p:txBody>
      </p:sp>
      <p:sp>
        <p:nvSpPr>
          <p:cNvPr id="20" name="TextBox 19"/>
          <p:cNvSpPr txBox="1"/>
          <p:nvPr/>
        </p:nvSpPr>
        <p:spPr>
          <a:xfrm>
            <a:off x="1600200" y="1800664"/>
            <a:ext cx="343364"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z</a:t>
            </a:r>
            <a:endParaRPr lang="en-US" sz="2800" b="1" dirty="0">
              <a:latin typeface="Times New Roman" pitchFamily="18" charset="0"/>
              <a:cs typeface="Times New Roman" pitchFamily="18" charset="0"/>
            </a:endParaRPr>
          </a:p>
        </p:txBody>
      </p:sp>
      <p:cxnSp>
        <p:nvCxnSpPr>
          <p:cNvPr id="22" name="Straight Arrow Connector 21"/>
          <p:cNvCxnSpPr/>
          <p:nvPr/>
        </p:nvCxnSpPr>
        <p:spPr>
          <a:xfrm>
            <a:off x="6705600" y="1828800"/>
            <a:ext cx="83820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3" name="Oval 22"/>
          <p:cNvSpPr/>
          <p:nvPr/>
        </p:nvSpPr>
        <p:spPr>
          <a:xfrm>
            <a:off x="3581400" y="1447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p:cNvSpPr/>
          <p:nvPr/>
        </p:nvSpPr>
        <p:spPr>
          <a:xfrm>
            <a:off x="5334000" y="3962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6" name="Straight Arrow Connector 25"/>
          <p:cNvCxnSpPr>
            <a:endCxn id="23" idx="3"/>
          </p:cNvCxnSpPr>
          <p:nvPr/>
        </p:nvCxnSpPr>
        <p:spPr>
          <a:xfrm flipV="1">
            <a:off x="1752600" y="1577882"/>
            <a:ext cx="1851118" cy="2079718"/>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grpSp>
        <p:nvGrpSpPr>
          <p:cNvPr id="4" name="Group 26"/>
          <p:cNvGrpSpPr/>
          <p:nvPr/>
        </p:nvGrpSpPr>
        <p:grpSpPr>
          <a:xfrm rot="192807">
            <a:off x="3462933" y="1564369"/>
            <a:ext cx="2799472" cy="2328204"/>
            <a:chOff x="781928" y="2209800"/>
            <a:chExt cx="2799472" cy="2328204"/>
          </a:xfrm>
        </p:grpSpPr>
        <p:cxnSp>
          <p:nvCxnSpPr>
            <p:cNvPr id="28" name="Straight Arrow Connector 27"/>
            <p:cNvCxnSpPr/>
            <p:nvPr/>
          </p:nvCxnSpPr>
          <p:spPr>
            <a:xfrm flipV="1">
              <a:off x="1752600" y="2209800"/>
              <a:ext cx="0" cy="1447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a:off x="1752600" y="3657600"/>
              <a:ext cx="18288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flipH="1">
              <a:off x="781928" y="3623604"/>
              <a:ext cx="990600" cy="914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32" name="Straight Arrow Connector 31"/>
          <p:cNvCxnSpPr/>
          <p:nvPr/>
        </p:nvCxnSpPr>
        <p:spPr>
          <a:xfrm flipV="1">
            <a:off x="1752600" y="2971800"/>
            <a:ext cx="2667000" cy="708118"/>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a:endCxn id="23" idx="5"/>
          </p:cNvCxnSpPr>
          <p:nvPr/>
        </p:nvCxnSpPr>
        <p:spPr>
          <a:xfrm flipH="1" flipV="1">
            <a:off x="3711482" y="1577882"/>
            <a:ext cx="631918" cy="1393918"/>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6341398" y="2905780"/>
            <a:ext cx="463588"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y'</a:t>
            </a:r>
            <a:endParaRPr lang="en-US" sz="2800" b="1" dirty="0">
              <a:latin typeface="Times New Roman" pitchFamily="18" charset="0"/>
              <a:cs typeface="Times New Roman" pitchFamily="18" charset="0"/>
            </a:endParaRPr>
          </a:p>
        </p:txBody>
      </p:sp>
      <p:sp>
        <p:nvSpPr>
          <p:cNvPr id="38" name="TextBox 37"/>
          <p:cNvSpPr txBox="1"/>
          <p:nvPr/>
        </p:nvSpPr>
        <p:spPr>
          <a:xfrm>
            <a:off x="3276600" y="3743980"/>
            <a:ext cx="463588"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x'</a:t>
            </a:r>
            <a:endParaRPr lang="en-US" sz="2800" b="1" dirty="0">
              <a:latin typeface="Times New Roman" pitchFamily="18" charset="0"/>
              <a:cs typeface="Times New Roman" pitchFamily="18" charset="0"/>
            </a:endParaRPr>
          </a:p>
        </p:txBody>
      </p:sp>
      <p:sp>
        <p:nvSpPr>
          <p:cNvPr id="39" name="TextBox 38"/>
          <p:cNvSpPr txBox="1"/>
          <p:nvPr/>
        </p:nvSpPr>
        <p:spPr>
          <a:xfrm>
            <a:off x="3962400" y="1305580"/>
            <a:ext cx="442750"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z'</a:t>
            </a:r>
            <a:endParaRPr lang="en-US" sz="2800" b="1" dirty="0">
              <a:latin typeface="Times New Roman" pitchFamily="18" charset="0"/>
              <a:cs typeface="Times New Roman" pitchFamily="18" charset="0"/>
            </a:endParaRPr>
          </a:p>
        </p:txBody>
      </p:sp>
      <p:sp>
        <p:nvSpPr>
          <p:cNvPr id="40" name="TextBox 39"/>
          <p:cNvSpPr txBox="1"/>
          <p:nvPr/>
        </p:nvSpPr>
        <p:spPr>
          <a:xfrm>
            <a:off x="2362200" y="1981200"/>
            <a:ext cx="343364"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r</a:t>
            </a:r>
            <a:endParaRPr lang="en-US" sz="2800" b="1" dirty="0">
              <a:latin typeface="Times New Roman" pitchFamily="18" charset="0"/>
              <a:cs typeface="Times New Roman" pitchFamily="18" charset="0"/>
            </a:endParaRPr>
          </a:p>
        </p:txBody>
      </p:sp>
      <p:sp>
        <p:nvSpPr>
          <p:cNvPr id="41" name="TextBox 40"/>
          <p:cNvSpPr txBox="1"/>
          <p:nvPr/>
        </p:nvSpPr>
        <p:spPr>
          <a:xfrm>
            <a:off x="3429000" y="2590800"/>
            <a:ext cx="444352"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R</a:t>
            </a:r>
            <a:endParaRPr lang="en-US" sz="2800" b="1" dirty="0">
              <a:latin typeface="Times New Roman" pitchFamily="18" charset="0"/>
              <a:cs typeface="Times New Roman" pitchFamily="18" charset="0"/>
            </a:endParaRPr>
          </a:p>
        </p:txBody>
      </p:sp>
      <p:sp>
        <p:nvSpPr>
          <p:cNvPr id="42" name="TextBox 41"/>
          <p:cNvSpPr txBox="1"/>
          <p:nvPr/>
        </p:nvSpPr>
        <p:spPr>
          <a:xfrm>
            <a:off x="3962400" y="1905000"/>
            <a:ext cx="442750"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r'</a:t>
            </a:r>
            <a:endParaRPr lang="en-US" sz="2800" b="1" dirty="0">
              <a:latin typeface="Times New Roman" pitchFamily="18" charset="0"/>
              <a:cs typeface="Times New Roman" pitchFamily="18" charset="0"/>
            </a:endParaRPr>
          </a:p>
        </p:txBody>
      </p:sp>
      <p:graphicFrame>
        <p:nvGraphicFramePr>
          <p:cNvPr id="35" name="Object 34"/>
          <p:cNvGraphicFramePr>
            <a:graphicFrameLocks noChangeAspect="1"/>
          </p:cNvGraphicFramePr>
          <p:nvPr/>
        </p:nvGraphicFramePr>
        <p:xfrm>
          <a:off x="990600" y="4953000"/>
          <a:ext cx="2506980" cy="800100"/>
        </p:xfrm>
        <a:graphic>
          <a:graphicData uri="http://schemas.openxmlformats.org/presentationml/2006/ole">
            <mc:AlternateContent xmlns:mc="http://schemas.openxmlformats.org/markup-compatibility/2006">
              <mc:Choice xmlns:v="urn:schemas-microsoft-com:vml" Requires="v">
                <p:oleObj spid="_x0000_s16416" name="Equation" r:id="rId3" imgW="596880" imgH="190440" progId="Equation.3">
                  <p:embed/>
                </p:oleObj>
              </mc:Choice>
              <mc:Fallback>
                <p:oleObj name="Equation" r:id="rId3" imgW="596880" imgH="1904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953000"/>
                        <a:ext cx="250698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299" name="Object 3"/>
          <p:cNvGraphicFramePr>
            <a:graphicFrameLocks noChangeAspect="1"/>
          </p:cNvGraphicFramePr>
          <p:nvPr/>
        </p:nvGraphicFramePr>
        <p:xfrm>
          <a:off x="990600" y="5529263"/>
          <a:ext cx="2879725" cy="1173162"/>
        </p:xfrm>
        <a:graphic>
          <a:graphicData uri="http://schemas.openxmlformats.org/presentationml/2006/ole">
            <mc:AlternateContent xmlns:mc="http://schemas.openxmlformats.org/markup-compatibility/2006">
              <mc:Choice xmlns:v="urn:schemas-microsoft-com:vml" Requires="v">
                <p:oleObj spid="_x0000_s16417" name="Equation" r:id="rId5" imgW="685800" imgH="279360" progId="Equation.3">
                  <p:embed/>
                </p:oleObj>
              </mc:Choice>
              <mc:Fallback>
                <p:oleObj name="Equation" r:id="rId5" imgW="685800" imgH="2793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529263"/>
                        <a:ext cx="2879725" cy="1173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extBox 35"/>
          <p:cNvSpPr txBox="1"/>
          <p:nvPr/>
        </p:nvSpPr>
        <p:spPr>
          <a:xfrm>
            <a:off x="3886200" y="6096000"/>
            <a:ext cx="5029200" cy="461665"/>
          </a:xfrm>
          <a:prstGeom prst="rect">
            <a:avLst/>
          </a:prstGeom>
          <a:noFill/>
        </p:spPr>
        <p:txBody>
          <a:bodyPr wrap="square" rtlCol="0">
            <a:spAutoFit/>
          </a:bodyPr>
          <a:lstStyle/>
          <a:p>
            <a:r>
              <a:rPr lang="en-US" sz="2400" dirty="0" smtClean="0">
                <a:solidFill>
                  <a:srgbClr val="003300"/>
                </a:solidFill>
                <a:latin typeface="Times New Roman" pitchFamily="18" charset="0"/>
                <a:cs typeface="Times New Roman" pitchFamily="18" charset="0"/>
              </a:rPr>
              <a:t>Angular momentum in Lab frame</a:t>
            </a:r>
            <a:endParaRPr lang="en-US" sz="2400" dirty="0"/>
          </a:p>
        </p:txBody>
      </p:sp>
      <p:sp>
        <p:nvSpPr>
          <p:cNvPr id="43" name="Oval 42"/>
          <p:cNvSpPr/>
          <p:nvPr/>
        </p:nvSpPr>
        <p:spPr>
          <a:xfrm>
            <a:off x="4343400" y="2895600"/>
            <a:ext cx="152400" cy="15240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TextBox 44"/>
          <p:cNvSpPr txBox="1"/>
          <p:nvPr/>
        </p:nvSpPr>
        <p:spPr>
          <a:xfrm>
            <a:off x="4495800" y="2438400"/>
            <a:ext cx="5029200" cy="461665"/>
          </a:xfrm>
          <a:prstGeom prst="rect">
            <a:avLst/>
          </a:prstGeom>
          <a:noFill/>
        </p:spPr>
        <p:txBody>
          <a:bodyPr wrap="square" rtlCol="0">
            <a:spAutoFit/>
          </a:bodyPr>
          <a:lstStyle/>
          <a:p>
            <a:r>
              <a:rPr lang="en-US" sz="2400" dirty="0" smtClean="0">
                <a:solidFill>
                  <a:srgbClr val="003300"/>
                </a:solidFill>
                <a:latin typeface="Times New Roman" pitchFamily="18" charset="0"/>
                <a:cs typeface="Times New Roman" pitchFamily="18" charset="0"/>
              </a:rPr>
              <a:t>Center of mass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down)">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down)">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0"/>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5299"/>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P spid="24" grpId="0" animBg="1"/>
      <p:bldP spid="37" grpId="0"/>
      <p:bldP spid="38" grpId="0"/>
      <p:bldP spid="39" grpId="0"/>
      <p:bldP spid="40" grpId="0"/>
      <p:bldP spid="41" grpId="0"/>
      <p:bldP spid="42" grpId="0"/>
      <p:bldP spid="36" grpId="0"/>
      <p:bldP spid="43" grpId="0" animBg="1"/>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Rotation and Translation</a:t>
            </a:r>
            <a:endParaRPr lang="en-US" sz="3200" b="1" dirty="0">
              <a:latin typeface="Times New Roman" pitchFamily="18" charset="0"/>
              <a:cs typeface="Times New Roman" pitchFamily="18" charset="0"/>
            </a:endParaRPr>
          </a:p>
        </p:txBody>
      </p:sp>
      <p:graphicFrame>
        <p:nvGraphicFramePr>
          <p:cNvPr id="56322" name="Object 2"/>
          <p:cNvGraphicFramePr>
            <a:graphicFrameLocks noChangeAspect="1"/>
          </p:cNvGraphicFramePr>
          <p:nvPr/>
        </p:nvGraphicFramePr>
        <p:xfrm>
          <a:off x="304800" y="1143000"/>
          <a:ext cx="2879725" cy="1173162"/>
        </p:xfrm>
        <a:graphic>
          <a:graphicData uri="http://schemas.openxmlformats.org/presentationml/2006/ole">
            <mc:AlternateContent xmlns:mc="http://schemas.openxmlformats.org/markup-compatibility/2006">
              <mc:Choice xmlns:v="urn:schemas-microsoft-com:vml" Requires="v">
                <p:oleObj spid="_x0000_s17455" name="Equation" r:id="rId3" imgW="685800" imgH="279360" progId="Equation.3">
                  <p:embed/>
                </p:oleObj>
              </mc:Choice>
              <mc:Fallback>
                <p:oleObj name="Equation" r:id="rId3" imgW="685800" imgH="2793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43000"/>
                        <a:ext cx="2879725" cy="1173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3" name="Object 3"/>
          <p:cNvGraphicFramePr>
            <a:graphicFrameLocks noChangeAspect="1"/>
          </p:cNvGraphicFramePr>
          <p:nvPr/>
        </p:nvGraphicFramePr>
        <p:xfrm>
          <a:off x="4953000" y="1600200"/>
          <a:ext cx="2506663" cy="800100"/>
        </p:xfrm>
        <a:graphic>
          <a:graphicData uri="http://schemas.openxmlformats.org/presentationml/2006/ole">
            <mc:AlternateContent xmlns:mc="http://schemas.openxmlformats.org/markup-compatibility/2006">
              <mc:Choice xmlns:v="urn:schemas-microsoft-com:vml" Requires="v">
                <p:oleObj spid="_x0000_s17456" name="Equation" r:id="rId5" imgW="596880" imgH="190440" progId="Equation.3">
                  <p:embed/>
                </p:oleObj>
              </mc:Choice>
              <mc:Fallback>
                <p:oleObj name="Equation" r:id="rId5" imgW="596880" imgH="1904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1600200"/>
                        <a:ext cx="2506663"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4" name="Object 4"/>
          <p:cNvGraphicFramePr>
            <a:graphicFrameLocks noChangeAspect="1"/>
          </p:cNvGraphicFramePr>
          <p:nvPr/>
        </p:nvGraphicFramePr>
        <p:xfrm>
          <a:off x="4764" y="2944319"/>
          <a:ext cx="9139236" cy="3415205"/>
        </p:xfrm>
        <a:graphic>
          <a:graphicData uri="http://schemas.openxmlformats.org/presentationml/2006/ole">
            <mc:AlternateContent xmlns:mc="http://schemas.openxmlformats.org/markup-compatibility/2006">
              <mc:Choice xmlns:v="urn:schemas-microsoft-com:vml" Requires="v">
                <p:oleObj spid="_x0000_s17457" name="Equation" r:id="rId7" imgW="3466800" imgH="1295280" progId="Equation.3">
                  <p:embed/>
                </p:oleObj>
              </mc:Choice>
              <mc:Fallback>
                <p:oleObj name="Equation" r:id="rId7" imgW="3466800" imgH="12952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4" y="2944319"/>
                        <a:ext cx="9139236" cy="3415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0" y="3124200"/>
            <a:ext cx="4114800" cy="685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0" y="4038600"/>
            <a:ext cx="6324600" cy="685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76200" y="5105400"/>
            <a:ext cx="9067800" cy="685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76200" y="5638800"/>
            <a:ext cx="9067800" cy="685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2"/>
          <p:cNvGraphicFramePr>
            <a:graphicFrameLocks noChangeAspect="1"/>
          </p:cNvGraphicFramePr>
          <p:nvPr/>
        </p:nvGraphicFramePr>
        <p:xfrm>
          <a:off x="-66675" y="1524000"/>
          <a:ext cx="9205913" cy="1550988"/>
        </p:xfrm>
        <a:graphic>
          <a:graphicData uri="http://schemas.openxmlformats.org/presentationml/2006/ole">
            <mc:AlternateContent xmlns:mc="http://schemas.openxmlformats.org/markup-compatibility/2006">
              <mc:Choice xmlns:v="urn:schemas-microsoft-com:vml" Requires="v">
                <p:oleObj spid="_x0000_s18479" name="Equation" r:id="rId3" imgW="3466800" imgH="583920" progId="Equation.3">
                  <p:embed/>
                </p:oleObj>
              </mc:Choice>
              <mc:Fallback>
                <p:oleObj name="Equation" r:id="rId3" imgW="3466800" imgH="5839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 y="1524000"/>
                        <a:ext cx="9205913" cy="155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Rotation and Translation</a:t>
            </a:r>
            <a:endParaRPr lang="en-US" sz="3200" b="1" dirty="0">
              <a:latin typeface="Times New Roman" pitchFamily="18" charset="0"/>
              <a:cs typeface="Times New Roman" pitchFamily="18" charset="0"/>
            </a:endParaRPr>
          </a:p>
        </p:txBody>
      </p:sp>
      <p:cxnSp>
        <p:nvCxnSpPr>
          <p:cNvPr id="5" name="Straight Connector 4"/>
          <p:cNvCxnSpPr/>
          <p:nvPr/>
        </p:nvCxnSpPr>
        <p:spPr>
          <a:xfrm flipH="1">
            <a:off x="7391400" y="1828800"/>
            <a:ext cx="106680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flipH="1">
            <a:off x="1828800" y="1752600"/>
            <a:ext cx="1066800" cy="6858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57347" name="Object 3"/>
          <p:cNvGraphicFramePr>
            <a:graphicFrameLocks noChangeAspect="1"/>
          </p:cNvGraphicFramePr>
          <p:nvPr/>
        </p:nvGraphicFramePr>
        <p:xfrm>
          <a:off x="762000" y="2819400"/>
          <a:ext cx="5057775" cy="1550987"/>
        </p:xfrm>
        <a:graphic>
          <a:graphicData uri="http://schemas.openxmlformats.org/presentationml/2006/ole">
            <mc:AlternateContent xmlns:mc="http://schemas.openxmlformats.org/markup-compatibility/2006">
              <mc:Choice xmlns:v="urn:schemas-microsoft-com:vml" Requires="v">
                <p:oleObj spid="_x0000_s18480" name="Equation" r:id="rId5" imgW="1904760" imgH="583920" progId="Equation.3">
                  <p:embed/>
                </p:oleObj>
              </mc:Choice>
              <mc:Fallback>
                <p:oleObj name="Equation" r:id="rId5" imgW="1904760" imgH="5839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819400"/>
                        <a:ext cx="5057775" cy="1550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8" name="Object 4"/>
          <p:cNvGraphicFramePr>
            <a:graphicFrameLocks noChangeAspect="1"/>
          </p:cNvGraphicFramePr>
          <p:nvPr/>
        </p:nvGraphicFramePr>
        <p:xfrm>
          <a:off x="947738" y="3968750"/>
          <a:ext cx="4991100" cy="1484313"/>
        </p:xfrm>
        <a:graphic>
          <a:graphicData uri="http://schemas.openxmlformats.org/presentationml/2006/ole">
            <mc:AlternateContent xmlns:mc="http://schemas.openxmlformats.org/markup-compatibility/2006">
              <mc:Choice xmlns:v="urn:schemas-microsoft-com:vml" Requires="v">
                <p:oleObj spid="_x0000_s18481" name="Equation" r:id="rId7" imgW="1879560" imgH="558720" progId="Equation.3">
                  <p:embed/>
                </p:oleObj>
              </mc:Choice>
              <mc:Fallback>
                <p:oleObj name="Equation" r:id="rId7" imgW="1879560" imgH="5587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7738" y="3968750"/>
                        <a:ext cx="4991100" cy="1484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457200" y="4114800"/>
            <a:ext cx="6477000" cy="914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p:cNvSpPr txBox="1"/>
          <p:nvPr/>
        </p:nvSpPr>
        <p:spPr>
          <a:xfrm>
            <a:off x="381000" y="5493603"/>
            <a:ext cx="8153400" cy="830997"/>
          </a:xfrm>
          <a:prstGeom prst="rect">
            <a:avLst/>
          </a:prstGeom>
          <a:noFill/>
        </p:spPr>
        <p:txBody>
          <a:bodyPr wrap="square" rtlCol="0">
            <a:spAutoFit/>
          </a:bodyPr>
          <a:lstStyle/>
          <a:p>
            <a:r>
              <a:rPr lang="en-US" sz="2400" b="1" dirty="0" smtClean="0">
                <a:solidFill>
                  <a:srgbClr val="FF0000"/>
                </a:solidFill>
                <a:latin typeface="Times New Roman" pitchFamily="18" charset="0"/>
                <a:cs typeface="Times New Roman" pitchFamily="18" charset="0"/>
              </a:rPr>
              <a:t>Angular momentum due to the translation of center of mass with respect to lab frame</a:t>
            </a:r>
            <a:endParaRPr lang="en-US" sz="2400" b="1" dirty="0">
              <a:solidFill>
                <a:srgbClr val="FF0000"/>
              </a:solidFill>
            </a:endParaRPr>
          </a:p>
        </p:txBody>
      </p:sp>
      <p:sp>
        <p:nvSpPr>
          <p:cNvPr id="11" name="Oval 10"/>
          <p:cNvSpPr/>
          <p:nvPr/>
        </p:nvSpPr>
        <p:spPr>
          <a:xfrm>
            <a:off x="1905000" y="2895600"/>
            <a:ext cx="1905000" cy="9906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3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734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Rotation and Translation</a:t>
            </a:r>
            <a:endParaRPr lang="en-US" sz="3200" b="1" dirty="0">
              <a:latin typeface="Times New Roman" pitchFamily="18" charset="0"/>
              <a:cs typeface="Times New Roman" pitchFamily="18" charset="0"/>
            </a:endParaRPr>
          </a:p>
        </p:txBody>
      </p:sp>
      <p:graphicFrame>
        <p:nvGraphicFramePr>
          <p:cNvPr id="58370" name="Object 2"/>
          <p:cNvGraphicFramePr>
            <a:graphicFrameLocks noChangeAspect="1"/>
          </p:cNvGraphicFramePr>
          <p:nvPr/>
        </p:nvGraphicFramePr>
        <p:xfrm>
          <a:off x="304800" y="1143000"/>
          <a:ext cx="3608388" cy="1550988"/>
        </p:xfrm>
        <a:graphic>
          <a:graphicData uri="http://schemas.openxmlformats.org/presentationml/2006/ole">
            <mc:AlternateContent xmlns:mc="http://schemas.openxmlformats.org/markup-compatibility/2006">
              <mc:Choice xmlns:v="urn:schemas-microsoft-com:vml" Requires="v">
                <p:oleObj spid="_x0000_s19488" name="Equation" r:id="rId4" imgW="1358640" imgH="583920" progId="Equation.3">
                  <p:embed/>
                </p:oleObj>
              </mc:Choice>
              <mc:Fallback>
                <p:oleObj name="Equation" r:id="rId4" imgW="1358640" imgH="58392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143000"/>
                        <a:ext cx="3608388" cy="155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p:cNvSpPr txBox="1"/>
          <p:nvPr/>
        </p:nvSpPr>
        <p:spPr>
          <a:xfrm>
            <a:off x="0" y="2362200"/>
            <a:ext cx="5105401" cy="523220"/>
          </a:xfrm>
          <a:prstGeom prst="rect">
            <a:avLst/>
          </a:prstGeom>
          <a:noFill/>
        </p:spPr>
        <p:txBody>
          <a:bodyPr wrap="square" rtlCol="0">
            <a:spAutoFit/>
          </a:bodyPr>
          <a:lstStyle/>
          <a:p>
            <a:r>
              <a:rPr lang="en-US" sz="2800" dirty="0" smtClean="0">
                <a:solidFill>
                  <a:srgbClr val="003300"/>
                </a:solidFill>
                <a:latin typeface="Times New Roman" pitchFamily="18" charset="0"/>
                <a:cs typeface="Times New Roman" pitchFamily="18" charset="0"/>
              </a:rPr>
              <a:t>Origin of </a:t>
            </a:r>
            <a:r>
              <a:rPr lang="en-US" sz="2800" dirty="0" err="1" smtClean="0">
                <a:solidFill>
                  <a:srgbClr val="003300"/>
                </a:solidFill>
                <a:latin typeface="Times New Roman" pitchFamily="18" charset="0"/>
                <a:cs typeface="Times New Roman" pitchFamily="18" charset="0"/>
              </a:rPr>
              <a:t>r</a:t>
            </a:r>
            <a:r>
              <a:rPr lang="en-US" sz="2800" baseline="-25000" dirty="0" err="1" smtClean="0">
                <a:solidFill>
                  <a:srgbClr val="003300"/>
                </a:solidFill>
                <a:latin typeface="Times New Roman" pitchFamily="18" charset="0"/>
                <a:cs typeface="Times New Roman" pitchFamily="18" charset="0"/>
              </a:rPr>
              <a:t>j</a:t>
            </a:r>
            <a:r>
              <a:rPr lang="en-US" sz="2800" dirty="0" smtClean="0">
                <a:solidFill>
                  <a:srgbClr val="003300"/>
                </a:solidFill>
                <a:latin typeface="Times New Roman" pitchFamily="18" charset="0"/>
                <a:cs typeface="Times New Roman" pitchFamily="18" charset="0"/>
              </a:rPr>
              <a:t>’ is the center of mass</a:t>
            </a:r>
            <a:endParaRPr lang="en-US" sz="2800" dirty="0">
              <a:solidFill>
                <a:srgbClr val="003300"/>
              </a:solidFill>
              <a:latin typeface="Times New Roman" pitchFamily="18" charset="0"/>
              <a:cs typeface="Times New Roman" pitchFamily="18" charset="0"/>
            </a:endParaRPr>
          </a:p>
        </p:txBody>
      </p:sp>
      <p:sp>
        <p:nvSpPr>
          <p:cNvPr id="24" name="TextBox 23"/>
          <p:cNvSpPr txBox="1"/>
          <p:nvPr/>
        </p:nvSpPr>
        <p:spPr>
          <a:xfrm>
            <a:off x="0" y="3439180"/>
            <a:ext cx="6096000" cy="954107"/>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The particle rotate about center of mass without changing its magnitude. </a:t>
            </a:r>
            <a:endParaRPr lang="en-US" sz="2800" dirty="0">
              <a:solidFill>
                <a:srgbClr val="FF0000"/>
              </a:solidFill>
              <a:latin typeface="Times New Roman" pitchFamily="18" charset="0"/>
              <a:cs typeface="Times New Roman" pitchFamily="18" charset="0"/>
            </a:endParaRPr>
          </a:p>
        </p:txBody>
      </p:sp>
      <p:graphicFrame>
        <p:nvGraphicFramePr>
          <p:cNvPr id="58374" name="Object 6"/>
          <p:cNvGraphicFramePr>
            <a:graphicFrameLocks noChangeAspect="1"/>
          </p:cNvGraphicFramePr>
          <p:nvPr/>
        </p:nvGraphicFramePr>
        <p:xfrm>
          <a:off x="827087" y="4800600"/>
          <a:ext cx="5192713" cy="1550988"/>
        </p:xfrm>
        <a:graphic>
          <a:graphicData uri="http://schemas.openxmlformats.org/presentationml/2006/ole">
            <mc:AlternateContent xmlns:mc="http://schemas.openxmlformats.org/markup-compatibility/2006">
              <mc:Choice xmlns:v="urn:schemas-microsoft-com:vml" Requires="v">
                <p:oleObj spid="_x0000_s19489" name="Equation" r:id="rId6" imgW="1955520" imgH="583920" progId="Equation.3">
                  <p:embed/>
                </p:oleObj>
              </mc:Choice>
              <mc:Fallback>
                <p:oleObj name="Equation" r:id="rId6" imgW="1955520" imgH="58392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7" y="4800600"/>
                        <a:ext cx="5192713" cy="155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25"/>
          <p:cNvSpPr/>
          <p:nvPr/>
        </p:nvSpPr>
        <p:spPr>
          <a:xfrm>
            <a:off x="0" y="5105400"/>
            <a:ext cx="6477000" cy="914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TextBox 26"/>
          <p:cNvSpPr txBox="1"/>
          <p:nvPr/>
        </p:nvSpPr>
        <p:spPr>
          <a:xfrm>
            <a:off x="381000" y="5950803"/>
            <a:ext cx="8153400" cy="461665"/>
          </a:xfrm>
          <a:prstGeom prst="rect">
            <a:avLst/>
          </a:prstGeom>
          <a:noFill/>
        </p:spPr>
        <p:txBody>
          <a:bodyPr wrap="square" rtlCol="0">
            <a:spAutoFit/>
          </a:bodyPr>
          <a:lstStyle/>
          <a:p>
            <a:r>
              <a:rPr lang="en-US" sz="2400" b="1" dirty="0" smtClean="0">
                <a:solidFill>
                  <a:srgbClr val="FF0000"/>
                </a:solidFill>
                <a:latin typeface="Times New Roman" pitchFamily="18" charset="0"/>
                <a:cs typeface="Times New Roman" pitchFamily="18" charset="0"/>
              </a:rPr>
              <a:t>Angular momentum due to rotation about the center of mass</a:t>
            </a:r>
            <a:endParaRPr 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83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8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Rotation and Translation</a:t>
            </a:r>
            <a:endParaRPr lang="en-US" sz="3200" b="1" dirty="0">
              <a:latin typeface="Times New Roman" pitchFamily="18" charset="0"/>
              <a:cs typeface="Times New Roman" pitchFamily="18" charset="0"/>
            </a:endParaRPr>
          </a:p>
        </p:txBody>
      </p:sp>
      <p:graphicFrame>
        <p:nvGraphicFramePr>
          <p:cNvPr id="60418" name="Object 2"/>
          <p:cNvGraphicFramePr>
            <a:graphicFrameLocks noChangeAspect="1"/>
          </p:cNvGraphicFramePr>
          <p:nvPr/>
        </p:nvGraphicFramePr>
        <p:xfrm>
          <a:off x="1219200" y="1371600"/>
          <a:ext cx="5057775" cy="1550988"/>
        </p:xfrm>
        <a:graphic>
          <a:graphicData uri="http://schemas.openxmlformats.org/presentationml/2006/ole">
            <mc:AlternateContent xmlns:mc="http://schemas.openxmlformats.org/markup-compatibility/2006">
              <mc:Choice xmlns:v="urn:schemas-microsoft-com:vml" Requires="v">
                <p:oleObj spid="_x0000_s20512" name="Equation" r:id="rId3" imgW="1904760" imgH="583920" progId="Equation.3">
                  <p:embed/>
                </p:oleObj>
              </mc:Choice>
              <mc:Fallback>
                <p:oleObj name="Equation" r:id="rId3" imgW="1904760" imgH="5839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371600"/>
                        <a:ext cx="5057775" cy="155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19" name="Object 3"/>
          <p:cNvGraphicFramePr>
            <a:graphicFrameLocks noChangeAspect="1"/>
          </p:cNvGraphicFramePr>
          <p:nvPr/>
        </p:nvGraphicFramePr>
        <p:xfrm>
          <a:off x="1943100" y="2884488"/>
          <a:ext cx="3305175" cy="1214437"/>
        </p:xfrm>
        <a:graphic>
          <a:graphicData uri="http://schemas.openxmlformats.org/presentationml/2006/ole">
            <mc:AlternateContent xmlns:mc="http://schemas.openxmlformats.org/markup-compatibility/2006">
              <mc:Choice xmlns:v="urn:schemas-microsoft-com:vml" Requires="v">
                <p:oleObj spid="_x0000_s20513" name="Equation" r:id="rId5" imgW="1244520" imgH="457200" progId="Equation.3">
                  <p:embed/>
                </p:oleObj>
              </mc:Choice>
              <mc:Fallback>
                <p:oleObj name="Equation" r:id="rId5" imgW="1244520" imgH="457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100" y="2884488"/>
                        <a:ext cx="3305175" cy="1214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533400" y="3962400"/>
            <a:ext cx="2097049" cy="584775"/>
          </a:xfrm>
          <a:prstGeom prst="rect">
            <a:avLst/>
          </a:prstGeom>
          <a:noFill/>
        </p:spPr>
        <p:txBody>
          <a:bodyPr wrap="none" rtlCol="0">
            <a:spAutoFit/>
          </a:bodyPr>
          <a:lstStyle/>
          <a:p>
            <a:r>
              <a:rPr lang="en-US" sz="3200" b="1" dirty="0" smtClean="0">
                <a:solidFill>
                  <a:srgbClr val="FF0000"/>
                </a:solidFill>
                <a:latin typeface="Times New Roman" pitchFamily="18" charset="0"/>
                <a:cs typeface="Times New Roman" pitchFamily="18" charset="0"/>
              </a:rPr>
              <a:t>Statement:</a:t>
            </a:r>
            <a:endParaRPr lang="en-US" sz="3200" b="1" dirty="0">
              <a:solidFill>
                <a:srgbClr val="FF0000"/>
              </a:solidFill>
              <a:latin typeface="Times New Roman" pitchFamily="18" charset="0"/>
              <a:cs typeface="Times New Roman" pitchFamily="18" charset="0"/>
            </a:endParaRPr>
          </a:p>
        </p:txBody>
      </p:sp>
      <p:sp>
        <p:nvSpPr>
          <p:cNvPr id="6" name="TextBox 5"/>
          <p:cNvSpPr txBox="1"/>
          <p:nvPr/>
        </p:nvSpPr>
        <p:spPr>
          <a:xfrm>
            <a:off x="304800" y="5029200"/>
            <a:ext cx="8534400" cy="1384995"/>
          </a:xfrm>
          <a:prstGeom prst="rect">
            <a:avLst/>
          </a:prstGeom>
          <a:noFill/>
        </p:spPr>
        <p:txBody>
          <a:bodyPr wrap="square" rtlCol="0">
            <a:spAutoFit/>
          </a:bodyPr>
          <a:lstStyle/>
          <a:p>
            <a:pPr algn="just"/>
            <a:r>
              <a:rPr lang="en-US" sz="2800" b="1" dirty="0" smtClean="0">
                <a:solidFill>
                  <a:srgbClr val="003300"/>
                </a:solidFill>
                <a:latin typeface="Times New Roman" pitchFamily="18" charset="0"/>
                <a:cs typeface="Times New Roman" pitchFamily="18" charset="0"/>
              </a:rPr>
              <a:t>Angular momentum of a rigid body is the sum of angular momentum of the center of mass about the origin and angular momentum about its center of mass</a:t>
            </a:r>
            <a:endParaRPr lang="en-US" sz="2800" b="1" dirty="0">
              <a:solidFill>
                <a:srgbClr val="003300"/>
              </a:solidFill>
              <a:latin typeface="Times New Roman" pitchFamily="18" charset="0"/>
              <a:cs typeface="Times New Roman" pitchFamily="18" charset="0"/>
            </a:endParaRPr>
          </a:p>
        </p:txBody>
      </p:sp>
      <p:sp>
        <p:nvSpPr>
          <p:cNvPr id="7" name="Rectangle 6"/>
          <p:cNvSpPr/>
          <p:nvPr/>
        </p:nvSpPr>
        <p:spPr>
          <a:xfrm>
            <a:off x="0" y="4876800"/>
            <a:ext cx="8991600" cy="17526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Example – Angular Momentum of a Rolling Wheel</a:t>
            </a:r>
            <a:endParaRPr lang="en-US" sz="3200" b="1" dirty="0">
              <a:latin typeface="Times New Roman" pitchFamily="18" charset="0"/>
              <a:cs typeface="Times New Roman" pitchFamily="18" charset="0"/>
            </a:endParaRPr>
          </a:p>
        </p:txBody>
      </p:sp>
      <p:cxnSp>
        <p:nvCxnSpPr>
          <p:cNvPr id="4" name="Straight Arrow Connector 3"/>
          <p:cNvCxnSpPr/>
          <p:nvPr/>
        </p:nvCxnSpPr>
        <p:spPr>
          <a:xfrm flipV="1">
            <a:off x="914400" y="1524000"/>
            <a:ext cx="0" cy="2438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 name="Straight Arrow Connector 5"/>
          <p:cNvCxnSpPr/>
          <p:nvPr/>
        </p:nvCxnSpPr>
        <p:spPr>
          <a:xfrm flipV="1">
            <a:off x="457200" y="3657600"/>
            <a:ext cx="5486400" cy="76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5934750" y="3276600"/>
            <a:ext cx="389850"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x</a:t>
            </a:r>
            <a:endParaRPr lang="en-US" sz="3200" b="1" dirty="0">
              <a:latin typeface="Times New Roman" pitchFamily="18" charset="0"/>
              <a:cs typeface="Times New Roman" pitchFamily="18" charset="0"/>
            </a:endParaRPr>
          </a:p>
        </p:txBody>
      </p:sp>
      <p:sp>
        <p:nvSpPr>
          <p:cNvPr id="9" name="TextBox 8"/>
          <p:cNvSpPr txBox="1"/>
          <p:nvPr/>
        </p:nvSpPr>
        <p:spPr>
          <a:xfrm>
            <a:off x="762000" y="914400"/>
            <a:ext cx="389850"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y</a:t>
            </a:r>
            <a:endParaRPr lang="en-US" sz="3200" b="1" dirty="0">
              <a:latin typeface="Times New Roman" pitchFamily="18" charset="0"/>
              <a:cs typeface="Times New Roman" pitchFamily="18" charset="0"/>
            </a:endParaRPr>
          </a:p>
        </p:txBody>
      </p:sp>
      <p:sp>
        <p:nvSpPr>
          <p:cNvPr id="10" name="Oval 9"/>
          <p:cNvSpPr/>
          <p:nvPr/>
        </p:nvSpPr>
        <p:spPr>
          <a:xfrm>
            <a:off x="3581400" y="2396196"/>
            <a:ext cx="1295400" cy="12954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4191000" y="299172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3" name="Straight Arrow Connector 12"/>
          <p:cNvCxnSpPr>
            <a:endCxn id="11" idx="3"/>
          </p:cNvCxnSpPr>
          <p:nvPr/>
        </p:nvCxnSpPr>
        <p:spPr>
          <a:xfrm flipV="1">
            <a:off x="914400" y="3056769"/>
            <a:ext cx="3287759" cy="677031"/>
          </a:xfrm>
          <a:prstGeom prst="straightConnector1">
            <a:avLst/>
          </a:prstGeom>
          <a:ln>
            <a:prstDash val="sysDot"/>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309404" y="3019864"/>
            <a:ext cx="1382759" cy="876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2590800" y="2615625"/>
            <a:ext cx="481222"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R</a:t>
            </a:r>
            <a:endParaRPr lang="en-US" sz="3200" b="1" dirty="0">
              <a:latin typeface="Times New Roman" pitchFamily="18" charset="0"/>
              <a:cs typeface="Times New Roman" pitchFamily="18" charset="0"/>
            </a:endParaRPr>
          </a:p>
        </p:txBody>
      </p:sp>
      <p:sp>
        <p:nvSpPr>
          <p:cNvPr id="17" name="TextBox 16"/>
          <p:cNvSpPr txBox="1"/>
          <p:nvPr/>
        </p:nvSpPr>
        <p:spPr>
          <a:xfrm>
            <a:off x="4114800" y="1828800"/>
            <a:ext cx="481222" cy="584775"/>
          </a:xfrm>
          <a:prstGeom prst="rect">
            <a:avLst/>
          </a:prstGeom>
          <a:noFill/>
        </p:spPr>
        <p:txBody>
          <a:bodyPr wrap="none" rtlCol="0">
            <a:spAutoFit/>
          </a:bodyPr>
          <a:lstStyle/>
          <a:p>
            <a:r>
              <a:rPr lang="el-GR" sz="3200" b="1" dirty="0" smtClean="0">
                <a:latin typeface="Times New Roman" pitchFamily="18" charset="0"/>
                <a:cs typeface="Times New Roman" pitchFamily="18" charset="0"/>
              </a:rPr>
              <a:t>ω</a:t>
            </a:r>
            <a:endParaRPr lang="en-US" sz="3200" b="1" dirty="0">
              <a:latin typeface="Times New Roman" pitchFamily="18" charset="0"/>
              <a:cs typeface="Times New Roman" pitchFamily="18" charset="0"/>
            </a:endParaRPr>
          </a:p>
        </p:txBody>
      </p:sp>
      <p:sp>
        <p:nvSpPr>
          <p:cNvPr id="18" name="TextBox 17"/>
          <p:cNvSpPr txBox="1"/>
          <p:nvPr/>
        </p:nvSpPr>
        <p:spPr>
          <a:xfrm>
            <a:off x="5690978" y="2768025"/>
            <a:ext cx="481222"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V</a:t>
            </a:r>
            <a:endParaRPr lang="en-US" sz="3200" b="1" dirty="0">
              <a:latin typeface="Times New Roman" pitchFamily="18" charset="0"/>
              <a:cs typeface="Times New Roman" pitchFamily="18" charset="0"/>
            </a:endParaRPr>
          </a:p>
        </p:txBody>
      </p:sp>
      <p:sp>
        <p:nvSpPr>
          <p:cNvPr id="20" name="Circular Arrow 19"/>
          <p:cNvSpPr/>
          <p:nvPr/>
        </p:nvSpPr>
        <p:spPr>
          <a:xfrm>
            <a:off x="3962400" y="2590800"/>
            <a:ext cx="533400" cy="457200"/>
          </a:xfrm>
          <a:prstGeom prst="circular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cxnSp>
        <p:nvCxnSpPr>
          <p:cNvPr id="22" name="Straight Connector 21"/>
          <p:cNvCxnSpPr/>
          <p:nvPr/>
        </p:nvCxnSpPr>
        <p:spPr>
          <a:xfrm>
            <a:off x="4240259" y="3002887"/>
            <a:ext cx="26941" cy="688709"/>
          </a:xfrm>
          <a:prstGeom prst="line">
            <a:avLst/>
          </a:prstGeom>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4191000" y="3048000"/>
            <a:ext cx="412292"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b</a:t>
            </a:r>
            <a:endParaRPr lang="en-US" sz="3200" b="1" dirty="0">
              <a:latin typeface="Times New Roman" pitchFamily="18" charset="0"/>
              <a:cs typeface="Times New Roman" pitchFamily="18" charset="0"/>
            </a:endParaRPr>
          </a:p>
        </p:txBody>
      </p:sp>
      <p:graphicFrame>
        <p:nvGraphicFramePr>
          <p:cNvPr id="62466" name="Object 2"/>
          <p:cNvGraphicFramePr>
            <a:graphicFrameLocks noChangeAspect="1"/>
          </p:cNvGraphicFramePr>
          <p:nvPr/>
        </p:nvGraphicFramePr>
        <p:xfrm>
          <a:off x="5695950" y="1154113"/>
          <a:ext cx="2613025" cy="1760537"/>
        </p:xfrm>
        <a:graphic>
          <a:graphicData uri="http://schemas.openxmlformats.org/presentationml/2006/ole">
            <mc:AlternateContent xmlns:mc="http://schemas.openxmlformats.org/markup-compatibility/2006">
              <mc:Choice xmlns:v="urn:schemas-microsoft-com:vml" Requires="v">
                <p:oleObj spid="_x0000_s21536" name="Equation" r:id="rId3" imgW="622080" imgH="419040" progId="Equation.3">
                  <p:embed/>
                </p:oleObj>
              </mc:Choice>
              <mc:Fallback>
                <p:oleObj name="Equation" r:id="rId3" imgW="62208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5950" y="1154113"/>
                        <a:ext cx="2613025" cy="176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Box 24"/>
          <p:cNvSpPr txBox="1"/>
          <p:nvPr/>
        </p:nvSpPr>
        <p:spPr>
          <a:xfrm>
            <a:off x="457200" y="4495800"/>
            <a:ext cx="8229600" cy="52322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Angular Momentum about the Center of Mass</a:t>
            </a:r>
            <a:endParaRPr lang="en-US" sz="2800" b="1" dirty="0">
              <a:latin typeface="Times New Roman" pitchFamily="18" charset="0"/>
              <a:cs typeface="Times New Roman" pitchFamily="18" charset="0"/>
            </a:endParaRPr>
          </a:p>
        </p:txBody>
      </p:sp>
      <p:graphicFrame>
        <p:nvGraphicFramePr>
          <p:cNvPr id="62467" name="Object 3"/>
          <p:cNvGraphicFramePr>
            <a:graphicFrameLocks noChangeAspect="1"/>
          </p:cNvGraphicFramePr>
          <p:nvPr/>
        </p:nvGraphicFramePr>
        <p:xfrm>
          <a:off x="1384300" y="5029200"/>
          <a:ext cx="5332413" cy="1760538"/>
        </p:xfrm>
        <a:graphic>
          <a:graphicData uri="http://schemas.openxmlformats.org/presentationml/2006/ole">
            <mc:AlternateContent xmlns:mc="http://schemas.openxmlformats.org/markup-compatibility/2006">
              <mc:Choice xmlns:v="urn:schemas-microsoft-com:vml" Requires="v">
                <p:oleObj spid="_x0000_s21537" name="Equation" r:id="rId5" imgW="1269720" imgH="419040" progId="Equation.3">
                  <p:embed/>
                </p:oleObj>
              </mc:Choice>
              <mc:Fallback>
                <p:oleObj name="Equation" r:id="rId5" imgW="1269720" imgH="419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4300" y="5029200"/>
                        <a:ext cx="5332413" cy="176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down)">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6246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62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3"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Example – Angular Momentum of a Rolling Wheel</a:t>
            </a:r>
            <a:endParaRPr lang="en-US" sz="3200" b="1" dirty="0">
              <a:latin typeface="Times New Roman" pitchFamily="18" charset="0"/>
              <a:cs typeface="Times New Roman" pitchFamily="18" charset="0"/>
            </a:endParaRPr>
          </a:p>
        </p:txBody>
      </p:sp>
      <p:cxnSp>
        <p:nvCxnSpPr>
          <p:cNvPr id="3" name="Straight Arrow Connector 2"/>
          <p:cNvCxnSpPr/>
          <p:nvPr/>
        </p:nvCxnSpPr>
        <p:spPr>
          <a:xfrm flipV="1">
            <a:off x="914400" y="1524000"/>
            <a:ext cx="0" cy="2438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 name="Straight Arrow Connector 3"/>
          <p:cNvCxnSpPr/>
          <p:nvPr/>
        </p:nvCxnSpPr>
        <p:spPr>
          <a:xfrm flipV="1">
            <a:off x="457200" y="3657600"/>
            <a:ext cx="5486400" cy="76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5934750" y="3276600"/>
            <a:ext cx="389850"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x</a:t>
            </a:r>
            <a:endParaRPr lang="en-US" sz="3200" b="1" dirty="0">
              <a:latin typeface="Times New Roman" pitchFamily="18" charset="0"/>
              <a:cs typeface="Times New Roman" pitchFamily="18" charset="0"/>
            </a:endParaRPr>
          </a:p>
        </p:txBody>
      </p:sp>
      <p:sp>
        <p:nvSpPr>
          <p:cNvPr id="6" name="TextBox 5"/>
          <p:cNvSpPr txBox="1"/>
          <p:nvPr/>
        </p:nvSpPr>
        <p:spPr>
          <a:xfrm>
            <a:off x="762000" y="914400"/>
            <a:ext cx="389850"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y</a:t>
            </a:r>
            <a:endParaRPr lang="en-US" sz="3200" b="1" dirty="0">
              <a:latin typeface="Times New Roman" pitchFamily="18" charset="0"/>
              <a:cs typeface="Times New Roman" pitchFamily="18" charset="0"/>
            </a:endParaRPr>
          </a:p>
        </p:txBody>
      </p:sp>
      <p:sp>
        <p:nvSpPr>
          <p:cNvPr id="7" name="Oval 6"/>
          <p:cNvSpPr/>
          <p:nvPr/>
        </p:nvSpPr>
        <p:spPr>
          <a:xfrm>
            <a:off x="3581400" y="2396196"/>
            <a:ext cx="1295400" cy="12954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4191000" y="299172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Arrow Connector 8"/>
          <p:cNvCxnSpPr>
            <a:endCxn id="8" idx="3"/>
          </p:cNvCxnSpPr>
          <p:nvPr/>
        </p:nvCxnSpPr>
        <p:spPr>
          <a:xfrm flipV="1">
            <a:off x="914400" y="3056769"/>
            <a:ext cx="3287759" cy="677031"/>
          </a:xfrm>
          <a:prstGeom prst="straightConnector1">
            <a:avLst/>
          </a:prstGeom>
          <a:ln>
            <a:prstDash val="sysDot"/>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4309404" y="3019864"/>
            <a:ext cx="1382759" cy="876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2590800" y="2615625"/>
            <a:ext cx="481222"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R</a:t>
            </a:r>
            <a:endParaRPr lang="en-US" sz="3200" b="1" dirty="0">
              <a:latin typeface="Times New Roman" pitchFamily="18" charset="0"/>
              <a:cs typeface="Times New Roman" pitchFamily="18" charset="0"/>
            </a:endParaRPr>
          </a:p>
        </p:txBody>
      </p:sp>
      <p:sp>
        <p:nvSpPr>
          <p:cNvPr id="12" name="TextBox 11"/>
          <p:cNvSpPr txBox="1"/>
          <p:nvPr/>
        </p:nvSpPr>
        <p:spPr>
          <a:xfrm>
            <a:off x="4114800" y="1828800"/>
            <a:ext cx="481222" cy="584775"/>
          </a:xfrm>
          <a:prstGeom prst="rect">
            <a:avLst/>
          </a:prstGeom>
          <a:noFill/>
        </p:spPr>
        <p:txBody>
          <a:bodyPr wrap="none" rtlCol="0">
            <a:spAutoFit/>
          </a:bodyPr>
          <a:lstStyle/>
          <a:p>
            <a:r>
              <a:rPr lang="el-GR" sz="3200" b="1" dirty="0" smtClean="0">
                <a:latin typeface="Times New Roman" pitchFamily="18" charset="0"/>
                <a:cs typeface="Times New Roman" pitchFamily="18" charset="0"/>
              </a:rPr>
              <a:t>ω</a:t>
            </a:r>
            <a:endParaRPr lang="en-US" sz="3200" b="1" dirty="0">
              <a:latin typeface="Times New Roman" pitchFamily="18" charset="0"/>
              <a:cs typeface="Times New Roman" pitchFamily="18" charset="0"/>
            </a:endParaRPr>
          </a:p>
        </p:txBody>
      </p:sp>
      <p:sp>
        <p:nvSpPr>
          <p:cNvPr id="13" name="TextBox 12"/>
          <p:cNvSpPr txBox="1"/>
          <p:nvPr/>
        </p:nvSpPr>
        <p:spPr>
          <a:xfrm>
            <a:off x="5690978" y="2768025"/>
            <a:ext cx="481222"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V</a:t>
            </a:r>
            <a:endParaRPr lang="en-US" sz="3200" b="1" dirty="0">
              <a:latin typeface="Times New Roman" pitchFamily="18" charset="0"/>
              <a:cs typeface="Times New Roman" pitchFamily="18" charset="0"/>
            </a:endParaRPr>
          </a:p>
        </p:txBody>
      </p:sp>
      <p:sp>
        <p:nvSpPr>
          <p:cNvPr id="14" name="Circular Arrow 13"/>
          <p:cNvSpPr/>
          <p:nvPr/>
        </p:nvSpPr>
        <p:spPr>
          <a:xfrm>
            <a:off x="3962400" y="2590800"/>
            <a:ext cx="533400" cy="457200"/>
          </a:xfrm>
          <a:prstGeom prst="circular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4240259" y="3002887"/>
            <a:ext cx="26941" cy="688709"/>
          </a:xfrm>
          <a:prstGeom prst="line">
            <a:avLst/>
          </a:prstGeom>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4191000" y="3048000"/>
            <a:ext cx="412292"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b</a:t>
            </a:r>
            <a:endParaRPr lang="en-US" sz="3200" b="1" dirty="0">
              <a:latin typeface="Times New Roman" pitchFamily="18" charset="0"/>
              <a:cs typeface="Times New Roman" pitchFamily="18" charset="0"/>
            </a:endParaRPr>
          </a:p>
        </p:txBody>
      </p:sp>
      <p:graphicFrame>
        <p:nvGraphicFramePr>
          <p:cNvPr id="17" name="Object 2"/>
          <p:cNvGraphicFramePr>
            <a:graphicFrameLocks noChangeAspect="1"/>
          </p:cNvGraphicFramePr>
          <p:nvPr/>
        </p:nvGraphicFramePr>
        <p:xfrm>
          <a:off x="5695950" y="1154113"/>
          <a:ext cx="2613025" cy="1760537"/>
        </p:xfrm>
        <a:graphic>
          <a:graphicData uri="http://schemas.openxmlformats.org/presentationml/2006/ole">
            <mc:AlternateContent xmlns:mc="http://schemas.openxmlformats.org/markup-compatibility/2006">
              <mc:Choice xmlns:v="urn:schemas-microsoft-com:vml" Requires="v">
                <p:oleObj spid="_x0000_s22560" name="Equation" r:id="rId3" imgW="622080" imgH="419040" progId="Equation.3">
                  <p:embed/>
                </p:oleObj>
              </mc:Choice>
              <mc:Fallback>
                <p:oleObj name="Equation" r:id="rId3" imgW="62208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5950" y="1154113"/>
                        <a:ext cx="2613025" cy="176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457200" y="4495800"/>
            <a:ext cx="8229600" cy="52322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Angular Momentum of the Center of Mass</a:t>
            </a:r>
            <a:endParaRPr lang="en-US" sz="2800" b="1" dirty="0">
              <a:latin typeface="Times New Roman" pitchFamily="18" charset="0"/>
              <a:cs typeface="Times New Roman" pitchFamily="18" charset="0"/>
            </a:endParaRPr>
          </a:p>
        </p:txBody>
      </p:sp>
      <p:graphicFrame>
        <p:nvGraphicFramePr>
          <p:cNvPr id="19" name="Object 3"/>
          <p:cNvGraphicFramePr>
            <a:graphicFrameLocks noChangeAspect="1"/>
          </p:cNvGraphicFramePr>
          <p:nvPr/>
        </p:nvGraphicFramePr>
        <p:xfrm>
          <a:off x="1011238" y="5429250"/>
          <a:ext cx="6078537" cy="960438"/>
        </p:xfrm>
        <a:graphic>
          <a:graphicData uri="http://schemas.openxmlformats.org/presentationml/2006/ole">
            <mc:AlternateContent xmlns:mc="http://schemas.openxmlformats.org/markup-compatibility/2006">
              <mc:Choice xmlns:v="urn:schemas-microsoft-com:vml" Requires="v">
                <p:oleObj spid="_x0000_s22561" name="Equation" r:id="rId5" imgW="1447560" imgH="228600" progId="Equation.3">
                  <p:embed/>
                </p:oleObj>
              </mc:Choice>
              <mc:Fallback>
                <p:oleObj name="Equation" r:id="rId5" imgW="144756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238" y="5429250"/>
                        <a:ext cx="6078537" cy="96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Arc 19"/>
          <p:cNvSpPr/>
          <p:nvPr/>
        </p:nvSpPr>
        <p:spPr>
          <a:xfrm>
            <a:off x="2514600" y="3352800"/>
            <a:ext cx="304800" cy="685800"/>
          </a:xfrm>
          <a:prstGeom prst="arc">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1" name="TextBox 20"/>
          <p:cNvSpPr txBox="1"/>
          <p:nvPr/>
        </p:nvSpPr>
        <p:spPr>
          <a:xfrm>
            <a:off x="2795378" y="3149025"/>
            <a:ext cx="399468" cy="584775"/>
          </a:xfrm>
          <a:prstGeom prst="rect">
            <a:avLst/>
          </a:prstGeom>
          <a:noFill/>
        </p:spPr>
        <p:txBody>
          <a:bodyPr wrap="none" rtlCol="0">
            <a:spAutoFit/>
          </a:bodyPr>
          <a:lstStyle/>
          <a:p>
            <a:r>
              <a:rPr lang="el-GR" sz="3200" b="1" dirty="0" smtClean="0">
                <a:latin typeface="Times New Roman" pitchFamily="18" charset="0"/>
                <a:cs typeface="Times New Roman" pitchFamily="18" charset="0"/>
              </a:rPr>
              <a:t>θ</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Example – Angular Momentum of a Rolling Wheel</a:t>
            </a:r>
            <a:endParaRPr lang="en-US" sz="3200" b="1" dirty="0">
              <a:latin typeface="Times New Roman" pitchFamily="18" charset="0"/>
              <a:cs typeface="Times New Roman" pitchFamily="18" charset="0"/>
            </a:endParaRPr>
          </a:p>
        </p:txBody>
      </p:sp>
      <p:cxnSp>
        <p:nvCxnSpPr>
          <p:cNvPr id="3" name="Straight Arrow Connector 2"/>
          <p:cNvCxnSpPr/>
          <p:nvPr/>
        </p:nvCxnSpPr>
        <p:spPr>
          <a:xfrm flipV="1">
            <a:off x="914400" y="1524000"/>
            <a:ext cx="0" cy="2438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 name="Straight Arrow Connector 3"/>
          <p:cNvCxnSpPr/>
          <p:nvPr/>
        </p:nvCxnSpPr>
        <p:spPr>
          <a:xfrm flipV="1">
            <a:off x="457200" y="3657600"/>
            <a:ext cx="5486400" cy="76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5934750" y="3276600"/>
            <a:ext cx="389850"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x</a:t>
            </a:r>
            <a:endParaRPr lang="en-US" sz="3200" b="1" dirty="0">
              <a:latin typeface="Times New Roman" pitchFamily="18" charset="0"/>
              <a:cs typeface="Times New Roman" pitchFamily="18" charset="0"/>
            </a:endParaRPr>
          </a:p>
        </p:txBody>
      </p:sp>
      <p:sp>
        <p:nvSpPr>
          <p:cNvPr id="6" name="TextBox 5"/>
          <p:cNvSpPr txBox="1"/>
          <p:nvPr/>
        </p:nvSpPr>
        <p:spPr>
          <a:xfrm>
            <a:off x="762000" y="914400"/>
            <a:ext cx="389850"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y</a:t>
            </a:r>
            <a:endParaRPr lang="en-US" sz="3200" b="1" dirty="0">
              <a:latin typeface="Times New Roman" pitchFamily="18" charset="0"/>
              <a:cs typeface="Times New Roman" pitchFamily="18" charset="0"/>
            </a:endParaRPr>
          </a:p>
        </p:txBody>
      </p:sp>
      <p:sp>
        <p:nvSpPr>
          <p:cNvPr id="7" name="Oval 6"/>
          <p:cNvSpPr/>
          <p:nvPr/>
        </p:nvSpPr>
        <p:spPr>
          <a:xfrm>
            <a:off x="3581400" y="2396196"/>
            <a:ext cx="1295400" cy="12954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4191000" y="299172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Arrow Connector 8"/>
          <p:cNvCxnSpPr>
            <a:endCxn id="8" idx="3"/>
          </p:cNvCxnSpPr>
          <p:nvPr/>
        </p:nvCxnSpPr>
        <p:spPr>
          <a:xfrm flipV="1">
            <a:off x="914400" y="3056769"/>
            <a:ext cx="3287759" cy="677031"/>
          </a:xfrm>
          <a:prstGeom prst="straightConnector1">
            <a:avLst/>
          </a:prstGeom>
          <a:ln>
            <a:prstDash val="sysDot"/>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4309404" y="3019864"/>
            <a:ext cx="1382759" cy="876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2590800" y="2615625"/>
            <a:ext cx="481222"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R</a:t>
            </a:r>
            <a:endParaRPr lang="en-US" sz="3200" b="1" dirty="0">
              <a:latin typeface="Times New Roman" pitchFamily="18" charset="0"/>
              <a:cs typeface="Times New Roman" pitchFamily="18" charset="0"/>
            </a:endParaRPr>
          </a:p>
        </p:txBody>
      </p:sp>
      <p:sp>
        <p:nvSpPr>
          <p:cNvPr id="12" name="TextBox 11"/>
          <p:cNvSpPr txBox="1"/>
          <p:nvPr/>
        </p:nvSpPr>
        <p:spPr>
          <a:xfrm>
            <a:off x="4114800" y="1828800"/>
            <a:ext cx="481222" cy="584775"/>
          </a:xfrm>
          <a:prstGeom prst="rect">
            <a:avLst/>
          </a:prstGeom>
          <a:noFill/>
        </p:spPr>
        <p:txBody>
          <a:bodyPr wrap="none" rtlCol="0">
            <a:spAutoFit/>
          </a:bodyPr>
          <a:lstStyle/>
          <a:p>
            <a:r>
              <a:rPr lang="el-GR" sz="3200" b="1" dirty="0" smtClean="0">
                <a:latin typeface="Times New Roman" pitchFamily="18" charset="0"/>
                <a:cs typeface="Times New Roman" pitchFamily="18" charset="0"/>
              </a:rPr>
              <a:t>ω</a:t>
            </a:r>
            <a:endParaRPr lang="en-US" sz="3200" b="1" dirty="0">
              <a:latin typeface="Times New Roman" pitchFamily="18" charset="0"/>
              <a:cs typeface="Times New Roman" pitchFamily="18" charset="0"/>
            </a:endParaRPr>
          </a:p>
        </p:txBody>
      </p:sp>
      <p:sp>
        <p:nvSpPr>
          <p:cNvPr id="13" name="TextBox 12"/>
          <p:cNvSpPr txBox="1"/>
          <p:nvPr/>
        </p:nvSpPr>
        <p:spPr>
          <a:xfrm>
            <a:off x="5690978" y="2768025"/>
            <a:ext cx="481222"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V</a:t>
            </a:r>
            <a:endParaRPr lang="en-US" sz="3200" b="1" dirty="0">
              <a:latin typeface="Times New Roman" pitchFamily="18" charset="0"/>
              <a:cs typeface="Times New Roman" pitchFamily="18" charset="0"/>
            </a:endParaRPr>
          </a:p>
        </p:txBody>
      </p:sp>
      <p:sp>
        <p:nvSpPr>
          <p:cNvPr id="14" name="Circular Arrow 13"/>
          <p:cNvSpPr/>
          <p:nvPr/>
        </p:nvSpPr>
        <p:spPr>
          <a:xfrm>
            <a:off x="3962400" y="2590800"/>
            <a:ext cx="533400" cy="457200"/>
          </a:xfrm>
          <a:prstGeom prst="circular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4240259" y="3002887"/>
            <a:ext cx="26941" cy="688709"/>
          </a:xfrm>
          <a:prstGeom prst="line">
            <a:avLst/>
          </a:prstGeom>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4191000" y="3048000"/>
            <a:ext cx="412292"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b</a:t>
            </a:r>
            <a:endParaRPr lang="en-US" sz="3200" b="1" dirty="0">
              <a:latin typeface="Times New Roman" pitchFamily="18" charset="0"/>
              <a:cs typeface="Times New Roman" pitchFamily="18" charset="0"/>
            </a:endParaRPr>
          </a:p>
        </p:txBody>
      </p:sp>
      <p:sp>
        <p:nvSpPr>
          <p:cNvPr id="18" name="TextBox 17"/>
          <p:cNvSpPr txBox="1"/>
          <p:nvPr/>
        </p:nvSpPr>
        <p:spPr>
          <a:xfrm>
            <a:off x="457200" y="4495800"/>
            <a:ext cx="8229600" cy="52322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Total Angular Momentum of the Wheel about origin</a:t>
            </a:r>
            <a:endParaRPr lang="en-US" sz="2800" b="1" dirty="0">
              <a:latin typeface="Times New Roman" pitchFamily="18" charset="0"/>
              <a:cs typeface="Times New Roman" pitchFamily="18" charset="0"/>
            </a:endParaRPr>
          </a:p>
        </p:txBody>
      </p:sp>
      <p:graphicFrame>
        <p:nvGraphicFramePr>
          <p:cNvPr id="19" name="Object 3"/>
          <p:cNvGraphicFramePr>
            <a:graphicFrameLocks noChangeAspect="1"/>
          </p:cNvGraphicFramePr>
          <p:nvPr/>
        </p:nvGraphicFramePr>
        <p:xfrm>
          <a:off x="436562" y="5029200"/>
          <a:ext cx="8478838" cy="1760538"/>
        </p:xfrm>
        <a:graphic>
          <a:graphicData uri="http://schemas.openxmlformats.org/presentationml/2006/ole">
            <mc:AlternateContent xmlns:mc="http://schemas.openxmlformats.org/markup-compatibility/2006">
              <mc:Choice xmlns:v="urn:schemas-microsoft-com:vml" Requires="v">
                <p:oleObj spid="_x0000_s23569" name="Equation" r:id="rId3" imgW="2019240" imgH="419040" progId="Equation.3">
                  <p:embed/>
                </p:oleObj>
              </mc:Choice>
              <mc:Fallback>
                <p:oleObj name="Equation" r:id="rId3" imgW="201924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62" y="5029200"/>
                        <a:ext cx="8478838" cy="176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Arc 19"/>
          <p:cNvSpPr/>
          <p:nvPr/>
        </p:nvSpPr>
        <p:spPr>
          <a:xfrm>
            <a:off x="2514600" y="3352800"/>
            <a:ext cx="304800" cy="685800"/>
          </a:xfrm>
          <a:prstGeom prst="arc">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1" name="TextBox 20"/>
          <p:cNvSpPr txBox="1"/>
          <p:nvPr/>
        </p:nvSpPr>
        <p:spPr>
          <a:xfrm>
            <a:off x="2795378" y="3149025"/>
            <a:ext cx="399468" cy="584775"/>
          </a:xfrm>
          <a:prstGeom prst="rect">
            <a:avLst/>
          </a:prstGeom>
          <a:noFill/>
        </p:spPr>
        <p:txBody>
          <a:bodyPr wrap="none" rtlCol="0">
            <a:spAutoFit/>
          </a:bodyPr>
          <a:lstStyle/>
          <a:p>
            <a:r>
              <a:rPr lang="el-GR" sz="3200" b="1" dirty="0" smtClean="0">
                <a:latin typeface="Times New Roman" pitchFamily="18" charset="0"/>
                <a:cs typeface="Times New Roman" pitchFamily="18" charset="0"/>
              </a:rPr>
              <a:t>θ</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ellulose Molecule"/>
          <p:cNvPicPr>
            <a:picLocks noChangeAspect="1" noChangeArrowheads="1"/>
          </p:cNvPicPr>
          <p:nvPr/>
        </p:nvPicPr>
        <p:blipFill>
          <a:blip r:embed="rId2" cstate="print"/>
          <a:srcRect/>
          <a:stretch>
            <a:fillRect/>
          </a:stretch>
        </p:blipFill>
        <p:spPr bwMode="auto">
          <a:xfrm>
            <a:off x="0" y="2895600"/>
            <a:ext cx="3359147" cy="1752600"/>
          </a:xfrm>
          <a:prstGeom prst="rect">
            <a:avLst/>
          </a:prstGeom>
          <a:noFill/>
        </p:spPr>
      </p:pic>
      <p:pic>
        <p:nvPicPr>
          <p:cNvPr id="3" name="Picture 4" descr="Diagram of knot on bars"/>
          <p:cNvPicPr>
            <a:picLocks noChangeAspect="1" noChangeArrowheads="1"/>
          </p:cNvPicPr>
          <p:nvPr/>
        </p:nvPicPr>
        <p:blipFill>
          <a:blip r:embed="rId3" cstate="print"/>
          <a:srcRect/>
          <a:stretch>
            <a:fillRect/>
          </a:stretch>
        </p:blipFill>
        <p:spPr bwMode="auto">
          <a:xfrm>
            <a:off x="3087080" y="1143000"/>
            <a:ext cx="6056920" cy="4724400"/>
          </a:xfrm>
          <a:prstGeom prst="rect">
            <a:avLst/>
          </a:prstGeom>
          <a:noFill/>
        </p:spPr>
      </p:pic>
      <p:sp>
        <p:nvSpPr>
          <p:cNvPr id="4" name="Rectangle 3"/>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Jackie Chan and Torque</a:t>
            </a:r>
            <a:endParaRPr lang="en-US" sz="3200" b="1" dirty="0">
              <a:latin typeface="Times New Roman" pitchFamily="18" charset="0"/>
              <a:cs typeface="Times New Roman" pitchFamily="18" charset="0"/>
            </a:endParaRPr>
          </a:p>
        </p:txBody>
      </p:sp>
      <p:pic>
        <p:nvPicPr>
          <p:cNvPr id="5" name="Picture 2" descr="http://upload.wikimedia.org/wikipedia/commons/5/55/US_Navy_070322-N-9520G-002_Boatswain's_Mate_3rd_Class_Rueben_Lee_uses_a_capstan_to_remove_slack_on_a_double-braided_line_used_on_tugboats_moored_at_Commander_Fleet_Activities_Yokosuka.jpg"/>
          <p:cNvPicPr>
            <a:picLocks noChangeAspect="1" noChangeArrowheads="1"/>
          </p:cNvPicPr>
          <p:nvPr/>
        </p:nvPicPr>
        <p:blipFill>
          <a:blip r:embed="rId4" cstate="print"/>
          <a:srcRect/>
          <a:stretch>
            <a:fillRect/>
          </a:stretch>
        </p:blipFill>
        <p:spPr bwMode="auto">
          <a:xfrm>
            <a:off x="1073146" y="1143000"/>
            <a:ext cx="7502096" cy="4988095"/>
          </a:xfrm>
          <a:prstGeom prst="rect">
            <a:avLst/>
          </a:prstGeom>
          <a:noFill/>
        </p:spPr>
      </p:pic>
    </p:spTree>
    <p:extLst>
      <p:ext uri="{BB962C8B-B14F-4D97-AF65-F5344CB8AC3E}">
        <p14:creationId xmlns:p14="http://schemas.microsoft.com/office/powerpoint/2010/main" val="327837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smtClean="0">
                <a:latin typeface="Times New Roman" pitchFamily="18" charset="0"/>
                <a:cs typeface="Times New Roman" pitchFamily="18" charset="0"/>
              </a:rPr>
              <a:t>Summary</a:t>
            </a:r>
            <a:endParaRPr lang="en-US" sz="3200" b="1" dirty="0">
              <a:latin typeface="Times New Roman" pitchFamily="18" charset="0"/>
              <a:cs typeface="Times New Roman" pitchFamily="18" charset="0"/>
            </a:endParaRPr>
          </a:p>
        </p:txBody>
      </p:sp>
      <p:sp>
        <p:nvSpPr>
          <p:cNvPr id="3" name="Rectangle 2"/>
          <p:cNvSpPr/>
          <p:nvPr/>
        </p:nvSpPr>
        <p:spPr>
          <a:xfrm>
            <a:off x="0" y="1828800"/>
            <a:ext cx="8991600" cy="17526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p:cNvSpPr txBox="1"/>
          <p:nvPr/>
        </p:nvSpPr>
        <p:spPr>
          <a:xfrm>
            <a:off x="304800" y="1981200"/>
            <a:ext cx="8534400" cy="1384995"/>
          </a:xfrm>
          <a:prstGeom prst="rect">
            <a:avLst/>
          </a:prstGeom>
          <a:noFill/>
        </p:spPr>
        <p:txBody>
          <a:bodyPr wrap="square" rtlCol="0">
            <a:spAutoFit/>
          </a:bodyPr>
          <a:lstStyle/>
          <a:p>
            <a:pPr algn="just"/>
            <a:r>
              <a:rPr lang="en-US" sz="2800" b="1" dirty="0" smtClean="0">
                <a:solidFill>
                  <a:srgbClr val="003300"/>
                </a:solidFill>
                <a:latin typeface="Times New Roman" pitchFamily="18" charset="0"/>
                <a:cs typeface="Times New Roman" pitchFamily="18" charset="0"/>
              </a:rPr>
              <a:t>Angular momentum of a rigid body is the sum of angular momentum of the center of mass about the origin and angular momentum about its center of mass</a:t>
            </a:r>
            <a:endParaRPr lang="en-US" sz="2800" b="1" dirty="0">
              <a:solidFill>
                <a:srgbClr val="003300"/>
              </a:solidFill>
              <a:latin typeface="Times New Roman" pitchFamily="18" charset="0"/>
              <a:cs typeface="Times New Roman" pitchFamily="18" charset="0"/>
            </a:endParaRPr>
          </a:p>
        </p:txBody>
      </p:sp>
      <p:sp>
        <p:nvSpPr>
          <p:cNvPr id="5" name="TextBox 4"/>
          <p:cNvSpPr txBox="1"/>
          <p:nvPr/>
        </p:nvSpPr>
        <p:spPr>
          <a:xfrm>
            <a:off x="152400" y="4495800"/>
            <a:ext cx="8534400" cy="52322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What about TORQUE? </a:t>
            </a:r>
            <a:r>
              <a:rPr lang="en-US" sz="2800" b="1" dirty="0" smtClean="0">
                <a:solidFill>
                  <a:srgbClr val="FF0000"/>
                </a:solidFill>
                <a:latin typeface="Times New Roman" pitchFamily="18" charset="0"/>
                <a:cs typeface="Times New Roman" pitchFamily="18" charset="0"/>
              </a:rPr>
              <a:t>Does it follow the same rule?</a:t>
            </a:r>
            <a:endParaRPr lang="en-US" sz="28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21373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Recap of Last Lecture</a:t>
            </a:r>
            <a:endParaRPr lang="en-US" sz="3200" b="1" dirty="0">
              <a:latin typeface="Times New Roman" pitchFamily="18" charset="0"/>
              <a:cs typeface="Times New Roman" pitchFamily="18" charset="0"/>
            </a:endParaRPr>
          </a:p>
        </p:txBody>
      </p:sp>
      <p:sp>
        <p:nvSpPr>
          <p:cNvPr id="3" name="TextBox 2"/>
          <p:cNvSpPr txBox="1"/>
          <p:nvPr/>
        </p:nvSpPr>
        <p:spPr>
          <a:xfrm>
            <a:off x="0" y="1182470"/>
            <a:ext cx="9144000" cy="954107"/>
          </a:xfrm>
          <a:prstGeom prst="rect">
            <a:avLst/>
          </a:prstGeom>
          <a:noFill/>
        </p:spPr>
        <p:txBody>
          <a:bodyPr wrap="square" rtlCol="0">
            <a:spAutoFit/>
          </a:bodyPr>
          <a:lstStyle/>
          <a:p>
            <a:r>
              <a:rPr lang="en-US" sz="2800" dirty="0" smtClean="0">
                <a:solidFill>
                  <a:srgbClr val="FF0000"/>
                </a:solidFill>
                <a:latin typeface="Times New Roman" panose="02020603050405020304" pitchFamily="18" charset="0"/>
                <a:cs typeface="Times New Roman" panose="02020603050405020304" pitchFamily="18" charset="0"/>
              </a:rPr>
              <a:t>1. Magnitude and direction of angular momentum changes in the direction of torque</a:t>
            </a:r>
            <a:endParaRPr lang="en-US" sz="28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2971800" y="2286000"/>
                <a:ext cx="1471878" cy="11548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200" i="1">
                              <a:latin typeface="Cambria Math"/>
                              <a:ea typeface="Cambria Math"/>
                              <a:cs typeface="Times New Roman" panose="02020603050405020304" pitchFamily="18" charset="0"/>
                            </a:rPr>
                          </m:ctrlPr>
                        </m:accPr>
                        <m:e>
                          <m:r>
                            <a:rPr lang="en-US" sz="3200" i="1">
                              <a:latin typeface="Cambria Math"/>
                              <a:ea typeface="Cambria Math"/>
                              <a:cs typeface="Times New Roman" panose="02020603050405020304" pitchFamily="18" charset="0"/>
                            </a:rPr>
                            <m:t>𝜏</m:t>
                          </m:r>
                        </m:e>
                      </m:acc>
                      <m:r>
                        <a:rPr lang="en-US" sz="3200" i="1">
                          <a:latin typeface="Cambria Math"/>
                          <a:ea typeface="Cambria Math"/>
                          <a:cs typeface="Times New Roman" panose="02020603050405020304" pitchFamily="18" charset="0"/>
                        </a:rPr>
                        <m:t>=</m:t>
                      </m:r>
                      <m:f>
                        <m:fPr>
                          <m:ctrlPr>
                            <a:rPr lang="en-US" sz="3200" i="1">
                              <a:latin typeface="Cambria Math"/>
                              <a:cs typeface="Times New Roman" panose="02020603050405020304" pitchFamily="18" charset="0"/>
                            </a:rPr>
                          </m:ctrlPr>
                        </m:fPr>
                        <m:num>
                          <m:acc>
                            <m:accPr>
                              <m:chr m:val="⃗"/>
                              <m:ctrlPr>
                                <a:rPr lang="en-US" sz="3200" i="1">
                                  <a:latin typeface="Cambria Math"/>
                                  <a:cs typeface="Times New Roman" panose="02020603050405020304" pitchFamily="18" charset="0"/>
                                </a:rPr>
                              </m:ctrlPr>
                            </m:accPr>
                            <m:e>
                              <m:r>
                                <a:rPr lang="en-US" sz="3200" i="1">
                                  <a:latin typeface="Cambria Math"/>
                                  <a:cs typeface="Times New Roman" panose="02020603050405020304" pitchFamily="18" charset="0"/>
                                </a:rPr>
                                <m:t>𝑑𝐿</m:t>
                              </m:r>
                            </m:e>
                          </m:acc>
                        </m:num>
                        <m:den>
                          <m:r>
                            <a:rPr lang="en-US" sz="3200" i="1">
                              <a:latin typeface="Cambria Math"/>
                              <a:cs typeface="Times New Roman" panose="02020603050405020304" pitchFamily="18" charset="0"/>
                            </a:rPr>
                            <m:t>𝑑𝑡</m:t>
                          </m:r>
                        </m:den>
                      </m:f>
                    </m:oMath>
                  </m:oMathPara>
                </a14:m>
                <a:endParaRPr lang="en-US" sz="3200" dirty="0"/>
              </a:p>
            </p:txBody>
          </p:sp>
        </mc:Choice>
        <mc:Fallback xmlns="">
          <p:sp>
            <p:nvSpPr>
              <p:cNvPr id="4" name="Rectangle 3"/>
              <p:cNvSpPr>
                <a:spLocks noRot="1" noChangeAspect="1" noMove="1" noResize="1" noEditPoints="1" noAdjustHandles="1" noChangeArrowheads="1" noChangeShapeType="1" noTextEdit="1"/>
              </p:cNvSpPr>
              <p:nvPr/>
            </p:nvSpPr>
            <p:spPr>
              <a:xfrm>
                <a:off x="2971800" y="2286000"/>
                <a:ext cx="1471878" cy="1154803"/>
              </a:xfrm>
              <a:prstGeom prst="rect">
                <a:avLst/>
              </a:prstGeom>
              <a:blipFill rotWithShape="1">
                <a:blip r:embed="rId2"/>
                <a:stretch>
                  <a:fillRect/>
                </a:stretch>
              </a:blipFill>
            </p:spPr>
            <p:txBody>
              <a:bodyPr/>
              <a:lstStyle/>
              <a:p>
                <a:r>
                  <a:rPr lang="en-US">
                    <a:noFill/>
                  </a:rPr>
                  <a:t> </a:t>
                </a:r>
              </a:p>
            </p:txBody>
          </p:sp>
        </mc:Fallback>
      </mc:AlternateContent>
      <p:sp>
        <p:nvSpPr>
          <p:cNvPr id="5" name="TextBox 4"/>
          <p:cNvSpPr txBox="1"/>
          <p:nvPr/>
        </p:nvSpPr>
        <p:spPr>
          <a:xfrm>
            <a:off x="15240" y="3465741"/>
            <a:ext cx="9144000" cy="954107"/>
          </a:xfrm>
          <a:prstGeom prst="rect">
            <a:avLst/>
          </a:prstGeom>
          <a:noFill/>
        </p:spPr>
        <p:txBody>
          <a:bodyPr wrap="square" rtlCol="0">
            <a:spAutoFit/>
          </a:bodyPr>
          <a:lstStyle/>
          <a:p>
            <a:r>
              <a:rPr lang="en-US" sz="2800" dirty="0" smtClean="0">
                <a:solidFill>
                  <a:srgbClr val="FF0000"/>
                </a:solidFill>
                <a:latin typeface="Times New Roman" panose="02020603050405020304" pitchFamily="18" charset="0"/>
                <a:cs typeface="Times New Roman" panose="02020603050405020304" pitchFamily="18" charset="0"/>
              </a:rPr>
              <a:t>2. Angular Momentum vector </a:t>
            </a:r>
            <a:r>
              <a:rPr lang="en-US" sz="2800" dirty="0" err="1" smtClean="0">
                <a:solidFill>
                  <a:srgbClr val="FF0000"/>
                </a:solidFill>
                <a:latin typeface="Times New Roman" panose="02020603050405020304" pitchFamily="18" charset="0"/>
                <a:cs typeface="Times New Roman" panose="02020603050405020304" pitchFamily="18" charset="0"/>
              </a:rPr>
              <a:t>precess</a:t>
            </a:r>
            <a:r>
              <a:rPr lang="en-US" sz="2800" dirty="0" smtClean="0">
                <a:solidFill>
                  <a:srgbClr val="FF0000"/>
                </a:solidFill>
                <a:latin typeface="Times New Roman" panose="02020603050405020304" pitchFamily="18" charset="0"/>
                <a:cs typeface="Times New Roman" panose="02020603050405020304" pitchFamily="18" charset="0"/>
              </a:rPr>
              <a:t> under the influence of torque and the precession frequency is denoted by </a:t>
            </a:r>
            <a:r>
              <a:rPr lang="el-GR" sz="2800" dirty="0" smtClean="0">
                <a:solidFill>
                  <a:srgbClr val="FF0000"/>
                </a:solidFill>
                <a:latin typeface="Times New Roman" panose="02020603050405020304" pitchFamily="18" charset="0"/>
                <a:cs typeface="Times New Roman" panose="02020603050405020304" pitchFamily="18" charset="0"/>
              </a:rPr>
              <a:t>ω</a:t>
            </a:r>
            <a:r>
              <a:rPr lang="en-US" sz="2800" baseline="-25000" dirty="0" smtClean="0">
                <a:solidFill>
                  <a:srgbClr val="FF0000"/>
                </a:solidFill>
                <a:latin typeface="Times New Roman" panose="02020603050405020304" pitchFamily="18" charset="0"/>
                <a:cs typeface="Times New Roman" panose="02020603050405020304" pitchFamily="18" charset="0"/>
              </a:rPr>
              <a:t>p</a:t>
            </a:r>
            <a:endParaRPr lang="en-US" sz="2800" baseline="-250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p:cNvSpPr/>
              <p:nvPr/>
            </p:nvSpPr>
            <p:spPr>
              <a:xfrm>
                <a:off x="1676400" y="4744159"/>
                <a:ext cx="6332631" cy="6939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200" i="1">
                              <a:latin typeface="Cambria Math"/>
                              <a:ea typeface="Cambria Math"/>
                              <a:cs typeface="Times New Roman" panose="02020603050405020304" pitchFamily="18" charset="0"/>
                            </a:rPr>
                          </m:ctrlPr>
                        </m:accPr>
                        <m:e>
                          <m:r>
                            <a:rPr lang="en-US" sz="3200" i="1">
                              <a:latin typeface="Cambria Math"/>
                              <a:ea typeface="Cambria Math"/>
                              <a:cs typeface="Times New Roman" panose="02020603050405020304" pitchFamily="18" charset="0"/>
                            </a:rPr>
                            <m:t>𝜏</m:t>
                          </m:r>
                        </m:e>
                      </m:acc>
                      <m:r>
                        <a:rPr lang="en-US" sz="3200" i="1">
                          <a:latin typeface="Cambria Math"/>
                          <a:ea typeface="Cambria Math"/>
                          <a:cs typeface="Times New Roman" panose="02020603050405020304" pitchFamily="18" charset="0"/>
                        </a:rPr>
                        <m:t>=</m:t>
                      </m:r>
                      <m:acc>
                        <m:accPr>
                          <m:chr m:val="⃗"/>
                          <m:ctrlPr>
                            <a:rPr lang="en-US" sz="3200" i="1">
                              <a:latin typeface="Cambria Math"/>
                              <a:cs typeface="Times New Roman" panose="02020603050405020304" pitchFamily="18" charset="0"/>
                            </a:rPr>
                          </m:ctrlPr>
                        </m:accPr>
                        <m:e>
                          <m:r>
                            <a:rPr lang="en-US" sz="3200" i="1">
                              <a:latin typeface="Cambria Math"/>
                              <a:cs typeface="Times New Roman" panose="02020603050405020304" pitchFamily="18" charset="0"/>
                            </a:rPr>
                            <m:t>𝐿</m:t>
                          </m:r>
                          <m:r>
                            <m:rPr>
                              <m:nor/>
                            </m:rPr>
                            <a:rPr lang="en-US" sz="3200" dirty="0">
                              <a:latin typeface="Times New Roman" panose="02020603050405020304" pitchFamily="18" charset="0"/>
                              <a:cs typeface="Times New Roman" panose="02020603050405020304" pitchFamily="18" charset="0"/>
                            </a:rPr>
                            <m:t> </m:t>
                          </m:r>
                        </m:e>
                      </m:acc>
                      <m:r>
                        <a:rPr lang="en-US" sz="3200" i="1" dirty="0">
                          <a:latin typeface="Cambria Math"/>
                          <a:ea typeface="Cambria Math"/>
                          <a:cs typeface="Times New Roman" panose="02020603050405020304" pitchFamily="18" charset="0"/>
                        </a:rPr>
                        <m:t>×</m:t>
                      </m:r>
                      <m:r>
                        <a:rPr lang="en-US" sz="3200" i="1">
                          <a:latin typeface="Cambria Math"/>
                          <a:cs typeface="Times New Roman" panose="02020603050405020304" pitchFamily="18" charset="0"/>
                        </a:rPr>
                        <m:t> </m:t>
                      </m:r>
                      <m:acc>
                        <m:accPr>
                          <m:chr m:val="⃗"/>
                          <m:ctrlPr>
                            <a:rPr lang="en-US" sz="3200" i="1">
                              <a:latin typeface="Cambria Math"/>
                              <a:ea typeface="Cambria Math"/>
                              <a:cs typeface="Times New Roman" panose="02020603050405020304" pitchFamily="18" charset="0"/>
                            </a:rPr>
                          </m:ctrlPr>
                        </m:accPr>
                        <m:e>
                          <m:sSub>
                            <m:sSubPr>
                              <m:ctrlPr>
                                <a:rPr lang="en-US" sz="3200" i="1">
                                  <a:latin typeface="Cambria Math"/>
                                  <a:cs typeface="Times New Roman" panose="02020603050405020304" pitchFamily="18" charset="0"/>
                                </a:rPr>
                              </m:ctrlPr>
                            </m:sSubPr>
                            <m:e>
                              <m:r>
                                <a:rPr lang="en-US" sz="3200" i="1">
                                  <a:latin typeface="Cambria Math"/>
                                  <a:ea typeface="Cambria Math"/>
                                  <a:cs typeface="Times New Roman" panose="02020603050405020304" pitchFamily="18" charset="0"/>
                                </a:rPr>
                                <m:t>𝜔</m:t>
                              </m:r>
                            </m:e>
                            <m:sub>
                              <m:r>
                                <a:rPr lang="en-US" sz="3200" i="1">
                                  <a:latin typeface="Cambria Math"/>
                                  <a:cs typeface="Times New Roman" panose="02020603050405020304" pitchFamily="18" charset="0"/>
                                </a:rPr>
                                <m:t>𝑝</m:t>
                              </m:r>
                            </m:sub>
                          </m:sSub>
                        </m:e>
                      </m:acc>
                      <m:d>
                        <m:dPr>
                          <m:ctrlPr>
                            <a:rPr lang="en-US" sz="3200" i="1">
                              <a:latin typeface="Cambria Math"/>
                              <a:cs typeface="Times New Roman" panose="02020603050405020304" pitchFamily="18" charset="0"/>
                            </a:rPr>
                          </m:ctrlPr>
                        </m:dPr>
                        <m:e>
                          <m:r>
                            <a:rPr lang="en-US" sz="3200" i="1">
                              <a:latin typeface="Cambria Math"/>
                              <a:cs typeface="Times New Roman" panose="02020603050405020304" pitchFamily="18" charset="0"/>
                            </a:rPr>
                            <m:t>𝑐h𝑎𝑛𝑔𝑒</m:t>
                          </m:r>
                          <m:r>
                            <a:rPr lang="en-US" sz="3200" i="1">
                              <a:latin typeface="Cambria Math"/>
                              <a:cs typeface="Times New Roman" panose="02020603050405020304" pitchFamily="18" charset="0"/>
                            </a:rPr>
                            <m:t> </m:t>
                          </m:r>
                          <m:r>
                            <a:rPr lang="en-US" sz="3200" i="1">
                              <a:latin typeface="Cambria Math"/>
                              <a:cs typeface="Times New Roman" panose="02020603050405020304" pitchFamily="18" charset="0"/>
                            </a:rPr>
                            <m:t>𝑖𝑛</m:t>
                          </m:r>
                          <m:r>
                            <a:rPr lang="en-US" sz="3200" i="1">
                              <a:latin typeface="Cambria Math"/>
                              <a:cs typeface="Times New Roman" panose="02020603050405020304" pitchFamily="18" charset="0"/>
                            </a:rPr>
                            <m:t> </m:t>
                          </m:r>
                          <m:r>
                            <a:rPr lang="en-US" sz="3200" i="1">
                              <a:latin typeface="Cambria Math"/>
                              <a:cs typeface="Times New Roman" panose="02020603050405020304" pitchFamily="18" charset="0"/>
                            </a:rPr>
                            <m:t>𝑑𝑖𝑟𝑒𝑐𝑡𝑖𝑜𝑛</m:t>
                          </m:r>
                        </m:e>
                      </m:d>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676400" y="4744159"/>
                <a:ext cx="6332631" cy="693973"/>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46897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Moment of Inertia and Parallel axis theorem</a:t>
            </a:r>
            <a:endParaRPr lang="en-US" sz="3200" b="1" dirty="0">
              <a:latin typeface="Times New Roman" pitchFamily="18" charset="0"/>
              <a:cs typeface="Times New Roman" pitchFamily="18" charset="0"/>
            </a:endParaRPr>
          </a:p>
        </p:txBody>
      </p:sp>
      <p:pic>
        <p:nvPicPr>
          <p:cNvPr id="3" name="Picture 4" descr="http://images.tutorvista.com/cms/images/39/moment-of-inertia-for-a-disk.PNG"/>
          <p:cNvPicPr>
            <a:picLocks noChangeAspect="1" noChangeArrowheads="1"/>
          </p:cNvPicPr>
          <p:nvPr/>
        </p:nvPicPr>
        <p:blipFill>
          <a:blip r:embed="rId2" cstate="print"/>
          <a:srcRect/>
          <a:stretch>
            <a:fillRect/>
          </a:stretch>
        </p:blipFill>
        <p:spPr bwMode="auto">
          <a:xfrm>
            <a:off x="152400" y="1295400"/>
            <a:ext cx="3663243" cy="3352800"/>
          </a:xfrm>
          <a:prstGeom prst="rect">
            <a:avLst/>
          </a:prstGeom>
          <a:noFill/>
        </p:spPr>
      </p:pic>
      <p:pic>
        <p:nvPicPr>
          <p:cNvPr id="4" name="Picture 6" descr="http://images.tutorvista.com/cms/images/39/moment-of-inertia-of-the-disk.PNG"/>
          <p:cNvPicPr>
            <a:picLocks noChangeAspect="1" noChangeArrowheads="1"/>
          </p:cNvPicPr>
          <p:nvPr/>
        </p:nvPicPr>
        <p:blipFill>
          <a:blip r:embed="rId3" cstate="print"/>
          <a:srcRect/>
          <a:stretch>
            <a:fillRect/>
          </a:stretch>
        </p:blipFill>
        <p:spPr bwMode="auto">
          <a:xfrm>
            <a:off x="5943600" y="1143000"/>
            <a:ext cx="2819400" cy="3277375"/>
          </a:xfrm>
          <a:prstGeom prst="rect">
            <a:avLst/>
          </a:prstGeom>
          <a:noFill/>
        </p:spPr>
      </p:pic>
      <p:sp>
        <p:nvSpPr>
          <p:cNvPr id="5" name="TextBox 4"/>
          <p:cNvSpPr txBox="1"/>
          <p:nvPr/>
        </p:nvSpPr>
        <p:spPr>
          <a:xfrm>
            <a:off x="-15486" y="5181600"/>
            <a:ext cx="4358886" cy="523220"/>
          </a:xfrm>
          <a:prstGeom prst="rect">
            <a:avLst/>
          </a:prstGeom>
          <a:noFill/>
        </p:spPr>
        <p:txBody>
          <a:bodyPr wrap="none" rtlCol="0">
            <a:spAutoFit/>
          </a:bodyPr>
          <a:lstStyle/>
          <a:p>
            <a:r>
              <a:rPr lang="en-US" sz="2800" b="1" dirty="0" smtClean="0">
                <a:solidFill>
                  <a:srgbClr val="003300"/>
                </a:solidFill>
                <a:latin typeface="Times New Roman" pitchFamily="18" charset="0"/>
                <a:cs typeface="Times New Roman" pitchFamily="18" charset="0"/>
              </a:rPr>
              <a:t>Moment of inertia = MR</a:t>
            </a:r>
            <a:r>
              <a:rPr lang="en-US" sz="2800" b="1" baseline="30000" dirty="0" smtClean="0">
                <a:solidFill>
                  <a:srgbClr val="003300"/>
                </a:solidFill>
                <a:latin typeface="Times New Roman" pitchFamily="18" charset="0"/>
                <a:cs typeface="Times New Roman" pitchFamily="18" charset="0"/>
              </a:rPr>
              <a:t>2</a:t>
            </a:r>
            <a:r>
              <a:rPr lang="en-US" sz="2800" b="1" dirty="0" smtClean="0">
                <a:solidFill>
                  <a:srgbClr val="003300"/>
                </a:solidFill>
                <a:latin typeface="Times New Roman" pitchFamily="18" charset="0"/>
                <a:cs typeface="Times New Roman" pitchFamily="18" charset="0"/>
              </a:rPr>
              <a:t>/2</a:t>
            </a:r>
            <a:endParaRPr lang="en-US" sz="2800" b="1" dirty="0">
              <a:solidFill>
                <a:srgbClr val="003300"/>
              </a:solidFill>
              <a:latin typeface="Times New Roman" pitchFamily="18" charset="0"/>
              <a:cs typeface="Times New Roman" pitchFamily="18" charset="0"/>
            </a:endParaRPr>
          </a:p>
        </p:txBody>
      </p:sp>
      <p:sp>
        <p:nvSpPr>
          <p:cNvPr id="6" name="TextBox 5"/>
          <p:cNvSpPr txBox="1"/>
          <p:nvPr/>
        </p:nvSpPr>
        <p:spPr>
          <a:xfrm>
            <a:off x="4605578" y="5181600"/>
            <a:ext cx="4538422" cy="523220"/>
          </a:xfrm>
          <a:prstGeom prst="rect">
            <a:avLst/>
          </a:prstGeom>
          <a:noFill/>
        </p:spPr>
        <p:txBody>
          <a:bodyPr wrap="none" rtlCol="0">
            <a:spAutoFit/>
          </a:bodyPr>
          <a:lstStyle/>
          <a:p>
            <a:r>
              <a:rPr lang="en-US" sz="2800" b="1" dirty="0" smtClean="0">
                <a:solidFill>
                  <a:srgbClr val="003300"/>
                </a:solidFill>
                <a:latin typeface="Times New Roman" pitchFamily="18" charset="0"/>
                <a:cs typeface="Times New Roman" pitchFamily="18" charset="0"/>
              </a:rPr>
              <a:t>Moment of inertia = 3MR</a:t>
            </a:r>
            <a:r>
              <a:rPr lang="en-US" sz="2800" b="1" baseline="30000" dirty="0" smtClean="0">
                <a:solidFill>
                  <a:srgbClr val="003300"/>
                </a:solidFill>
                <a:latin typeface="Times New Roman" pitchFamily="18" charset="0"/>
                <a:cs typeface="Times New Roman" pitchFamily="18" charset="0"/>
              </a:rPr>
              <a:t>2</a:t>
            </a:r>
            <a:r>
              <a:rPr lang="en-US" sz="2800" b="1" dirty="0" smtClean="0">
                <a:solidFill>
                  <a:srgbClr val="003300"/>
                </a:solidFill>
                <a:latin typeface="Times New Roman" pitchFamily="18" charset="0"/>
                <a:cs typeface="Times New Roman" pitchFamily="18" charset="0"/>
              </a:rPr>
              <a:t>/2</a:t>
            </a:r>
            <a:endParaRPr lang="en-US" sz="2800" b="1" dirty="0">
              <a:solidFill>
                <a:srgbClr val="0033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668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Moment of Inertia of non-uniformly distributed mass</a:t>
            </a:r>
            <a:endParaRPr lang="en-US" sz="3200" b="1" dirty="0">
              <a:latin typeface="Times New Roman" pitchFamily="18" charset="0"/>
              <a:cs typeface="Times New Roman" pitchFamily="18" charset="0"/>
            </a:endParaRPr>
          </a:p>
        </p:txBody>
      </p:sp>
      <p:pic>
        <p:nvPicPr>
          <p:cNvPr id="4" name="Picture 2" descr="http://physics.ucsc.edu/~josh/6A/book/harmonic/img120.png"/>
          <p:cNvPicPr>
            <a:picLocks noChangeAspect="1" noChangeArrowheads="1"/>
          </p:cNvPicPr>
          <p:nvPr/>
        </p:nvPicPr>
        <p:blipFill>
          <a:blip r:embed="rId3" cstate="print"/>
          <a:srcRect/>
          <a:stretch>
            <a:fillRect/>
          </a:stretch>
        </p:blipFill>
        <p:spPr bwMode="auto">
          <a:xfrm>
            <a:off x="609600" y="1828800"/>
            <a:ext cx="3105150" cy="4295775"/>
          </a:xfrm>
          <a:prstGeom prst="rect">
            <a:avLst/>
          </a:prstGeom>
          <a:noFill/>
        </p:spPr>
      </p:pic>
      <p:pic>
        <p:nvPicPr>
          <p:cNvPr id="62466" name="Picture 2" descr="Image result for kater's pendul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9009" y="1310905"/>
            <a:ext cx="4957791" cy="48136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Physical Pendulum</a:t>
            </a:r>
            <a:endParaRPr lang="en-US" sz="3200" b="1" dirty="0">
              <a:latin typeface="Times New Roman" pitchFamily="18" charset="0"/>
              <a:cs typeface="Times New Roman" pitchFamily="18" charset="0"/>
            </a:endParaRPr>
          </a:p>
        </p:txBody>
      </p:sp>
      <p:pic>
        <p:nvPicPr>
          <p:cNvPr id="2050" name="Picture 2" descr="http://physics.ucsc.edu/~josh/6A/book/harmonic/img120.png"/>
          <p:cNvPicPr>
            <a:picLocks noChangeAspect="1" noChangeArrowheads="1"/>
          </p:cNvPicPr>
          <p:nvPr/>
        </p:nvPicPr>
        <p:blipFill>
          <a:blip r:embed="rId3" cstate="print"/>
          <a:srcRect/>
          <a:stretch>
            <a:fillRect/>
          </a:stretch>
        </p:blipFill>
        <p:spPr bwMode="auto">
          <a:xfrm>
            <a:off x="228600" y="1143000"/>
            <a:ext cx="3105150" cy="4295775"/>
          </a:xfrm>
          <a:prstGeom prst="rect">
            <a:avLst/>
          </a:prstGeom>
          <a:noFill/>
        </p:spPr>
      </p:pic>
      <p:sp>
        <p:nvSpPr>
          <p:cNvPr id="4" name="TextBox 3"/>
          <p:cNvSpPr txBox="1"/>
          <p:nvPr/>
        </p:nvSpPr>
        <p:spPr>
          <a:xfrm>
            <a:off x="3505200" y="1600200"/>
            <a:ext cx="5638800" cy="954107"/>
          </a:xfrm>
          <a:prstGeom prst="rect">
            <a:avLst/>
          </a:prstGeom>
          <a:noFill/>
        </p:spPr>
        <p:txBody>
          <a:bodyPr wrap="square" rtlCol="0">
            <a:spAutoFit/>
          </a:bodyPr>
          <a:lstStyle/>
          <a:p>
            <a:r>
              <a:rPr lang="en-US" sz="2800" dirty="0" smtClean="0">
                <a:solidFill>
                  <a:srgbClr val="003300"/>
                </a:solidFill>
                <a:latin typeface="Times New Roman" pitchFamily="18" charset="0"/>
                <a:cs typeface="Times New Roman" pitchFamily="18" charset="0"/>
              </a:rPr>
              <a:t>Lets first find the moment of inertia for this pendulum</a:t>
            </a:r>
            <a:endParaRPr lang="en-US" sz="2800" dirty="0">
              <a:solidFill>
                <a:srgbClr val="003300"/>
              </a:solidFill>
              <a:latin typeface="Times New Roman" pitchFamily="18" charset="0"/>
              <a:cs typeface="Times New Roman" pitchFamily="18" charset="0"/>
            </a:endParaRPr>
          </a:p>
        </p:txBody>
      </p:sp>
      <p:sp>
        <p:nvSpPr>
          <p:cNvPr id="5" name="TextBox 4"/>
          <p:cNvSpPr txBox="1"/>
          <p:nvPr/>
        </p:nvSpPr>
        <p:spPr>
          <a:xfrm>
            <a:off x="4572000" y="2743200"/>
            <a:ext cx="1935145" cy="646331"/>
          </a:xfrm>
          <a:prstGeom prst="rect">
            <a:avLst/>
          </a:prstGeom>
          <a:noFill/>
        </p:spPr>
        <p:txBody>
          <a:bodyPr wrap="none" rtlCol="0">
            <a:spAutoFit/>
          </a:bodyPr>
          <a:lstStyle/>
          <a:p>
            <a:r>
              <a:rPr lang="en-US" sz="3600" dirty="0" smtClean="0">
                <a:latin typeface="Times New Roman" pitchFamily="18" charset="0"/>
                <a:cs typeface="Times New Roman" pitchFamily="18" charset="0"/>
              </a:rPr>
              <a:t>I = I </a:t>
            </a:r>
            <a:r>
              <a:rPr lang="en-US" sz="3600" baseline="-25000" dirty="0" smtClean="0">
                <a:latin typeface="Times New Roman" pitchFamily="18" charset="0"/>
                <a:cs typeface="Times New Roman" pitchFamily="18" charset="0"/>
              </a:rPr>
              <a:t>0</a:t>
            </a:r>
            <a:r>
              <a:rPr lang="en-US" sz="3600" dirty="0" smtClean="0">
                <a:latin typeface="Times New Roman" pitchFamily="18" charset="0"/>
                <a:cs typeface="Times New Roman" pitchFamily="18" charset="0"/>
              </a:rPr>
              <a:t>+ I’</a:t>
            </a:r>
            <a:endParaRPr lang="en-US" sz="3600" dirty="0">
              <a:latin typeface="Times New Roman" pitchFamily="18" charset="0"/>
              <a:cs typeface="Times New Roman" pitchFamily="18" charset="0"/>
            </a:endParaRPr>
          </a:p>
        </p:txBody>
      </p:sp>
      <p:sp>
        <p:nvSpPr>
          <p:cNvPr id="6" name="TextBox 5"/>
          <p:cNvSpPr txBox="1"/>
          <p:nvPr/>
        </p:nvSpPr>
        <p:spPr>
          <a:xfrm>
            <a:off x="3429000" y="3541693"/>
            <a:ext cx="5638800" cy="2246769"/>
          </a:xfrm>
          <a:prstGeom prst="rect">
            <a:avLst/>
          </a:prstGeom>
          <a:noFill/>
        </p:spPr>
        <p:txBody>
          <a:bodyPr wrap="square" rtlCol="0">
            <a:spAutoFit/>
          </a:bodyPr>
          <a:lstStyle/>
          <a:p>
            <a:r>
              <a:rPr lang="en-US" sz="2800" dirty="0" smtClean="0">
                <a:solidFill>
                  <a:srgbClr val="003300"/>
                </a:solidFill>
                <a:latin typeface="Times New Roman" pitchFamily="18" charset="0"/>
                <a:cs typeface="Times New Roman" pitchFamily="18" charset="0"/>
              </a:rPr>
              <a:t>Where</a:t>
            </a:r>
          </a:p>
          <a:p>
            <a:pPr>
              <a:buFont typeface="Wingdings" pitchFamily="2" charset="2"/>
              <a:buChar char="Ø"/>
            </a:pPr>
            <a:r>
              <a:rPr lang="en-US" sz="2800" dirty="0" smtClean="0">
                <a:solidFill>
                  <a:srgbClr val="003300"/>
                </a:solidFill>
                <a:latin typeface="Times New Roman" pitchFamily="18" charset="0"/>
                <a:cs typeface="Times New Roman" pitchFamily="18" charset="0"/>
              </a:rPr>
              <a:t> I</a:t>
            </a:r>
            <a:r>
              <a:rPr lang="en-US" sz="2800" baseline="-25000" dirty="0" smtClean="0">
                <a:solidFill>
                  <a:srgbClr val="003300"/>
                </a:solidFill>
                <a:latin typeface="Times New Roman" pitchFamily="18" charset="0"/>
                <a:cs typeface="Times New Roman" pitchFamily="18" charset="0"/>
              </a:rPr>
              <a:t>0</a:t>
            </a:r>
            <a:r>
              <a:rPr lang="en-US" sz="2800" dirty="0" smtClean="0">
                <a:solidFill>
                  <a:srgbClr val="003300"/>
                </a:solidFill>
                <a:latin typeface="Times New Roman" pitchFamily="18" charset="0"/>
                <a:cs typeface="Times New Roman" pitchFamily="18" charset="0"/>
              </a:rPr>
              <a:t> is the moment of inertia about an axis passing through CM</a:t>
            </a:r>
          </a:p>
          <a:p>
            <a:pPr>
              <a:buFont typeface="Wingdings" pitchFamily="2" charset="2"/>
              <a:buChar char="Ø"/>
            </a:pPr>
            <a:r>
              <a:rPr lang="en-US" sz="2800" dirty="0" smtClean="0">
                <a:solidFill>
                  <a:srgbClr val="003300"/>
                </a:solidFill>
                <a:latin typeface="Times New Roman" pitchFamily="18" charset="0"/>
                <a:cs typeface="Times New Roman" pitchFamily="18" charset="0"/>
              </a:rPr>
              <a:t>I’ is the moment of inertia of the point mass located at CM</a:t>
            </a:r>
            <a:endParaRPr lang="en-US" sz="2800" dirty="0">
              <a:solidFill>
                <a:srgbClr val="0033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Physical Pendulum</a:t>
            </a:r>
            <a:endParaRPr lang="en-US" sz="3200" b="1" dirty="0">
              <a:latin typeface="Times New Roman" pitchFamily="18" charset="0"/>
              <a:cs typeface="Times New Roman" pitchFamily="18" charset="0"/>
            </a:endParaRPr>
          </a:p>
        </p:txBody>
      </p:sp>
      <p:pic>
        <p:nvPicPr>
          <p:cNvPr id="3" name="Picture 2" descr="http://physics.ucsc.edu/~josh/6A/book/harmonic/img120.png"/>
          <p:cNvPicPr>
            <a:picLocks noChangeAspect="1" noChangeArrowheads="1"/>
          </p:cNvPicPr>
          <p:nvPr/>
        </p:nvPicPr>
        <p:blipFill>
          <a:blip r:embed="rId3" cstate="print"/>
          <a:srcRect/>
          <a:stretch>
            <a:fillRect/>
          </a:stretch>
        </p:blipFill>
        <p:spPr bwMode="auto">
          <a:xfrm>
            <a:off x="228600" y="1143000"/>
            <a:ext cx="3105150" cy="4295775"/>
          </a:xfrm>
          <a:prstGeom prst="rect">
            <a:avLst/>
          </a:prstGeom>
          <a:noFill/>
        </p:spPr>
      </p:pic>
      <p:sp>
        <p:nvSpPr>
          <p:cNvPr id="4" name="TextBox 3"/>
          <p:cNvSpPr txBox="1"/>
          <p:nvPr/>
        </p:nvSpPr>
        <p:spPr>
          <a:xfrm>
            <a:off x="2057400" y="990600"/>
            <a:ext cx="6705600" cy="830997"/>
          </a:xfrm>
          <a:prstGeom prst="rect">
            <a:avLst/>
          </a:prstGeom>
          <a:noFill/>
        </p:spPr>
        <p:txBody>
          <a:bodyPr wrap="square" rtlCol="0">
            <a:spAutoFit/>
          </a:bodyPr>
          <a:lstStyle/>
          <a:p>
            <a:r>
              <a:rPr lang="en-US" sz="2400" dirty="0" smtClean="0">
                <a:solidFill>
                  <a:srgbClr val="003300"/>
                </a:solidFill>
                <a:latin typeface="Times New Roman" pitchFamily="18" charset="0"/>
                <a:cs typeface="Times New Roman" pitchFamily="18" charset="0"/>
              </a:rPr>
              <a:t>I</a:t>
            </a:r>
            <a:r>
              <a:rPr lang="en-US" sz="2400" baseline="-25000" dirty="0" smtClean="0">
                <a:solidFill>
                  <a:srgbClr val="003300"/>
                </a:solidFill>
                <a:latin typeface="Times New Roman" pitchFamily="18" charset="0"/>
                <a:cs typeface="Times New Roman" pitchFamily="18" charset="0"/>
              </a:rPr>
              <a:t>0</a:t>
            </a:r>
            <a:r>
              <a:rPr lang="en-US" sz="2400" dirty="0" smtClean="0">
                <a:solidFill>
                  <a:srgbClr val="003300"/>
                </a:solidFill>
                <a:latin typeface="Times New Roman" pitchFamily="18" charset="0"/>
                <a:cs typeface="Times New Roman" pitchFamily="18" charset="0"/>
              </a:rPr>
              <a:t> is the moment of inertia about an axis passing through CM</a:t>
            </a:r>
            <a:endParaRPr lang="en-US" sz="2400" dirty="0"/>
          </a:p>
        </p:txBody>
      </p:sp>
      <p:sp>
        <p:nvSpPr>
          <p:cNvPr id="5" name="Right Arrow 4"/>
          <p:cNvSpPr/>
          <p:nvPr/>
        </p:nvSpPr>
        <p:spPr>
          <a:xfrm>
            <a:off x="2971800" y="2667000"/>
            <a:ext cx="1219200"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p:cNvSpPr txBox="1"/>
          <p:nvPr/>
        </p:nvSpPr>
        <p:spPr>
          <a:xfrm>
            <a:off x="5791200" y="5257800"/>
            <a:ext cx="1454244"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Mass = m</a:t>
            </a:r>
            <a:endParaRPr lang="en-US" sz="2400" b="1" dirty="0">
              <a:latin typeface="Times New Roman" pitchFamily="18" charset="0"/>
              <a:cs typeface="Times New Roman" pitchFamily="18" charset="0"/>
            </a:endParaRPr>
          </a:p>
        </p:txBody>
      </p:sp>
      <p:sp>
        <p:nvSpPr>
          <p:cNvPr id="12" name="TextBox 11"/>
          <p:cNvSpPr txBox="1"/>
          <p:nvPr/>
        </p:nvSpPr>
        <p:spPr>
          <a:xfrm>
            <a:off x="1371600" y="6088559"/>
            <a:ext cx="6756978" cy="769441"/>
          </a:xfrm>
          <a:prstGeom prst="rect">
            <a:avLst/>
          </a:prstGeom>
          <a:noFill/>
        </p:spPr>
        <p:txBody>
          <a:bodyPr wrap="none" rtlCol="0">
            <a:spAutoFit/>
          </a:bodyPr>
          <a:lstStyle/>
          <a:p>
            <a:r>
              <a:rPr lang="en-US" sz="4400" b="1" dirty="0" smtClean="0">
                <a:solidFill>
                  <a:srgbClr val="FF0000"/>
                </a:solidFill>
                <a:latin typeface="Times New Roman" pitchFamily="18" charset="0"/>
                <a:cs typeface="Times New Roman" pitchFamily="18" charset="0"/>
              </a:rPr>
              <a:t>Moment of Inertia I</a:t>
            </a:r>
            <a:r>
              <a:rPr lang="en-US" sz="4400" b="1" baseline="-25000" dirty="0" smtClean="0">
                <a:solidFill>
                  <a:srgbClr val="FF0000"/>
                </a:solidFill>
                <a:latin typeface="Times New Roman" pitchFamily="18" charset="0"/>
                <a:cs typeface="Times New Roman" pitchFamily="18" charset="0"/>
              </a:rPr>
              <a:t>0</a:t>
            </a:r>
            <a:r>
              <a:rPr lang="en-US" sz="4400" b="1" dirty="0" smtClean="0">
                <a:solidFill>
                  <a:srgbClr val="FF0000"/>
                </a:solidFill>
                <a:latin typeface="Times New Roman" pitchFamily="18" charset="0"/>
                <a:cs typeface="Times New Roman" pitchFamily="18" charset="0"/>
              </a:rPr>
              <a:t> = mk</a:t>
            </a:r>
            <a:r>
              <a:rPr lang="en-US" sz="4400" b="1" baseline="30000" dirty="0" smtClean="0">
                <a:solidFill>
                  <a:srgbClr val="FF0000"/>
                </a:solidFill>
                <a:latin typeface="Times New Roman" pitchFamily="18" charset="0"/>
                <a:cs typeface="Times New Roman" pitchFamily="18" charset="0"/>
              </a:rPr>
              <a:t>2</a:t>
            </a:r>
            <a:endParaRPr lang="en-US" sz="4400" b="1" dirty="0">
              <a:solidFill>
                <a:srgbClr val="FF0000"/>
              </a:solidFill>
              <a:latin typeface="Times New Roman" pitchFamily="18" charset="0"/>
              <a:cs typeface="Times New Roman" pitchFamily="18" charset="0"/>
            </a:endParaRPr>
          </a:p>
        </p:txBody>
      </p:sp>
      <p:pic>
        <p:nvPicPr>
          <p:cNvPr id="61442" name="Picture 2" descr="http://www.outfitterssupply.com/images/WHW2RING.gif"/>
          <p:cNvPicPr>
            <a:picLocks noChangeAspect="1" noChangeArrowheads="1"/>
          </p:cNvPicPr>
          <p:nvPr/>
        </p:nvPicPr>
        <p:blipFill>
          <a:blip r:embed="rId4" cstate="print"/>
          <a:srcRect b="9595"/>
          <a:stretch>
            <a:fillRect/>
          </a:stretch>
        </p:blipFill>
        <p:spPr bwMode="auto">
          <a:xfrm>
            <a:off x="4419600" y="1219200"/>
            <a:ext cx="4467225" cy="4038600"/>
          </a:xfrm>
          <a:prstGeom prst="rect">
            <a:avLst/>
          </a:prstGeom>
          <a:noFill/>
        </p:spPr>
      </p:pic>
      <p:cxnSp>
        <p:nvCxnSpPr>
          <p:cNvPr id="14" name="Straight Connector 13"/>
          <p:cNvCxnSpPr/>
          <p:nvPr/>
        </p:nvCxnSpPr>
        <p:spPr>
          <a:xfrm>
            <a:off x="6553200" y="3352800"/>
            <a:ext cx="0" cy="1524000"/>
          </a:xfrm>
          <a:prstGeom prst="line">
            <a:avLst/>
          </a:prstGeom>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6629400" y="3810000"/>
            <a:ext cx="1609736"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Radius = k</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144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2"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descr="Diagram of a beam buckling. The original position of the beam is shown as dotted lines. Displacement of the beam is marked. "/>
          <p:cNvPicPr>
            <a:picLocks noChangeAspect="1" noChangeArrowheads="1"/>
          </p:cNvPicPr>
          <p:nvPr/>
        </p:nvPicPr>
        <p:blipFill>
          <a:blip r:embed="rId3" cstate="print"/>
          <a:srcRect/>
          <a:stretch>
            <a:fillRect/>
          </a:stretch>
        </p:blipFill>
        <p:spPr bwMode="auto">
          <a:xfrm>
            <a:off x="228600" y="1447800"/>
            <a:ext cx="2590800" cy="4161474"/>
          </a:xfrm>
          <a:prstGeom prst="rect">
            <a:avLst/>
          </a:prstGeom>
          <a:noFill/>
        </p:spPr>
      </p:pic>
      <p:pic>
        <p:nvPicPr>
          <p:cNvPr id="95236" name="Picture 4" descr="http://www.enterprisemission.com/images/tower2.jpg"/>
          <p:cNvPicPr>
            <a:picLocks noChangeAspect="1" noChangeArrowheads="1"/>
          </p:cNvPicPr>
          <p:nvPr/>
        </p:nvPicPr>
        <p:blipFill>
          <a:blip r:embed="rId4" cstate="print"/>
          <a:srcRect/>
          <a:stretch>
            <a:fillRect/>
          </a:stretch>
        </p:blipFill>
        <p:spPr bwMode="auto">
          <a:xfrm>
            <a:off x="3962400" y="1447800"/>
            <a:ext cx="4695825" cy="4457700"/>
          </a:xfrm>
          <a:prstGeom prst="rect">
            <a:avLst/>
          </a:prstGeom>
          <a:noFill/>
        </p:spPr>
      </p:pic>
      <p:sp>
        <p:nvSpPr>
          <p:cNvPr id="4" name="Rectangle 3"/>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Radius of Gyration</a:t>
            </a:r>
            <a:endParaRPr lang="en-US" sz="3200" b="1" dirty="0">
              <a:latin typeface="Times New Roman" pitchFamily="18" charset="0"/>
              <a:cs typeface="Times New Roman" pitchFamily="18" charset="0"/>
            </a:endParaRPr>
          </a:p>
        </p:txBody>
      </p:sp>
      <p:pic>
        <p:nvPicPr>
          <p:cNvPr id="95238" name="Picture 6" descr="http://www.funonthenet.in/images/stories/forwards/tallest-buildings/Burj%20al%20Arab.jpg"/>
          <p:cNvPicPr>
            <a:picLocks noChangeAspect="1" noChangeArrowheads="1"/>
          </p:cNvPicPr>
          <p:nvPr/>
        </p:nvPicPr>
        <p:blipFill>
          <a:blip r:embed="rId5" cstate="print"/>
          <a:srcRect/>
          <a:stretch>
            <a:fillRect/>
          </a:stretch>
        </p:blipFill>
        <p:spPr bwMode="auto">
          <a:xfrm>
            <a:off x="3733800" y="1295400"/>
            <a:ext cx="5181600" cy="5283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Physical Pendulum</a:t>
            </a:r>
            <a:endParaRPr lang="en-US" sz="3200" b="1" dirty="0">
              <a:latin typeface="Times New Roman" pitchFamily="18" charset="0"/>
              <a:cs typeface="Times New Roman" pitchFamily="18" charset="0"/>
            </a:endParaRPr>
          </a:p>
        </p:txBody>
      </p:sp>
      <p:sp>
        <p:nvSpPr>
          <p:cNvPr id="3" name="TextBox 2"/>
          <p:cNvSpPr txBox="1"/>
          <p:nvPr/>
        </p:nvSpPr>
        <p:spPr>
          <a:xfrm>
            <a:off x="2057400" y="990600"/>
            <a:ext cx="6705600" cy="830997"/>
          </a:xfrm>
          <a:prstGeom prst="rect">
            <a:avLst/>
          </a:prstGeom>
          <a:noFill/>
        </p:spPr>
        <p:txBody>
          <a:bodyPr wrap="square" rtlCol="0">
            <a:spAutoFit/>
          </a:bodyPr>
          <a:lstStyle/>
          <a:p>
            <a:r>
              <a:rPr lang="en-US" sz="2400" dirty="0" smtClean="0">
                <a:solidFill>
                  <a:srgbClr val="003300"/>
                </a:solidFill>
                <a:latin typeface="Times New Roman" pitchFamily="18" charset="0"/>
                <a:cs typeface="Times New Roman" pitchFamily="18" charset="0"/>
              </a:rPr>
              <a:t>The only force that provides torque to this system is gravity</a:t>
            </a:r>
            <a:endParaRPr lang="en-US" sz="2400" dirty="0"/>
          </a:p>
        </p:txBody>
      </p:sp>
      <p:pic>
        <p:nvPicPr>
          <p:cNvPr id="4" name="Picture 3" descr="http://physics.ucsc.edu/~josh/6A/book/harmonic/img120.png"/>
          <p:cNvPicPr>
            <a:picLocks noChangeAspect="1" noChangeArrowheads="1"/>
          </p:cNvPicPr>
          <p:nvPr/>
        </p:nvPicPr>
        <p:blipFill>
          <a:blip r:embed="rId3" cstate="print"/>
          <a:srcRect/>
          <a:stretch>
            <a:fillRect/>
          </a:stretch>
        </p:blipFill>
        <p:spPr bwMode="auto">
          <a:xfrm>
            <a:off x="457200" y="1905000"/>
            <a:ext cx="3105150" cy="4295775"/>
          </a:xfrm>
          <a:prstGeom prst="rect">
            <a:avLst/>
          </a:prstGeom>
          <a:noFill/>
        </p:spPr>
      </p:pic>
      <p:cxnSp>
        <p:nvCxnSpPr>
          <p:cNvPr id="8" name="Straight Arrow Connector 7"/>
          <p:cNvCxnSpPr/>
          <p:nvPr/>
        </p:nvCxnSpPr>
        <p:spPr>
          <a:xfrm>
            <a:off x="1828800" y="4267200"/>
            <a:ext cx="685800" cy="1600200"/>
          </a:xfrm>
          <a:prstGeom prst="straightConnector1">
            <a:avLst/>
          </a:prstGeom>
          <a:ln>
            <a:prstDash val="sysDot"/>
            <a:tailEnd type="arrow"/>
          </a:ln>
        </p:spPr>
        <p:style>
          <a:lnRef idx="2">
            <a:schemeClr val="dk1"/>
          </a:lnRef>
          <a:fillRef idx="0">
            <a:schemeClr val="dk1"/>
          </a:fillRef>
          <a:effectRef idx="1">
            <a:schemeClr val="dk1"/>
          </a:effectRef>
          <a:fontRef idx="minor">
            <a:schemeClr val="tx1"/>
          </a:fontRef>
        </p:style>
      </p:cxnSp>
      <p:sp>
        <p:nvSpPr>
          <p:cNvPr id="10" name="Arc 9"/>
          <p:cNvSpPr/>
          <p:nvPr/>
        </p:nvSpPr>
        <p:spPr>
          <a:xfrm rot="5776326">
            <a:off x="1776148" y="4891065"/>
            <a:ext cx="381000" cy="457200"/>
          </a:xfrm>
          <a:prstGeom prst="arc">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 name="TextBox 10"/>
          <p:cNvSpPr txBox="1"/>
          <p:nvPr/>
        </p:nvSpPr>
        <p:spPr>
          <a:xfrm>
            <a:off x="1981200" y="5334000"/>
            <a:ext cx="308098" cy="369332"/>
          </a:xfrm>
          <a:prstGeom prst="rect">
            <a:avLst/>
          </a:prstGeom>
          <a:noFill/>
        </p:spPr>
        <p:txBody>
          <a:bodyPr wrap="none" rtlCol="0">
            <a:spAutoFit/>
          </a:bodyPr>
          <a:lstStyle/>
          <a:p>
            <a:r>
              <a:rPr lang="el-GR" dirty="0" smtClean="0"/>
              <a:t>θ</a:t>
            </a:r>
            <a:endParaRPr lang="en-US" dirty="0"/>
          </a:p>
        </p:txBody>
      </p:sp>
      <p:sp>
        <p:nvSpPr>
          <p:cNvPr id="14" name="TextBox 13"/>
          <p:cNvSpPr txBox="1"/>
          <p:nvPr/>
        </p:nvSpPr>
        <p:spPr>
          <a:xfrm>
            <a:off x="2667000" y="2057400"/>
            <a:ext cx="5257800" cy="1107996"/>
          </a:xfrm>
          <a:prstGeom prst="rect">
            <a:avLst/>
          </a:prstGeom>
          <a:noFill/>
        </p:spPr>
        <p:txBody>
          <a:bodyPr wrap="square" rtlCol="0">
            <a:spAutoFit/>
          </a:bodyPr>
          <a:lstStyle/>
          <a:p>
            <a:r>
              <a:rPr lang="en-US" sz="2400" dirty="0" smtClean="0">
                <a:latin typeface="Times New Roman" pitchFamily="18" charset="0"/>
                <a:cs typeface="Times New Roman" pitchFamily="18" charset="0"/>
              </a:rPr>
              <a:t>Force along the line joining the axis of rotation and center of mass </a:t>
            </a:r>
            <a:r>
              <a:rPr lang="en-US" sz="2400" b="1" dirty="0" smtClean="0">
                <a:solidFill>
                  <a:srgbClr val="FF0000"/>
                </a:solidFill>
                <a:latin typeface="Times New Roman" pitchFamily="18" charset="0"/>
                <a:cs typeface="Times New Roman" pitchFamily="18" charset="0"/>
              </a:rPr>
              <a:t>= mg </a:t>
            </a:r>
            <a:r>
              <a:rPr lang="en-US" sz="2400" b="1" dirty="0" err="1" smtClean="0">
                <a:solidFill>
                  <a:srgbClr val="FF0000"/>
                </a:solidFill>
                <a:latin typeface="Times New Roman" pitchFamily="18" charset="0"/>
                <a:cs typeface="Times New Roman" pitchFamily="18" charset="0"/>
              </a:rPr>
              <a:t>cos</a:t>
            </a:r>
            <a:r>
              <a:rPr lang="el-GR" sz="2400" b="1" dirty="0" smtClean="0">
                <a:solidFill>
                  <a:srgbClr val="FF0000"/>
                </a:solidFill>
                <a:latin typeface="Times New Roman" pitchFamily="18" charset="0"/>
                <a:cs typeface="Times New Roman" pitchFamily="18" charset="0"/>
              </a:rPr>
              <a:t>θ</a:t>
            </a:r>
            <a:endParaRPr lang="en-US" sz="2400" b="1" dirty="0" smtClean="0">
              <a:solidFill>
                <a:srgbClr val="FF0000"/>
              </a:solidFill>
              <a:latin typeface="Times New Roman" pitchFamily="18" charset="0"/>
              <a:cs typeface="Times New Roman" pitchFamily="18" charset="0"/>
            </a:endParaRPr>
          </a:p>
          <a:p>
            <a:r>
              <a:rPr lang="en-US" dirty="0" smtClean="0"/>
              <a:t> </a:t>
            </a:r>
            <a:endParaRPr lang="en-US" dirty="0"/>
          </a:p>
        </p:txBody>
      </p:sp>
      <p:graphicFrame>
        <p:nvGraphicFramePr>
          <p:cNvPr id="15" name="Object 14"/>
          <p:cNvGraphicFramePr>
            <a:graphicFrameLocks noChangeAspect="1"/>
          </p:cNvGraphicFramePr>
          <p:nvPr/>
        </p:nvGraphicFramePr>
        <p:xfrm>
          <a:off x="3968749" y="2971800"/>
          <a:ext cx="3317875" cy="558800"/>
        </p:xfrm>
        <a:graphic>
          <a:graphicData uri="http://schemas.openxmlformats.org/presentationml/2006/ole">
            <mc:AlternateContent xmlns:mc="http://schemas.openxmlformats.org/markup-compatibility/2006">
              <mc:Choice xmlns:v="urn:schemas-microsoft-com:vml" Requires="v">
                <p:oleObj spid="_x0000_s58400" name="Equation" r:id="rId4" imgW="1206360" imgH="203040" progId="Equation.3">
                  <p:embed/>
                </p:oleObj>
              </mc:Choice>
              <mc:Fallback>
                <p:oleObj name="Equation" r:id="rId4" imgW="1206360" imgH="2030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8749" y="2971800"/>
                        <a:ext cx="3317875"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3581400" y="3540204"/>
            <a:ext cx="5257800" cy="1477328"/>
          </a:xfrm>
          <a:prstGeom prst="rect">
            <a:avLst/>
          </a:prstGeom>
          <a:noFill/>
        </p:spPr>
        <p:txBody>
          <a:bodyPr wrap="square" rtlCol="0">
            <a:spAutoFit/>
          </a:bodyPr>
          <a:lstStyle/>
          <a:p>
            <a:r>
              <a:rPr lang="en-US" sz="2400" dirty="0" smtClean="0">
                <a:latin typeface="Times New Roman" pitchFamily="18" charset="0"/>
                <a:cs typeface="Times New Roman" pitchFamily="18" charset="0"/>
              </a:rPr>
              <a:t>Force perpendicular to the line joining the axis of rotation and center of mass </a:t>
            </a:r>
            <a:r>
              <a:rPr lang="en-US" sz="2400" b="1" dirty="0" smtClean="0">
                <a:solidFill>
                  <a:srgbClr val="FF0000"/>
                </a:solidFill>
                <a:latin typeface="Times New Roman" pitchFamily="18" charset="0"/>
                <a:cs typeface="Times New Roman" pitchFamily="18" charset="0"/>
              </a:rPr>
              <a:t>= mg sin</a:t>
            </a:r>
            <a:r>
              <a:rPr lang="el-GR" sz="2400" b="1" dirty="0" smtClean="0">
                <a:solidFill>
                  <a:srgbClr val="FF0000"/>
                </a:solidFill>
                <a:latin typeface="Times New Roman" pitchFamily="18" charset="0"/>
                <a:cs typeface="Times New Roman" pitchFamily="18" charset="0"/>
              </a:rPr>
              <a:t>θ</a:t>
            </a:r>
            <a:endParaRPr lang="en-US" sz="2400" b="1" dirty="0" smtClean="0">
              <a:solidFill>
                <a:srgbClr val="FF0000"/>
              </a:solidFill>
              <a:latin typeface="Times New Roman" pitchFamily="18" charset="0"/>
              <a:cs typeface="Times New Roman" pitchFamily="18" charset="0"/>
            </a:endParaRPr>
          </a:p>
          <a:p>
            <a:r>
              <a:rPr lang="en-US" dirty="0" smtClean="0"/>
              <a:t> </a:t>
            </a:r>
            <a:endParaRPr lang="en-US" dirty="0"/>
          </a:p>
        </p:txBody>
      </p:sp>
      <p:graphicFrame>
        <p:nvGraphicFramePr>
          <p:cNvPr id="26627" name="Object 3"/>
          <p:cNvGraphicFramePr>
            <a:graphicFrameLocks noChangeAspect="1"/>
          </p:cNvGraphicFramePr>
          <p:nvPr/>
        </p:nvGraphicFramePr>
        <p:xfrm>
          <a:off x="4038600" y="5181600"/>
          <a:ext cx="3806825" cy="838200"/>
        </p:xfrm>
        <a:graphic>
          <a:graphicData uri="http://schemas.openxmlformats.org/presentationml/2006/ole">
            <mc:AlternateContent xmlns:mc="http://schemas.openxmlformats.org/markup-compatibility/2006">
              <mc:Choice xmlns:v="urn:schemas-microsoft-com:vml" Requires="v">
                <p:oleObj spid="_x0000_s58401" name="Equation" r:id="rId6" imgW="1384200" imgH="304560" progId="Equation.3">
                  <p:embed/>
                </p:oleObj>
              </mc:Choice>
              <mc:Fallback>
                <p:oleObj name="Equation" r:id="rId6" imgW="1384200" imgH="30456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5181600"/>
                        <a:ext cx="38068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4" grpId="0"/>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1691</TotalTime>
  <Words>724</Words>
  <Application>Microsoft Office PowerPoint</Application>
  <PresentationFormat>On-screen Show (4:3)</PresentationFormat>
  <Paragraphs>110</Paragraphs>
  <Slides>20</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27</cp:revision>
  <dcterms:created xsi:type="dcterms:W3CDTF">2014-08-25T15:00:21Z</dcterms:created>
  <dcterms:modified xsi:type="dcterms:W3CDTF">2019-10-28T06:26:58Z</dcterms:modified>
</cp:coreProperties>
</file>