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6" r:id="rId12"/>
    <p:sldId id="264" r:id="rId13"/>
    <p:sldId id="265" r:id="rId14"/>
  </p:sldIdLst>
  <p:sldSz cx="12192000" cy="6858000"/>
  <p:notesSz cx="7559675" cy="10691813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hu-HU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0880853E-B366-4B0D-8E46-61080E57E97F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60" name="TextShape 3"/>
          <p:cNvSpPr txBox="1"/>
          <p:nvPr/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5394DA33-909C-46DD-8468-6AD21D90AACD}" type="slidenum">
              <a:rPr lang="hu-H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hu-H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hu-H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hu-H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hu-H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hu-H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hu-H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hu-H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hu-H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hu-H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hu-H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hu-H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hu-H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hu-H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hu-H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A620D9-C24D-403F-BB16-52404A19B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4D9FCAC-D593-472C-8C77-FDD378EDA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2382D4B-8ADF-44C9-808F-5007B4DFC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A98CC-AE7C-4023-B852-A90484308501}" type="datetimeFigureOut">
              <a:rPr lang="hu-HU" smtClean="0"/>
              <a:t>2023.03.07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17BFD06-037D-4EA6-80CE-25CC4F452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BD35A92-2B83-47AB-A278-8E7DA3F5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13C3-7E39-488F-A848-464DE16CA0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93738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hu-H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hu-H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hu-H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hu-H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hu-H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hu-H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hu-H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hu-H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hu-H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hu-H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hu-H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hu-H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hu-H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hu-H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hu-H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hu-H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2880" cy="969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hu-HU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hu-HU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hu-HU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hu-HU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hu-HU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hu-HU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hu-HU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hu-HU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hu-HU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hu-HU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hu-HU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hu-HU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hu-HU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hu-HU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hu-HU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hu-HU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8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2880" cy="969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hu-HU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hu-HU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hu-HU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hu-HU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hu-HU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hu-HU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hu-HU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hu-HU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382280" y="0"/>
            <a:ext cx="9626031" cy="3601440"/>
          </a:xfrm>
          <a:prstGeom prst="rect">
            <a:avLst/>
          </a:prstGeom>
          <a:noFill/>
          <a:ln>
            <a:noFill/>
          </a:ln>
          <a:effectLst>
            <a:outerShdw>
              <a:srgbClr val="000000">
                <a:alpha val="46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hu-HU" sz="5400" b="1" u="sng" strike="noStrike" spc="-1" dirty="0">
                <a:solidFill>
                  <a:srgbClr val="E3E3E3"/>
                </a:solidFill>
                <a:uFillTx/>
                <a:latin typeface="Calisto MT" panose="02040603050505030304" pitchFamily="18" charset="0"/>
                <a:ea typeface="DejaVu Sans"/>
              </a:rPr>
              <a:t>Telefonos ügyfélszolgálat megoldása</a:t>
            </a:r>
            <a:endParaRPr lang="en-US" sz="5400" b="0" u="sng" strike="noStrike" spc="-1" dirty="0">
              <a:uFillTx/>
              <a:latin typeface="Calisto MT" panose="02040603050505030304" pitchFamily="18" charset="0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1376400" y="4024328"/>
            <a:ext cx="9439200" cy="1049040"/>
          </a:xfrm>
          <a:prstGeom prst="rect">
            <a:avLst/>
          </a:prstGeom>
          <a:noFill/>
          <a:ln>
            <a:noFill/>
          </a:ln>
          <a:effectLst>
            <a:outerShdw>
              <a:srgbClr val="000000">
                <a:alpha val="46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7080" algn="ctr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tabLst>
                <a:tab pos="0" algn="l"/>
              </a:tabLst>
            </a:pPr>
            <a:r>
              <a:rPr lang="hu-HU" sz="2000" b="1" strike="noStrike" spc="-1" dirty="0">
                <a:solidFill>
                  <a:srgbClr val="FFFFFF"/>
                </a:solidFill>
                <a:latin typeface="Calisto MT" panose="02040603050505030304" pitchFamily="18" charset="0"/>
                <a:ea typeface="DejaVu Sans"/>
              </a:rPr>
              <a:t>Résztvevők: Borbély Dominik Péter</a:t>
            </a:r>
            <a:endParaRPr lang="en-US" sz="2000" b="0" strike="noStrike" spc="-1" dirty="0">
              <a:latin typeface="Calisto MT" panose="02040603050505030304" pitchFamily="18" charset="0"/>
            </a:endParaRPr>
          </a:p>
          <a:p>
            <a:pPr marL="37080" algn="ctr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tabLst>
                <a:tab pos="0" algn="l"/>
              </a:tabLst>
            </a:pPr>
            <a:r>
              <a:rPr lang="hu-HU" sz="2000" b="1" strike="noStrike" spc="-1" dirty="0">
                <a:solidFill>
                  <a:srgbClr val="FFFFFF"/>
                </a:solidFill>
                <a:latin typeface="Calisto MT" panose="02040603050505030304" pitchFamily="18" charset="0"/>
                <a:ea typeface="DejaVu Sans"/>
              </a:rPr>
              <a:t>	Luo Hong Jun</a:t>
            </a:r>
            <a:endParaRPr lang="en-US" sz="2000" b="0" strike="noStrike" spc="-1" dirty="0">
              <a:latin typeface="Calisto MT" panose="0204060305050503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tabLst>
                <a:tab pos="0" algn="l"/>
              </a:tabLst>
            </a:pPr>
            <a:endParaRPr lang="en-US" sz="2000" b="0" strike="noStrike" spc="-1" dirty="0">
              <a:latin typeface="Calisto MT" panose="0204060305050503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4071600" y="720"/>
            <a:ext cx="4158000" cy="1731600"/>
          </a:xfrm>
          <a:prstGeom prst="rect">
            <a:avLst/>
          </a:prstGeom>
          <a:noFill/>
          <a:ln>
            <a:noFill/>
          </a:ln>
          <a:effectLst>
            <a:outerShdw>
              <a:srgbClr val="000000">
                <a:alpha val="46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hu-HU" sz="4000" b="1" strike="noStrike" spc="-1" dirty="0">
                <a:solidFill>
                  <a:schemeClr val="bg1"/>
                </a:solidFill>
                <a:latin typeface="Calisto MT" panose="02040603050505030304" pitchFamily="18" charset="0"/>
                <a:ea typeface="DejaVu Sans"/>
              </a:rPr>
              <a:t>Statisztikák: </a:t>
            </a:r>
            <a:endParaRPr lang="en-US" sz="4000" b="1" strike="noStrike" spc="-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914400" y="1463040"/>
            <a:ext cx="3157200" cy="457200"/>
          </a:xfrm>
          <a:prstGeom prst="rect">
            <a:avLst/>
          </a:prstGeom>
          <a:noFill/>
          <a:ln>
            <a:noFill/>
          </a:ln>
          <a:effectLst>
            <a:outerShdw>
              <a:srgbClr val="000000">
                <a:alpha val="46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7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tabLst>
                <a:tab pos="0" algn="l"/>
              </a:tabLst>
            </a:pPr>
            <a:r>
              <a:rPr lang="hu-HU" sz="2000" b="0" strike="noStrike" spc="-1" dirty="0">
                <a:solidFill>
                  <a:schemeClr val="bg1"/>
                </a:solidFill>
                <a:latin typeface="Calisto MT" panose="02040603050505030304" pitchFamily="18" charset="0"/>
                <a:ea typeface="DejaVu Sans"/>
              </a:rPr>
              <a:t>Kódolási mennyiség -&gt;</a:t>
            </a:r>
            <a:endParaRPr lang="en-US" sz="2000" b="0" strike="noStrike" spc="-1" dirty="0">
              <a:solidFill>
                <a:schemeClr val="bg1"/>
              </a:solidFill>
              <a:latin typeface="Calisto MT" panose="02040603050505030304" pitchFamily="18" charset="0"/>
            </a:endParaRPr>
          </a:p>
          <a:p>
            <a:pPr marL="37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tabLst>
                <a:tab pos="0" algn="l"/>
              </a:tabLst>
            </a:pPr>
            <a:endParaRPr lang="en-US" sz="2000" b="0" strike="noStrike" spc="-1" dirty="0">
              <a:solidFill>
                <a:schemeClr val="bg1"/>
              </a:solidFill>
              <a:latin typeface="Calisto MT" panose="02040603050505030304" pitchFamily="18" charset="0"/>
            </a:endParaRPr>
          </a:p>
          <a:p>
            <a:pPr marL="37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tabLst>
                <a:tab pos="0" algn="l"/>
              </a:tabLst>
            </a:pPr>
            <a:endParaRPr lang="en-US" sz="2000" b="0" strike="noStrike" spc="-1" dirty="0">
              <a:solidFill>
                <a:schemeClr val="bg1"/>
              </a:solidFill>
              <a:latin typeface="Calisto MT" panose="02040603050505030304" pitchFamily="18" charset="0"/>
            </a:endParaRPr>
          </a:p>
          <a:p>
            <a:pPr marL="37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tabLst>
                <a:tab pos="0" algn="l"/>
              </a:tabLst>
            </a:pPr>
            <a:endParaRPr lang="en-US" sz="2000" b="0" strike="noStrike" spc="-1" dirty="0">
              <a:solidFill>
                <a:schemeClr val="bg1"/>
              </a:solidFill>
              <a:latin typeface="Calisto MT" panose="02040603050505030304" pitchFamily="18" charset="0"/>
            </a:endParaRPr>
          </a:p>
          <a:p>
            <a:pPr marL="37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tabLst>
                <a:tab pos="0" algn="l"/>
              </a:tabLst>
            </a:pPr>
            <a:endParaRPr lang="en-US" sz="2000" b="0" strike="noStrike" spc="-1" dirty="0">
              <a:solidFill>
                <a:schemeClr val="bg1"/>
              </a:solidFill>
              <a:latin typeface="Calisto MT" panose="02040603050505030304" pitchFamily="18" charset="0"/>
            </a:endParaRPr>
          </a:p>
          <a:p>
            <a:pPr marL="37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tabLst>
                <a:tab pos="0" algn="l"/>
              </a:tabLst>
            </a:pPr>
            <a:endParaRPr lang="en-US" sz="2000" b="0" strike="noStrike" spc="-1" dirty="0">
              <a:solidFill>
                <a:schemeClr val="bg1"/>
              </a:solidFill>
              <a:latin typeface="Calisto MT" panose="02040603050505030304" pitchFamily="18" charset="0"/>
            </a:endParaRPr>
          </a:p>
          <a:p>
            <a:pPr marL="37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tabLst>
                <a:tab pos="0" algn="l"/>
              </a:tabLst>
            </a:pPr>
            <a:endParaRPr lang="en-US" sz="2000" b="0" strike="noStrike" spc="-1" dirty="0">
              <a:solidFill>
                <a:schemeClr val="bg1"/>
              </a:solidFill>
              <a:latin typeface="Calisto MT" panose="02040603050505030304" pitchFamily="18" charset="0"/>
            </a:endParaRPr>
          </a:p>
          <a:p>
            <a:pPr marL="37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tabLst>
                <a:tab pos="0" algn="l"/>
              </a:tabLst>
            </a:pPr>
            <a:endParaRPr lang="en-US" sz="2000" b="0" strike="noStrike" spc="-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pic>
        <p:nvPicPr>
          <p:cNvPr id="154" name="Picture 2" descr="No description available."/>
          <p:cNvPicPr/>
          <p:nvPr/>
        </p:nvPicPr>
        <p:blipFill>
          <a:blip r:embed="rId3"/>
          <a:stretch/>
        </p:blipFill>
        <p:spPr>
          <a:xfrm>
            <a:off x="6583680" y="1188720"/>
            <a:ext cx="4663440" cy="2781360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155" name="Picture 6" descr="No description available."/>
          <p:cNvPicPr/>
          <p:nvPr/>
        </p:nvPicPr>
        <p:blipFill>
          <a:blip r:embed="rId4"/>
          <a:stretch/>
        </p:blipFill>
        <p:spPr>
          <a:xfrm>
            <a:off x="5075280" y="4007160"/>
            <a:ext cx="7002360" cy="2603520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156" name="TextShape 3"/>
          <p:cNvSpPr txBox="1"/>
          <p:nvPr/>
        </p:nvSpPr>
        <p:spPr>
          <a:xfrm>
            <a:off x="548640" y="4734720"/>
            <a:ext cx="3749040" cy="38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37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tabLst>
                <a:tab pos="0" algn="l"/>
              </a:tabLst>
            </a:pPr>
            <a:r>
              <a:rPr lang="hu-HU" sz="2000" b="0" strike="noStrike" spc="-1" dirty="0" err="1">
                <a:solidFill>
                  <a:schemeClr val="bg1"/>
                </a:solidFill>
                <a:latin typeface="Calisto MT" panose="02040603050505030304" pitchFamily="18" charset="0"/>
                <a:ea typeface="DejaVu Sans"/>
              </a:rPr>
              <a:t>Committok</a:t>
            </a:r>
            <a:r>
              <a:rPr lang="hu-HU" sz="2000" b="0" strike="noStrike" spc="-1" dirty="0">
                <a:solidFill>
                  <a:schemeClr val="bg1"/>
                </a:solidFill>
                <a:latin typeface="Calisto MT" panose="02040603050505030304" pitchFamily="18" charset="0"/>
                <a:ea typeface="DejaVu Sans"/>
              </a:rPr>
              <a:t> mennyisége -&gt;</a:t>
            </a:r>
            <a:endParaRPr lang="en-US" sz="2000" b="0" strike="noStrike" spc="-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noFill/>
          <a:ln>
            <a:noFill/>
          </a:ln>
          <a:effectLst>
            <a:outerShdw>
              <a:srgbClr val="000000">
                <a:alpha val="46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hu-HU" sz="8800" b="1" strike="noStrike" spc="-1" dirty="0">
                <a:solidFill>
                  <a:srgbClr val="E3E3E3"/>
                </a:solidFill>
                <a:latin typeface="Calisto MT"/>
                <a:ea typeface="DejaVu Sans"/>
              </a:rPr>
              <a:t>Köszönjük a figyelmet!</a:t>
            </a:r>
            <a:endParaRPr lang="en-US" sz="8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0" y="0"/>
            <a:ext cx="4562640" cy="969840"/>
          </a:xfrm>
          <a:prstGeom prst="rect">
            <a:avLst/>
          </a:prstGeom>
          <a:noFill/>
          <a:ln>
            <a:noFill/>
          </a:ln>
          <a:effectLst>
            <a:outerShdw>
              <a:srgbClr val="000000">
                <a:alpha val="46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hu-HU" sz="4000" b="1" strike="noStrike" spc="-1" dirty="0">
                <a:solidFill>
                  <a:srgbClr val="E3E3E3"/>
                </a:solidFill>
                <a:latin typeface="Calisto MT"/>
                <a:ea typeface="DejaVu Sans"/>
              </a:rPr>
              <a:t>Adatok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0" y="970560"/>
            <a:ext cx="4562640" cy="5886720"/>
          </a:xfrm>
          <a:prstGeom prst="rect">
            <a:avLst/>
          </a:prstGeom>
          <a:noFill/>
          <a:ln>
            <a:noFill/>
          </a:ln>
          <a:effectLst>
            <a:outerShdw>
              <a:srgbClr val="000000">
                <a:alpha val="46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70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tabLst>
                <a:tab pos="0" algn="l"/>
              </a:tabLst>
            </a:pPr>
            <a:r>
              <a:rPr lang="hu-HU" sz="2400" b="0" strike="noStrike" spc="-1" dirty="0">
                <a:solidFill>
                  <a:srgbClr val="E3E3E3"/>
                </a:solidFill>
                <a:latin typeface="Calisto MT" panose="02040603050505030304" pitchFamily="18" charset="0"/>
                <a:ea typeface="DejaVu Sans"/>
              </a:rPr>
              <a:t>Egy kis cég ügyfélszolgálata 8 és 12 óra között várja az érdeklődőket, egyszerre csak egy emberrel tud </a:t>
            </a:r>
            <a:r>
              <a:rPr lang="hu-HU" sz="2400" b="0" strike="noStrike" spc="-1" dirty="0" err="1">
                <a:solidFill>
                  <a:srgbClr val="E3E3E3"/>
                </a:solidFill>
                <a:latin typeface="Calisto MT" panose="02040603050505030304" pitchFamily="18" charset="0"/>
                <a:ea typeface="DejaVu Sans"/>
              </a:rPr>
              <a:t>beszélni.amint</a:t>
            </a:r>
            <a:r>
              <a:rPr lang="hu-HU" sz="2400" b="0" strike="noStrike" spc="-1" dirty="0">
                <a:solidFill>
                  <a:srgbClr val="E3E3E3"/>
                </a:solidFill>
                <a:latin typeface="Calisto MT" panose="02040603050505030304" pitchFamily="18" charset="0"/>
                <a:ea typeface="DejaVu Sans"/>
              </a:rPr>
              <a:t> a munkatárs szabaddá válik – a legrégebben várakozót kapcsolja be. A hivas.txt fájl tárolja a híváskezdés időpontjának sorrendjében. Minden sor két időpontot tartalmaz óra, perc, másodperc formában. A hat számot pontosan egy szóköz választja el egymástól.</a:t>
            </a:r>
            <a:endParaRPr lang="en-US" sz="2400" b="0" strike="noStrike" spc="-1" dirty="0">
              <a:latin typeface="Calisto MT" panose="02040603050505030304" pitchFamily="18" charset="0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tabLst>
                <a:tab pos="0" algn="l"/>
              </a:tabLst>
            </a:pPr>
            <a:endParaRPr lang="en-US" sz="2400" b="0" strike="noStrike" spc="-1" dirty="0">
              <a:latin typeface="Calisto MT" panose="02040603050505030304" pitchFamily="18" charset="0"/>
            </a:endParaRPr>
          </a:p>
        </p:txBody>
      </p:sp>
      <p:pic>
        <p:nvPicPr>
          <p:cNvPr id="124" name="Picture 2" descr="No description available."/>
          <p:cNvPicPr/>
          <p:nvPr/>
        </p:nvPicPr>
        <p:blipFill>
          <a:blip r:embed="rId2"/>
          <a:stretch/>
        </p:blipFill>
        <p:spPr>
          <a:xfrm>
            <a:off x="6021360" y="156960"/>
            <a:ext cx="1395360" cy="6508440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125" name="Picture 4" descr="No description available."/>
          <p:cNvPicPr/>
          <p:nvPr/>
        </p:nvPicPr>
        <p:blipFill>
          <a:blip r:embed="rId3"/>
          <a:stretch/>
        </p:blipFill>
        <p:spPr>
          <a:xfrm>
            <a:off x="8287200" y="156960"/>
            <a:ext cx="2823840" cy="6508440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244440" y="1025280"/>
            <a:ext cx="3809160" cy="969840"/>
          </a:xfrm>
          <a:prstGeom prst="rect">
            <a:avLst/>
          </a:prstGeom>
          <a:noFill/>
          <a:ln>
            <a:noFill/>
          </a:ln>
          <a:effectLst>
            <a:outerShdw>
              <a:srgbClr val="000000">
                <a:alpha val="46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6500" lnSpcReduction="20000"/>
          </a:bodyPr>
          <a:lstStyle/>
          <a:p>
            <a:pPr algn="ctr">
              <a:lnSpc>
                <a:spcPct val="100000"/>
              </a:lnSpc>
            </a:pPr>
            <a:r>
              <a:rPr lang="hu-HU" sz="4000" b="1" strike="noStrike" spc="-1" dirty="0">
                <a:solidFill>
                  <a:srgbClr val="E3E3E3"/>
                </a:solidFill>
                <a:latin typeface="Calisto MT" panose="02040603050505030304" pitchFamily="18" charset="0"/>
                <a:ea typeface="DejaVu Sans"/>
              </a:rPr>
              <a:t>1. </a:t>
            </a:r>
            <a:r>
              <a:rPr lang="hu-HU" sz="4000" b="1" strike="noStrike" spc="-1" dirty="0" err="1">
                <a:solidFill>
                  <a:srgbClr val="E3E3E3"/>
                </a:solidFill>
                <a:latin typeface="Calisto MT" panose="02040603050505030304" pitchFamily="18" charset="0"/>
                <a:ea typeface="DejaVu Sans"/>
              </a:rPr>
              <a:t>Mpbe</a:t>
            </a:r>
            <a:r>
              <a:rPr lang="hu-HU" sz="4000" b="1" strike="noStrike" spc="-1" dirty="0">
                <a:solidFill>
                  <a:srgbClr val="E3E3E3"/>
                </a:solidFill>
                <a:latin typeface="Calisto MT" panose="02040603050505030304" pitchFamily="18" charset="0"/>
                <a:ea typeface="DejaVu Sans"/>
              </a:rPr>
              <a:t> függvény</a:t>
            </a:r>
            <a:br>
              <a:rPr dirty="0">
                <a:latin typeface="Calisto MT" panose="02040603050505030304" pitchFamily="18" charset="0"/>
              </a:rPr>
            </a:br>
            <a:endParaRPr lang="en-US" sz="4000" b="1" strike="noStrike" spc="-1" dirty="0">
              <a:latin typeface="Calisto MT" panose="02040603050505030304" pitchFamily="18" charset="0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244440" y="4919400"/>
            <a:ext cx="3809160" cy="1304280"/>
          </a:xfrm>
          <a:prstGeom prst="rect">
            <a:avLst/>
          </a:prstGeom>
          <a:noFill/>
          <a:ln>
            <a:noFill/>
          </a:ln>
          <a:effectLst>
            <a:outerShdw>
              <a:srgbClr val="000000">
                <a:alpha val="46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7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tabLst>
                <a:tab pos="0" algn="l"/>
              </a:tabLst>
            </a:pPr>
            <a:r>
              <a:rPr lang="hu-HU" sz="2000" b="0" strike="noStrike" spc="-1" dirty="0">
                <a:solidFill>
                  <a:schemeClr val="bg1"/>
                </a:solidFill>
                <a:latin typeface="Calisto MT" panose="02040603050505030304" pitchFamily="18" charset="0"/>
                <a:ea typeface="DejaVu Sans"/>
              </a:rPr>
              <a:t>Ezzel a </a:t>
            </a:r>
            <a:r>
              <a:rPr lang="hu-HU" sz="2000" b="0" strike="noStrike" spc="-1" dirty="0" err="1">
                <a:solidFill>
                  <a:schemeClr val="bg1"/>
                </a:solidFill>
                <a:latin typeface="Calisto MT" panose="02040603050505030304" pitchFamily="18" charset="0"/>
                <a:ea typeface="DejaVu Sans"/>
              </a:rPr>
              <a:t>fügvénnyel</a:t>
            </a:r>
            <a:r>
              <a:rPr lang="hu-HU" sz="2000" b="0" strike="noStrike" spc="-1" dirty="0">
                <a:solidFill>
                  <a:schemeClr val="bg1"/>
                </a:solidFill>
                <a:latin typeface="Calisto MT" panose="02040603050505030304" pitchFamily="18" charset="0"/>
                <a:ea typeface="DejaVu Sans"/>
              </a:rPr>
              <a:t> kapjuk meg az időt másodpercben</a:t>
            </a:r>
            <a:endParaRPr lang="en-US" sz="2000" b="0" strike="noStrike" spc="-1" dirty="0">
              <a:solidFill>
                <a:schemeClr val="bg1"/>
              </a:solidFill>
              <a:latin typeface="Calisto MT" panose="02040603050505030304" pitchFamily="18" charset="0"/>
            </a:endParaRPr>
          </a:p>
          <a:p>
            <a:pPr marL="37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tabLst>
                <a:tab pos="0" algn="l"/>
              </a:tabLst>
            </a:pPr>
            <a:endParaRPr lang="en-US" sz="2000" b="0" strike="noStrike" spc="-1" dirty="0">
              <a:latin typeface="Calisto MT" panose="02040603050505030304" pitchFamily="18" charset="0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7155360" y="5124960"/>
            <a:ext cx="406656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hu-HU" sz="2000" b="0" strike="noStrike" spc="-1" dirty="0">
                <a:solidFill>
                  <a:srgbClr val="FFFFFF"/>
                </a:solidFill>
                <a:latin typeface="Calisto MT" panose="02040603050505030304" pitchFamily="18" charset="0"/>
                <a:ea typeface="DejaVu Sans"/>
              </a:rPr>
              <a:t>Hivas.txt </a:t>
            </a:r>
            <a:r>
              <a:rPr lang="hu-HU" sz="2000" b="0" strike="noStrike" spc="-1" dirty="0" err="1">
                <a:solidFill>
                  <a:srgbClr val="FFFFFF"/>
                </a:solidFill>
                <a:latin typeface="Calisto MT" panose="02040603050505030304" pitchFamily="18" charset="0"/>
                <a:ea typeface="DejaVu Sans"/>
              </a:rPr>
              <a:t>példányosítása</a:t>
            </a:r>
            <a:endParaRPr lang="en-US" sz="2000" b="0" strike="noStrike" spc="-1" dirty="0">
              <a:latin typeface="Calisto MT" panose="02040603050505030304" pitchFamily="18" charset="0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latin typeface="Calisto MT" panose="02040603050505030304" pitchFamily="18" charset="0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7275240" y="916560"/>
            <a:ext cx="3656880" cy="11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hu-HU" sz="3600" b="1" strike="noStrike" spc="-1" dirty="0">
                <a:solidFill>
                  <a:srgbClr val="FFFFFF"/>
                </a:solidFill>
                <a:latin typeface="Calisto MT" panose="02040603050505030304" pitchFamily="18" charset="0"/>
                <a:ea typeface="DejaVu Sans"/>
              </a:rPr>
              <a:t>2. Beolvasás</a:t>
            </a:r>
            <a:endParaRPr lang="en-US" sz="3600" b="1" strike="noStrike" spc="-1" dirty="0">
              <a:latin typeface="Calisto MT" panose="02040603050505030304" pitchFamily="18" charset="0"/>
            </a:endParaRPr>
          </a:p>
          <a:p>
            <a:pPr algn="ctr">
              <a:lnSpc>
                <a:spcPct val="100000"/>
              </a:lnSpc>
            </a:pPr>
            <a:endParaRPr lang="en-US" sz="3600" b="1" strike="noStrike" spc="-1" dirty="0">
              <a:latin typeface="Calisto MT" panose="02040603050505030304" pitchFamily="18" charset="0"/>
            </a:endParaRPr>
          </a:p>
        </p:txBody>
      </p:sp>
      <p:pic>
        <p:nvPicPr>
          <p:cNvPr id="130" name="Picture 2" descr="No description available."/>
          <p:cNvPicPr/>
          <p:nvPr/>
        </p:nvPicPr>
        <p:blipFill>
          <a:blip r:embed="rId2"/>
          <a:stretch/>
        </p:blipFill>
        <p:spPr>
          <a:xfrm>
            <a:off x="244440" y="2857320"/>
            <a:ext cx="4914720" cy="599760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131" name="Picture 4" descr="No description available."/>
          <p:cNvPicPr/>
          <p:nvPr/>
        </p:nvPicPr>
        <p:blipFill>
          <a:blip r:embed="rId3"/>
          <a:stretch/>
        </p:blipFill>
        <p:spPr>
          <a:xfrm>
            <a:off x="6574680" y="2379240"/>
            <a:ext cx="5057280" cy="1952280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-1" y="0"/>
            <a:ext cx="12191759" cy="1579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hu-HU" sz="4400" b="1" strike="noStrike" spc="-1" dirty="0">
                <a:solidFill>
                  <a:srgbClr val="FFFFFF"/>
                </a:solidFill>
                <a:latin typeface="Calisto MT"/>
                <a:ea typeface="DejaVu Sans"/>
              </a:rPr>
              <a:t>3. Statisztika óra/hívás</a:t>
            </a:r>
            <a:endParaRPr lang="hu-HU" sz="44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0" y="5514120"/>
            <a:ext cx="12191760" cy="1343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hu-HU" sz="2800" b="0" strike="noStrike" spc="-1" dirty="0" err="1">
                <a:solidFill>
                  <a:srgbClr val="FFFFFF"/>
                </a:solidFill>
                <a:latin typeface="Calisto MT" panose="02040603050505030304" pitchFamily="18" charset="0"/>
                <a:ea typeface="DejaVu Sans"/>
              </a:rPr>
              <a:t>Óránkénti</a:t>
            </a:r>
            <a:r>
              <a:rPr lang="hu-HU" sz="2800" b="0" strike="noStrike" spc="-1" dirty="0">
                <a:solidFill>
                  <a:srgbClr val="FFFFFF"/>
                </a:solidFill>
                <a:latin typeface="Calisto MT" panose="02040603050505030304" pitchFamily="18" charset="0"/>
                <a:ea typeface="DejaVu Sans"/>
              </a:rPr>
              <a:t> behívásokat adja vissza szótár segítségével</a:t>
            </a:r>
            <a:endParaRPr lang="en-US" sz="2800" b="0" strike="noStrike" spc="-1" dirty="0">
              <a:latin typeface="Calisto MT" panose="02040603050505030304" pitchFamily="18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 dirty="0">
              <a:latin typeface="Calisto MT" panose="02040603050505030304" pitchFamily="18" charset="0"/>
            </a:endParaRPr>
          </a:p>
        </p:txBody>
      </p:sp>
      <p:pic>
        <p:nvPicPr>
          <p:cNvPr id="134" name="Picture 2" descr="No description available."/>
          <p:cNvPicPr/>
          <p:nvPr/>
        </p:nvPicPr>
        <p:blipFill>
          <a:blip r:embed="rId2"/>
          <a:stretch/>
        </p:blipFill>
        <p:spPr>
          <a:xfrm>
            <a:off x="3720960" y="1717920"/>
            <a:ext cx="4409640" cy="3657240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936360" y="1087200"/>
            <a:ext cx="10352880" cy="96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CustomShape 2"/>
          <p:cNvSpPr/>
          <p:nvPr/>
        </p:nvSpPr>
        <p:spPr>
          <a:xfrm>
            <a:off x="0" y="319320"/>
            <a:ext cx="12069720" cy="91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hu-HU" sz="3600" b="1" strike="noStrike" spc="-1" dirty="0">
                <a:solidFill>
                  <a:srgbClr val="FFFFFF"/>
                </a:solidFill>
                <a:latin typeface="Calisto MT"/>
                <a:ea typeface="DejaVu Sans"/>
              </a:rPr>
              <a:t>4. Feladat: leghosszabb hívás és hossza másodpercben</a:t>
            </a:r>
            <a:endParaRPr lang="en-US" sz="3600" b="1" strike="noStrike" spc="-1" dirty="0">
              <a:latin typeface="Arial"/>
            </a:endParaRPr>
          </a:p>
        </p:txBody>
      </p:sp>
      <p:pic>
        <p:nvPicPr>
          <p:cNvPr id="137" name="Picture 2_0" descr="https://scontent.xx.fbcdn.net/v/t1.15752-9/334879233_544782577791344_2250462783021757610_n.png?_nc_cat=109&amp;ccb=1-7&amp;_nc_sid=aee45a&amp;_nc_ohc=Iw5nzq0fa3UAX-R0tTh&amp;_nc_ad=z-m&amp;_nc_cid=0&amp;_nc_ht=scontent.xx&amp;oh=03_AdTUl4pdvPFUBEEImOvR_2IJktGKvC1J83OMx762LrVQsw&amp;oe=642C47DE"/>
          <p:cNvPicPr/>
          <p:nvPr/>
        </p:nvPicPr>
        <p:blipFill>
          <a:blip r:embed="rId2"/>
          <a:stretch/>
        </p:blipFill>
        <p:spPr>
          <a:xfrm>
            <a:off x="4023360" y="1482120"/>
            <a:ext cx="4297320" cy="3810600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138" name="CustomShape 3"/>
          <p:cNvSpPr/>
          <p:nvPr/>
        </p:nvSpPr>
        <p:spPr>
          <a:xfrm>
            <a:off x="1577160" y="5506920"/>
            <a:ext cx="8595000" cy="97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hu-HU" sz="2000" b="0" strike="noStrike" spc="-1" dirty="0">
                <a:solidFill>
                  <a:srgbClr val="FFFFFF"/>
                </a:solidFill>
                <a:latin typeface="Calisto MT"/>
                <a:ea typeface="DejaVu Sans"/>
              </a:rPr>
              <a:t>Egy </a:t>
            </a:r>
            <a:r>
              <a:rPr lang="hu-HU" sz="2000" b="0" strike="noStrike" spc="-1" dirty="0" err="1">
                <a:solidFill>
                  <a:srgbClr val="FFFFFF"/>
                </a:solidFill>
                <a:latin typeface="Calisto MT"/>
                <a:ea typeface="DejaVu Sans"/>
              </a:rPr>
              <a:t>for</a:t>
            </a:r>
            <a:r>
              <a:rPr lang="hu-HU" sz="2000" b="0" strike="noStrike" spc="-1" dirty="0">
                <a:solidFill>
                  <a:srgbClr val="FFFFFF"/>
                </a:solidFill>
                <a:latin typeface="Calisto MT"/>
                <a:ea typeface="DejaVu Sans"/>
              </a:rPr>
              <a:t> in segítségével meghatározzuk a leghosszabb hívást(hívás hossz </a:t>
            </a:r>
            <a:r>
              <a:rPr lang="hu-HU" sz="2000" b="0" strike="noStrike" spc="-1" dirty="0" err="1">
                <a:solidFill>
                  <a:srgbClr val="FFFFFF"/>
                </a:solidFill>
                <a:latin typeface="Calisto MT"/>
                <a:ea typeface="DejaVu Sans"/>
              </a:rPr>
              <a:t>property</a:t>
            </a:r>
            <a:r>
              <a:rPr lang="hu-HU" sz="2000" b="0" strike="noStrike" spc="-1" dirty="0">
                <a:solidFill>
                  <a:srgbClr val="FFFFFF"/>
                </a:solidFill>
                <a:latin typeface="Calisto MT"/>
                <a:ea typeface="DejaVu Sans"/>
              </a:rPr>
              <a:t> segítségével s majd a </a:t>
            </a:r>
            <a:r>
              <a:rPr lang="hu-HU" sz="2000" b="0" strike="noStrike" spc="-1" dirty="0" err="1">
                <a:solidFill>
                  <a:srgbClr val="FFFFFF"/>
                </a:solidFill>
                <a:latin typeface="Calisto MT"/>
                <a:ea typeface="DejaVu Sans"/>
              </a:rPr>
              <a:t>longest_call_lineban</a:t>
            </a:r>
            <a:r>
              <a:rPr lang="hu-HU" sz="2000" b="0" strike="noStrike" spc="-1" dirty="0">
                <a:solidFill>
                  <a:srgbClr val="FFFFFF"/>
                </a:solidFill>
                <a:latin typeface="Calisto MT"/>
                <a:ea typeface="DejaVu Sans"/>
              </a:rPr>
              <a:t> meghatározzuk sorát </a:t>
            </a:r>
            <a:r>
              <a:rPr lang="hu-HU" sz="2000" b="0" strike="noStrike" spc="-1" dirty="0" err="1">
                <a:solidFill>
                  <a:srgbClr val="FFFFFF"/>
                </a:solidFill>
                <a:latin typeface="Calisto MT"/>
                <a:ea typeface="DejaVu Sans"/>
              </a:rPr>
              <a:t>if</a:t>
            </a:r>
            <a:r>
              <a:rPr lang="hu-HU" sz="2000" b="0" strike="noStrike" spc="-1" dirty="0">
                <a:solidFill>
                  <a:srgbClr val="FFFFFF"/>
                </a:solidFill>
                <a:latin typeface="Calisto MT"/>
                <a:ea typeface="DejaVu Sans"/>
              </a:rPr>
              <a:t> segítségével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0" y="239760"/>
            <a:ext cx="4572360" cy="1144440"/>
          </a:xfrm>
          <a:prstGeom prst="rect">
            <a:avLst/>
          </a:prstGeom>
          <a:noFill/>
          <a:ln>
            <a:noFill/>
          </a:ln>
          <a:effectLst>
            <a:outerShdw>
              <a:srgbClr val="000000">
                <a:alpha val="46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CustomShape 2"/>
          <p:cNvSpPr/>
          <p:nvPr/>
        </p:nvSpPr>
        <p:spPr>
          <a:xfrm>
            <a:off x="0" y="4758840"/>
            <a:ext cx="4194000" cy="2098440"/>
          </a:xfrm>
          <a:prstGeom prst="rect">
            <a:avLst/>
          </a:prstGeom>
          <a:noFill/>
          <a:ln>
            <a:noFill/>
          </a:ln>
          <a:effectLst>
            <a:outerShdw>
              <a:srgbClr val="000000">
                <a:alpha val="46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3"/>
          <p:cNvSpPr/>
          <p:nvPr/>
        </p:nvSpPr>
        <p:spPr>
          <a:xfrm>
            <a:off x="0" y="434810"/>
            <a:ext cx="12192000" cy="5217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hu-HU" sz="2800" b="1" strike="noStrike" spc="-1" dirty="0">
                <a:solidFill>
                  <a:srgbClr val="FFFFFF"/>
                </a:solidFill>
                <a:latin typeface="Calisto MT"/>
                <a:ea typeface="DejaVu Sans"/>
              </a:rPr>
              <a:t>5. Feladat: egy </a:t>
            </a:r>
            <a:r>
              <a:rPr lang="hu-HU" sz="2800" b="1" strike="noStrike" spc="-1" dirty="0" err="1">
                <a:solidFill>
                  <a:srgbClr val="FFFFFF"/>
                </a:solidFill>
                <a:latin typeface="Calisto MT"/>
                <a:ea typeface="DejaVu Sans"/>
              </a:rPr>
              <a:t>munkabeli</a:t>
            </a:r>
            <a:r>
              <a:rPr lang="hu-HU" sz="2800" b="1" strike="noStrike" spc="-1" dirty="0">
                <a:solidFill>
                  <a:srgbClr val="FFFFFF"/>
                </a:solidFill>
                <a:latin typeface="Calisto MT"/>
                <a:ea typeface="DejaVu Sans"/>
              </a:rPr>
              <a:t> időpont hányadik és mennyien várnak rá.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7287480" y="1384920"/>
            <a:ext cx="4688280" cy="521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hu-HU" sz="2400" b="0" strike="noStrike" spc="-1" dirty="0">
                <a:solidFill>
                  <a:srgbClr val="FFFFFF"/>
                </a:solidFill>
                <a:latin typeface="Calisto MT"/>
                <a:ea typeface="DejaVu Sans"/>
              </a:rPr>
              <a:t>Váró emberek számát a beírt időpontot </a:t>
            </a:r>
            <a:r>
              <a:rPr lang="hu-HU" sz="2400" b="0" strike="noStrike" spc="-1" dirty="0" err="1">
                <a:solidFill>
                  <a:srgbClr val="FFFFFF"/>
                </a:solidFill>
                <a:latin typeface="Calisto MT"/>
                <a:ea typeface="DejaVu Sans"/>
              </a:rPr>
              <a:t>példányosítjuk</a:t>
            </a:r>
            <a:r>
              <a:rPr lang="hu-HU" sz="2400" b="0" strike="noStrike" spc="-1" dirty="0">
                <a:solidFill>
                  <a:srgbClr val="FFFFFF"/>
                </a:solidFill>
                <a:latin typeface="Calisto MT"/>
                <a:ea typeface="DejaVu Sans"/>
              </a:rPr>
              <a:t> a listánkba melynek segítségével meghatározhatjuk de mivel saját magát nem számíthatjuk bele várónak ezért -1.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hu-HU" sz="2400" b="0" strike="noStrike" spc="-1" dirty="0">
                <a:solidFill>
                  <a:srgbClr val="FFFFFF"/>
                </a:solidFill>
                <a:latin typeface="Calisto MT"/>
                <a:ea typeface="DejaVu Sans"/>
              </a:rPr>
              <a:t>Számát pedig egy új lista segítségével meghatározzuk a elfogadott hívásokat és ebből megtudjuk határozni éppen hányadik elfogadott hívóval beszéltünk. 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143" name="Picture 6" descr="https://scontent.xx.fbcdn.net/v/t1.15752-9/334893083_1186334018914109_1312881997720289664_n.png?stp=dst-png_p403x403&amp;_nc_cat=110&amp;ccb=1-7&amp;_nc_sid=aee45a&amp;_nc_ohc=W0Hzz9VnNkMAX9HdIcO&amp;_nc_ad=z-m&amp;_nc_cid=0&amp;_nc_ht=scontent.xx&amp;oh=03_AdR38H5zQi6zKMIewBoGTFRw8bwwwXhB20QaVYs3o0y-UQ&amp;oe=642C3E0A"/>
          <p:cNvPicPr/>
          <p:nvPr/>
        </p:nvPicPr>
        <p:blipFill>
          <a:blip r:embed="rId2"/>
          <a:stretch/>
        </p:blipFill>
        <p:spPr>
          <a:xfrm>
            <a:off x="345600" y="1455840"/>
            <a:ext cx="6719760" cy="5083200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-166680" y="36000"/>
            <a:ext cx="12358800" cy="969840"/>
          </a:xfrm>
          <a:prstGeom prst="rect">
            <a:avLst/>
          </a:prstGeom>
          <a:noFill/>
          <a:ln>
            <a:noFill/>
          </a:ln>
          <a:effectLst>
            <a:outerShdw>
              <a:srgbClr val="000000">
                <a:alpha val="46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hu-HU" sz="3600" b="1" strike="noStrike" spc="-1" dirty="0">
                <a:solidFill>
                  <a:srgbClr val="FFFFFF"/>
                </a:solidFill>
                <a:latin typeface="Calisto MT"/>
                <a:ea typeface="DejaVu Sans"/>
              </a:rPr>
              <a:t>6. Feladat: utoljára beszélt munkatárs és várakozási hossza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143640" y="1331640"/>
            <a:ext cx="5251320" cy="5160600"/>
          </a:xfrm>
          <a:prstGeom prst="rect">
            <a:avLst/>
          </a:prstGeom>
          <a:noFill/>
          <a:ln>
            <a:noFill/>
          </a:ln>
          <a:effectLst>
            <a:outerShdw>
              <a:srgbClr val="000000">
                <a:alpha val="46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7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tabLst>
                <a:tab pos="0" algn="l"/>
              </a:tabLst>
            </a:pPr>
            <a:r>
              <a:rPr lang="hu-HU" sz="2800" b="0" strike="noStrike" spc="-1" dirty="0">
                <a:solidFill>
                  <a:srgbClr val="E3E3E3"/>
                </a:solidFill>
                <a:latin typeface="Calisto MT"/>
                <a:ea typeface="DejaVu Sans"/>
              </a:rPr>
              <a:t>Az 5. feladatban készített lista segítségével meghatározzuk az utolsó hívást és ezzel megkeressük hogy hányadik sorban található.</a:t>
            </a:r>
            <a:endParaRPr lang="en-US" sz="2800" b="0" strike="noStrike" spc="-1" dirty="0">
              <a:latin typeface="Arial"/>
            </a:endParaRPr>
          </a:p>
          <a:p>
            <a:pPr marL="37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tabLst>
                <a:tab pos="0" algn="l"/>
              </a:tabLst>
            </a:pPr>
            <a:r>
              <a:rPr lang="hu-HU" sz="2800" b="0" strike="noStrike" spc="-1" dirty="0">
                <a:solidFill>
                  <a:srgbClr val="E3E3E3"/>
                </a:solidFill>
                <a:latin typeface="Calisto MT"/>
                <a:ea typeface="DejaVu Sans"/>
              </a:rPr>
              <a:t>Várakozási hosszét pedig az utolsó előtti hívás lerakási </a:t>
            </a:r>
            <a:r>
              <a:rPr lang="hu-HU" sz="2800" b="0" strike="noStrike" spc="-1" dirty="0" err="1">
                <a:solidFill>
                  <a:srgbClr val="E3E3E3"/>
                </a:solidFill>
                <a:latin typeface="Calisto MT"/>
                <a:ea typeface="DejaVu Sans"/>
              </a:rPr>
              <a:t>időpontjábol</a:t>
            </a:r>
            <a:r>
              <a:rPr lang="hu-HU" sz="2800" b="0" strike="noStrike" spc="-1" dirty="0">
                <a:solidFill>
                  <a:srgbClr val="E3E3E3"/>
                </a:solidFill>
                <a:latin typeface="Calisto MT"/>
                <a:ea typeface="DejaVu Sans"/>
              </a:rPr>
              <a:t> kivonjuk az utolsó hívó kezdeti idejét.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5931720" y="3750120"/>
            <a:ext cx="5863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4"/>
          <p:cNvSpPr/>
          <p:nvPr/>
        </p:nvSpPr>
        <p:spPr>
          <a:xfrm>
            <a:off x="5212080" y="3931920"/>
            <a:ext cx="6034680" cy="136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8" name="Picture 2" descr="No description available."/>
          <p:cNvPicPr/>
          <p:nvPr/>
        </p:nvPicPr>
        <p:blipFill>
          <a:blip r:embed="rId2"/>
          <a:stretch/>
        </p:blipFill>
        <p:spPr>
          <a:xfrm>
            <a:off x="5943600" y="1642320"/>
            <a:ext cx="5962320" cy="3752640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40680" y="269280"/>
            <a:ext cx="12191760" cy="178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hu-HU" sz="4400" b="1" strike="noStrike" spc="-1" dirty="0">
                <a:solidFill>
                  <a:srgbClr val="FFFFFF"/>
                </a:solidFill>
                <a:latin typeface="Calisto MT" panose="02040603050505030304" pitchFamily="18" charset="0"/>
                <a:ea typeface="DejaVu Sans"/>
              </a:rPr>
              <a:t>7. feladat: Sikeres.txt létrehozása</a:t>
            </a:r>
            <a:br>
              <a:rPr b="1" dirty="0">
                <a:latin typeface="Calisto MT" panose="02040603050505030304" pitchFamily="18" charset="0"/>
              </a:rPr>
            </a:br>
            <a:endParaRPr lang="hu-HU" sz="4400" b="1" strike="noStrike" spc="-1" dirty="0">
              <a:solidFill>
                <a:srgbClr val="000000"/>
              </a:solidFill>
              <a:latin typeface="Calisto MT" panose="02040603050505030304" pitchFamily="18" charset="0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230040" y="3943800"/>
            <a:ext cx="11878200" cy="2816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FFFFFF"/>
                </a:solidFill>
                <a:latin typeface="Calisto MT" panose="02040603050505030304" pitchFamily="18" charset="0"/>
                <a:ea typeface="DejaVu Sans"/>
              </a:rPr>
              <a:t>Az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sto MT" panose="02040603050505030304" pitchFamily="18" charset="0"/>
                <a:ea typeface="DejaVu Sans"/>
              </a:rPr>
              <a:t>index_checker</a:t>
            </a:r>
            <a:r>
              <a:rPr lang="en-US" sz="2800" b="0" strike="noStrike" spc="-1" dirty="0">
                <a:solidFill>
                  <a:srgbClr val="FFFFFF"/>
                </a:solidFill>
                <a:latin typeface="Calisto MT" panose="02040603050505030304" pitchFamily="18" charset="0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sto MT" panose="02040603050505030304" pitchFamily="18" charset="0"/>
                <a:ea typeface="DejaVu Sans"/>
              </a:rPr>
              <a:t>segítségével</a:t>
            </a:r>
            <a:r>
              <a:rPr lang="en-US" sz="2800" b="0" strike="noStrike" spc="-1" dirty="0">
                <a:solidFill>
                  <a:srgbClr val="FFFFFF"/>
                </a:solidFill>
                <a:latin typeface="Calisto MT" panose="02040603050505030304" pitchFamily="18" charset="0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sto MT" panose="02040603050505030304" pitchFamily="18" charset="0"/>
                <a:ea typeface="DejaVu Sans"/>
              </a:rPr>
              <a:t>meghatározzuk</a:t>
            </a:r>
            <a:r>
              <a:rPr lang="en-US" sz="2800" b="0" strike="noStrike" spc="-1" dirty="0">
                <a:solidFill>
                  <a:srgbClr val="FFFFFF"/>
                </a:solidFill>
                <a:latin typeface="Calisto MT" panose="02040603050505030304" pitchFamily="18" charset="0"/>
                <a:ea typeface="DejaVu Sans"/>
              </a:rPr>
              <a:t> a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sto MT" panose="02040603050505030304" pitchFamily="18" charset="0"/>
                <a:ea typeface="DejaVu Sans"/>
              </a:rPr>
              <a:t>hívás</a:t>
            </a:r>
            <a:r>
              <a:rPr lang="en-US" sz="2800" b="0" strike="noStrike" spc="-1" dirty="0">
                <a:solidFill>
                  <a:srgbClr val="FFFFFF"/>
                </a:solidFill>
                <a:latin typeface="Calisto MT" panose="02040603050505030304" pitchFamily="18" charset="0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sto MT" panose="02040603050505030304" pitchFamily="18" charset="0"/>
                <a:ea typeface="DejaVu Sans"/>
              </a:rPr>
              <a:t>indexét</a:t>
            </a:r>
            <a:r>
              <a:rPr lang="en-US" sz="2800" b="0" strike="noStrike" spc="-1" dirty="0">
                <a:solidFill>
                  <a:srgbClr val="FFFFFF"/>
                </a:solidFill>
                <a:latin typeface="Calisto MT" panose="02040603050505030304" pitchFamily="18" charset="0"/>
                <a:ea typeface="DejaVu Sans"/>
              </a:rPr>
              <a:t>,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sto MT" panose="02040603050505030304" pitchFamily="18" charset="0"/>
                <a:ea typeface="DejaVu Sans"/>
              </a:rPr>
              <a:t>majd</a:t>
            </a:r>
            <a:r>
              <a:rPr lang="en-US" sz="2800" b="0" strike="noStrike" spc="-1" dirty="0">
                <a:solidFill>
                  <a:srgbClr val="FFFFFF"/>
                </a:solidFill>
                <a:latin typeface="Calisto MT" panose="02040603050505030304" pitchFamily="18" charset="0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sto MT" panose="02040603050505030304" pitchFamily="18" charset="0"/>
                <a:ea typeface="DejaVu Sans"/>
              </a:rPr>
              <a:t>az</a:t>
            </a:r>
            <a:r>
              <a:rPr lang="en-US" sz="2800" b="0" strike="noStrike" spc="-1" dirty="0">
                <a:solidFill>
                  <a:srgbClr val="FFFFFF"/>
                </a:solidFill>
                <a:latin typeface="Calisto MT" panose="02040603050505030304" pitchFamily="18" charset="0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sto MT" panose="02040603050505030304" pitchFamily="18" charset="0"/>
                <a:ea typeface="DejaVu Sans"/>
              </a:rPr>
              <a:t>ezelőtt</a:t>
            </a:r>
            <a:r>
              <a:rPr lang="en-US" sz="2800" b="0" strike="noStrike" spc="-1" dirty="0">
                <a:solidFill>
                  <a:srgbClr val="FFFFFF"/>
                </a:solidFill>
                <a:latin typeface="Calisto MT" panose="02040603050505030304" pitchFamily="18" charset="0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sto MT" panose="02040603050505030304" pitchFamily="18" charset="0"/>
                <a:ea typeface="DejaVu Sans"/>
              </a:rPr>
              <a:t>létrehozott</a:t>
            </a:r>
            <a:r>
              <a:rPr lang="en-US" sz="2800" b="0" strike="noStrike" spc="-1" dirty="0">
                <a:solidFill>
                  <a:srgbClr val="FFFFFF"/>
                </a:solidFill>
                <a:latin typeface="Calisto MT" panose="02040603050505030304" pitchFamily="18" charset="0"/>
                <a:ea typeface="DejaVu Sans"/>
              </a:rPr>
              <a:t> _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sto MT" panose="02040603050505030304" pitchFamily="18" charset="0"/>
                <a:ea typeface="DejaVu Sans"/>
              </a:rPr>
              <a:t>accepted_calls</a:t>
            </a:r>
            <a:r>
              <a:rPr lang="en-US" sz="2800" b="0" strike="noStrike" spc="-1" dirty="0">
                <a:solidFill>
                  <a:srgbClr val="FFFFFF"/>
                </a:solidFill>
                <a:latin typeface="Calisto MT" panose="02040603050505030304" pitchFamily="18" charset="0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sto MT" panose="02040603050505030304" pitchFamily="18" charset="0"/>
                <a:ea typeface="DejaVu Sans"/>
              </a:rPr>
              <a:t>lista</a:t>
            </a:r>
            <a:r>
              <a:rPr lang="en-US" sz="2800" b="0" strike="noStrike" spc="-1" dirty="0">
                <a:solidFill>
                  <a:srgbClr val="FFFFFF"/>
                </a:solidFill>
                <a:latin typeface="Calisto MT" panose="02040603050505030304" pitchFamily="18" charset="0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sto MT" panose="02040603050505030304" pitchFamily="18" charset="0"/>
                <a:ea typeface="DejaVu Sans"/>
              </a:rPr>
              <a:t>segítségével</a:t>
            </a:r>
            <a:r>
              <a:rPr lang="en-US" sz="2800" b="0" strike="noStrike" spc="-1" dirty="0">
                <a:solidFill>
                  <a:srgbClr val="FFFFFF"/>
                </a:solidFill>
                <a:latin typeface="Calisto MT" panose="02040603050505030304" pitchFamily="18" charset="0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sto MT" panose="02040603050505030304" pitchFamily="18" charset="0"/>
                <a:ea typeface="DejaVu Sans"/>
              </a:rPr>
              <a:t>ellenőrizzuk</a:t>
            </a:r>
            <a:r>
              <a:rPr lang="en-US" sz="2800" b="0" strike="noStrike" spc="-1" dirty="0">
                <a:solidFill>
                  <a:srgbClr val="FFFFFF"/>
                </a:solidFill>
                <a:latin typeface="Calisto MT" panose="02040603050505030304" pitchFamily="18" charset="0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sto MT" panose="02040603050505030304" pitchFamily="18" charset="0"/>
                <a:ea typeface="DejaVu Sans"/>
              </a:rPr>
              <a:t>hogy</a:t>
            </a:r>
            <a:r>
              <a:rPr lang="en-US" sz="2800" b="0" strike="noStrike" spc="-1" dirty="0">
                <a:solidFill>
                  <a:srgbClr val="FFFFFF"/>
                </a:solidFill>
                <a:latin typeface="Calisto MT" panose="02040603050505030304" pitchFamily="18" charset="0"/>
                <a:ea typeface="DejaVu Sans"/>
              </a:rPr>
              <a:t> a sort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sto MT" panose="02040603050505030304" pitchFamily="18" charset="0"/>
                <a:ea typeface="DejaVu Sans"/>
              </a:rPr>
              <a:t>felvették</a:t>
            </a:r>
            <a:r>
              <a:rPr lang="en-US" sz="2800" b="0" strike="noStrike" spc="-1" dirty="0">
                <a:solidFill>
                  <a:srgbClr val="FFFFFF"/>
                </a:solidFill>
                <a:latin typeface="Calisto MT" panose="02040603050505030304" pitchFamily="18" charset="0"/>
                <a:ea typeface="DejaVu Sans"/>
              </a:rPr>
              <a:t>-e. F-string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sto MT" panose="02040603050505030304" pitchFamily="18" charset="0"/>
                <a:ea typeface="DejaVu Sans"/>
              </a:rPr>
              <a:t>segítségével</a:t>
            </a:r>
            <a:r>
              <a:rPr lang="en-US" sz="2800" b="0" strike="noStrike" spc="-1" dirty="0">
                <a:solidFill>
                  <a:srgbClr val="FFFFFF"/>
                </a:solidFill>
                <a:latin typeface="Calisto MT" panose="02040603050505030304" pitchFamily="18" charset="0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sto MT" panose="02040603050505030304" pitchFamily="18" charset="0"/>
                <a:ea typeface="DejaVu Sans"/>
              </a:rPr>
              <a:t>és</a:t>
            </a:r>
            <a:r>
              <a:rPr lang="en-US" sz="2800" b="0" strike="noStrike" spc="-1" dirty="0">
                <a:solidFill>
                  <a:srgbClr val="FFFFFF"/>
                </a:solidFill>
                <a:latin typeface="Calisto MT" panose="02040603050505030304" pitchFamily="18" charset="0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sto MT" panose="02040603050505030304" pitchFamily="18" charset="0"/>
                <a:ea typeface="DejaVu Sans"/>
              </a:rPr>
              <a:t>az</a:t>
            </a:r>
            <a:r>
              <a:rPr lang="en-US" sz="2800" b="0" strike="noStrike" spc="-1" dirty="0">
                <a:solidFill>
                  <a:srgbClr val="FFFFFF"/>
                </a:solidFill>
                <a:latin typeface="Calisto MT" panose="02040603050505030304" pitchFamily="18" charset="0"/>
                <a:ea typeface="DejaVu Sans"/>
              </a:rPr>
              <a:t> append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sto MT" panose="02040603050505030304" pitchFamily="18" charset="0"/>
                <a:ea typeface="DejaVu Sans"/>
              </a:rPr>
              <a:t>fájl</a:t>
            </a:r>
            <a:r>
              <a:rPr lang="en-US" sz="2800" b="0" strike="noStrike" spc="-1" dirty="0">
                <a:solidFill>
                  <a:srgbClr val="FFFFFF"/>
                </a:solidFill>
                <a:latin typeface="Calisto MT" panose="02040603050505030304" pitchFamily="18" charset="0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sto MT" panose="02040603050505030304" pitchFamily="18" charset="0"/>
                <a:ea typeface="DejaVu Sans"/>
              </a:rPr>
              <a:t>módszerrel</a:t>
            </a:r>
            <a:r>
              <a:rPr lang="en-US" sz="2800" b="0" strike="noStrike" spc="-1" dirty="0">
                <a:solidFill>
                  <a:srgbClr val="FFFFFF"/>
                </a:solidFill>
                <a:latin typeface="Calisto MT" panose="02040603050505030304" pitchFamily="18" charset="0"/>
                <a:ea typeface="DejaVu Sans"/>
              </a:rPr>
              <a:t> a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sto MT" panose="02040603050505030304" pitchFamily="18" charset="0"/>
                <a:ea typeface="DejaVu Sans"/>
              </a:rPr>
              <a:t>kért</a:t>
            </a:r>
            <a:r>
              <a:rPr lang="en-US" sz="2800" b="0" strike="noStrike" spc="-1" dirty="0">
                <a:solidFill>
                  <a:srgbClr val="FFFFFF"/>
                </a:solidFill>
                <a:latin typeface="Calisto MT" panose="02040603050505030304" pitchFamily="18" charset="0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sto MT" panose="02040603050505030304" pitchFamily="18" charset="0"/>
                <a:ea typeface="DejaVu Sans"/>
              </a:rPr>
              <a:t>adatokat</a:t>
            </a:r>
            <a:r>
              <a:rPr lang="en-US" sz="2800" b="0" strike="noStrike" spc="-1" dirty="0">
                <a:solidFill>
                  <a:srgbClr val="FFFFFF"/>
                </a:solidFill>
                <a:latin typeface="Calisto MT" panose="02040603050505030304" pitchFamily="18" charset="0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sto MT" panose="02040603050505030304" pitchFamily="18" charset="0"/>
                <a:ea typeface="DejaVu Sans"/>
              </a:rPr>
              <a:t>belerakjuk</a:t>
            </a:r>
            <a:r>
              <a:rPr lang="en-US" sz="2800" b="0" strike="noStrike" spc="-1" dirty="0">
                <a:solidFill>
                  <a:srgbClr val="FFFFFF"/>
                </a:solidFill>
                <a:latin typeface="Calisto MT" panose="02040603050505030304" pitchFamily="18" charset="0"/>
                <a:ea typeface="DejaVu Sans"/>
              </a:rPr>
              <a:t> a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sto MT" panose="02040603050505030304" pitchFamily="18" charset="0"/>
                <a:ea typeface="DejaVu Sans"/>
              </a:rPr>
              <a:t>fájlba</a:t>
            </a:r>
            <a:endParaRPr lang="en-US" sz="2800" b="0" strike="noStrike" spc="-1" dirty="0">
              <a:latin typeface="Calisto MT" panose="02040603050505030304" pitchFamily="18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 dirty="0">
              <a:latin typeface="Calisto MT" panose="02040603050505030304" pitchFamily="18" charset="0"/>
            </a:endParaRPr>
          </a:p>
        </p:txBody>
      </p:sp>
      <p:pic>
        <p:nvPicPr>
          <p:cNvPr id="151" name="Picture 2" descr="No description available."/>
          <p:cNvPicPr/>
          <p:nvPr/>
        </p:nvPicPr>
        <p:blipFill>
          <a:blip r:embed="rId2"/>
          <a:stretch/>
        </p:blipFill>
        <p:spPr>
          <a:xfrm>
            <a:off x="40680" y="1789560"/>
            <a:ext cx="12067920" cy="2066400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C216AD-D92C-40E6-8169-FC0FD731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bg1"/>
                </a:solidFill>
                <a:latin typeface="Calisto MT" panose="02040603050505030304" pitchFamily="18" charset="0"/>
              </a:rPr>
              <a:t>Tesztek végrehajtása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BE53C166-59E6-484A-8066-34AB4AB07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602" y="1240255"/>
            <a:ext cx="2386198" cy="3924410"/>
          </a:xfrm>
          <a:ln>
            <a:solidFill>
              <a:srgbClr val="00B0F0"/>
            </a:solidFill>
          </a:ln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57711353-8CB0-4FA5-9894-6733BF617E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86" y="2041864"/>
            <a:ext cx="8284854" cy="1874279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CD0B5B37-0A2F-4854-B581-FFDAD97F150D}"/>
              </a:ext>
            </a:extLst>
          </p:cNvPr>
          <p:cNvSpPr txBox="1"/>
          <p:nvPr/>
        </p:nvSpPr>
        <p:spPr>
          <a:xfrm>
            <a:off x="406386" y="4354941"/>
            <a:ext cx="8284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600" dirty="0" err="1">
                <a:solidFill>
                  <a:schemeClr val="bg1"/>
                </a:solidFill>
                <a:latin typeface="Calisto MT" panose="02040603050505030304" pitchFamily="18" charset="0"/>
              </a:rPr>
              <a:t>Call</a:t>
            </a:r>
            <a:r>
              <a:rPr lang="hu-HU" sz="3600" dirty="0">
                <a:solidFill>
                  <a:schemeClr val="bg1"/>
                </a:solidFill>
                <a:latin typeface="Calisto MT" panose="02040603050505030304" pitchFamily="18" charset="0"/>
              </a:rPr>
              <a:t> osztály tesztelése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5EA9029C-702F-4297-8E93-5B4D280F3133}"/>
              </a:ext>
            </a:extLst>
          </p:cNvPr>
          <p:cNvSpPr txBox="1"/>
          <p:nvPr/>
        </p:nvSpPr>
        <p:spPr>
          <a:xfrm>
            <a:off x="8967602" y="5346260"/>
            <a:ext cx="23861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>
                <a:solidFill>
                  <a:schemeClr val="bg1"/>
                </a:solidFill>
                <a:latin typeface="Calisto MT" panose="02040603050505030304" pitchFamily="18" charset="0"/>
              </a:rPr>
              <a:t>Megoldás tesztelése</a:t>
            </a:r>
          </a:p>
        </p:txBody>
      </p:sp>
      <p:sp>
        <p:nvSpPr>
          <p:cNvPr id="10" name="Tartalom helye 2">
            <a:extLst>
              <a:ext uri="{FF2B5EF4-FFF2-40B4-BE49-F238E27FC236}">
                <a16:creationId xmlns:a16="http://schemas.microsoft.com/office/drawing/2014/main" id="{5E786D22-267F-4C46-987D-FCE8FA4F8D2E}"/>
              </a:ext>
            </a:extLst>
          </p:cNvPr>
          <p:cNvSpPr txBox="1">
            <a:spLocks/>
          </p:cNvSpPr>
          <p:nvPr/>
        </p:nvSpPr>
        <p:spPr>
          <a:xfrm>
            <a:off x="838200" y="5700203"/>
            <a:ext cx="10515600" cy="4767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3200" dirty="0">
                <a:solidFill>
                  <a:schemeClr val="bg1"/>
                </a:solidFill>
                <a:latin typeface="Calisto MT" panose="02040603050505030304" pitchFamily="18" charset="0"/>
              </a:rPr>
              <a:t>A testek a két fájl minden </a:t>
            </a:r>
            <a:r>
              <a:rPr lang="hu-HU" sz="3200" dirty="0" err="1">
                <a:solidFill>
                  <a:schemeClr val="bg1"/>
                </a:solidFill>
                <a:latin typeface="Calisto MT" panose="02040603050505030304" pitchFamily="18" charset="0"/>
              </a:rPr>
              <a:t>property</a:t>
            </a:r>
            <a:r>
              <a:rPr lang="hu-HU" sz="3200" dirty="0">
                <a:solidFill>
                  <a:schemeClr val="bg1"/>
                </a:solidFill>
                <a:latin typeface="Calisto MT" panose="02040603050505030304" pitchFamily="18" charset="0"/>
              </a:rPr>
              <a:t>-jét ellenőrzi</a:t>
            </a:r>
          </a:p>
        </p:txBody>
      </p:sp>
    </p:spTree>
    <p:extLst>
      <p:ext uri="{BB962C8B-B14F-4D97-AF65-F5344CB8AC3E}">
        <p14:creationId xmlns:p14="http://schemas.microsoft.com/office/powerpoint/2010/main" val="3902611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322</Words>
  <Application>Microsoft Office PowerPoint</Application>
  <PresentationFormat>Szélesvásznú</PresentationFormat>
  <Paragraphs>35</Paragraphs>
  <Slides>11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3</vt:i4>
      </vt:variant>
      <vt:variant>
        <vt:lpstr>Diacímek</vt:lpstr>
      </vt:variant>
      <vt:variant>
        <vt:i4>11</vt:i4>
      </vt:variant>
    </vt:vector>
  </HeadingPairs>
  <TitlesOfParts>
    <vt:vector size="20" baseType="lpstr">
      <vt:lpstr>Arial</vt:lpstr>
      <vt:lpstr>Calisto MT</vt:lpstr>
      <vt:lpstr>DejaVu Sans</vt:lpstr>
      <vt:lpstr>Symbol</vt:lpstr>
      <vt:lpstr>Times New Roman</vt:lpstr>
      <vt:lpstr>Wingdings</vt:lpstr>
      <vt:lpstr>Office Theme</vt:lpstr>
      <vt:lpstr>Office Theme</vt:lpstr>
      <vt:lpstr>Office Theme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Tesztek végrehajtása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ywei0628@gmail.com</dc:creator>
  <dc:description/>
  <cp:lastModifiedBy>Luo Hong Jun</cp:lastModifiedBy>
  <cp:revision>24</cp:revision>
  <dcterms:created xsi:type="dcterms:W3CDTF">2023-03-04T19:38:28Z</dcterms:created>
  <dcterms:modified xsi:type="dcterms:W3CDTF">2023-03-07T07:48:21Z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宽屏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