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2" r:id="rId3"/>
    <p:sldId id="274" r:id="rId4"/>
    <p:sldId id="276" r:id="rId5"/>
    <p:sldId id="288" r:id="rId6"/>
    <p:sldId id="275" r:id="rId7"/>
    <p:sldId id="289" r:id="rId8"/>
    <p:sldId id="290" r:id="rId9"/>
    <p:sldId id="277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5" r:id="rId24"/>
    <p:sldId id="307" r:id="rId25"/>
    <p:sldId id="306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20" r:id="rId38"/>
    <p:sldId id="321" r:id="rId39"/>
    <p:sldId id="322" r:id="rId40"/>
    <p:sldId id="323" r:id="rId41"/>
    <p:sldId id="324" r:id="rId42"/>
    <p:sldId id="325" r:id="rId43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1" autoAdjust="0"/>
    <p:restoredTop sz="86409" autoAdjust="0"/>
  </p:normalViewPr>
  <p:slideViewPr>
    <p:cSldViewPr snapToGrid="0">
      <p:cViewPr varScale="1">
        <p:scale>
          <a:sx n="126" d="100"/>
          <a:sy n="126" d="100"/>
        </p:scale>
        <p:origin x="162" y="378"/>
      </p:cViewPr>
      <p:guideLst/>
    </p:cSldViewPr>
  </p:slideViewPr>
  <p:outlineViewPr>
    <p:cViewPr>
      <p:scale>
        <a:sx n="33" d="100"/>
        <a:sy n="33" d="100"/>
      </p:scale>
      <p:origin x="0" y="-298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Slavec" userId="61ae62f6-9347-4590-919c-525d794b9530" providerId="ADAL" clId="{ED9414E8-B03C-4F20-99DA-70CAC117F548}"/>
    <pc:docChg chg="undo custSel modSld">
      <pc:chgData name="Ana Slavec" userId="61ae62f6-9347-4590-919c-525d794b9530" providerId="ADAL" clId="{ED9414E8-B03C-4F20-99DA-70CAC117F548}" dt="2024-03-15T14:18:37.750" v="1135" actId="20577"/>
      <pc:docMkLst>
        <pc:docMk/>
      </pc:docMkLst>
      <pc:sldChg chg="modSp">
        <pc:chgData name="Ana Slavec" userId="61ae62f6-9347-4590-919c-525d794b9530" providerId="ADAL" clId="{ED9414E8-B03C-4F20-99DA-70CAC117F548}" dt="2024-03-15T08:13:20.469" v="455" actId="20577"/>
        <pc:sldMkLst>
          <pc:docMk/>
          <pc:sldMk cId="3179415915" sldId="256"/>
        </pc:sldMkLst>
        <pc:spChg chg="mod">
          <ac:chgData name="Ana Slavec" userId="61ae62f6-9347-4590-919c-525d794b9530" providerId="ADAL" clId="{ED9414E8-B03C-4F20-99DA-70CAC117F548}" dt="2024-03-15T08:13:20.469" v="455" actId="20577"/>
          <ac:spMkLst>
            <pc:docMk/>
            <pc:sldMk cId="3179415915" sldId="256"/>
            <ac:spMk id="3" creationId="{140C1857-4D90-4A8F-AA63-52F809D29DFC}"/>
          </ac:spMkLst>
        </pc:spChg>
      </pc:sldChg>
      <pc:sldChg chg="addSp modSp mod">
        <pc:chgData name="Ana Slavec" userId="61ae62f6-9347-4590-919c-525d794b9530" providerId="ADAL" clId="{ED9414E8-B03C-4F20-99DA-70CAC117F548}" dt="2024-03-15T08:08:04.072" v="439" actId="20577"/>
        <pc:sldMkLst>
          <pc:docMk/>
          <pc:sldMk cId="205461773" sldId="294"/>
        </pc:sldMkLst>
        <pc:spChg chg="add mod">
          <ac:chgData name="Ana Slavec" userId="61ae62f6-9347-4590-919c-525d794b9530" providerId="ADAL" clId="{ED9414E8-B03C-4F20-99DA-70CAC117F548}" dt="2024-03-15T08:08:04.072" v="439" actId="20577"/>
          <ac:spMkLst>
            <pc:docMk/>
            <pc:sldMk cId="205461773" sldId="294"/>
            <ac:spMk id="6" creationId="{82B6F16E-0D61-977F-9F8E-5D8D65D38BAC}"/>
          </ac:spMkLst>
        </pc:spChg>
        <pc:picChg chg="mod">
          <ac:chgData name="Ana Slavec" userId="61ae62f6-9347-4590-919c-525d794b9530" providerId="ADAL" clId="{ED9414E8-B03C-4F20-99DA-70CAC117F548}" dt="2024-03-15T08:06:16.967" v="134" actId="1076"/>
          <ac:picMkLst>
            <pc:docMk/>
            <pc:sldMk cId="205461773" sldId="294"/>
            <ac:picMk id="4" creationId="{1B79452E-EB0E-0F7E-33E9-4FA2D4128BEB}"/>
          </ac:picMkLst>
        </pc:picChg>
      </pc:sldChg>
      <pc:sldChg chg="addSp modSp mod">
        <pc:chgData name="Ana Slavec" userId="61ae62f6-9347-4590-919c-525d794b9530" providerId="ADAL" clId="{ED9414E8-B03C-4F20-99DA-70CAC117F548}" dt="2024-03-15T08:08:55.548" v="454" actId="1076"/>
        <pc:sldMkLst>
          <pc:docMk/>
          <pc:sldMk cId="3778260384" sldId="295"/>
        </pc:sldMkLst>
        <pc:spChg chg="add mod">
          <ac:chgData name="Ana Slavec" userId="61ae62f6-9347-4590-919c-525d794b9530" providerId="ADAL" clId="{ED9414E8-B03C-4F20-99DA-70CAC117F548}" dt="2024-03-15T08:08:14.804" v="442"/>
          <ac:spMkLst>
            <pc:docMk/>
            <pc:sldMk cId="3778260384" sldId="295"/>
            <ac:spMk id="4" creationId="{C7D57AF3-36FB-3B85-E953-1E2B748C940A}"/>
          </ac:spMkLst>
        </pc:spChg>
        <pc:spChg chg="mod">
          <ac:chgData name="Ana Slavec" userId="61ae62f6-9347-4590-919c-525d794b9530" providerId="ADAL" clId="{ED9414E8-B03C-4F20-99DA-70CAC117F548}" dt="2024-03-15T08:08:35.106" v="453" actId="27636"/>
          <ac:spMkLst>
            <pc:docMk/>
            <pc:sldMk cId="3778260384" sldId="295"/>
            <ac:spMk id="8" creationId="{049A13D4-EEAF-5D26-7B8B-60F1821DD97F}"/>
          </ac:spMkLst>
        </pc:spChg>
        <pc:picChg chg="mod">
          <ac:chgData name="Ana Slavec" userId="61ae62f6-9347-4590-919c-525d794b9530" providerId="ADAL" clId="{ED9414E8-B03C-4F20-99DA-70CAC117F548}" dt="2024-03-15T08:08:55.548" v="454" actId="1076"/>
          <ac:picMkLst>
            <pc:docMk/>
            <pc:sldMk cId="3778260384" sldId="295"/>
            <ac:picMk id="3" creationId="{2A63A89F-A924-E658-61C0-2DD5CA423865}"/>
          </ac:picMkLst>
        </pc:picChg>
      </pc:sldChg>
      <pc:sldChg chg="modSp mod">
        <pc:chgData name="Ana Slavec" userId="61ae62f6-9347-4590-919c-525d794b9530" providerId="ADAL" clId="{ED9414E8-B03C-4F20-99DA-70CAC117F548}" dt="2024-03-15T08:04:57.477" v="130" actId="12385"/>
        <pc:sldMkLst>
          <pc:docMk/>
          <pc:sldMk cId="478313304" sldId="296"/>
        </pc:sldMkLst>
        <pc:graphicFrameChg chg="modGraphic">
          <ac:chgData name="Ana Slavec" userId="61ae62f6-9347-4590-919c-525d794b9530" providerId="ADAL" clId="{ED9414E8-B03C-4F20-99DA-70CAC117F548}" dt="2024-03-15T08:04:57.477" v="130" actId="12385"/>
          <ac:graphicFrameMkLst>
            <pc:docMk/>
            <pc:sldMk cId="478313304" sldId="296"/>
            <ac:graphicFrameMk id="4" creationId="{DCE8F80E-45BC-DCB0-C966-636931312445}"/>
          </ac:graphicFrameMkLst>
        </pc:graphicFrameChg>
      </pc:sldChg>
      <pc:sldChg chg="modSp mod">
        <pc:chgData name="Ana Slavec" userId="61ae62f6-9347-4590-919c-525d794b9530" providerId="ADAL" clId="{ED9414E8-B03C-4F20-99DA-70CAC117F548}" dt="2024-03-15T08:05:04.017" v="131" actId="12385"/>
        <pc:sldMkLst>
          <pc:docMk/>
          <pc:sldMk cId="889861814" sldId="299"/>
        </pc:sldMkLst>
        <pc:graphicFrameChg chg="modGraphic">
          <ac:chgData name="Ana Slavec" userId="61ae62f6-9347-4590-919c-525d794b9530" providerId="ADAL" clId="{ED9414E8-B03C-4F20-99DA-70CAC117F548}" dt="2024-03-15T08:05:04.017" v="131" actId="12385"/>
          <ac:graphicFrameMkLst>
            <pc:docMk/>
            <pc:sldMk cId="889861814" sldId="299"/>
            <ac:graphicFrameMk id="4" creationId="{548D51CE-F3D6-A2E3-D9B3-36A66D39399D}"/>
          </ac:graphicFrameMkLst>
        </pc:graphicFrameChg>
      </pc:sldChg>
      <pc:sldChg chg="modSp mod">
        <pc:chgData name="Ana Slavec" userId="61ae62f6-9347-4590-919c-525d794b9530" providerId="ADAL" clId="{ED9414E8-B03C-4F20-99DA-70CAC117F548}" dt="2024-03-15T08:05:08.985" v="132" actId="12385"/>
        <pc:sldMkLst>
          <pc:docMk/>
          <pc:sldMk cId="452108938" sldId="300"/>
        </pc:sldMkLst>
        <pc:graphicFrameChg chg="modGraphic">
          <ac:chgData name="Ana Slavec" userId="61ae62f6-9347-4590-919c-525d794b9530" providerId="ADAL" clId="{ED9414E8-B03C-4F20-99DA-70CAC117F548}" dt="2024-03-15T08:05:08.985" v="132" actId="12385"/>
          <ac:graphicFrameMkLst>
            <pc:docMk/>
            <pc:sldMk cId="452108938" sldId="300"/>
            <ac:graphicFrameMk id="4" creationId="{548D51CE-F3D6-A2E3-D9B3-36A66D39399D}"/>
          </ac:graphicFrameMkLst>
        </pc:graphicFrameChg>
      </pc:sldChg>
      <pc:sldChg chg="modSp mod">
        <pc:chgData name="Ana Slavec" userId="61ae62f6-9347-4590-919c-525d794b9530" providerId="ADAL" clId="{ED9414E8-B03C-4F20-99DA-70CAC117F548}" dt="2024-03-15T14:15:51.984" v="905" actId="20577"/>
        <pc:sldMkLst>
          <pc:docMk/>
          <pc:sldMk cId="597056688" sldId="321"/>
        </pc:sldMkLst>
        <pc:spChg chg="mod">
          <ac:chgData name="Ana Slavec" userId="61ae62f6-9347-4590-919c-525d794b9530" providerId="ADAL" clId="{ED9414E8-B03C-4F20-99DA-70CAC117F548}" dt="2024-03-15T14:15:51.984" v="905" actId="20577"/>
          <ac:spMkLst>
            <pc:docMk/>
            <pc:sldMk cId="597056688" sldId="321"/>
            <ac:spMk id="3" creationId="{178FA35C-2DC7-E2D6-A516-F8D730DD5525}"/>
          </ac:spMkLst>
        </pc:spChg>
      </pc:sldChg>
      <pc:sldChg chg="modSp mod">
        <pc:chgData name="Ana Slavec" userId="61ae62f6-9347-4590-919c-525d794b9530" providerId="ADAL" clId="{ED9414E8-B03C-4F20-99DA-70CAC117F548}" dt="2024-03-15T14:18:37.750" v="1135" actId="20577"/>
        <pc:sldMkLst>
          <pc:docMk/>
          <pc:sldMk cId="877832521" sldId="322"/>
        </pc:sldMkLst>
        <pc:spChg chg="mod">
          <ac:chgData name="Ana Slavec" userId="61ae62f6-9347-4590-919c-525d794b9530" providerId="ADAL" clId="{ED9414E8-B03C-4F20-99DA-70CAC117F548}" dt="2024-03-15T14:18:37.750" v="1135" actId="20577"/>
          <ac:spMkLst>
            <pc:docMk/>
            <pc:sldMk cId="877832521" sldId="322"/>
            <ac:spMk id="3" creationId="{178FA35C-2DC7-E2D6-A516-F8D730DD5525}"/>
          </ac:spMkLst>
        </pc:spChg>
        <pc:graphicFrameChg chg="modGraphic">
          <ac:chgData name="Ana Slavec" userId="61ae62f6-9347-4590-919c-525d794b9530" providerId="ADAL" clId="{ED9414E8-B03C-4F20-99DA-70CAC117F548}" dt="2024-03-15T14:16:32.669" v="906" actId="12385"/>
          <ac:graphicFrameMkLst>
            <pc:docMk/>
            <pc:sldMk cId="877832521" sldId="322"/>
            <ac:graphicFrameMk id="6" creationId="{024401AA-0EEA-919B-D510-C05BF40ECF2F}"/>
          </ac:graphicFrameMkLst>
        </pc:graphicFrameChg>
      </pc:sldChg>
      <pc:sldChg chg="modSp mod">
        <pc:chgData name="Ana Slavec" userId="61ae62f6-9347-4590-919c-525d794b9530" providerId="ADAL" clId="{ED9414E8-B03C-4F20-99DA-70CAC117F548}" dt="2024-03-15T01:24:04.798" v="129" actId="6549"/>
        <pc:sldMkLst>
          <pc:docMk/>
          <pc:sldMk cId="2595863929" sldId="323"/>
        </pc:sldMkLst>
        <pc:spChg chg="mod">
          <ac:chgData name="Ana Slavec" userId="61ae62f6-9347-4590-919c-525d794b9530" providerId="ADAL" clId="{ED9414E8-B03C-4F20-99DA-70CAC117F548}" dt="2024-03-15T01:24:04.798" v="129" actId="6549"/>
          <ac:spMkLst>
            <pc:docMk/>
            <pc:sldMk cId="2595863929" sldId="323"/>
            <ac:spMk id="3" creationId="{178FA35C-2DC7-E2D6-A516-F8D730DD5525}"/>
          </ac:spMkLst>
        </pc:spChg>
      </pc:sldChg>
    </pc:docChg>
  </pc:docChgLst>
  <pc:docChgLst>
    <pc:chgData name="Ana Slavec" userId="61ae62f6-9347-4590-919c-525d794b9530" providerId="ADAL" clId="{F719200E-4CD1-4AE0-9ADD-E1FE55A43276}"/>
    <pc:docChg chg="undo redo custSel addSld modSld">
      <pc:chgData name="Ana Slavec" userId="61ae62f6-9347-4590-919c-525d794b9530" providerId="ADAL" clId="{F719200E-4CD1-4AE0-9ADD-E1FE55A43276}" dt="2024-03-22T12:19:11.848" v="1891" actId="313"/>
      <pc:docMkLst>
        <pc:docMk/>
      </pc:docMkLst>
      <pc:sldChg chg="modSp">
        <pc:chgData name="Ana Slavec" userId="61ae62f6-9347-4590-919c-525d794b9530" providerId="ADAL" clId="{F719200E-4CD1-4AE0-9ADD-E1FE55A43276}" dt="2024-03-22T12:19:11.848" v="1891" actId="313"/>
        <pc:sldMkLst>
          <pc:docMk/>
          <pc:sldMk cId="478313304" sldId="296"/>
        </pc:sldMkLst>
        <pc:spChg chg="mod">
          <ac:chgData name="Ana Slavec" userId="61ae62f6-9347-4590-919c-525d794b9530" providerId="ADAL" clId="{F719200E-4CD1-4AE0-9ADD-E1FE55A43276}" dt="2024-03-22T12:19:11.848" v="1891" actId="313"/>
          <ac:spMkLst>
            <pc:docMk/>
            <pc:sldMk cId="478313304" sldId="296"/>
            <ac:spMk id="3" creationId="{178FA35C-2DC7-E2D6-A516-F8D730DD5525}"/>
          </ac:spMkLst>
        </pc:spChg>
      </pc:sldChg>
      <pc:sldChg chg="modSp">
        <pc:chgData name="Ana Slavec" userId="61ae62f6-9347-4590-919c-525d794b9530" providerId="ADAL" clId="{F719200E-4CD1-4AE0-9ADD-E1FE55A43276}" dt="2024-03-22T12:19:00.094" v="1890" actId="313"/>
        <pc:sldMkLst>
          <pc:docMk/>
          <pc:sldMk cId="2978430936" sldId="301"/>
        </pc:sldMkLst>
        <pc:spChg chg="mod">
          <ac:chgData name="Ana Slavec" userId="61ae62f6-9347-4590-919c-525d794b9530" providerId="ADAL" clId="{F719200E-4CD1-4AE0-9ADD-E1FE55A43276}" dt="2024-03-22T12:19:00.094" v="1890" actId="313"/>
          <ac:spMkLst>
            <pc:docMk/>
            <pc:sldMk cId="2978430936" sldId="301"/>
            <ac:spMk id="3" creationId="{178FA35C-2DC7-E2D6-A516-F8D730DD5525}"/>
          </ac:spMkLst>
        </pc:spChg>
      </pc:sldChg>
      <pc:sldChg chg="modSp mod">
        <pc:chgData name="Ana Slavec" userId="61ae62f6-9347-4590-919c-525d794b9530" providerId="ADAL" clId="{F719200E-4CD1-4AE0-9ADD-E1FE55A43276}" dt="2024-03-22T11:40:15.178" v="127" actId="12385"/>
        <pc:sldMkLst>
          <pc:docMk/>
          <pc:sldMk cId="3236429884" sldId="305"/>
        </pc:sldMkLst>
        <pc:graphicFrameChg chg="modGraphic">
          <ac:chgData name="Ana Slavec" userId="61ae62f6-9347-4590-919c-525d794b9530" providerId="ADAL" clId="{F719200E-4CD1-4AE0-9ADD-E1FE55A43276}" dt="2024-03-22T11:40:15.178" v="127" actId="12385"/>
          <ac:graphicFrameMkLst>
            <pc:docMk/>
            <pc:sldMk cId="3236429884" sldId="305"/>
            <ac:graphicFrameMk id="4" creationId="{7CBA7727-D8A8-E7E1-395F-CF5461E385E2}"/>
          </ac:graphicFrameMkLst>
        </pc:graphicFrameChg>
      </pc:sldChg>
      <pc:sldChg chg="modSp mod">
        <pc:chgData name="Ana Slavec" userId="61ae62f6-9347-4590-919c-525d794b9530" providerId="ADAL" clId="{F719200E-4CD1-4AE0-9ADD-E1FE55A43276}" dt="2024-03-22T12:18:44.626" v="1889" actId="313"/>
        <pc:sldMkLst>
          <pc:docMk/>
          <pc:sldMk cId="712702926" sldId="308"/>
        </pc:sldMkLst>
        <pc:spChg chg="mod">
          <ac:chgData name="Ana Slavec" userId="61ae62f6-9347-4590-919c-525d794b9530" providerId="ADAL" clId="{F719200E-4CD1-4AE0-9ADD-E1FE55A43276}" dt="2024-03-22T12:18:44.626" v="1889" actId="313"/>
          <ac:spMkLst>
            <pc:docMk/>
            <pc:sldMk cId="712702926" sldId="308"/>
            <ac:spMk id="3" creationId="{178FA35C-2DC7-E2D6-A516-F8D730DD5525}"/>
          </ac:spMkLst>
        </pc:spChg>
        <pc:graphicFrameChg chg="modGraphic">
          <ac:chgData name="Ana Slavec" userId="61ae62f6-9347-4590-919c-525d794b9530" providerId="ADAL" clId="{F719200E-4CD1-4AE0-9ADD-E1FE55A43276}" dt="2024-03-22T11:40:22.484" v="130" actId="12385"/>
          <ac:graphicFrameMkLst>
            <pc:docMk/>
            <pc:sldMk cId="712702926" sldId="308"/>
            <ac:graphicFrameMk id="8" creationId="{3FC390CE-EBF2-FD90-ABA0-DDD5E6E6F2C5}"/>
          </ac:graphicFrameMkLst>
        </pc:graphicFrameChg>
      </pc:sldChg>
      <pc:sldChg chg="modSp mod">
        <pc:chgData name="Ana Slavec" userId="61ae62f6-9347-4590-919c-525d794b9530" providerId="ADAL" clId="{F719200E-4CD1-4AE0-9ADD-E1FE55A43276}" dt="2024-03-22T11:40:38.441" v="134" actId="12385"/>
        <pc:sldMkLst>
          <pc:docMk/>
          <pc:sldMk cId="3513144366" sldId="310"/>
        </pc:sldMkLst>
        <pc:graphicFrameChg chg="modGraphic">
          <ac:chgData name="Ana Slavec" userId="61ae62f6-9347-4590-919c-525d794b9530" providerId="ADAL" clId="{F719200E-4CD1-4AE0-9ADD-E1FE55A43276}" dt="2024-03-22T11:40:38.441" v="134" actId="12385"/>
          <ac:graphicFrameMkLst>
            <pc:docMk/>
            <pc:sldMk cId="3513144366" sldId="310"/>
            <ac:graphicFrameMk id="7" creationId="{9CEC2465-C892-7213-741D-923D227F80DE}"/>
          </ac:graphicFrameMkLst>
        </pc:graphicFrameChg>
      </pc:sldChg>
      <pc:sldChg chg="modSp mod">
        <pc:chgData name="Ana Slavec" userId="61ae62f6-9347-4590-919c-525d794b9530" providerId="ADAL" clId="{F719200E-4CD1-4AE0-9ADD-E1FE55A43276}" dt="2024-03-22T11:40:58.391" v="136" actId="12385"/>
        <pc:sldMkLst>
          <pc:docMk/>
          <pc:sldMk cId="127614817" sldId="316"/>
        </pc:sldMkLst>
        <pc:graphicFrameChg chg="modGraphic">
          <ac:chgData name="Ana Slavec" userId="61ae62f6-9347-4590-919c-525d794b9530" providerId="ADAL" clId="{F719200E-4CD1-4AE0-9ADD-E1FE55A43276}" dt="2024-03-22T11:40:58.391" v="136" actId="12385"/>
          <ac:graphicFrameMkLst>
            <pc:docMk/>
            <pc:sldMk cId="127614817" sldId="316"/>
            <ac:graphicFrameMk id="6" creationId="{997BCB38-D92A-0A4A-9FB3-C1AB1066E5D8}"/>
          </ac:graphicFrameMkLst>
        </pc:graphicFrameChg>
      </pc:sldChg>
      <pc:sldChg chg="modSp mod">
        <pc:chgData name="Ana Slavec" userId="61ae62f6-9347-4590-919c-525d794b9530" providerId="ADAL" clId="{F719200E-4CD1-4AE0-9ADD-E1FE55A43276}" dt="2024-03-22T11:39:37.909" v="124" actId="20577"/>
        <pc:sldMkLst>
          <pc:docMk/>
          <pc:sldMk cId="877832521" sldId="322"/>
        </pc:sldMkLst>
        <pc:spChg chg="mod">
          <ac:chgData name="Ana Slavec" userId="61ae62f6-9347-4590-919c-525d794b9530" providerId="ADAL" clId="{F719200E-4CD1-4AE0-9ADD-E1FE55A43276}" dt="2024-03-22T11:39:37.909" v="124" actId="20577"/>
          <ac:spMkLst>
            <pc:docMk/>
            <pc:sldMk cId="877832521" sldId="322"/>
            <ac:spMk id="3" creationId="{178FA35C-2DC7-E2D6-A516-F8D730DD5525}"/>
          </ac:spMkLst>
        </pc:spChg>
        <pc:graphicFrameChg chg="mod modGraphic">
          <ac:chgData name="Ana Slavec" userId="61ae62f6-9347-4590-919c-525d794b9530" providerId="ADAL" clId="{F719200E-4CD1-4AE0-9ADD-E1FE55A43276}" dt="2024-03-22T11:38:36.257" v="111" actId="20577"/>
          <ac:graphicFrameMkLst>
            <pc:docMk/>
            <pc:sldMk cId="877832521" sldId="322"/>
            <ac:graphicFrameMk id="6" creationId="{024401AA-0EEA-919B-D510-C05BF40ECF2F}"/>
          </ac:graphicFrameMkLst>
        </pc:graphicFrameChg>
      </pc:sldChg>
      <pc:sldChg chg="modSp mod">
        <pc:chgData name="Ana Slavec" userId="61ae62f6-9347-4590-919c-525d794b9530" providerId="ADAL" clId="{F719200E-4CD1-4AE0-9ADD-E1FE55A43276}" dt="2024-03-22T12:10:03.743" v="1225" actId="20577"/>
        <pc:sldMkLst>
          <pc:docMk/>
          <pc:sldMk cId="2595863929" sldId="323"/>
        </pc:sldMkLst>
        <pc:spChg chg="mod">
          <ac:chgData name="Ana Slavec" userId="61ae62f6-9347-4590-919c-525d794b9530" providerId="ADAL" clId="{F719200E-4CD1-4AE0-9ADD-E1FE55A43276}" dt="2024-03-22T12:09:45.881" v="1167" actId="20577"/>
          <ac:spMkLst>
            <pc:docMk/>
            <pc:sldMk cId="2595863929" sldId="323"/>
            <ac:spMk id="2" creationId="{6B664A6E-D026-E255-FBD8-972D0E6C3E21}"/>
          </ac:spMkLst>
        </pc:spChg>
        <pc:spChg chg="mod">
          <ac:chgData name="Ana Slavec" userId="61ae62f6-9347-4590-919c-525d794b9530" providerId="ADAL" clId="{F719200E-4CD1-4AE0-9ADD-E1FE55A43276}" dt="2024-03-22T12:10:03.743" v="1225" actId="20577"/>
          <ac:spMkLst>
            <pc:docMk/>
            <pc:sldMk cId="2595863929" sldId="323"/>
            <ac:spMk id="3" creationId="{178FA35C-2DC7-E2D6-A516-F8D730DD5525}"/>
          </ac:spMkLst>
        </pc:spChg>
      </pc:sldChg>
      <pc:sldChg chg="modSp add mod">
        <pc:chgData name="Ana Slavec" userId="61ae62f6-9347-4590-919c-525d794b9530" providerId="ADAL" clId="{F719200E-4CD1-4AE0-9ADD-E1FE55A43276}" dt="2024-03-22T12:15:58.837" v="1749" actId="403"/>
        <pc:sldMkLst>
          <pc:docMk/>
          <pc:sldMk cId="1679192357" sldId="324"/>
        </pc:sldMkLst>
        <pc:spChg chg="mod">
          <ac:chgData name="Ana Slavec" userId="61ae62f6-9347-4590-919c-525d794b9530" providerId="ADAL" clId="{F719200E-4CD1-4AE0-9ADD-E1FE55A43276}" dt="2024-03-22T12:10:19.807" v="1249" actId="20577"/>
          <ac:spMkLst>
            <pc:docMk/>
            <pc:sldMk cId="1679192357" sldId="324"/>
            <ac:spMk id="2" creationId="{6B664A6E-D026-E255-FBD8-972D0E6C3E21}"/>
          </ac:spMkLst>
        </pc:spChg>
        <pc:spChg chg="mod">
          <ac:chgData name="Ana Slavec" userId="61ae62f6-9347-4590-919c-525d794b9530" providerId="ADAL" clId="{F719200E-4CD1-4AE0-9ADD-E1FE55A43276}" dt="2024-03-22T12:15:58.837" v="1749" actId="403"/>
          <ac:spMkLst>
            <pc:docMk/>
            <pc:sldMk cId="1679192357" sldId="324"/>
            <ac:spMk id="3" creationId="{178FA35C-2DC7-E2D6-A516-F8D730DD5525}"/>
          </ac:spMkLst>
        </pc:spChg>
      </pc:sldChg>
      <pc:sldChg chg="addSp delSp modSp add mod modClrScheme chgLayout">
        <pc:chgData name="Ana Slavec" userId="61ae62f6-9347-4590-919c-525d794b9530" providerId="ADAL" clId="{F719200E-4CD1-4AE0-9ADD-E1FE55A43276}" dt="2024-03-22T12:18:27.533" v="1888" actId="20577"/>
        <pc:sldMkLst>
          <pc:docMk/>
          <pc:sldMk cId="2059278351" sldId="325"/>
        </pc:sldMkLst>
        <pc:spChg chg="mod ord">
          <ac:chgData name="Ana Slavec" userId="61ae62f6-9347-4590-919c-525d794b9530" providerId="ADAL" clId="{F719200E-4CD1-4AE0-9ADD-E1FE55A43276}" dt="2024-03-22T12:18:27.533" v="1888" actId="20577"/>
          <ac:spMkLst>
            <pc:docMk/>
            <pc:sldMk cId="2059278351" sldId="325"/>
            <ac:spMk id="2" creationId="{6B664A6E-D026-E255-FBD8-972D0E6C3E21}"/>
          </ac:spMkLst>
        </pc:spChg>
        <pc:spChg chg="mod ord">
          <ac:chgData name="Ana Slavec" userId="61ae62f6-9347-4590-919c-525d794b9530" providerId="ADAL" clId="{F719200E-4CD1-4AE0-9ADD-E1FE55A43276}" dt="2024-03-22T12:15:51.387" v="1748" actId="403"/>
          <ac:spMkLst>
            <pc:docMk/>
            <pc:sldMk cId="2059278351" sldId="325"/>
            <ac:spMk id="3" creationId="{178FA35C-2DC7-E2D6-A516-F8D730DD5525}"/>
          </ac:spMkLst>
        </pc:spChg>
        <pc:spChg chg="add del mod ord">
          <ac:chgData name="Ana Slavec" userId="61ae62f6-9347-4590-919c-525d794b9530" providerId="ADAL" clId="{F719200E-4CD1-4AE0-9ADD-E1FE55A43276}" dt="2024-03-22T12:16:28.082" v="1750" actId="3680"/>
          <ac:spMkLst>
            <pc:docMk/>
            <pc:sldMk cId="2059278351" sldId="325"/>
            <ac:spMk id="4" creationId="{A86C8DEB-8CCF-B376-D047-5D16E9DE9292}"/>
          </ac:spMkLst>
        </pc:spChg>
        <pc:spChg chg="mod ord">
          <ac:chgData name="Ana Slavec" userId="61ae62f6-9347-4590-919c-525d794b9530" providerId="ADAL" clId="{F719200E-4CD1-4AE0-9ADD-E1FE55A43276}" dt="2024-03-22T12:14:54.727" v="1530" actId="700"/>
          <ac:spMkLst>
            <pc:docMk/>
            <pc:sldMk cId="2059278351" sldId="325"/>
            <ac:spMk id="5" creationId="{D35681B8-28E8-3EF3-3AE7-C15DDBA3A0F5}"/>
          </ac:spMkLst>
        </pc:spChg>
        <pc:graphicFrameChg chg="add mod ord modGraphic">
          <ac:chgData name="Ana Slavec" userId="61ae62f6-9347-4590-919c-525d794b9530" providerId="ADAL" clId="{F719200E-4CD1-4AE0-9ADD-E1FE55A43276}" dt="2024-03-22T12:17:40.393" v="1887" actId="20577"/>
          <ac:graphicFrameMkLst>
            <pc:docMk/>
            <pc:sldMk cId="2059278351" sldId="325"/>
            <ac:graphicFrameMk id="6" creationId="{8E23A69A-9C36-7A48-43AD-92CE02619E7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5D12-7D79-4E9B-997B-42219EB6B21C}" type="datetimeFigureOut">
              <a:rPr lang="en-SI" smtClean="0"/>
              <a:t>22/03/2024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53570-1D68-4BD7-9B4E-B63B78F26A1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5774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4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766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5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9518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17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3447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18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4478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19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2848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28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7542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Sta bolj robustni na ekstremne vrednosti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32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5983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dirty="0"/>
              <a:t>V primerjavi z absolutno deviacijo ima varianca boljše matematične lastnosti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33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2815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01F-F0F6-4A91-9CF2-8321845A9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473E4-97B8-4921-A6B5-D73AEC4E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213E-FFF8-46DB-8E49-B9E27C8D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D19D-3F9A-43D7-80B5-E6D5A70F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7A5C-D376-4434-8AE3-9C75FD63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449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E0D2-B80F-4F4F-871C-3693D267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426C2-2061-44B3-A0B6-7D701398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B0F6-A458-48BB-BAA6-957B1467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5F85-95C7-4E21-84D8-5CC9F059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435D-F28E-46C2-8CE6-BE39B41E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344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B879D-88C4-49CE-A2B6-5213ACCED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0EFA5-7424-43FE-B309-0DB6A94FD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2CFB-EB9F-4A1A-BE38-23EC0428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3844-E374-4E94-94B0-594873E6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303E-934D-4DC9-81AB-CC761235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4658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556F-4C3C-46E0-8BA5-31F35D4E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C03DF-CB19-402E-AC16-9FFF8E1D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4AAC-A499-43C5-94C1-9A67A3EE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2EC4-EA4C-438C-A1CA-2C02E636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CAF44-B22C-47CD-981C-3A6606C9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9353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2E63-AE9E-4851-A217-46B2BCD1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8CE5E-389A-4941-8945-42C071DAE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ED21-5751-4918-86A2-80EC57A8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B3FE-9E7C-46AA-B543-699C777F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AD5E-ABDC-4909-96CC-4C2B02FE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1292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6B18-526A-4A33-8665-4756C284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2A14-0F88-4ED9-BBE9-48B84946C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D32A-C73B-4879-92D1-319F638DE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5B99-CCE1-40DC-96BC-11E2DF2A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D5A79-2B47-4390-AC81-1A4ADF64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56159-30DD-4D5C-B7F1-CF2D13F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311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0FE2-2525-49EF-8B6D-59E09596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B9B0-31C8-4E90-AC23-04A57232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46BF1-1052-4A57-BC5F-6F5736296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16000-7531-4049-BD15-AB239BB22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38C30-1758-419F-8AEA-7420F2332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18AA-8158-4F50-A98F-BD4A7AA6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620C8-FAA3-49AE-B9BD-9DED81A9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69054-A4CE-4A55-996A-B9C059BE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70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C70A-D56B-468B-A726-9DA3954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F8069-6C90-4FE8-8BC9-512FEA35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286ED-61B8-43F7-A6E6-ADC29F23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B0877-17EE-40E6-87B2-AFBBB1B4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4596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B15DA-0569-4D4C-8C7F-E26D95FF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75B9E-2106-4A29-822E-52C008CE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84928-4E1A-4F2D-A7AD-A4C08448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8053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DD1B-146B-413B-8972-76AB8C13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CA72-71C1-4C6D-8DE1-53AB138E9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1EF52-A303-4BAE-8994-3A051A17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492C1-D79D-41AD-811A-C098B4D5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2FE0-68C1-4720-A774-1C7BA78F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B988C-938B-420C-B0F5-CFD6D39F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27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F9C4-AC3D-46C3-91D2-AF65AFAC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412D8-96B1-4370-AED8-62136105D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F34C-FDDC-4CA5-B3C7-742A54C7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CCD5-4C71-41D4-BB78-A8CD1944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D757-1AAE-4D04-8F81-756E4E2A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3AB6E-B07A-4317-8E7F-EA4922E4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272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40FD4-868F-48C6-A596-5A428F44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C706-3B14-4256-86E4-F0312C540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D13B-81FC-4C42-BC41-B79C56FB0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I"/>
              <a:t>26/04/2018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15D7-47FA-42CF-B3C1-DB0436BAD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D56A-340D-41CF-8575-217A6EB7D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5185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f.uni-lj.si/publikacije/zbirka-vaj-iz-pedagoske-statistik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f.uni-lj.si/publikacije/zbirka-vaj-iz-pedagoske-statistik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f.uni-lj.si/publikacije/zbirka-vaj-iz-pedagoske-statistik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5E8E-0189-443A-BBE1-1E7974BA6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6000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Opisna statistika</a:t>
            </a:r>
            <a:endParaRPr lang="sl-SI" noProof="0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C1857-4D90-4A8F-AA63-52F809D29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b="1" noProof="0" dirty="0"/>
              <a:t>Statistične metode v edukaciji</a:t>
            </a:r>
          </a:p>
          <a:p>
            <a:r>
              <a:rPr lang="sl-SI" noProof="0" dirty="0"/>
              <a:t>Pedagoška fakulteta UP</a:t>
            </a:r>
          </a:p>
          <a:p>
            <a:r>
              <a:rPr lang="sl-SI" noProof="0" dirty="0"/>
              <a:t>8. in 15. 3. 2024</a:t>
            </a:r>
          </a:p>
          <a:p>
            <a:endParaRPr lang="sl-SI" b="1" noProof="0" dirty="0"/>
          </a:p>
          <a:p>
            <a:r>
              <a:rPr lang="sl-SI" b="1" noProof="0" dirty="0"/>
              <a:t>doc. dr. Ana Slavec</a:t>
            </a:r>
          </a:p>
        </p:txBody>
      </p:sp>
    </p:spTree>
    <p:extLst>
      <p:ext uri="{BB962C8B-B14F-4D97-AF65-F5344CB8AC3E}">
        <p14:creationId xmlns:p14="http://schemas.microsoft.com/office/powerpoint/2010/main" val="317941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Grafična predstavitev frekvenčnih porazdelitev za intervalne in razmernostne spremenljivke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Histogram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Poligon</a:t>
            </a:r>
          </a:p>
          <a:p>
            <a:pPr>
              <a:lnSpc>
                <a:spcPct val="100000"/>
              </a:lnSpc>
            </a:pPr>
            <a:r>
              <a:rPr lang="sl-SI" noProof="0" dirty="0" err="1">
                <a:latin typeface="Hero New Light"/>
              </a:rPr>
              <a:t>Ogiva</a:t>
            </a:r>
            <a:r>
              <a:rPr lang="sl-SI" noProof="0" dirty="0">
                <a:latin typeface="Hero New Light"/>
              </a:rPr>
              <a:t> (za kumulativne frekvence)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10</a:t>
            </a:fld>
            <a:endParaRPr lang="en-SI"/>
          </a:p>
        </p:txBody>
      </p:sp>
      <p:pic>
        <p:nvPicPr>
          <p:cNvPr id="6" name="Picture 2" descr="Image result for histogram">
            <a:extLst>
              <a:ext uri="{FF2B5EF4-FFF2-40B4-BE49-F238E27FC236}">
                <a16:creationId xmlns:a16="http://schemas.microsoft.com/office/drawing/2014/main" id="{FCDA6C8C-F0AC-313A-F9DF-8BDC97B7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1174"/>
            <a:ext cx="3831788" cy="20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polygon vs ogive">
            <a:extLst>
              <a:ext uri="{FF2B5EF4-FFF2-40B4-BE49-F238E27FC236}">
                <a16:creationId xmlns:a16="http://schemas.microsoft.com/office/drawing/2014/main" id="{76E936A7-DDB4-E0E7-3C7F-78B6D717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243" y="4001294"/>
            <a:ext cx="6455302" cy="212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11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Oblike porazdelitev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Frekvenčna porazdelitev prikazuje variabilnost oziroma razpršenost vrednosti spremenljivke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Razpršenost je posledica posameznih dejavnikov, ki vplivajo posamezne rezultate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Ti učinki so raznoliki in njihova posledica so različne oblike frekvenčnih porazdelitev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Nekatere oblike frekvenčnih porazdelitev se pogosto pojavljajo in imajo svoja imena (normalna, asimetrična v levo, asimetrična v desno, sploščena, koničasta, </a:t>
            </a:r>
            <a:r>
              <a:rPr lang="sl-SI" noProof="0" dirty="0" err="1">
                <a:latin typeface="Hero New Light"/>
              </a:rPr>
              <a:t>unimodalna</a:t>
            </a:r>
            <a:r>
              <a:rPr lang="sl-SI" noProof="0" dirty="0">
                <a:latin typeface="Hero New Light"/>
              </a:rPr>
              <a:t>, </a:t>
            </a:r>
            <a:r>
              <a:rPr lang="sl-SI" noProof="0" dirty="0" err="1">
                <a:latin typeface="Hero New Light"/>
              </a:rPr>
              <a:t>bimodalna</a:t>
            </a:r>
            <a:r>
              <a:rPr lang="sl-SI" noProof="0" dirty="0">
                <a:latin typeface="Hero New Light"/>
              </a:rPr>
              <a:t>, </a:t>
            </a:r>
            <a:r>
              <a:rPr lang="sl-SI" noProof="0" dirty="0" err="1">
                <a:latin typeface="Hero New Light"/>
              </a:rPr>
              <a:t>polimodalna</a:t>
            </a:r>
            <a:r>
              <a:rPr lang="sl-SI" noProof="0" dirty="0">
                <a:latin typeface="Hero New Light"/>
              </a:rPr>
              <a:t> …)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834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Normalna porazdelitev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12</a:t>
            </a:fld>
            <a:endParaRPr lang="en-SI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9A13D4-EEAF-5D26-7B8B-60F1821D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noProof="0" dirty="0" err="1"/>
              <a:t>Unimodalna</a:t>
            </a:r>
            <a:r>
              <a:rPr lang="sl-SI" noProof="0" dirty="0"/>
              <a:t>, simetrična, v obliki zvona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BFD22F8B-80A5-B9E7-CB7B-DC7CEC2C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95" y="2340038"/>
            <a:ext cx="6395876" cy="3366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EDCD9B-C792-7322-3C3B-03D22DA3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20" y="2351881"/>
            <a:ext cx="30099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Asimetričnost (</a:t>
            </a:r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skewness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)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9A13D4-EEAF-5D26-7B8B-60F1821D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sl-SI" b="1" noProof="0" dirty="0"/>
              <a:t>Asimetrična v levo </a:t>
            </a:r>
            <a:r>
              <a:rPr lang="sl-SI" noProof="0" dirty="0"/>
              <a:t>(negativno) </a:t>
            </a:r>
            <a:r>
              <a:rPr lang="sl-SI" noProof="0" dirty="0" err="1"/>
              <a:t>Koef</a:t>
            </a:r>
            <a:r>
              <a:rPr lang="sl-SI" noProof="0" dirty="0"/>
              <a:t>. asimetrije (</a:t>
            </a:r>
            <a:r>
              <a:rPr lang="sl-SI" noProof="0" dirty="0" err="1"/>
              <a:t>skewness</a:t>
            </a:r>
            <a:r>
              <a:rPr lang="sl-SI" noProof="0" dirty="0"/>
              <a:t>) &lt;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BFEE-5748-10E8-992E-B368A92CFF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b="1" noProof="0" dirty="0"/>
              <a:t>Asimetrična v desno </a:t>
            </a:r>
            <a:r>
              <a:rPr lang="sl-SI" noProof="0" dirty="0"/>
              <a:t>(pozitivno) </a:t>
            </a:r>
            <a:r>
              <a:rPr lang="sl-SI" noProof="0" dirty="0" err="1"/>
              <a:t>Koef</a:t>
            </a:r>
            <a:r>
              <a:rPr lang="sl-SI" noProof="0" dirty="0"/>
              <a:t>. asimetrije (</a:t>
            </a:r>
            <a:r>
              <a:rPr lang="sl-SI" noProof="0" dirty="0" err="1"/>
              <a:t>skewness</a:t>
            </a:r>
            <a:r>
              <a:rPr lang="sl-SI" noProof="0" dirty="0"/>
              <a:t>) &gt; 0</a:t>
            </a:r>
          </a:p>
          <a:p>
            <a:pPr marL="0" indent="0">
              <a:buNone/>
            </a:pPr>
            <a:endParaRPr lang="sl-SI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13</a:t>
            </a:fld>
            <a:endParaRPr lang="en-S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9452E-EB0E-0F7E-33E9-4FA2D412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0" y="2765477"/>
            <a:ext cx="9434959" cy="31067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B6F16E-0D61-977F-9F8E-5D8D65D38BAC}"/>
              </a:ext>
            </a:extLst>
          </p:cNvPr>
          <p:cNvSpPr txBox="1">
            <a:spLocks/>
          </p:cNvSpPr>
          <p:nvPr/>
        </p:nvSpPr>
        <p:spPr>
          <a:xfrm>
            <a:off x="838200" y="5730239"/>
            <a:ext cx="10515600" cy="626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l-SI" dirty="0">
                <a:latin typeface="Hero New Light"/>
              </a:rPr>
              <a:t>Opomba: Če je vrednost koeficienta od -1 do 1, se v praksi še vedno smatra kot približno normalna porazdelitev. O asimetričnosti porazdelitvi govorimo šele, ko je vrednost pod -1 ali nad 1.</a:t>
            </a:r>
          </a:p>
        </p:txBody>
      </p:sp>
    </p:spTree>
    <p:extLst>
      <p:ext uri="{BB962C8B-B14F-4D97-AF65-F5344CB8AC3E}">
        <p14:creationId xmlns:p14="http://schemas.microsoft.com/office/powerpoint/2010/main" val="20546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://slideplayer.com/slide/8457492/26/images/32/Mode+Mesokurtic+Platykurtic+Leptokurtic.jpg">
            <a:extLst>
              <a:ext uri="{FF2B5EF4-FFF2-40B4-BE49-F238E27FC236}">
                <a16:creationId xmlns:a16="http://schemas.microsoft.com/office/drawing/2014/main" id="{2A63A89F-A924-E658-61C0-2DD5CA423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173" y="1027906"/>
            <a:ext cx="7004304" cy="52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Sploščenost (</a:t>
            </a:r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kurtosis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)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14</a:t>
            </a:fld>
            <a:endParaRPr lang="en-SI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9A13D4-EEAF-5D26-7B8B-60F1821D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l-SI" noProof="0" dirty="0" err="1"/>
              <a:t>Leptokurtična</a:t>
            </a:r>
            <a:r>
              <a:rPr lang="sl-SI" noProof="0" dirty="0"/>
              <a:t> porazdelitev (koničasta)</a:t>
            </a:r>
          </a:p>
          <a:p>
            <a:pPr marL="0" indent="0">
              <a:buNone/>
            </a:pPr>
            <a:r>
              <a:rPr lang="sl-SI" noProof="0" dirty="0" err="1"/>
              <a:t>Koef</a:t>
            </a:r>
            <a:r>
              <a:rPr lang="sl-SI" noProof="0" dirty="0"/>
              <a:t>. sploščenosti (</a:t>
            </a:r>
            <a:r>
              <a:rPr lang="sl-SI" noProof="0" dirty="0" err="1"/>
              <a:t>kurtosis</a:t>
            </a:r>
            <a:r>
              <a:rPr lang="sl-SI" noProof="0" dirty="0"/>
              <a:t>) &gt; 0</a:t>
            </a:r>
          </a:p>
          <a:p>
            <a:pPr marL="0" indent="0">
              <a:buNone/>
            </a:pPr>
            <a:endParaRPr lang="sl-SI" noProof="0" dirty="0"/>
          </a:p>
          <a:p>
            <a:pPr marL="0" indent="0">
              <a:buNone/>
            </a:pPr>
            <a:r>
              <a:rPr lang="sl-SI" noProof="0" dirty="0" err="1"/>
              <a:t>Mezokurtična</a:t>
            </a:r>
            <a:r>
              <a:rPr lang="sl-SI" noProof="0" dirty="0"/>
              <a:t> porazdelitev (normalna)</a:t>
            </a:r>
          </a:p>
          <a:p>
            <a:pPr marL="0" indent="0">
              <a:buNone/>
            </a:pPr>
            <a:r>
              <a:rPr lang="sl-SI" noProof="0" dirty="0" err="1"/>
              <a:t>Koef</a:t>
            </a:r>
            <a:r>
              <a:rPr lang="sl-SI" noProof="0" dirty="0"/>
              <a:t>. sploščenosti = 0</a:t>
            </a:r>
          </a:p>
          <a:p>
            <a:pPr marL="0" indent="0">
              <a:buNone/>
            </a:pPr>
            <a:endParaRPr lang="sl-SI" noProof="0" dirty="0"/>
          </a:p>
          <a:p>
            <a:pPr marL="0" indent="0">
              <a:buNone/>
            </a:pPr>
            <a:r>
              <a:rPr lang="sl-SI" noProof="0" dirty="0" err="1"/>
              <a:t>Platikurtotična</a:t>
            </a:r>
            <a:r>
              <a:rPr lang="sl-SI" noProof="0" dirty="0"/>
              <a:t> porazdelitev (sploščena)</a:t>
            </a:r>
          </a:p>
          <a:p>
            <a:pPr marL="0" indent="0">
              <a:buNone/>
            </a:pPr>
            <a:r>
              <a:rPr lang="sl-SI" noProof="0" dirty="0" err="1"/>
              <a:t>Koef</a:t>
            </a:r>
            <a:r>
              <a:rPr lang="sl-SI" noProof="0" dirty="0"/>
              <a:t>. sploščenosti &gt; 0</a:t>
            </a:r>
          </a:p>
          <a:p>
            <a:pPr marL="0" indent="0">
              <a:buNone/>
            </a:pPr>
            <a:endParaRPr lang="sl-SI" noProof="0" dirty="0"/>
          </a:p>
          <a:p>
            <a:pPr marL="0" indent="0">
              <a:buNone/>
            </a:pPr>
            <a:r>
              <a:rPr lang="sl-SI" noProof="0" dirty="0">
                <a:latin typeface="Hero New Light"/>
              </a:rPr>
              <a:t>Opomba: Če je vrednost koeficienta od -1 do 1, se v praksi še vedno smatra kot približno normalna porazdelitev. O asimetričnosti porazdelitvi govorimo šele, ko je vrednost pod -1 ali nad 1.</a:t>
            </a:r>
          </a:p>
          <a:p>
            <a:pPr marL="0" indent="0">
              <a:buNone/>
            </a:pPr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377826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Rangiranje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V statistiki je </a:t>
            </a:r>
            <a:r>
              <a:rPr lang="sl-SI" noProof="0" dirty="0" err="1">
                <a:latin typeface="Hero New Light"/>
              </a:rPr>
              <a:t>rangiranje</a:t>
            </a:r>
            <a:r>
              <a:rPr lang="sl-SI" noProof="0" dirty="0">
                <a:latin typeface="Hero New Light"/>
              </a:rPr>
              <a:t> transformacija podatkov, pri kateri se vrednosti zamenjajo z njihovim rangom, ko so podatki razvrščeni (v naraščajočem vrstnem redu)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Enote s pripadajočimi vrednostmi spremenljivke so razvrščene od najmanjše do največje – ta indeksirani seznam se imenuje niz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Vsaka enota v nizu ima rang (R), ki ustreza njenemu zaporednemu mestu v nizu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Primer: Izpitne ocene študentov: 83, 79, 59, 68, 87, 60, 47, 46, 18, 93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15</a:t>
            </a:fld>
            <a:endParaRPr lang="en-SI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E8F80E-45BC-DCB0-C966-636931312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02473"/>
              </p:ext>
            </p:extLst>
          </p:nvPr>
        </p:nvGraphicFramePr>
        <p:xfrm>
          <a:off x="1076197" y="5524977"/>
          <a:ext cx="10039605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6855">
                  <a:extLst>
                    <a:ext uri="{9D8B030D-6E8A-4147-A177-3AD203B41FA5}">
                      <a16:colId xmlns:a16="http://schemas.microsoft.com/office/drawing/2014/main" val="212134866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765546202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690732387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2232346963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684135172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192879319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408898089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138480914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890401830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234653675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0535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i  </a:t>
                      </a:r>
                      <a:r>
                        <a:rPr lang="sl-SI" dirty="0"/>
                        <a:t>(</a:t>
                      </a:r>
                      <a:r>
                        <a:rPr lang="sl-SI" dirty="0" err="1"/>
                        <a:t>vredn</a:t>
                      </a:r>
                      <a:r>
                        <a:rPr lang="sl-SI" dirty="0"/>
                        <a:t>.)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18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93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78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R</a:t>
                      </a:r>
                      <a:r>
                        <a:rPr lang="sl-SI" sz="1000" dirty="0"/>
                        <a:t>i </a:t>
                      </a:r>
                      <a:r>
                        <a:rPr lang="sl-SI" dirty="0"/>
                        <a:t>(rang)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31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Kvantili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l-SI" noProof="0" dirty="0">
                    <a:latin typeface="Hero New Light"/>
                  </a:rPr>
                  <a:t>Vsaka izmed vrednosti, ki niz vrednosti (intervalne ali razmernostne) spremenljivke razdelijo v enake skupine (vsaka vsebuje enak del lokalne populacije)</a:t>
                </a:r>
              </a:p>
              <a:p>
                <a:r>
                  <a:rPr lang="sl-SI" b="1" noProof="0" dirty="0" err="1">
                    <a:latin typeface="Hero New Light"/>
                  </a:rPr>
                  <a:t>Kvantilni</a:t>
                </a:r>
                <a:r>
                  <a:rPr lang="sl-SI" b="1" noProof="0" dirty="0">
                    <a:latin typeface="Hero New Light"/>
                  </a:rPr>
                  <a:t> rang (P)</a:t>
                </a:r>
                <a:r>
                  <a:rPr lang="sl-SI" noProof="0" dirty="0">
                    <a:latin typeface="Hero New Light"/>
                  </a:rPr>
                  <a:t> nam pove lokacijo določene enote v nizu, tj. koliko tega niza ima nižje vrednosti od te enote. Izračunamo ga z naslednjo formulo: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l-SI" b="0" i="0" noProof="0" smtClean="0">
                          <a:latin typeface="Hero New Light"/>
                        </a:rPr>
                        <m:t>P</m:t>
                      </m:r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num>
                        <m:den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sl-SI" noProof="0" dirty="0">
                  <a:latin typeface="Hero New Light"/>
                </a:endParaRPr>
              </a:p>
              <a:p>
                <a:r>
                  <a:rPr lang="sl-SI" b="1" noProof="0" dirty="0" err="1">
                    <a:latin typeface="Hero New Light"/>
                  </a:rPr>
                  <a:t>Kvantil</a:t>
                </a:r>
                <a:r>
                  <a:rPr lang="sl-SI" b="1" noProof="0" dirty="0">
                    <a:latin typeface="Hero New Light"/>
                  </a:rPr>
                  <a:t> </a:t>
                </a:r>
                <a:r>
                  <a:rPr lang="sl-SI" noProof="0" dirty="0">
                    <a:latin typeface="Hero New Light"/>
                  </a:rPr>
                  <a:t>je vrednost spremenljivke, ki pripada določenemu rangu</a:t>
                </a:r>
                <a:br>
                  <a:rPr lang="sl-SI" noProof="0" dirty="0">
                    <a:latin typeface="Hero New Light"/>
                  </a:rPr>
                </a:br>
                <a14:m>
                  <m:oMath xmlns:m="http://schemas.openxmlformats.org/officeDocument/2006/math"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+0.5</m:t>
                    </m:r>
                  </m:oMath>
                </a14:m>
                <a:endParaRPr lang="sl-SI" noProof="0" dirty="0">
                  <a:latin typeface="Hero New Light"/>
                </a:endParaRPr>
              </a:p>
              <a:p>
                <a:pPr>
                  <a:lnSpc>
                    <a:spcPct val="100000"/>
                  </a:lnSpc>
                </a:pPr>
                <a:endParaRPr lang="sl-SI" noProof="0" dirty="0">
                  <a:latin typeface="Hero New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16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2544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Kvantili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 s posebnimi imeni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l-SI" noProof="0" dirty="0">
                    <a:latin typeface="Hero New Light"/>
                  </a:rPr>
                  <a:t>Vrednosti, ki niz razdelijo na q podmnožic (skoraj) enakih </a:t>
                </a:r>
                <a:r>
                  <a:rPr lang="sl-SI" noProof="0" dirty="0" err="1">
                    <a:latin typeface="Hero New Light"/>
                  </a:rPr>
                  <a:t>veilkosti</a:t>
                </a:r>
                <a:r>
                  <a:rPr lang="sl-SI" noProof="0" dirty="0">
                    <a:latin typeface="Hero New Light"/>
                  </a:rPr>
                  <a:t>:</a:t>
                </a:r>
              </a:p>
              <a:p>
                <a:pPr lvl="1"/>
                <a:r>
                  <a:rPr lang="sl-SI" b="1" noProof="0" dirty="0">
                    <a:latin typeface="Hero New Light"/>
                  </a:rPr>
                  <a:t>Mediana </a:t>
                </a:r>
                <a:r>
                  <a:rPr lang="sl-SI" noProof="0" dirty="0">
                    <a:latin typeface="Hero New Light"/>
                  </a:rPr>
                  <a:t>(P=0.5) je </a:t>
                </a:r>
                <a:r>
                  <a:rPr lang="sl-SI" noProof="0" dirty="0" err="1">
                    <a:latin typeface="Hero New Light"/>
                  </a:rPr>
                  <a:t>kvantil</a:t>
                </a:r>
                <a:r>
                  <a:rPr lang="sl-SI" noProof="0" dirty="0">
                    <a:latin typeface="Hero New Light"/>
                  </a:rPr>
                  <a:t>, ki razdeli niz na dva dela; polovica enot ima nižjo, polovica pa višjo vrednost od mediane (Me)</a:t>
                </a:r>
              </a:p>
              <a:p>
                <a:pPr lvl="1"/>
                <a:r>
                  <a:rPr lang="sl-SI" b="1" noProof="0" dirty="0" err="1">
                    <a:latin typeface="Hero New Light"/>
                  </a:rPr>
                  <a:t>Kvartili</a:t>
                </a:r>
                <a:r>
                  <a:rPr lang="sl-SI" noProof="0" dirty="0">
                    <a:latin typeface="Hero New Light"/>
                  </a:rPr>
                  <a:t> (P=0.25, P=0.5, P=0.75) so </a:t>
                </a:r>
                <a:r>
                  <a:rPr lang="sl-SI" noProof="0" dirty="0" err="1">
                    <a:latin typeface="Hero New Light"/>
                  </a:rPr>
                  <a:t>kvantili</a:t>
                </a:r>
                <a:r>
                  <a:rPr lang="sl-SI" noProof="0" dirty="0">
                    <a:latin typeface="Hero New Light"/>
                  </a:rPr>
                  <a:t>, ki delijo niz na četrtine; npr. Četrtina enot ima nižjo vrednost in tri četrtine višjo vrednost od prvega </a:t>
                </a:r>
                <a:r>
                  <a:rPr lang="sl-SI" noProof="0" dirty="0" err="1">
                    <a:latin typeface="Hero New Light"/>
                  </a:rPr>
                  <a:t>kvartila</a:t>
                </a:r>
                <a:r>
                  <a:rPr lang="sl-SI" noProof="0" dirty="0">
                    <a:latin typeface="Hero New Light"/>
                  </a:rPr>
                  <a:t> (Q</a:t>
                </a:r>
                <a:r>
                  <a:rPr lang="sl-SI" sz="1400" noProof="0" dirty="0">
                    <a:latin typeface="Hero New Light"/>
                  </a:rPr>
                  <a:t>1</a:t>
                </a:r>
                <a:r>
                  <a:rPr lang="sl-SI" noProof="0" dirty="0">
                    <a:latin typeface="Hero New Light"/>
                  </a:rPr>
                  <a:t>)</a:t>
                </a:r>
              </a:p>
              <a:p>
                <a:pPr lvl="1"/>
                <a:r>
                  <a:rPr lang="sl-SI" b="1" noProof="0" dirty="0" err="1">
                    <a:latin typeface="Hero New Light"/>
                  </a:rPr>
                  <a:t>Decili</a:t>
                </a:r>
                <a:r>
                  <a:rPr lang="sl-SI" noProof="0" dirty="0">
                    <a:latin typeface="Hero New Light"/>
                  </a:rPr>
                  <a:t> (P=0.1, P=0.2, ..., P=0.9) so </a:t>
                </a:r>
                <a:r>
                  <a:rPr lang="sl-SI" noProof="0" dirty="0" err="1">
                    <a:latin typeface="Hero New Light"/>
                  </a:rPr>
                  <a:t>kvantili</a:t>
                </a:r>
                <a:r>
                  <a:rPr lang="sl-SI" noProof="0" dirty="0">
                    <a:latin typeface="Hero New Light"/>
                  </a:rPr>
                  <a:t>, ki delijo niz na desetinke: npr. Desetina enot ima nižjo vrednost in devet desetin višjo vrednost od prvega </a:t>
                </a:r>
                <a:r>
                  <a:rPr lang="sl-SI" noProof="0" dirty="0" err="1">
                    <a:latin typeface="Hero New Light"/>
                  </a:rPr>
                  <a:t>decila</a:t>
                </a:r>
                <a:r>
                  <a:rPr lang="sl-SI" noProof="0" dirty="0">
                    <a:latin typeface="Hero New Light"/>
                  </a:rPr>
                  <a:t> (D</a:t>
                </a:r>
                <a:r>
                  <a:rPr lang="sl-SI" sz="1400" noProof="0" dirty="0">
                    <a:latin typeface="Hero New Light"/>
                  </a:rPr>
                  <a:t>1</a:t>
                </a:r>
                <a:r>
                  <a:rPr lang="sl-SI" noProof="0" dirty="0">
                    <a:latin typeface="Hero New Light"/>
                  </a:rPr>
                  <a:t>)</a:t>
                </a:r>
              </a:p>
              <a:p>
                <a:pPr lvl="1"/>
                <a:r>
                  <a:rPr lang="sl-SI" b="1" noProof="0" dirty="0" err="1">
                    <a:latin typeface="Hero New Light"/>
                  </a:rPr>
                  <a:t>Centili</a:t>
                </a:r>
                <a:r>
                  <a:rPr lang="sl-SI" b="1" noProof="0" dirty="0">
                    <a:latin typeface="Hero New Light"/>
                  </a:rPr>
                  <a:t> </a:t>
                </a:r>
                <a:r>
                  <a:rPr lang="sl-SI" noProof="0" dirty="0">
                    <a:latin typeface="Hero New Light"/>
                  </a:rPr>
                  <a:t>(P=0.01, P=0.02, ..., P=0.99) so </a:t>
                </a:r>
                <a:r>
                  <a:rPr lang="sl-SI" noProof="0" dirty="0" err="1">
                    <a:latin typeface="Hero New Light"/>
                  </a:rPr>
                  <a:t>kvantili</a:t>
                </a:r>
                <a:r>
                  <a:rPr lang="sl-SI" noProof="0" dirty="0">
                    <a:latin typeface="Hero New Light"/>
                  </a:rPr>
                  <a:t>, ki delijo niz na stotinke; npr. Stotinka enot ima nižjo vrednost in 99 stotink višjo vrednost od prvega </a:t>
                </a:r>
                <a:r>
                  <a:rPr lang="sl-SI" noProof="0" dirty="0" err="1">
                    <a:latin typeface="Hero New Light"/>
                  </a:rPr>
                  <a:t>centila</a:t>
                </a:r>
                <a:r>
                  <a:rPr lang="sl-SI" noProof="0" dirty="0">
                    <a:latin typeface="Hero New Light"/>
                  </a:rPr>
                  <a:t> (C</a:t>
                </a:r>
                <a:r>
                  <a:rPr lang="sl-SI" sz="1400" noProof="0" dirty="0">
                    <a:latin typeface="Hero New Light"/>
                  </a:rPr>
                  <a:t>1</a:t>
                </a:r>
                <a:r>
                  <a:rPr lang="sl-SI" noProof="0" dirty="0">
                    <a:latin typeface="Hero New Light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𝑀𝑒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sl-SI" b="0" noProof="0" dirty="0">
                    <a:latin typeface="Hero New Light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sl-SI" noProof="0" dirty="0">
                    <a:latin typeface="Hero New Light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sl-SI" noProof="0" dirty="0">
                  <a:latin typeface="Hero New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17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86206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Izračun vrednosti, ki pripada določenemu </a:t>
            </a:r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kvantilnemu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 rangu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sl-SI" noProof="0" dirty="0">
                  <a:latin typeface="Hero New Light"/>
                </a:endParaRPr>
              </a:p>
              <a:p>
                <a:endParaRPr lang="sl-SI" noProof="0" dirty="0">
                  <a:latin typeface="Hero New Light"/>
                </a:endParaRPr>
              </a:p>
              <a:p>
                <a:r>
                  <a:rPr lang="sl-SI" u="sng" noProof="0" dirty="0">
                    <a:latin typeface="Hero New Light"/>
                  </a:rPr>
                  <a:t>Primer:</a:t>
                </a:r>
                <a:r>
                  <a:rPr lang="sl-SI" noProof="0" dirty="0">
                    <a:latin typeface="Hero New Light"/>
                  </a:rPr>
                  <a:t> Koliko točk je dosegla polovica učencev z najnižjim in polovica z najvišjim številom točk? Iščemo vrednost, ki je med rangoma 5 in 6, tj. Mediano (P=0,5)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noProof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l-SI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noProof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+0.5=0.5∙10+0.5=5.5</m:t>
                      </m:r>
                    </m:oMath>
                  </m:oMathPara>
                </a14:m>
                <a:endParaRPr lang="sl-SI" noProof="0" dirty="0">
                  <a:latin typeface="Hero New Light"/>
                </a:endParaRPr>
              </a:p>
              <a:p>
                <a:r>
                  <a:rPr lang="sl-SI" noProof="0" dirty="0">
                    <a:latin typeface="Hero New Light"/>
                  </a:rPr>
                  <a:t>Uporabimo linearno interpolacijo: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l-SI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l-SI" i="1" noProof="0">
                          <a:latin typeface="Cambria Math" panose="02040503050406030204" pitchFamily="18" charset="0"/>
                        </a:rPr>
                        <m:t>→ </m:t>
                      </m:r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5.5−5</m:t>
                          </m:r>
                        </m:num>
                        <m:den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6−5</m:t>
                          </m:r>
                        </m:den>
                      </m:f>
                      <m:r>
                        <a:rPr lang="sl-SI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−60</m:t>
                          </m:r>
                        </m:num>
                        <m:den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68−60</m:t>
                          </m:r>
                        </m:den>
                      </m:f>
                      <m:r>
                        <a:rPr lang="sl-SI" i="1" noProof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sl-SI" i="1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l-SI" i="1" noProof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noProof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sl-SI" i="1" noProof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sl-SI" noProof="0" dirty="0">
                  <a:latin typeface="Hero New Light"/>
                </a:endParaRPr>
              </a:p>
              <a:p>
                <a:r>
                  <a:rPr lang="sl-SI" noProof="0" dirty="0">
                    <a:latin typeface="Hero New Light"/>
                  </a:rPr>
                  <a:t>Polovica je dosegla manj kot 64 točk, polovica pa več kot 64 točk.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464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18</a:t>
            </a:fld>
            <a:endParaRPr lang="en-SI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8D51CE-F3D6-A2E3-D9B3-36A66D393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76014"/>
              </p:ext>
            </p:extLst>
          </p:nvPr>
        </p:nvGraphicFramePr>
        <p:xfrm>
          <a:off x="952211" y="1825625"/>
          <a:ext cx="10039605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6855">
                  <a:extLst>
                    <a:ext uri="{9D8B030D-6E8A-4147-A177-3AD203B41FA5}">
                      <a16:colId xmlns:a16="http://schemas.microsoft.com/office/drawing/2014/main" val="212134866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765546202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690732387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2232346963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684135172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192879319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408898089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138480914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890401830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234653675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0535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i  </a:t>
                      </a:r>
                      <a:r>
                        <a:rPr lang="sl-SI" dirty="0"/>
                        <a:t>(v</a:t>
                      </a:r>
                      <a:r>
                        <a:rPr lang="en-US" dirty="0" err="1"/>
                        <a:t>redn</a:t>
                      </a:r>
                      <a:r>
                        <a:rPr lang="en-US" dirty="0"/>
                        <a:t>.</a:t>
                      </a:r>
                      <a:r>
                        <a:rPr lang="sl-SI" dirty="0"/>
                        <a:t>)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18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93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78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R</a:t>
                      </a:r>
                      <a:r>
                        <a:rPr lang="sl-SI" sz="1000" dirty="0"/>
                        <a:t>i </a:t>
                      </a:r>
                      <a:r>
                        <a:rPr lang="sl-SI" dirty="0"/>
                        <a:t>(ran</a:t>
                      </a:r>
                      <a:r>
                        <a:rPr lang="en-US" dirty="0"/>
                        <a:t>g</a:t>
                      </a:r>
                      <a:r>
                        <a:rPr lang="sl-SI" dirty="0"/>
                        <a:t>)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6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Izračun </a:t>
            </a:r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kvantilnega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 ranga za določeno vrednost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sl-SI" noProof="0" dirty="0">
                  <a:latin typeface="Hero New Light"/>
                </a:endParaRPr>
              </a:p>
              <a:p>
                <a:endParaRPr lang="sl-SI" noProof="0" dirty="0">
                  <a:latin typeface="Hero New Light"/>
                </a:endParaRPr>
              </a:p>
              <a:p>
                <a:r>
                  <a:rPr lang="sl-SI" u="sng" noProof="0" dirty="0">
                    <a:latin typeface="Hero New Light"/>
                  </a:rPr>
                  <a:t>Primer:</a:t>
                </a:r>
                <a:r>
                  <a:rPr lang="sl-SI" noProof="0" dirty="0">
                    <a:latin typeface="Hero New Light"/>
                  </a:rPr>
                  <a:t> Koliko študentov je doseglo manj kot 50 točk?</a:t>
                </a:r>
              </a:p>
              <a:p>
                <a:r>
                  <a:rPr lang="sl-SI" noProof="0" dirty="0">
                    <a:latin typeface="Hero New Light"/>
                  </a:rPr>
                  <a:t>Vrednost x = 50 leži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=47</m:t>
                    </m:r>
                  </m:oMath>
                </a14:m>
                <a:r>
                  <a:rPr lang="sl-SI" noProof="0" dirty="0">
                    <a:latin typeface="Hero New Light"/>
                  </a:rPr>
                  <a:t>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l-SI" b="0" i="0" noProof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sl-SI" b="0" i="0" noProof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l-SI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l-SI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59</m:t>
                    </m:r>
                  </m:oMath>
                </a14:m>
                <a:r>
                  <a:rPr lang="sl-SI" noProof="0" dirty="0">
                    <a:latin typeface="Hero New Light"/>
                  </a:rPr>
                  <a:t>, kar ustreza rangoma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l-SI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l-SI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sl-SI" noProof="0" dirty="0">
                    <a:latin typeface="Hero New Light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l-SI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l-SI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4. </m:t>
                    </m:r>
                  </m:oMath>
                </a14:m>
                <a:r>
                  <a:rPr lang="sl-SI" noProof="0" dirty="0">
                    <a:latin typeface="Hero New Light"/>
                  </a:rPr>
                  <a:t>Uporabimo linearno interpolacijo:</a:t>
                </a:r>
                <a:endParaRPr lang="sl-SI" b="0" i="1" noProof="0" dirty="0">
                  <a:latin typeface="Hero New Ligh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l-SI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→ </m:t>
                      </m:r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sl-SI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47</m:t>
                          </m:r>
                        </m:num>
                        <m:den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59</m:t>
                          </m:r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47</m:t>
                          </m:r>
                        </m:den>
                      </m:f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=3.25</m:t>
                      </m:r>
                    </m:oMath>
                  </m:oMathPara>
                </a14:m>
                <a:endParaRPr lang="sl-SI" noProof="0" dirty="0">
                  <a:latin typeface="Hero New Light"/>
                </a:endParaRPr>
              </a:p>
              <a:p>
                <a:r>
                  <a:rPr lang="sl-SI" noProof="0" dirty="0">
                    <a:latin typeface="Hero New Light"/>
                  </a:rPr>
                  <a:t>Če bi x = 50 bil v nizu, bi bil 3,25-a enota. Izračunamo pripadajoči </a:t>
                </a:r>
                <a:r>
                  <a:rPr lang="sl-SI" noProof="0" dirty="0" err="1">
                    <a:latin typeface="Hero New Light"/>
                  </a:rPr>
                  <a:t>kvantili</a:t>
                </a:r>
                <a:r>
                  <a:rPr lang="sl-SI" noProof="0" dirty="0">
                    <a:latin typeface="Hero New Light"/>
                  </a:rPr>
                  <a:t> rang::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l-SI" noProof="0">
                        <a:latin typeface="Hero New Light"/>
                      </a:rPr>
                      <m:t>P</m:t>
                    </m:r>
                    <m:r>
                      <a:rPr lang="sl-SI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i="1" noProof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l-SI" i="1" noProof="0">
                            <a:latin typeface="Cambria Math" panose="02040503050406030204" pitchFamily="18" charset="0"/>
                          </a:rPr>
                          <m:t>−0.5</m:t>
                        </m:r>
                      </m:num>
                      <m:den>
                        <m:r>
                          <a:rPr lang="sl-SI" i="1" noProof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3.25−0.5</m:t>
                        </m:r>
                      </m:num>
                      <m:den>
                        <m:r>
                          <a:rPr lang="sl-SI" b="0" i="1" noProof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l-SI" noProof="0" dirty="0">
                    <a:latin typeface="Hero New Light"/>
                  </a:rPr>
                  <a:t>0.275</a:t>
                </a:r>
              </a:p>
              <a:p>
                <a:r>
                  <a:rPr lang="sl-SI" noProof="0" dirty="0">
                    <a:latin typeface="Hero New Light"/>
                  </a:rPr>
                  <a:t>Interpretacija: 27,5% študentov je doseglo manj kot 50 točk.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b="-980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19</a:t>
            </a:fld>
            <a:endParaRPr lang="en-SI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8D51CE-F3D6-A2E3-D9B3-36A66D393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94935"/>
              </p:ext>
            </p:extLst>
          </p:nvPr>
        </p:nvGraphicFramePr>
        <p:xfrm>
          <a:off x="952211" y="1825625"/>
          <a:ext cx="10039605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6855">
                  <a:extLst>
                    <a:ext uri="{9D8B030D-6E8A-4147-A177-3AD203B41FA5}">
                      <a16:colId xmlns:a16="http://schemas.microsoft.com/office/drawing/2014/main" val="212134866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765546202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690732387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2232346963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684135172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192879319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408898089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138480914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890401830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234653675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30535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i  </a:t>
                      </a:r>
                      <a:r>
                        <a:rPr lang="sl-SI" dirty="0"/>
                        <a:t>(v</a:t>
                      </a:r>
                      <a:r>
                        <a:rPr lang="en-US" dirty="0" err="1"/>
                        <a:t>redn</a:t>
                      </a:r>
                      <a:r>
                        <a:rPr lang="en-US" dirty="0"/>
                        <a:t>.</a:t>
                      </a:r>
                      <a:r>
                        <a:rPr lang="sl-SI" dirty="0"/>
                        <a:t>)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18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93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78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R</a:t>
                      </a:r>
                      <a:r>
                        <a:rPr lang="sl-SI" sz="1000" dirty="0"/>
                        <a:t>i </a:t>
                      </a:r>
                      <a:r>
                        <a:rPr lang="sl-SI" dirty="0"/>
                        <a:t>(ran</a:t>
                      </a:r>
                      <a:r>
                        <a:rPr lang="en-US" dirty="0"/>
                        <a:t>g</a:t>
                      </a:r>
                      <a:r>
                        <a:rPr lang="sl-SI" dirty="0"/>
                        <a:t>)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1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8F63-2F44-4B0C-93CE-B1F36535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Načrt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E166-AAFB-4864-AE6D-8EFD1380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sl-SI" sz="2800" noProof="0" dirty="0">
                <a:latin typeface="Hero New Light"/>
              </a:rPr>
              <a:t>Organiziranje podatkov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Oblike porazdelitev </a:t>
            </a:r>
          </a:p>
          <a:p>
            <a:pPr>
              <a:lnSpc>
                <a:spcPct val="100000"/>
              </a:lnSpc>
            </a:pPr>
            <a:r>
              <a:rPr lang="sl-SI" sz="2800" noProof="0" dirty="0">
                <a:latin typeface="Hero New Light"/>
              </a:rPr>
              <a:t>Razvrstitev in </a:t>
            </a:r>
            <a:r>
              <a:rPr lang="sl-SI" sz="2800" noProof="0" dirty="0" err="1">
                <a:latin typeface="Hero New Light"/>
              </a:rPr>
              <a:t>kvantili</a:t>
            </a:r>
            <a:endParaRPr lang="sl-SI" sz="2800" noProof="0" dirty="0">
              <a:latin typeface="Hero New Light"/>
            </a:endParaRP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Mere osrednje tendence (modus, mediana, povprečje)</a:t>
            </a:r>
          </a:p>
          <a:p>
            <a:pPr>
              <a:lnSpc>
                <a:spcPct val="100000"/>
              </a:lnSpc>
            </a:pPr>
            <a:r>
              <a:rPr lang="sl-SI" sz="2800" noProof="0" dirty="0">
                <a:latin typeface="Hero New Light"/>
              </a:rPr>
              <a:t>Mere disperzije (absolutne in relativne</a:t>
            </a:r>
            <a:r>
              <a:rPr lang="sl-SI" noProof="0" dirty="0">
                <a:latin typeface="Hero New Ligh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sl-SI" sz="2800" noProof="0" dirty="0">
                <a:latin typeface="Hero New Light"/>
              </a:rPr>
              <a:t>Variabilnost normalne porazdelitve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Standardizacija</a:t>
            </a:r>
          </a:p>
          <a:p>
            <a:pPr>
              <a:lnSpc>
                <a:spcPct val="100000"/>
              </a:lnSpc>
            </a:pPr>
            <a:endParaRPr lang="sl-SI" sz="2800" noProof="0" dirty="0">
              <a:latin typeface="Hero New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sl-SI" sz="2800" noProof="0" dirty="0">
                <a:latin typeface="Hero New Light"/>
              </a:rPr>
              <a:t>*Prosojnice delno temeljijo na učnih gradivih OPISNA STATISTIKA (Ferligoj et </a:t>
            </a:r>
            <a:r>
              <a:rPr lang="sl-SI" sz="2800" noProof="0" dirty="0" err="1">
                <a:latin typeface="Hero New Light"/>
              </a:rPr>
              <a:t>al</a:t>
            </a:r>
            <a:r>
              <a:rPr lang="sl-SI" sz="2800" noProof="0" dirty="0">
                <a:latin typeface="Hero New Light"/>
              </a:rPr>
              <a:t>. 2010) in NORMALNA PORAZDELITEV (Ferligoj et </a:t>
            </a:r>
            <a:r>
              <a:rPr lang="sl-SI" sz="2800" noProof="0" dirty="0" err="1">
                <a:latin typeface="Hero New Light"/>
              </a:rPr>
              <a:t>al</a:t>
            </a:r>
            <a:r>
              <a:rPr lang="sl-SI" sz="2800" noProof="0" dirty="0">
                <a:latin typeface="Hero New Light"/>
              </a:rPr>
              <a:t>. 2010).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4504-CC61-4254-A403-EC64B0D6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2865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Mere centralne tendence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Modus</a:t>
            </a:r>
            <a:r>
              <a:rPr lang="sl-SI" noProof="0" dirty="0">
                <a:latin typeface="Hero New Light"/>
              </a:rPr>
              <a:t> – vrednost, ki se najpogosteje pojavi v nizu vrednosti podatkov</a:t>
            </a:r>
          </a:p>
          <a:p>
            <a:pPr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Mediana</a:t>
            </a:r>
            <a:r>
              <a:rPr lang="sl-SI" noProof="0" dirty="0">
                <a:latin typeface="Hero New Light"/>
              </a:rPr>
              <a:t> – vrednost, ki ločuje zgornjo polovico obsega razpona vrednosti od spodnje polovice</a:t>
            </a:r>
          </a:p>
          <a:p>
            <a:pPr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Aritmetična sredina </a:t>
            </a:r>
            <a:r>
              <a:rPr lang="sl-SI" noProof="0" dirty="0">
                <a:latin typeface="Hero New Light"/>
              </a:rPr>
              <a:t>– povprečje niza številskih vrednosti, ki se izračuna tako, da se </a:t>
            </a:r>
            <a:r>
              <a:rPr lang="sl-SI" noProof="0" dirty="0" err="1">
                <a:latin typeface="Hero New Light"/>
              </a:rPr>
              <a:t>se</a:t>
            </a:r>
            <a:r>
              <a:rPr lang="sl-SI" noProof="0" dirty="0">
                <a:latin typeface="Hero New Light"/>
              </a:rPr>
              <a:t> vrednosti seštejejo in delijo s številom členov v nizu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Druge mere (geometrijska sredina, harmonična sredina)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20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7843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Modus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noProof="0" dirty="0">
                <a:latin typeface="Hero New Light"/>
              </a:rPr>
              <a:t>Edina mera centralne tendence, ki je primerna za nominalne spremenljivke</a:t>
            </a:r>
          </a:p>
          <a:p>
            <a:r>
              <a:rPr lang="sl-SI" noProof="0" dirty="0">
                <a:latin typeface="Hero New Light"/>
              </a:rPr>
              <a:t>Za diskretne spremenljivke je modus vrednost, ki se pojavi z najvišjo frekvenco</a:t>
            </a:r>
          </a:p>
          <a:p>
            <a:r>
              <a:rPr lang="sl-SI" noProof="0" dirty="0">
                <a:latin typeface="Hero New Light"/>
              </a:rPr>
              <a:t>Za zvezne spremenljivke je modus vrednost, okoli katere se vrednosti najbolj gostijo</a:t>
            </a:r>
          </a:p>
          <a:p>
            <a:r>
              <a:rPr lang="sl-SI" noProof="0" dirty="0">
                <a:latin typeface="Hero New Light"/>
              </a:rPr>
              <a:t>Poznamo globalni in lokalni modus:</a:t>
            </a:r>
          </a:p>
          <a:p>
            <a:pPr lvl="1"/>
            <a:r>
              <a:rPr lang="sl-SI" noProof="0" dirty="0">
                <a:latin typeface="Hero New Light"/>
              </a:rPr>
              <a:t>Globalni modus je “pravi” modus, tj. vrednost, ki se najpogosteje pojavlja oziroma okrog katere se vrednosti najbolj gostijo</a:t>
            </a:r>
          </a:p>
          <a:p>
            <a:pPr lvl="1"/>
            <a:r>
              <a:rPr lang="sl-SI" noProof="0" dirty="0">
                <a:latin typeface="Hero New Light"/>
              </a:rPr>
              <a:t>Lokalni modus je vrednost, ki se pojavlja pogosteje od vrednosti okrog nje, vendar ni “pravi modus”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21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2218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Bimodalna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 in </a:t>
            </a:r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polimodalna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 porazdelitev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22</a:t>
            </a:fld>
            <a:endParaRPr lang="en-SI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F50D721-290B-07DA-6788-9015A4668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341"/>
            <a:ext cx="9232854" cy="30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55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Izračun modusa za grupirano frekvenčno porazdelitev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623875" cy="4351338"/>
              </a:xfrm>
            </p:spPr>
            <p:txBody>
              <a:bodyPr>
                <a:normAutofit/>
              </a:bodyPr>
              <a:lstStyle/>
              <a:p>
                <a:r>
                  <a:rPr lang="sl-SI" noProof="0" dirty="0">
                    <a:latin typeface="Hero New Light"/>
                  </a:rPr>
                  <a:t>Modus se nahaja v </a:t>
                </a:r>
                <a:r>
                  <a:rPr lang="sl-SI" b="1" noProof="0" dirty="0">
                    <a:latin typeface="Hero New Light"/>
                  </a:rPr>
                  <a:t>modalnem razredu</a:t>
                </a:r>
                <a:r>
                  <a:rPr lang="sl-SI" noProof="0" dirty="0">
                    <a:latin typeface="Hero New Light"/>
                  </a:rPr>
                  <a:t>, tj. razred z najvišjo frekvenco</a:t>
                </a:r>
                <a:endParaRPr lang="sl-SI" b="1" noProof="0" dirty="0">
                  <a:latin typeface="Hero New Light"/>
                </a:endParaRPr>
              </a:p>
              <a:p>
                <a:r>
                  <a:rPr lang="sl-SI" noProof="0" dirty="0">
                    <a:latin typeface="Hero New Light"/>
                  </a:rPr>
                  <a:t>Sredina modalnega razreda je približek modusa</a:t>
                </a:r>
              </a:p>
              <a:p>
                <a:r>
                  <a:rPr lang="sl-SI" noProof="0" dirty="0">
                    <a:latin typeface="Hero New Light"/>
                  </a:rPr>
                  <a:t>Natančneje, modus je določen z uporabo naslednje formule: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l-SI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l-SI" b="0" noProof="0" dirty="0">
                  <a:latin typeface="Hero New Ligh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l-SI" u="sng" noProof="0" dirty="0">
                    <a:latin typeface="Hero New Light"/>
                  </a:rPr>
                  <a:t>Primer:</a:t>
                </a:r>
                <a:br>
                  <a:rPr lang="sl-SI" u="sng" noProof="0" dirty="0">
                    <a:latin typeface="Hero New Ligh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l-SI" i="1" noProof="0">
                          <a:latin typeface="Cambria Math" panose="02040503050406030204" pitchFamily="18" charset="0"/>
                        </a:rPr>
                        <m:t>=2.5+2</m:t>
                      </m:r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21−8</m:t>
                          </m:r>
                        </m:num>
                        <m:den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2∙21−8−12</m:t>
                          </m:r>
                        </m:den>
                      </m:f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=3.68</m:t>
                      </m:r>
                    </m:oMath>
                  </m:oMathPara>
                </a14:m>
                <a:endParaRPr lang="sl-SI" u="sng" noProof="0" dirty="0">
                  <a:latin typeface="Hero New Light"/>
                </a:endParaRPr>
              </a:p>
              <a:p>
                <a:pPr marL="0" indent="0">
                  <a:buNone/>
                </a:pPr>
                <a:endParaRPr lang="sl-SI" noProof="0" dirty="0">
                  <a:latin typeface="Hero New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623875" cy="4351338"/>
              </a:xfrm>
              <a:blipFill>
                <a:blip r:embed="rId2"/>
                <a:stretch>
                  <a:fillRect l="-1599" t="-2241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23</a:t>
            </a:fld>
            <a:endParaRPr lang="en-SI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BA7727-D8A8-E7E1-395F-CF5461E385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553790"/>
              </p:ext>
            </p:extLst>
          </p:nvPr>
        </p:nvGraphicFramePr>
        <p:xfrm>
          <a:off x="8716488" y="1825625"/>
          <a:ext cx="23368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73475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43617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f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1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1-2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3-4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21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8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5-6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7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7-8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8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9-10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Skupaj</a:t>
                      </a:r>
                      <a:r>
                        <a:rPr lang="sl-SI" dirty="0"/>
                        <a:t> N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6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429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Mediana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noProof="0" dirty="0">
                <a:latin typeface="Hero New Light"/>
              </a:rPr>
              <a:t>Mera centralne tendence primerna za </a:t>
            </a:r>
            <a:r>
              <a:rPr lang="sl-SI" b="1" noProof="0" dirty="0" err="1">
                <a:latin typeface="Hero New Light"/>
              </a:rPr>
              <a:t>ordinalne</a:t>
            </a:r>
            <a:r>
              <a:rPr lang="sl-SI" b="1" noProof="0" dirty="0">
                <a:latin typeface="Hero New Light"/>
              </a:rPr>
              <a:t> spremenljivke</a:t>
            </a:r>
          </a:p>
          <a:p>
            <a:r>
              <a:rPr lang="sl-SI" noProof="0" dirty="0">
                <a:latin typeface="Hero New Light"/>
              </a:rPr>
              <a:t>Vrednost, ki niz podatkov razdeli na dve polovici</a:t>
            </a:r>
          </a:p>
          <a:p>
            <a:r>
              <a:rPr lang="sl-SI" noProof="0" dirty="0">
                <a:latin typeface="Hero New Light"/>
              </a:rPr>
              <a:t>Pripada </a:t>
            </a:r>
            <a:r>
              <a:rPr lang="sl-SI" noProof="0" dirty="0" err="1">
                <a:latin typeface="Hero New Light"/>
              </a:rPr>
              <a:t>kvartilnemu</a:t>
            </a:r>
            <a:r>
              <a:rPr lang="sl-SI" noProof="0" dirty="0">
                <a:latin typeface="Hero New Light"/>
              </a:rPr>
              <a:t> rangu P = 0.5</a:t>
            </a:r>
          </a:p>
          <a:p>
            <a:r>
              <a:rPr lang="sl-SI" noProof="0" dirty="0">
                <a:latin typeface="Hero New Light"/>
              </a:rPr>
              <a:t>Pri nizu z </a:t>
            </a:r>
            <a:r>
              <a:rPr lang="sl-SI" b="1" noProof="0" dirty="0">
                <a:latin typeface="Hero New Light"/>
              </a:rPr>
              <a:t>lihim številom vrednosti</a:t>
            </a:r>
            <a:r>
              <a:rPr lang="sl-SI" noProof="0" dirty="0">
                <a:latin typeface="Hero New Light"/>
              </a:rPr>
              <a:t> je mediana srednja vrednost</a:t>
            </a:r>
          </a:p>
          <a:p>
            <a:r>
              <a:rPr lang="sl-SI" noProof="0" dirty="0">
                <a:latin typeface="Hero New Light"/>
              </a:rPr>
              <a:t>Pri nizu s </a:t>
            </a:r>
            <a:r>
              <a:rPr lang="sl-SI" b="1" noProof="0" dirty="0">
                <a:latin typeface="Hero New Light"/>
              </a:rPr>
              <a:t>sodim številom vrednosti</a:t>
            </a:r>
            <a:r>
              <a:rPr lang="sl-SI" noProof="0" dirty="0">
                <a:latin typeface="Hero New Light"/>
              </a:rPr>
              <a:t> je mediana povprečje dveh srednjih vrednosti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24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1641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Aritmetična sredina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sl-SI" noProof="0" dirty="0"/>
                  <a:t>Aritmetična sredina ali povprečje je mera centralne tendence za </a:t>
                </a:r>
                <a:r>
                  <a:rPr lang="sl-SI" b="1" noProof="0" dirty="0"/>
                  <a:t>intervalne in razmernostne spremenljivke, </a:t>
                </a:r>
                <a:r>
                  <a:rPr lang="sl-SI" noProof="0" dirty="0"/>
                  <a:t>ki imajo približno normalno porazdelitev</a:t>
                </a:r>
              </a:p>
              <a:p>
                <a:r>
                  <a:rPr lang="sl-SI" noProof="0" dirty="0"/>
                  <a:t>Je vsota vseh vrednosti deljena s številom enot: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sl-SI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sl-SI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l-SI" b="0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l-SI" u="sng" noProof="0" dirty="0"/>
                  <a:t>Primer:</a:t>
                </a:r>
                <a:r>
                  <a:rPr lang="sl-SI" noProof="0" dirty="0"/>
                  <a:t> 4 5 6 		</a:t>
                </a:r>
                <a14:m>
                  <m:oMath xmlns:m="http://schemas.openxmlformats.org/officeDocument/2006/math"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4+5+6</m:t>
                        </m:r>
                      </m:num>
                      <m:den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endParaRPr lang="sl-SI" b="0" noProof="0" dirty="0">
                  <a:ea typeface="Cambria Math" panose="02040503050406030204" pitchFamily="18" charset="0"/>
                </a:endParaRPr>
              </a:p>
              <a:p>
                <a:r>
                  <a:rPr lang="sl-SI" b="0" noProof="0" dirty="0">
                    <a:ea typeface="Cambria Math" panose="02040503050406030204" pitchFamily="18" charset="0"/>
                  </a:rPr>
                  <a:t>Vsota ostankov (</a:t>
                </a:r>
                <a:r>
                  <a:rPr lang="sl-SI" b="0" noProof="0" dirty="0" err="1">
                    <a:ea typeface="Cambria Math" panose="02040503050406030204" pitchFamily="18" charset="0"/>
                  </a:rPr>
                  <a:t>rezidualov</a:t>
                </a:r>
                <a:r>
                  <a:rPr lang="sl-SI" b="0" noProof="0" dirty="0">
                    <a:ea typeface="Cambria Math" panose="02040503050406030204" pitchFamily="18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sl-SI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l-SI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l-SI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l-SI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)=0</m:t>
                        </m:r>
                      </m:e>
                    </m:nary>
                  </m:oMath>
                </a14:m>
                <a:endParaRPr lang="sl-SI" noProof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25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69693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Izračun aritmetične sredine za frekvenčno porazdelitev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796281" cy="4351338"/>
              </a:xfrm>
            </p:spPr>
            <p:txBody>
              <a:bodyPr>
                <a:normAutofit/>
              </a:bodyPr>
              <a:lstStyle/>
              <a:p>
                <a:r>
                  <a:rPr lang="sl-SI" b="1" noProof="0" dirty="0"/>
                  <a:t>Aritmetična sredina </a:t>
                </a:r>
                <a:r>
                  <a:rPr lang="sl-SI" noProof="0" dirty="0"/>
                  <a:t>je vsota vseh vrednosti deljena s številom enot: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sl-SI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sl-SI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l-SI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sl-SI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l-SI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l-SI" b="0" noProof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l-SI" u="sng" noProof="0" dirty="0"/>
              </a:p>
              <a:p>
                <a:pPr marL="0" indent="0">
                  <a:buNone/>
                </a:pPr>
                <a:r>
                  <a:rPr lang="sl-SI" u="sng" noProof="0" dirty="0"/>
                  <a:t>Primer:</a:t>
                </a:r>
                <a:r>
                  <a:rPr lang="sl-SI" noProof="0" dirty="0"/>
                  <a:t> velikost gospodinjstva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sl-SI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∙228=4.56</m:t>
                      </m:r>
                    </m:oMath>
                  </m:oMathPara>
                </a14:m>
                <a:endParaRPr lang="sl-SI" u="sng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796281" cy="4351338"/>
              </a:xfrm>
              <a:blipFill>
                <a:blip r:embed="rId2"/>
                <a:stretch>
                  <a:fillRect l="-2103" t="-2241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26</a:t>
            </a:fld>
            <a:endParaRPr lang="en-SI"/>
          </a:p>
        </p:txBody>
      </p:sp>
      <p:graphicFrame>
        <p:nvGraphicFramePr>
          <p:cNvPr id="8" name="Content Placeholder 9">
            <a:extLst>
              <a:ext uri="{FF2B5EF4-FFF2-40B4-BE49-F238E27FC236}">
                <a16:creationId xmlns:a16="http://schemas.microsoft.com/office/drawing/2014/main" id="{3FC390CE-EBF2-FD90-ABA0-DDD5E6E6F2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859617"/>
              </p:ext>
            </p:extLst>
          </p:nvPr>
        </p:nvGraphicFramePr>
        <p:xfrm>
          <a:off x="7537862" y="1798479"/>
          <a:ext cx="3108960" cy="445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166361691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14267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350021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f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x</a:t>
                      </a:r>
                      <a:r>
                        <a:rPr lang="sl-SI" sz="1000" dirty="0"/>
                        <a:t>i </a:t>
                      </a:r>
                      <a:r>
                        <a:rPr lang="sl-SI" dirty="0"/>
                        <a:t>f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1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8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24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9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36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76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21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5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24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2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18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3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N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228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70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Povezava med modusom, mediano in aritmetično sredino za </a:t>
            </a:r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unimodalne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 porazdelitve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27</a:t>
            </a:fld>
            <a:endParaRPr lang="en-S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49A13D4-EEAF-5D26-7B8B-60F1821D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noProof="0" dirty="0"/>
                  <a:t>Simetrična porazdelitev: </a:t>
                </a:r>
                <a14:m>
                  <m:oMath xmlns:m="http://schemas.openxmlformats.org/officeDocument/2006/math"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</m:t>
                    </m:r>
                  </m:oMath>
                </a14:m>
                <a:endParaRPr lang="sl-SI" noProof="0" dirty="0"/>
              </a:p>
              <a:p>
                <a:r>
                  <a:rPr lang="sl-SI" noProof="0" dirty="0">
                    <a:ea typeface="Cambria Math" panose="02040503050406030204" pitchFamily="18" charset="0"/>
                  </a:rPr>
                  <a:t>Asimetrična v levo: </a:t>
                </a:r>
                <a14:m>
                  <m:oMath xmlns:m="http://schemas.openxmlformats.org/officeDocument/2006/math"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</m:t>
                    </m:r>
                  </m:oMath>
                </a14:m>
                <a:endParaRPr lang="sl-SI" noProof="0" dirty="0">
                  <a:ea typeface="Cambria Math" panose="02040503050406030204" pitchFamily="18" charset="0"/>
                </a:endParaRPr>
              </a:p>
              <a:p>
                <a:r>
                  <a:rPr lang="sl-SI" noProof="0" dirty="0">
                    <a:ea typeface="Cambria Math" panose="02040503050406030204" pitchFamily="18" charset="0"/>
                  </a:rPr>
                  <a:t>Asimetrična v desno: </a:t>
                </a:r>
                <a14:m>
                  <m:oMath xmlns:m="http://schemas.openxmlformats.org/officeDocument/2006/math"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</m:t>
                    </m:r>
                  </m:oMath>
                </a14:m>
                <a:endParaRPr lang="sl-SI" noProof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49A13D4-EEAF-5D26-7B8B-60F1821D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25B8D6-0D51-4ECA-4020-26C45F297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45" y="3271837"/>
            <a:ext cx="8353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13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Katero mero centralne tendence uporabim?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28</a:t>
            </a:fld>
            <a:endParaRPr lang="en-SI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9A13D4-EEAF-5D26-7B8B-60F1821D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l-SI" noProof="0" dirty="0"/>
          </a:p>
          <a:p>
            <a:endParaRPr lang="sl-SI" noProof="0" dirty="0"/>
          </a:p>
          <a:p>
            <a:endParaRPr lang="sl-SI" noProof="0" dirty="0"/>
          </a:p>
          <a:p>
            <a:endParaRPr lang="sl-SI" noProof="0" dirty="0"/>
          </a:p>
          <a:p>
            <a:pPr marL="0" indent="0">
              <a:buNone/>
            </a:pPr>
            <a:endParaRPr lang="sl-SI" noProof="0" dirty="0"/>
          </a:p>
          <a:p>
            <a:pPr marL="0" indent="0">
              <a:buNone/>
            </a:pPr>
            <a:r>
              <a:rPr lang="sl-SI" noProof="0" dirty="0"/>
              <a:t>Opombe:</a:t>
            </a:r>
          </a:p>
          <a:p>
            <a:pPr lvl="1"/>
            <a:r>
              <a:rPr lang="sl-SI" noProof="0" dirty="0"/>
              <a:t>V primeru </a:t>
            </a:r>
            <a:r>
              <a:rPr lang="sl-SI" noProof="0" dirty="0" err="1"/>
              <a:t>bimodalne</a:t>
            </a:r>
            <a:r>
              <a:rPr lang="sl-SI" noProof="0" dirty="0"/>
              <a:t> ali </a:t>
            </a:r>
            <a:r>
              <a:rPr lang="sl-SI" noProof="0" dirty="0" err="1"/>
              <a:t>polimodalne</a:t>
            </a:r>
            <a:r>
              <a:rPr lang="sl-SI" noProof="0" dirty="0"/>
              <a:t> distribucije namesto mediane ali aritmetične sredine izračunamo modus</a:t>
            </a:r>
          </a:p>
          <a:p>
            <a:pPr lvl="1"/>
            <a:r>
              <a:rPr lang="sl-SI" noProof="0" dirty="0"/>
              <a:t>Ko je porazdelitev zelo asimetrična ali imamo izjemne vrednosti, namesto aritmetične sredine izberemo mediano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CEC2465-C892-7213-741D-923D227F8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277017"/>
              </p:ext>
            </p:extLst>
          </p:nvPr>
        </p:nvGraphicFramePr>
        <p:xfrm>
          <a:off x="838200" y="1825625"/>
          <a:ext cx="10287000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86709">
                  <a:extLst>
                    <a:ext uri="{9D8B030D-6E8A-4147-A177-3AD203B41FA5}">
                      <a16:colId xmlns:a16="http://schemas.microsoft.com/office/drawing/2014/main" val="2286688004"/>
                    </a:ext>
                  </a:extLst>
                </a:gridCol>
                <a:gridCol w="1752931">
                  <a:extLst>
                    <a:ext uri="{9D8B030D-6E8A-4147-A177-3AD203B41FA5}">
                      <a16:colId xmlns:a16="http://schemas.microsoft.com/office/drawing/2014/main" val="136351855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0565696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501511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525478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Mera\</a:t>
                      </a:r>
                      <a:r>
                        <a:rPr lang="en-US" sz="2400" dirty="0" err="1"/>
                        <a:t>Merska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lestvica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400" dirty="0"/>
                        <a:t>Nominal</a:t>
                      </a:r>
                      <a:r>
                        <a:rPr lang="en-US" sz="2400" dirty="0" err="1"/>
                        <a:t>na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400" dirty="0" err="1"/>
                        <a:t>Ordinal</a:t>
                      </a:r>
                      <a:r>
                        <a:rPr lang="en-US" sz="2400" dirty="0" err="1"/>
                        <a:t>na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400" dirty="0"/>
                        <a:t>Interval</a:t>
                      </a:r>
                      <a:r>
                        <a:rPr lang="en-US" sz="2400" dirty="0" err="1"/>
                        <a:t>na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400" dirty="0" err="1"/>
                        <a:t>Ra</a:t>
                      </a:r>
                      <a:r>
                        <a:rPr lang="en-US" sz="2400" dirty="0" err="1"/>
                        <a:t>zmernostna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0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2400" dirty="0"/>
                        <a:t>Mod</a:t>
                      </a:r>
                      <a:r>
                        <a:rPr lang="en-US" sz="2400" dirty="0"/>
                        <a:t>us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2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2400" dirty="0"/>
                        <a:t>Median</a:t>
                      </a:r>
                      <a:r>
                        <a:rPr lang="en-US" sz="2400" dirty="0"/>
                        <a:t>a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23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Aritmetična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sredina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144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Mere variabilnosti (disperzije)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noProof="0" dirty="0"/>
              <a:t>V kolikšni meri se vrednosti razlikujejo med seboj ter razlikujejo in odstopajo od povprečja</a:t>
            </a:r>
          </a:p>
          <a:p>
            <a:r>
              <a:rPr lang="sl-SI" b="1" noProof="0" dirty="0"/>
              <a:t>Absolutne mere </a:t>
            </a:r>
            <a:r>
              <a:rPr lang="sl-SI" noProof="0" dirty="0"/>
              <a:t>(razpon, </a:t>
            </a:r>
            <a:r>
              <a:rPr lang="sl-SI" noProof="0" dirty="0" err="1"/>
              <a:t>interkvartilni</a:t>
            </a:r>
            <a:r>
              <a:rPr lang="sl-SI" noProof="0" dirty="0"/>
              <a:t> rang, absolutna deviacija aritmetične sredine/mediane, varianca in standardni odklon) </a:t>
            </a:r>
          </a:p>
          <a:p>
            <a:r>
              <a:rPr lang="sl-SI" b="1" noProof="0" dirty="0"/>
              <a:t>Relativne mere </a:t>
            </a:r>
            <a:r>
              <a:rPr lang="sl-SI" noProof="0" dirty="0"/>
              <a:t>(absolutne mere deljene s pripadajočo mero centralne tendence) se izračunajo samo za razmernostne spremenljivke; uporabljamo jih, ko želimo primerjati:</a:t>
            </a:r>
          </a:p>
          <a:p>
            <a:pPr lvl="1"/>
            <a:r>
              <a:rPr lang="sl-SI" noProof="0" dirty="0"/>
              <a:t>Dve porazdelitvi z zelo različno vrednostjo za nek mero centralne tendence;</a:t>
            </a:r>
          </a:p>
          <a:p>
            <a:pPr lvl="1"/>
            <a:r>
              <a:rPr lang="sl-SI" noProof="0" dirty="0"/>
              <a:t>Dve spremenljivki z različnima merskima enotama.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29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3335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Organizacija podatkov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Frekvenčna porazdelitev (absolutna in relativna)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Kumulativne frekvence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Grupirana frekvenčna porazdelitev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Grafični prikaz frekvenčnih porazdelitev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Za nominalne in </a:t>
            </a:r>
            <a:r>
              <a:rPr lang="sl-SI" noProof="0" dirty="0" err="1">
                <a:latin typeface="Hero New Light"/>
              </a:rPr>
              <a:t>ordinalne</a:t>
            </a:r>
            <a:r>
              <a:rPr lang="sl-SI" noProof="0" dirty="0">
                <a:latin typeface="Hero New Light"/>
              </a:rPr>
              <a:t> spremenljivke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Za intervalne in razmernostne spremenljivke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50209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Razpon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sl-SI" noProof="0" dirty="0"/>
                  <a:t>Razlika med najmanjšo in največjo vrednostjo</a:t>
                </a:r>
              </a:p>
              <a:p>
                <a:r>
                  <a:rPr lang="sl-SI" noProof="0" dirty="0"/>
                  <a:t>Večja kot je variabilnost, večji je razpon:</a:t>
                </a:r>
                <a:br>
                  <a:rPr lang="sl-SI" noProof="0" dirty="0"/>
                </a:br>
                <a:endParaRPr lang="sl-SI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l-SI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sl-SI" b="0" noProof="0" dirty="0"/>
              </a:p>
              <a:p>
                <a:pPr marL="0" indent="0">
                  <a:buNone/>
                </a:pPr>
                <a:endParaRPr lang="sl-SI" noProof="0" dirty="0"/>
              </a:p>
              <a:p>
                <a:r>
                  <a:rPr lang="sl-SI" noProof="0" dirty="0"/>
                  <a:t>Relativni razpon:</a:t>
                </a:r>
                <a:endParaRPr lang="sl-SI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l-SI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l-SI" noProof="0" dirty="0"/>
              </a:p>
              <a:p>
                <a:pPr marL="0" indent="0">
                  <a:buNone/>
                </a:pPr>
                <a:endParaRPr lang="sl-SI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30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58889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Interkvartilni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 rang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sl-SI" noProof="0" dirty="0"/>
                  <a:t>Polovica razdalje med prvim in tretjim </a:t>
                </a:r>
                <a:r>
                  <a:rPr lang="sl-SI" noProof="0" dirty="0" err="1"/>
                  <a:t>kvartilom</a:t>
                </a:r>
                <a:endParaRPr lang="sl-SI" noProof="0" dirty="0"/>
              </a:p>
              <a:p>
                <a:r>
                  <a:rPr lang="sl-SI" noProof="0" dirty="0"/>
                  <a:t>Meri variabilnost okoli mediane</a:t>
                </a:r>
              </a:p>
              <a:p>
                <a:r>
                  <a:rPr lang="sl-SI" noProof="0" dirty="0"/>
                  <a:t>Večja kot je variabilnost, večji je </a:t>
                </a:r>
                <a:r>
                  <a:rPr lang="sl-SI" noProof="0" dirty="0" err="1"/>
                  <a:t>interkvartilni</a:t>
                </a:r>
                <a:r>
                  <a:rPr lang="sl-SI" noProof="0" dirty="0"/>
                  <a:t> razpon:</a:t>
                </a:r>
                <a:br>
                  <a:rPr lang="sl-SI" noProof="0" dirty="0"/>
                </a:br>
                <a:endParaRPr lang="sl-SI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noProof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sl-SI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sl-SI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l-SI" b="0" noProof="0" dirty="0"/>
              </a:p>
              <a:p>
                <a:pPr marL="0" indent="0">
                  <a:buNone/>
                </a:pPr>
                <a:endParaRPr lang="sl-SI" noProof="0" dirty="0"/>
              </a:p>
              <a:p>
                <a:r>
                  <a:rPr lang="sl-SI" noProof="0" dirty="0"/>
                  <a:t>Relativni </a:t>
                </a:r>
                <a:r>
                  <a:rPr lang="sl-SI" noProof="0" dirty="0" err="1"/>
                  <a:t>interkvartilni</a:t>
                </a:r>
                <a:r>
                  <a:rPr lang="sl-SI" noProof="0" dirty="0"/>
                  <a:t> rang</a:t>
                </a:r>
                <a:endParaRPr lang="sl-SI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sl-SI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sl-SI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l-SI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</m:oMath>
                  </m:oMathPara>
                </a14:m>
                <a:endParaRPr lang="sl-SI" noProof="0" dirty="0"/>
              </a:p>
              <a:p>
                <a:pPr marL="0" indent="0">
                  <a:buNone/>
                </a:pPr>
                <a:endParaRPr lang="sl-SI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31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64898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Absolutna deviacija mediane/aritmetične sredine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l-SI" noProof="0" dirty="0"/>
                  <a:t>Povprečno odstopanje od mediane</a:t>
                </a:r>
              </a:p>
              <a:p>
                <a:r>
                  <a:rPr lang="sl-SI" noProof="0" dirty="0"/>
                  <a:t>Meri variabilnost okoli mediane; večja kot je variabilnost, večje je odstopanje:</a:t>
                </a:r>
                <a:br>
                  <a:rPr lang="sl-SI" noProof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𝐴𝐷</m:t>
                        </m:r>
                      </m:e>
                      <m:sub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𝑀𝑒</m:t>
                        </m:r>
                      </m:sub>
                    </m:sSub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sl-SI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l-SI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l-SI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l-SI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l-SI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l-SI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𝑀𝑒</m:t>
                            </m:r>
                          </m:e>
                        </m:d>
                      </m:e>
                    </m:nary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sl-SI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sl-SI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sl-SI" noProof="0" dirty="0"/>
                  <a:t>Relativni </a:t>
                </a:r>
                <a:r>
                  <a:rPr lang="sl-SI" noProof="0" dirty="0" err="1"/>
                  <a:t>interkvartilni</a:t>
                </a:r>
                <a:r>
                  <a:rPr lang="sl-SI" noProof="0" dirty="0"/>
                  <a:t> rang:</a:t>
                </a:r>
                <a:r>
                  <a:rPr lang="sl-SI" i="1" noProof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l-SI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l-SI" b="0" i="1" noProof="0" smtClean="0">
                                <a:latin typeface="Cambria Math" panose="02040503050406030204" pitchFamily="18" charset="0"/>
                              </a:rPr>
                              <m:t>𝐴𝐷</m:t>
                            </m:r>
                          </m:e>
                          <m:sub>
                            <m:r>
                              <a:rPr lang="sl-SI" b="0" i="1" noProof="0" smtClean="0">
                                <a:latin typeface="Cambria Math" panose="02040503050406030204" pitchFamily="18" charset="0"/>
                              </a:rPr>
                              <m:t>𝑀𝑒</m:t>
                            </m:r>
                          </m:sub>
                        </m:sSub>
                      </m:num>
                      <m:den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𝑀𝑒</m:t>
                        </m:r>
                      </m:den>
                    </m:f>
                  </m:oMath>
                </a14:m>
                <a:endParaRPr lang="sl-SI" noProof="0" dirty="0"/>
              </a:p>
              <a:p>
                <a:pPr marL="0" indent="0">
                  <a:buNone/>
                </a:pPr>
                <a:endParaRPr lang="sl-SI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3081" r="-1647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F6326-1105-D064-E440-91B0B3E073F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l-SI" noProof="0" dirty="0"/>
                  <a:t>Povprečno odstopanje od aritmetične sredine</a:t>
                </a:r>
              </a:p>
              <a:p>
                <a:r>
                  <a:rPr lang="sl-SI" noProof="0" dirty="0"/>
                  <a:t>Meri variabilnost okoli aritmetične sredine; večja kot je variabilnost, večje je odstopanje: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𝐴𝐷</m:t>
                          </m:r>
                        </m:e>
                        <m:sub>
                          <m:r>
                            <a:rPr lang="sl-SI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l-SI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l-SI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l-SI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l-SI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l-SI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l-SI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sl-SI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l-SI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sl-SI" noProof="0" dirty="0"/>
                  <a:t>Relativni </a:t>
                </a:r>
                <a:r>
                  <a:rPr lang="sl-SI" noProof="0" dirty="0" err="1"/>
                  <a:t>interkvartilni</a:t>
                </a:r>
                <a:r>
                  <a:rPr lang="sl-SI" noProof="0" dirty="0"/>
                  <a:t> rang: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l-SI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l-SI" i="1" noProof="0">
                                <a:latin typeface="Cambria Math" panose="02040503050406030204" pitchFamily="18" charset="0"/>
                              </a:rPr>
                              <m:t>𝐴𝐷</m:t>
                            </m:r>
                          </m:e>
                          <m:sub>
                            <m:r>
                              <a:rPr lang="sl-SI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num>
                      <m:den>
                        <m:r>
                          <a:rPr lang="sl-SI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sl-SI" noProof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6F6326-1105-D064-E440-91B0B3E07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118" t="-3081" r="-1412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32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88034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Varianca in standardni odklon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l-SI" noProof="0" dirty="0"/>
                  <a:t>Meri variabilnost okrog aritmetične sredine; standardno (tipično, normalno) odstopanje vrednosti od aritmetične sredine</a:t>
                </a:r>
              </a:p>
              <a:p>
                <a:r>
                  <a:rPr lang="sl-SI" noProof="0" dirty="0"/>
                  <a:t>Večja je variabilnost, večja sta varianca in standardni odklon:</a:t>
                </a:r>
                <a:endParaRPr lang="sl-SI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l-SI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sl-SI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l-SI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l-SI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l-SI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l-SI" noProof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l-SI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sl-SI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sl-SI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l-SI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sl-SI" b="0" noProof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l-SI" noProof="0" dirty="0"/>
              </a:p>
              <a:p>
                <a:pPr marL="0" indent="0">
                  <a:buNone/>
                </a:pPr>
                <a:r>
                  <a:rPr lang="sl-SI" u="sng" noProof="0" dirty="0"/>
                  <a:t>Primer:</a:t>
                </a:r>
                <a:r>
                  <a:rPr lang="sl-SI" noProof="0" dirty="0"/>
                  <a:t> 4 5 6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l-SI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sl-SI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l-SI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sl-SI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l-SI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sl-SI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l-SI" noProof="0" dirty="0">
                    <a:ea typeface="Cambria Math" panose="02040503050406030204" pitchFamily="18" charset="0"/>
                  </a:rPr>
                  <a:t>0.667	 </a:t>
                </a:r>
                <a14:m>
                  <m:oMath xmlns:m="http://schemas.openxmlformats.org/officeDocument/2006/math">
                    <m:r>
                      <a:rPr lang="sl-SI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0.816</m:t>
                    </m:r>
                  </m:oMath>
                </a14:m>
                <a:endParaRPr lang="sl-SI" noProof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3"/>
                <a:stretch>
                  <a:fillRect l="-986" t="-2801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33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46587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Izračun variance in standardnega odklona za frekvenčno porazdelitev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01706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l-SI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sl-SI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l-SI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l-SI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l-SI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l-SI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l-SI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l-SI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l-SI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l-SI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l-SI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sl-SI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l-SI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l-SI" u="sng" noProof="0" dirty="0"/>
              </a:p>
              <a:p>
                <a:pPr marL="0" indent="0">
                  <a:buNone/>
                </a:pPr>
                <a:endParaRPr lang="sl-SI" u="sng" noProof="0" dirty="0"/>
              </a:p>
              <a:p>
                <a:pPr marL="0" indent="0">
                  <a:buNone/>
                </a:pPr>
                <a:r>
                  <a:rPr lang="sl-SI" u="sng" noProof="0" dirty="0"/>
                  <a:t>Primer:</a:t>
                </a:r>
                <a:r>
                  <a:rPr lang="sl-SI" noProof="0" dirty="0"/>
                  <a:t> velikost gospodinjstva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sl-SI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230.32</m:t>
                          </m:r>
                        </m:num>
                        <m:den>
                          <m:r>
                            <a:rPr lang="sl-SI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sl-SI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=4.51</m:t>
                      </m:r>
                    </m:oMath>
                  </m:oMathPara>
                </a14:m>
                <a:endParaRPr lang="sl-SI" b="0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sl-SI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=2.15</m:t>
                      </m:r>
                    </m:oMath>
                  </m:oMathPara>
                </a14:m>
                <a:endParaRPr lang="sl-SI" b="0" noProof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sl-SI" u="sng" noProof="0" dirty="0"/>
                </a:br>
                <a:r>
                  <a:rPr lang="sl-SI" noProof="0" dirty="0"/>
                  <a:t>Opomba: zgornja formula je samo približek variance in standardnega odklona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01706" cy="4351338"/>
              </a:xfrm>
              <a:blipFill>
                <a:blip r:embed="rId2"/>
                <a:stretch>
                  <a:fillRect l="-2387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34</a:t>
            </a:fld>
            <a:endParaRPr lang="en-SI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9">
                <a:extLst>
                  <a:ext uri="{FF2B5EF4-FFF2-40B4-BE49-F238E27FC236}">
                    <a16:creationId xmlns:a16="http://schemas.microsoft.com/office/drawing/2014/main" id="{997BCB38-D92A-0A4A-9FB3-C1AB1066E5D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19161770"/>
                  </p:ext>
                </p:extLst>
              </p:nvPr>
            </p:nvGraphicFramePr>
            <p:xfrm>
              <a:off x="5900530" y="1825625"/>
              <a:ext cx="5420139" cy="445116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62609">
                      <a:extLst>
                        <a:ext uri="{9D8B030D-6E8A-4147-A177-3AD203B41FA5}">
                          <a16:colId xmlns:a16="http://schemas.microsoft.com/office/drawing/2014/main" val="1663616912"/>
                        </a:ext>
                      </a:extLst>
                    </a:gridCol>
                    <a:gridCol w="536713">
                      <a:extLst>
                        <a:ext uri="{9D8B030D-6E8A-4147-A177-3AD203B41FA5}">
                          <a16:colId xmlns:a16="http://schemas.microsoft.com/office/drawing/2014/main" val="2461426704"/>
                        </a:ext>
                      </a:extLst>
                    </a:gridCol>
                    <a:gridCol w="689113">
                      <a:extLst>
                        <a:ext uri="{9D8B030D-6E8A-4147-A177-3AD203B41FA5}">
                          <a16:colId xmlns:a16="http://schemas.microsoft.com/office/drawing/2014/main" val="1350021335"/>
                        </a:ext>
                      </a:extLst>
                    </a:gridCol>
                    <a:gridCol w="894521">
                      <a:extLst>
                        <a:ext uri="{9D8B030D-6E8A-4147-A177-3AD203B41FA5}">
                          <a16:colId xmlns:a16="http://schemas.microsoft.com/office/drawing/2014/main" val="3656169767"/>
                        </a:ext>
                      </a:extLst>
                    </a:gridCol>
                    <a:gridCol w="1192696">
                      <a:extLst>
                        <a:ext uri="{9D8B030D-6E8A-4147-A177-3AD203B41FA5}">
                          <a16:colId xmlns:a16="http://schemas.microsoft.com/office/drawing/2014/main" val="1298383404"/>
                        </a:ext>
                      </a:extLst>
                    </a:gridCol>
                    <a:gridCol w="1444487">
                      <a:extLst>
                        <a:ext uri="{9D8B030D-6E8A-4147-A177-3AD203B41FA5}">
                          <a16:colId xmlns:a16="http://schemas.microsoft.com/office/drawing/2014/main" val="31707312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l-SI" dirty="0"/>
                            <a:t>x</a:t>
                          </a:r>
                          <a:r>
                            <a:rPr lang="sl-SI" sz="1000" dirty="0"/>
                            <a:t>i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l-SI" dirty="0"/>
                            <a:t>f</a:t>
                          </a:r>
                          <a:r>
                            <a:rPr lang="sl-SI" sz="1000" dirty="0"/>
                            <a:t>i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l-SI" dirty="0"/>
                            <a:t>x</a:t>
                          </a:r>
                          <a:r>
                            <a:rPr lang="sl-SI" sz="1000" dirty="0"/>
                            <a:t>i </a:t>
                          </a:r>
                          <a:r>
                            <a:rPr lang="sl-SI" dirty="0"/>
                            <a:t>f</a:t>
                          </a:r>
                          <a:r>
                            <a:rPr lang="sl-SI" sz="1000" dirty="0"/>
                            <a:t>i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b="1" smtClean="0"/>
                                    </m:ctrlPr>
                                  </m:sSubPr>
                                  <m:e>
                                    <m:r>
                                      <a:rPr lang="sl-SI" b="1" smtClean="0"/>
                                      <m:t>𝒙</m:t>
                                    </m:r>
                                  </m:e>
                                  <m:sub>
                                    <m:r>
                                      <a:rPr lang="sl-SI" b="1" smtClean="0"/>
                                      <m:t>𝒊</m:t>
                                    </m:r>
                                  </m:sub>
                                </m:sSub>
                                <m:r>
                                  <a:rPr lang="sl-SI" b="1" smtClean="0"/>
                                  <m:t>−</m:t>
                                </m:r>
                                <m:r>
                                  <a:rPr lang="sl-SI" b="1" smtClean="0"/>
                                  <m:t>𝝁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sl-SI" smtClean="0"/>
                                    </m:ctrlPr>
                                  </m:sSupPr>
                                  <m:e>
                                    <m:r>
                                      <a:rPr lang="sl-SI" b="1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sl-SI" b="1" smtClean="0"/>
                                        </m:ctrlPr>
                                      </m:sSubPr>
                                      <m:e>
                                        <m:r>
                                          <a:rPr lang="sl-SI" b="1" smtClean="0"/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sl-SI" b="1" smtClean="0"/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sl-SI" b="1" smtClean="0"/>
                                      <m:t>−</m:t>
                                    </m:r>
                                    <m:r>
                                      <a:rPr lang="sl-SI" b="1" smtClean="0"/>
                                      <m:t>𝝁</m:t>
                                    </m:r>
                                    <m:r>
                                      <a:rPr lang="sl-SI" b="1" smtClean="0"/>
                                      <m:t>)</m:t>
                                    </m:r>
                                  </m:e>
                                  <m:sup>
                                    <m:r>
                                      <a:rPr lang="sl-SI" b="1" smtClean="0"/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sl-SI" smtClean="0"/>
                                    </m:ctrlPr>
                                  </m:sSupPr>
                                  <m:e>
                                    <m:r>
                                      <a:rPr lang="sl-SI" b="1" smtClean="0"/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sl-SI" b="1" smtClean="0"/>
                                        </m:ctrlPr>
                                      </m:sSubPr>
                                      <m:e>
                                        <m:r>
                                          <a:rPr lang="sl-SI" b="1" smtClean="0"/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sl-SI" b="1" smtClean="0"/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sl-SI" b="1" smtClean="0"/>
                                      <m:t>−</m:t>
                                    </m:r>
                                    <m:r>
                                      <a:rPr lang="sl-SI" b="1" smtClean="0"/>
                                      <m:t>𝝁</m:t>
                                    </m:r>
                                    <m:r>
                                      <a:rPr lang="sl-SI" b="1" smtClean="0"/>
                                      <m:t>)</m:t>
                                    </m:r>
                                  </m:e>
                                  <m:sup>
                                    <m:r>
                                      <a:rPr lang="sl-SI" b="1" smtClean="0"/>
                                      <m:t>𝟐</m:t>
                                    </m:r>
                                  </m:sup>
                                </m:sSup>
                                <m:r>
                                  <a:rPr lang="sl-SI" smtClean="0"/>
                                  <m:t>∙</m:t>
                                </m:r>
                                <m:sSub>
                                  <m:sSubPr>
                                    <m:ctrlPr>
                                      <a:rPr lang="sl-SI" smtClean="0"/>
                                    </m:ctrlPr>
                                  </m:sSubPr>
                                  <m:e>
                                    <m:r>
                                      <a:rPr lang="sl-SI" b="1" smtClean="0"/>
                                      <m:t>𝒇</m:t>
                                    </m:r>
                                  </m:e>
                                  <m:sub>
                                    <m:r>
                                      <a:rPr lang="sl-SI" b="1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9619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-3.56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12.67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38.02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096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5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10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-2.56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6.55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32.77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982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8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-1.56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2.43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19.47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9982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52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-0.56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0.31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4.08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6483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5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30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0.44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0.19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1.16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7191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1.44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2.07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12.44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766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7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21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2.44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5.95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17.86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451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8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3.44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11.83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35.50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2522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9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18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4.44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19.71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39.43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8032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10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10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5.44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29.59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29.59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3591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N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50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228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l-GR" dirty="0"/>
                            <a:t>Σ</a:t>
                          </a:r>
                          <a:r>
                            <a:rPr lang="sl-SI" dirty="0"/>
                            <a:t>230.32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5021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9">
                <a:extLst>
                  <a:ext uri="{FF2B5EF4-FFF2-40B4-BE49-F238E27FC236}">
                    <a16:creationId xmlns:a16="http://schemas.microsoft.com/office/drawing/2014/main" id="{997BCB38-D92A-0A4A-9FB3-C1AB1066E5D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19161770"/>
                  </p:ext>
                </p:extLst>
              </p:nvPr>
            </p:nvGraphicFramePr>
            <p:xfrm>
              <a:off x="5900530" y="1825625"/>
              <a:ext cx="5420139" cy="445116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62609">
                      <a:extLst>
                        <a:ext uri="{9D8B030D-6E8A-4147-A177-3AD203B41FA5}">
                          <a16:colId xmlns:a16="http://schemas.microsoft.com/office/drawing/2014/main" val="1663616912"/>
                        </a:ext>
                      </a:extLst>
                    </a:gridCol>
                    <a:gridCol w="536713">
                      <a:extLst>
                        <a:ext uri="{9D8B030D-6E8A-4147-A177-3AD203B41FA5}">
                          <a16:colId xmlns:a16="http://schemas.microsoft.com/office/drawing/2014/main" val="2461426704"/>
                        </a:ext>
                      </a:extLst>
                    </a:gridCol>
                    <a:gridCol w="689113">
                      <a:extLst>
                        <a:ext uri="{9D8B030D-6E8A-4147-A177-3AD203B41FA5}">
                          <a16:colId xmlns:a16="http://schemas.microsoft.com/office/drawing/2014/main" val="1350021335"/>
                        </a:ext>
                      </a:extLst>
                    </a:gridCol>
                    <a:gridCol w="894521">
                      <a:extLst>
                        <a:ext uri="{9D8B030D-6E8A-4147-A177-3AD203B41FA5}">
                          <a16:colId xmlns:a16="http://schemas.microsoft.com/office/drawing/2014/main" val="3656169767"/>
                        </a:ext>
                      </a:extLst>
                    </a:gridCol>
                    <a:gridCol w="1192696">
                      <a:extLst>
                        <a:ext uri="{9D8B030D-6E8A-4147-A177-3AD203B41FA5}">
                          <a16:colId xmlns:a16="http://schemas.microsoft.com/office/drawing/2014/main" val="1298383404"/>
                        </a:ext>
                      </a:extLst>
                    </a:gridCol>
                    <a:gridCol w="1444487">
                      <a:extLst>
                        <a:ext uri="{9D8B030D-6E8A-4147-A177-3AD203B41FA5}">
                          <a16:colId xmlns:a16="http://schemas.microsoft.com/office/drawing/2014/main" val="3170731218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sl-SI" dirty="0"/>
                            <a:t>x</a:t>
                          </a:r>
                          <a:r>
                            <a:rPr lang="sl-SI" sz="1000" dirty="0"/>
                            <a:t>i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l-SI" dirty="0"/>
                            <a:t>f</a:t>
                          </a:r>
                          <a:r>
                            <a:rPr lang="sl-SI" sz="1000" dirty="0"/>
                            <a:t>i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l-SI" dirty="0"/>
                            <a:t>x</a:t>
                          </a:r>
                          <a:r>
                            <a:rPr lang="sl-SI" sz="1000" dirty="0"/>
                            <a:t>i </a:t>
                          </a:r>
                          <a:r>
                            <a:rPr lang="sl-SI" dirty="0"/>
                            <a:t>f</a:t>
                          </a:r>
                          <a:r>
                            <a:rPr lang="sl-SI" sz="1000" dirty="0"/>
                            <a:t>i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3"/>
                          <a:stretch>
                            <a:fillRect l="-211565" t="-8197" r="-297279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3"/>
                          <a:stretch>
                            <a:fillRect l="-232487" t="-8197" r="-121827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3"/>
                          <a:stretch>
                            <a:fillRect l="-276371" t="-8197" r="-1266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9619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-3.56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12.67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38.02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096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5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10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-2.56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6.55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32.77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982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8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-1.56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2.43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19.47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9982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52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-0.56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0.31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4.08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6483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5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30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0.44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0.19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1.16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7191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36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1.44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2.07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12.44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766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7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21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2.44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5.95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17.86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451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8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3.44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11.83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35.50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2522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9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18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4.44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19.71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39.43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8032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10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10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5.44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29.59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29.59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3591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N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50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l-SI" dirty="0"/>
                            <a:t>228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l-GR" dirty="0"/>
                            <a:t>Σ</a:t>
                          </a:r>
                          <a:r>
                            <a:rPr lang="sl-SI" dirty="0"/>
                            <a:t>230.32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5021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614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Koeficient variacije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sl-SI" noProof="0" dirty="0"/>
                  <a:t>Mera relativne variabilnost (relativni standardni odklon)</a:t>
                </a:r>
              </a:p>
              <a:p>
                <a:r>
                  <a:rPr lang="sl-SI" noProof="0" dirty="0"/>
                  <a:t>Razmerje med standardnim odklonom in aritmetično sredino: </a:t>
                </a:r>
                <a14:m>
                  <m:oMath xmlns:m="http://schemas.openxmlformats.org/officeDocument/2006/math"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𝐾𝑉</m:t>
                    </m:r>
                    <m:r>
                      <a:rPr lang="sl-SI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sl-SI" noProof="0" dirty="0"/>
              </a:p>
              <a:p>
                <a:pPr marL="0" indent="0">
                  <a:buNone/>
                </a:pPr>
                <a:endParaRPr lang="sl-SI" u="sng" noProof="0" dirty="0"/>
              </a:p>
              <a:p>
                <a:pPr marL="0" indent="0">
                  <a:buNone/>
                </a:pPr>
                <a:r>
                  <a:rPr lang="sl-SI" u="sng" noProof="0" dirty="0"/>
                  <a:t>Primer:</a:t>
                </a:r>
                <a:r>
                  <a:rPr lang="sl-SI" noProof="0" dirty="0"/>
                  <a:t> velikost gospodinjstva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=4.56            </m:t>
                    </m:r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=2.15</m:t>
                    </m:r>
                  </m:oMath>
                </a14:m>
                <a:r>
                  <a:rPr lang="sl-SI" noProof="0" dirty="0">
                    <a:ea typeface="Cambria Math" panose="02040503050406030204" pitchFamily="18" charset="0"/>
                  </a:rPr>
                  <a:t>		</a:t>
                </a:r>
                <a:r>
                  <a:rPr lang="sl-SI" noProof="0" dirty="0"/>
                  <a:t> </a:t>
                </a:r>
                <a14:m>
                  <m:oMath xmlns:m="http://schemas.openxmlformats.org/officeDocument/2006/math">
                    <m:r>
                      <a:rPr lang="sl-SI" i="1" noProof="0">
                        <a:latin typeface="Cambria Math" panose="02040503050406030204" pitchFamily="18" charset="0"/>
                      </a:rPr>
                      <m:t>𝐾𝑉</m:t>
                    </m:r>
                    <m:r>
                      <a:rPr lang="sl-SI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2.15</m:t>
                        </m:r>
                      </m:num>
                      <m:den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4.56</m:t>
                        </m:r>
                      </m:den>
                    </m:f>
                    <m:r>
                      <a:rPr lang="sl-SI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=0.47</m:t>
                    </m:r>
                  </m:oMath>
                </a14:m>
                <a:endParaRPr lang="sl-SI" noProof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35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4259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Variabilnost normalne porazdelitve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938683" cy="4351338"/>
              </a:xfrm>
            </p:spPr>
            <p:txBody>
              <a:bodyPr>
                <a:normAutofit/>
              </a:bodyPr>
              <a:lstStyle/>
              <a:p>
                <a:r>
                  <a:rPr lang="sl-SI" sz="2400" noProof="0" dirty="0">
                    <a:ea typeface="Cambria Math" panose="02040503050406030204" pitchFamily="18" charset="0"/>
                  </a:rPr>
                  <a:t>68,3 % enot je znotraj enega standardnega odklona od povprečja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l-SI" sz="24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24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sl-SI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sl-SI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sl-SI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sl-SI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sl-SI" sz="2400" noProof="0" dirty="0">
                  <a:ea typeface="Cambria Math" panose="02040503050406030204" pitchFamily="18" charset="0"/>
                </a:endParaRPr>
              </a:p>
              <a:p>
                <a:r>
                  <a:rPr lang="sl-SI" sz="2400" noProof="0" dirty="0">
                    <a:ea typeface="Cambria Math" panose="02040503050406030204" pitchFamily="18" charset="0"/>
                  </a:rPr>
                  <a:t>95,4 % enot je znotraj dveh standardnih odklonov od povprečja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sl-SI" sz="2400" noProof="0" dirty="0">
                  <a:ea typeface="Cambria Math" panose="02040503050406030204" pitchFamily="18" charset="0"/>
                </a:endParaRPr>
              </a:p>
              <a:p>
                <a:r>
                  <a:rPr lang="sl-SI" sz="2400" noProof="0" dirty="0">
                    <a:ea typeface="Cambria Math" panose="02040503050406030204" pitchFamily="18" charset="0"/>
                  </a:rPr>
                  <a:t>99,7 % enot je znotraj treh standardnih odklonov od povprečja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r>
                          <a:rPr lang="sl-SI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sl-SI" sz="2400" noProof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938683" cy="4351338"/>
              </a:xfrm>
              <a:blipFill>
                <a:blip r:embed="rId2"/>
                <a:stretch>
                  <a:fillRect l="-1437" t="-1961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36</a:t>
            </a:fld>
            <a:endParaRPr lang="en-SI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57A7A64-9CEC-1A58-DCE1-BB4C30DB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884" y="2561841"/>
            <a:ext cx="4589943" cy="29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4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Variabilnost normalne porazdelitve - primer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609096" cy="4351338"/>
              </a:xfrm>
            </p:spPr>
            <p:txBody>
              <a:bodyPr>
                <a:normAutofit/>
              </a:bodyPr>
              <a:lstStyle/>
              <a:p>
                <a:r>
                  <a:rPr lang="sl-SI" noProof="0" dirty="0">
                    <a:ea typeface="Cambria Math" panose="02040503050406030204" pitchFamily="18" charset="0"/>
                  </a:rPr>
                  <a:t>IQ populacije študentov je približno normalen:</a:t>
                </a:r>
              </a:p>
              <a:p>
                <a:pPr lvl="1"/>
                <a:r>
                  <a:rPr lang="sl-SI" noProof="0" dirty="0">
                    <a:ea typeface="Cambria Math" panose="02040503050406030204" pitchFamily="18" charset="0"/>
                  </a:rPr>
                  <a:t>Aritmetična sredina </a:t>
                </a:r>
                <a14:m>
                  <m:oMath xmlns:m="http://schemas.openxmlformats.org/officeDocument/2006/math"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=105</m:t>
                    </m:r>
                  </m:oMath>
                </a14:m>
                <a:endParaRPr lang="sl-SI" b="0" noProof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sl-SI" noProof="0" dirty="0">
                    <a:ea typeface="Cambria Math" panose="02040503050406030204" pitchFamily="18" charset="0"/>
                  </a:rPr>
                  <a:t>Standardni odklon </a:t>
                </a:r>
                <a14:m>
                  <m:oMath xmlns:m="http://schemas.openxmlformats.org/officeDocument/2006/math"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sl-SI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</m:t>
                    </m:r>
                  </m:oMath>
                </a14:m>
                <a:endParaRPr lang="sl-SI" noProof="0" dirty="0">
                  <a:ea typeface="Cambria Math" panose="02040503050406030204" pitchFamily="18" charset="0"/>
                </a:endParaRPr>
              </a:p>
              <a:p>
                <a:r>
                  <a:rPr lang="sl-SI" noProof="0" dirty="0">
                    <a:ea typeface="Cambria Math" panose="02040503050406030204" pitchFamily="18" charset="0"/>
                  </a:rPr>
                  <a:t>IQ 95,4 % učencev je v intervalu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  <m:r>
                          <a:rPr lang="sl-SI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sl-SI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135</m:t>
                        </m:r>
                      </m:e>
                    </m:d>
                  </m:oMath>
                </a14:m>
                <a:r>
                  <a:rPr lang="sl-SI" noProof="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609096" cy="4351338"/>
              </a:xfrm>
              <a:blipFill>
                <a:blip r:embed="rId2"/>
                <a:stretch>
                  <a:fillRect l="-1846" t="-2241" r="-2172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37</a:t>
            </a:fld>
            <a:endParaRPr lang="en-SI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3EA35A64-64D0-8F13-CFC6-7C2CC0FB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41666"/>
            <a:ext cx="5181600" cy="37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8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Standardizacija</a:t>
            </a:r>
            <a:endParaRPr lang="sl-SI" noProof="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515599" cy="4351338"/>
              </a:xfrm>
            </p:spPr>
            <p:txBody>
              <a:bodyPr>
                <a:normAutofit/>
              </a:bodyPr>
              <a:lstStyle/>
              <a:p>
                <a:r>
                  <a:rPr lang="sl-SI" sz="2400" noProof="0" dirty="0"/>
                  <a:t>Standardizirane vrednost se izračunajo tako, da se vsaka vrednost spremenljivke X odšteje od njene aritmetične sredine in deli z njenim standardnim odklonom: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sz="24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sz="2400" i="1" noProof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l-SI" sz="2400" i="1" noProof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l-SI" sz="2400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sz="24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sz="24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sz="2400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sz="24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l-SI" sz="2400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sz="24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sz="24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sl-SI" sz="2400" i="1" noProof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l-SI" sz="24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sz="24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l-SI" sz="2400" i="1" noProof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l-SI" sz="2400" i="1" noProof="0" dirty="0">
                  <a:latin typeface="Cambria Math" panose="02040503050406030204" pitchFamily="18" charset="0"/>
                </a:endParaRPr>
              </a:p>
              <a:p>
                <a:r>
                  <a:rPr lang="sl-SI" sz="2400" noProof="0" dirty="0"/>
                  <a:t>Rezultat </a:t>
                </a:r>
                <a:r>
                  <a:rPr lang="sl-SI" sz="2400" dirty="0"/>
                  <a:t>je standardizirana spremenljivka Z,  kjer standardizirane vrednosti </a:t>
                </a:r>
                <a:r>
                  <a:rPr lang="sl-SI" sz="2400" dirty="0" err="1"/>
                  <a:t>zi</a:t>
                </a:r>
                <a:r>
                  <a:rPr lang="sl-SI" sz="2400" dirty="0"/>
                  <a:t> predstavljajo relativna odstopanja od aritmetične sredine.</a:t>
                </a:r>
              </a:p>
              <a:p>
                <a:r>
                  <a:rPr lang="sl-SI" sz="2400" noProof="0" dirty="0"/>
                  <a:t>Standardizacija nam omogoča primerjavo vrednosti različnih spremenljivk, ki praviloma niso primerljive.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FA35C-2DC7-E2D6-A516-F8D730DD5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515599" cy="4351338"/>
              </a:xfrm>
              <a:blipFill>
                <a:blip r:embed="rId2"/>
                <a:stretch>
                  <a:fillRect l="-812" t="-1961" r="-1275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38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97056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Standardizacija - primer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r>
              <a:rPr lang="sl-SI" sz="2000" noProof="0" dirty="0"/>
              <a:t>Teža in višina dojenčkov, starih 9 mesecev: Lili (68 cm in 8 kg) in Maks (74 cm in 10,2 kg)</a:t>
            </a:r>
          </a:p>
          <a:p>
            <a:endParaRPr lang="sl-SI" sz="2000" noProof="0" dirty="0"/>
          </a:p>
          <a:p>
            <a:endParaRPr lang="sl-SI" sz="2000" noProof="0" dirty="0"/>
          </a:p>
          <a:p>
            <a:endParaRPr lang="sl-SI" sz="2000" noProof="0" dirty="0"/>
          </a:p>
          <a:p>
            <a:endParaRPr lang="sl-SI" sz="2000" noProof="0" dirty="0"/>
          </a:p>
          <a:p>
            <a:endParaRPr lang="sl-SI" sz="2000" noProof="0" dirty="0"/>
          </a:p>
          <a:p>
            <a:endParaRPr lang="sl-SI" sz="2000" noProof="0" dirty="0"/>
          </a:p>
          <a:p>
            <a:endParaRPr lang="sl-SI" sz="2000" noProof="0" dirty="0"/>
          </a:p>
          <a:p>
            <a:endParaRPr lang="sl-SI" sz="2000" noProof="0" dirty="0">
              <a:ea typeface="Cambria Math" panose="02040503050406030204" pitchFamily="18" charset="0"/>
            </a:endParaRPr>
          </a:p>
          <a:p>
            <a:r>
              <a:rPr lang="sl-SI" sz="2000" noProof="0" dirty="0">
                <a:ea typeface="Cambria Math" panose="02040503050406030204" pitchFamily="18" charset="0"/>
              </a:rPr>
              <a:t>Interpretacija: Lili je manjša in lažja v primerjavi z drugimi dekleti svojih let, medtem ko je Maks večji in težji v primerjavi z drugimi fanti njegove starosti, vendar razlike niso ekstremne.</a:t>
            </a:r>
          </a:p>
          <a:p>
            <a:endParaRPr lang="sl-SI" sz="20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39</a:t>
            </a:fld>
            <a:endParaRPr lang="en-SI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24401AA-0EEA-919B-D510-C05BF40ECF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49256"/>
                  </p:ext>
                </p:extLst>
              </p:nvPr>
            </p:nvGraphicFramePr>
            <p:xfrm>
              <a:off x="1353384" y="2126085"/>
              <a:ext cx="9215251" cy="306279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631059">
                      <a:extLst>
                        <a:ext uri="{9D8B030D-6E8A-4147-A177-3AD203B41FA5}">
                          <a16:colId xmlns:a16="http://schemas.microsoft.com/office/drawing/2014/main" val="357382366"/>
                        </a:ext>
                      </a:extLst>
                    </a:gridCol>
                    <a:gridCol w="3512442">
                      <a:extLst>
                        <a:ext uri="{9D8B030D-6E8A-4147-A177-3AD203B41FA5}">
                          <a16:colId xmlns:a16="http://schemas.microsoft.com/office/drawing/2014/main" val="4052899773"/>
                        </a:ext>
                      </a:extLst>
                    </a:gridCol>
                    <a:gridCol w="3071750">
                      <a:extLst>
                        <a:ext uri="{9D8B030D-6E8A-4147-A177-3AD203B41FA5}">
                          <a16:colId xmlns:a16="http://schemas.microsoft.com/office/drawing/2014/main" val="3027178132"/>
                        </a:ext>
                      </a:extLst>
                    </a:gridCol>
                  </a:tblGrid>
                  <a:tr h="332246">
                    <a:tc>
                      <a:txBody>
                        <a:bodyPr/>
                        <a:lstStyle/>
                        <a:p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Deklice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Dečki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875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Povprečna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višina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=70 </m:t>
                                </m:r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=72 </m:t>
                                </m:r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25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Standardni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odklon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=2. 5 </m:t>
                                </m:r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=2.5 </m:t>
                                </m:r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0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Povprečna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teža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=8.6 </m:t>
                                </m:r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=9.4 </m:t>
                                </m:r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509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Standardni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odklon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=0.8 </m:t>
                                </m:r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sl-SI" smtClean="0">
                                    <a:latin typeface="Cambria Math" panose="02040503050406030204" pitchFamily="18" charset="0"/>
                                  </a:rPr>
                                  <m:t>=0.8 </m:t>
                                </m:r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892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Standardizirana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višina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sl-SI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68−70</m:t>
                                    </m:r>
                                  </m:num>
                                  <m:den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2.5</m:t>
                                    </m:r>
                                  </m:den>
                                </m:f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=−0.8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sl-SI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74−72</m:t>
                                    </m:r>
                                  </m:num>
                                  <m:den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2.5</m:t>
                                    </m:r>
                                  </m:den>
                                </m:f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=0.8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0895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Standardizirana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teža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sl-SI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8−8.6</m:t>
                                    </m:r>
                                  </m:num>
                                  <m:den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0.8</m:t>
                                    </m:r>
                                  </m:den>
                                </m:f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=−0.75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sl-SI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10.2−9.4</m:t>
                                    </m:r>
                                  </m:num>
                                  <m:den>
                                    <m:r>
                                      <a:rPr lang="sl-SI" b="0" smtClean="0">
                                        <a:latin typeface="Cambria Math" panose="02040503050406030204" pitchFamily="18" charset="0"/>
                                      </a:rPr>
                                      <m:t>0.8</m:t>
                                    </m:r>
                                  </m:den>
                                </m:f>
                                <m:r>
                                  <a:rPr lang="sl-SI" b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6661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24401AA-0EEA-919B-D510-C05BF40ECF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49256"/>
                  </p:ext>
                </p:extLst>
              </p:nvPr>
            </p:nvGraphicFramePr>
            <p:xfrm>
              <a:off x="1353384" y="2126085"/>
              <a:ext cx="9215251" cy="306279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631059">
                      <a:extLst>
                        <a:ext uri="{9D8B030D-6E8A-4147-A177-3AD203B41FA5}">
                          <a16:colId xmlns:a16="http://schemas.microsoft.com/office/drawing/2014/main" val="357382366"/>
                        </a:ext>
                      </a:extLst>
                    </a:gridCol>
                    <a:gridCol w="3512442">
                      <a:extLst>
                        <a:ext uri="{9D8B030D-6E8A-4147-A177-3AD203B41FA5}">
                          <a16:colId xmlns:a16="http://schemas.microsoft.com/office/drawing/2014/main" val="4052899773"/>
                        </a:ext>
                      </a:extLst>
                    </a:gridCol>
                    <a:gridCol w="3071750">
                      <a:extLst>
                        <a:ext uri="{9D8B030D-6E8A-4147-A177-3AD203B41FA5}">
                          <a16:colId xmlns:a16="http://schemas.microsoft.com/office/drawing/2014/main" val="302717813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Deklice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Dečki</a:t>
                          </a:r>
                          <a:endParaRPr lang="en-SI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875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Povprečna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višina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2"/>
                          <a:stretch>
                            <a:fillRect l="-75347" t="-106557" r="-88021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2"/>
                          <a:stretch>
                            <a:fillRect l="-200397" t="-106557" r="-595" b="-6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25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Standardni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odklon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2"/>
                          <a:stretch>
                            <a:fillRect l="-75347" t="-206557" r="-88021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2"/>
                          <a:stretch>
                            <a:fillRect l="-200397" t="-206557" r="-595" b="-5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0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Povprečna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teža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2"/>
                          <a:stretch>
                            <a:fillRect l="-75347" t="-306557" r="-88021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2"/>
                          <a:stretch>
                            <a:fillRect l="-200397" t="-306557" r="-595" b="-4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509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Standardni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odklon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2"/>
                          <a:stretch>
                            <a:fillRect l="-75347" t="-406557" r="-88021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2"/>
                          <a:stretch>
                            <a:fillRect l="-200397" t="-406557" r="-595" b="-3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892006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Standardizirana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višina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2"/>
                          <a:stretch>
                            <a:fillRect l="-75347" t="-309000" r="-88021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2"/>
                          <a:stretch>
                            <a:fillRect l="-200397" t="-309000" r="-595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895532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Standardizirana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teža</a:t>
                          </a:r>
                          <a:endParaRPr lang="en-SI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2"/>
                          <a:stretch>
                            <a:fillRect l="-75347" t="-409000" r="-8802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I"/>
                        </a:p>
                      </a:txBody>
                      <a:tcPr>
                        <a:blipFill>
                          <a:blip r:embed="rId2"/>
                          <a:stretch>
                            <a:fillRect l="-200397" t="-409000" r="-59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6661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783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(</a:t>
            </a:r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Univariatna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) frekvenčna porazdelitev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Frekvenčna porazdelitev je matematična funkcija, ki prikazuje število primerov, v katerih spremenljivka zavzame vsako od svojih možnih vrednosti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Frekvenca je število pojavov podatkovne vrednosti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Relativna frekvenca je odstotek enot med vsemi enotami, ki imajo določeno vrednost spremenljivke, in se izračuna tako, da se absolutna frekvenca deli s številom vseh enot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C1FA6-3B5D-DA7F-9312-C6E0819DD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l-SI" sz="2800" noProof="0" dirty="0"/>
          </a:p>
          <a:p>
            <a:pPr marL="0" indent="0">
              <a:buNone/>
            </a:pPr>
            <a:r>
              <a:rPr lang="sl-SI" sz="2800" u="sng" noProof="0" dirty="0"/>
              <a:t>Primer</a:t>
            </a:r>
          </a:p>
          <a:p>
            <a:pPr marL="0" indent="0">
              <a:buNone/>
            </a:pPr>
            <a:r>
              <a:rPr lang="sl-SI" sz="2800" noProof="0" dirty="0"/>
              <a:t>Enota: turist</a:t>
            </a:r>
          </a:p>
          <a:p>
            <a:pPr marL="0" indent="0">
              <a:buNone/>
            </a:pPr>
            <a:r>
              <a:rPr lang="sl-SI" sz="2800" noProof="0" dirty="0"/>
              <a:t>Spremenljivka: najljubše slovensko obalno mesto</a:t>
            </a:r>
          </a:p>
          <a:p>
            <a:pPr marL="0" indent="0">
              <a:buNone/>
            </a:pPr>
            <a:endParaRPr lang="sl-SI" sz="2800" noProof="0" dirty="0"/>
          </a:p>
          <a:p>
            <a:endParaRPr lang="sl-SI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4</a:t>
            </a:fld>
            <a:endParaRPr lang="en-SI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CAB27A-AE96-F457-463C-E413F3331B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252014"/>
              </p:ext>
            </p:extLst>
          </p:nvPr>
        </p:nvGraphicFramePr>
        <p:xfrm>
          <a:off x="6407232" y="4001294"/>
          <a:ext cx="4711536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0512">
                  <a:extLst>
                    <a:ext uri="{9D8B030D-6E8A-4147-A177-3AD203B41FA5}">
                      <a16:colId xmlns:a16="http://schemas.microsoft.com/office/drawing/2014/main" val="2400556711"/>
                    </a:ext>
                  </a:extLst>
                </a:gridCol>
                <a:gridCol w="1570512">
                  <a:extLst>
                    <a:ext uri="{9D8B030D-6E8A-4147-A177-3AD203B41FA5}">
                      <a16:colId xmlns:a16="http://schemas.microsoft.com/office/drawing/2014/main" val="1687529282"/>
                    </a:ext>
                  </a:extLst>
                </a:gridCol>
                <a:gridCol w="1570512">
                  <a:extLst>
                    <a:ext uri="{9D8B030D-6E8A-4147-A177-3AD203B41FA5}">
                      <a16:colId xmlns:a16="http://schemas.microsoft.com/office/drawing/2014/main" val="124848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f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f</a:t>
                      </a:r>
                      <a:r>
                        <a:rPr lang="sl-SI" sz="1000" dirty="0"/>
                        <a:t>i  </a:t>
                      </a:r>
                      <a:r>
                        <a:rPr lang="sl-SI" dirty="0"/>
                        <a:t>(%)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2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Koper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60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4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Izola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150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5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Piran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90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30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Skupaj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300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6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466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Vaja 1 (Urejanje podatkov)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l-SI" sz="2400" noProof="0" dirty="0"/>
              <a:t>Učence smo testirali v znanju matematike in dosegli so naslednje rezultate</a:t>
            </a:r>
            <a:r>
              <a:rPr lang="sl-SI" sz="2400" dirty="0"/>
              <a:t>:</a:t>
            </a:r>
          </a:p>
          <a:p>
            <a:pPr marL="0" indent="0">
              <a:buNone/>
            </a:pPr>
            <a:r>
              <a:rPr lang="sl-SI" sz="2400" dirty="0"/>
              <a:t>x	20 	17	25	20	12	25	18	18	16	25</a:t>
            </a:r>
          </a:p>
          <a:p>
            <a:pPr marL="0" indent="0">
              <a:buNone/>
            </a:pPr>
            <a:r>
              <a:rPr lang="sl-SI" sz="2400" dirty="0"/>
              <a:t>x	17	21	22	22	16	17	22	20	19	16</a:t>
            </a:r>
          </a:p>
          <a:p>
            <a:pPr marL="0" indent="0">
              <a:buNone/>
            </a:pPr>
            <a:r>
              <a:rPr lang="sl-SI" sz="2400" dirty="0"/>
              <a:t>x	24	20	15	14	23	15	19	26	19	21</a:t>
            </a:r>
          </a:p>
          <a:p>
            <a:pPr marL="0" indent="0">
              <a:buNone/>
            </a:pPr>
            <a:r>
              <a:rPr lang="sl-SI" sz="2400" dirty="0"/>
              <a:t>x	18	29	30	20	16	12	24	30	27	25</a:t>
            </a:r>
          </a:p>
          <a:p>
            <a:pPr marL="0" indent="0">
              <a:buNone/>
            </a:pPr>
            <a:r>
              <a:rPr lang="sl-SI" sz="2400" dirty="0"/>
              <a:t>x	15	25	24	23	26	21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 noProof="0" dirty="0"/>
              <a:t>Poišči rezultat z rangom 8 (od najslabšega).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 noProof="0" dirty="0"/>
              <a:t>Koliko % učencev je doseglo več kot 22 točk?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 noProof="0" dirty="0"/>
              <a:t>Kateri rezultat (ali rezultati) se najpogosteje pojavlja?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 noProof="0" dirty="0"/>
              <a:t>Rezultate testiranja razvrsti v frekvenčno porazdelitev.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 noProof="0" dirty="0"/>
              <a:t>Podatke prikaži grafično</a:t>
            </a:r>
            <a:r>
              <a:rPr lang="sl-SI" sz="2400" dirty="0"/>
              <a:t>.</a:t>
            </a:r>
            <a:endParaRPr lang="sl-SI" sz="2400" noProof="0" dirty="0"/>
          </a:p>
          <a:p>
            <a:pPr marL="457200" indent="-457200">
              <a:buAutoNum type="arabicPeriod"/>
            </a:pPr>
            <a:endParaRPr lang="sl-SI" sz="2400" dirty="0"/>
          </a:p>
          <a:p>
            <a:pPr marL="0" indent="0">
              <a:buNone/>
            </a:pPr>
            <a:r>
              <a:rPr lang="sl-SI" sz="2400" noProof="0" dirty="0"/>
              <a:t>Vir: </a:t>
            </a:r>
            <a:r>
              <a:rPr lang="sl-SI" sz="2400" noProof="0" dirty="0">
                <a:hlinkClick r:id="rId2"/>
              </a:rPr>
              <a:t>Zbirka vaj iz pedagoške statistike (Mažgon 2008)</a:t>
            </a:r>
            <a:endParaRPr lang="sl-SI" sz="24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40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95863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Vaja 2 (Rangi in </a:t>
            </a:r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kvantili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)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noProof="0" dirty="0"/>
              <a:t>Skupino desetih učencev smo testirali s psihodiagnostičnim testom in dobili naslednje rezultate:</a:t>
            </a:r>
            <a:endParaRPr lang="sl-SI" dirty="0"/>
          </a:p>
          <a:p>
            <a:pPr marL="0" indent="0">
              <a:buNone/>
            </a:pPr>
            <a:r>
              <a:rPr lang="sl-SI" dirty="0"/>
              <a:t>x	17	26	22	15	18	27	16	20	 18	24</a:t>
            </a:r>
          </a:p>
          <a:p>
            <a:pPr marL="457200" indent="-457200">
              <a:buFont typeface="+mj-lt"/>
              <a:buAutoNum type="arabicPeriod"/>
            </a:pPr>
            <a:r>
              <a:rPr lang="sl-SI" noProof="0" dirty="0"/>
              <a:t>Izračunaj </a:t>
            </a:r>
            <a:r>
              <a:rPr lang="sl-SI" noProof="0" dirty="0" err="1"/>
              <a:t>kvartile</a:t>
            </a:r>
            <a:r>
              <a:rPr lang="sl-SI" noProof="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l-SI" dirty="0"/>
              <a:t>Določi </a:t>
            </a:r>
            <a:r>
              <a:rPr lang="sl-SI" dirty="0" err="1"/>
              <a:t>kvantilni</a:t>
            </a:r>
            <a:r>
              <a:rPr lang="sl-SI" dirty="0"/>
              <a:t> rang vrednosti x = 22,50</a:t>
            </a:r>
          </a:p>
          <a:p>
            <a:pPr marL="457200" indent="-457200">
              <a:buFont typeface="+mj-lt"/>
              <a:buAutoNum type="arabicPeriod"/>
            </a:pPr>
            <a:r>
              <a:rPr lang="sl-SI" noProof="0" dirty="0"/>
              <a:t>Določi </a:t>
            </a:r>
            <a:r>
              <a:rPr lang="sl-SI" noProof="0" dirty="0" err="1"/>
              <a:t>kvantilni</a:t>
            </a:r>
            <a:r>
              <a:rPr lang="sl-SI" noProof="0" dirty="0"/>
              <a:t> rang rezultata x = 22,00</a:t>
            </a:r>
          </a:p>
          <a:p>
            <a:pPr marL="457200" indent="-457200">
              <a:buAutoNum type="arabicPeriod"/>
            </a:pPr>
            <a:endParaRPr lang="sl-SI" dirty="0"/>
          </a:p>
          <a:p>
            <a:pPr marL="0" indent="0">
              <a:buNone/>
            </a:pPr>
            <a:r>
              <a:rPr lang="sl-SI" noProof="0" dirty="0"/>
              <a:t>Vir: </a:t>
            </a:r>
            <a:r>
              <a:rPr lang="sl-SI" noProof="0" dirty="0">
                <a:hlinkClick r:id="rId2"/>
              </a:rPr>
              <a:t>Zbirka vaj iz pedagoške statistike (Mažgon 2008)</a:t>
            </a:r>
            <a:endParaRPr lang="sl-SI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41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79192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Vaja 3 (</a:t>
            </a:r>
            <a:r>
              <a:rPr lang="en-US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S</a:t>
            </a:r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rednje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 vrednosti in razpršenost)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noProof="0" dirty="0"/>
              <a:t>Na eni izmed avtošol smo se pozanimali, Koliko ur vožnje so kandidati potrebovali, preden so uspešno opravili vozniški izpit.</a:t>
            </a:r>
            <a:r>
              <a:rPr lang="sl-SI" dirty="0"/>
              <a:t> Izračunaj aritmetično sredino, varianco in standardni odklon.</a:t>
            </a:r>
            <a:endParaRPr lang="sl-SI" noProof="0" dirty="0"/>
          </a:p>
          <a:p>
            <a:pPr marL="457200" indent="-457200">
              <a:buAutoNum type="arabicPeriod"/>
            </a:pPr>
            <a:endParaRPr lang="sl-SI" dirty="0"/>
          </a:p>
          <a:p>
            <a:pPr marL="0" indent="0">
              <a:buNone/>
            </a:pPr>
            <a:r>
              <a:rPr lang="sl-SI" noProof="0" dirty="0"/>
              <a:t>Vir: </a:t>
            </a:r>
            <a:r>
              <a:rPr lang="sl-SI" noProof="0" dirty="0">
                <a:hlinkClick r:id="rId2"/>
              </a:rPr>
              <a:t>Zbirka vaj iz pedagoške statistike (Mažgon 2008)</a:t>
            </a:r>
            <a:endParaRPr lang="sl-SI" noProof="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23A69A-9C36-7A48-43AD-92CE02619E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365935"/>
              </p:ext>
            </p:extLst>
          </p:nvPr>
        </p:nvGraphicFramePr>
        <p:xfrm>
          <a:off x="6172200" y="1825625"/>
          <a:ext cx="51816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88231771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527676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Razredi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Frekvence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5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– 29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3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– 39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5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 – 49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1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 – 59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 – 69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0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 – 79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 – 89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 – 99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– 109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4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 – 119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798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42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5927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Kumulativne frekvence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Za intervalne in razmerne lestvice je smiselno izračunati kumulativne frekvence, tj. vsoto frekvenc pod določeno vrednostjo, vključno s to vrednostjo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Izračunamo lahko tudi relativne kumulativne frekvence, tj. odstotek enot z vrednostmi, ki so nižje ali enake določeni vrednosti.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Primer: xi je velikost gospodinjstva, fi je število gospodinjstev s to velikostjo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5</a:t>
            </a:fld>
            <a:endParaRPr lang="en-SI"/>
          </a:p>
        </p:txBody>
      </p:sp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7866ECDC-DF09-CBFB-2831-321CE2C8B02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1285884"/>
              </p:ext>
            </p:extLst>
          </p:nvPr>
        </p:nvGraphicFramePr>
        <p:xfrm>
          <a:off x="6096000" y="1690688"/>
          <a:ext cx="5181600" cy="445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166361691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14267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35002133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28364958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03482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f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f</a:t>
                      </a:r>
                      <a:r>
                        <a:rPr lang="sl-SI" sz="1000" dirty="0"/>
                        <a:t>i  </a:t>
                      </a:r>
                      <a:r>
                        <a:rPr lang="sl-SI" dirty="0"/>
                        <a:t>(%)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F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F</a:t>
                      </a:r>
                      <a:r>
                        <a:rPr lang="sl-SI" sz="1000" dirty="0"/>
                        <a:t>i  </a:t>
                      </a:r>
                      <a:r>
                        <a:rPr lang="sl-SI" dirty="0"/>
                        <a:t>(%)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1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16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8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58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70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9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76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88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5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94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2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98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3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100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N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48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Grupirana frekvenčna porazdelitev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Če je število vrednosti veliko, ni praktično vseh vrednosti prikazovati v tabeli, zato podobne vrednosti razvrstimo v skupine/razrede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Skupine se morajo medsebojno izključevati: ena vrednost se lahko razvrsti le v eno skupino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Običajno so skupine vrednosti (razredi) enako široke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Širina (d) se izračuna tako, da obseg delimo s številom intervalov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Podatke razvrstimo v frekvenčno porazdelitev, tj. tabelo, kjer vsaka vrstica predstavlja enega od razredov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Tudi za razrede lahko izračunamo absolutne in relativne ter kumulativne frekvence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6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0973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Primer grupirane frekvenčne porazdelitve za diskretne spremenljivke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7</a:t>
            </a:fld>
            <a:endParaRPr lang="en-SI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369CCA4-5BA4-ED59-8B0B-024F45AB3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72664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7734754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4361705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3243173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558612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648952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458491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6134571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6621707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4927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f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f</a:t>
                      </a:r>
                      <a:r>
                        <a:rPr lang="sl-SI" sz="1000" dirty="0"/>
                        <a:t>i  </a:t>
                      </a:r>
                      <a:r>
                        <a:rPr lang="sl-SI" dirty="0"/>
                        <a:t>(%)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F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F</a:t>
                      </a:r>
                      <a:r>
                        <a:rPr lang="sl-SI" sz="1000" dirty="0"/>
                        <a:t>i  </a:t>
                      </a:r>
                      <a:r>
                        <a:rPr lang="sl-SI" dirty="0"/>
                        <a:t>(%)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min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max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x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d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1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1-2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0.5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3-4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8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5-6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7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7-8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94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7.5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8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9-10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9.5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Skupaj N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6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98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Primer grupirane frekvenčne porazdelitve za zvezne spremenljivke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8</a:t>
            </a:fld>
            <a:endParaRPr lang="en-SI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2C000F7-1DA7-F274-6189-CDC0FADE6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3510"/>
              </p:ext>
            </p:extLst>
          </p:nvPr>
        </p:nvGraphicFramePr>
        <p:xfrm>
          <a:off x="838200" y="1834156"/>
          <a:ext cx="10515602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41862">
                  <a:extLst>
                    <a:ext uri="{9D8B030D-6E8A-4147-A177-3AD203B41FA5}">
                      <a16:colId xmlns:a16="http://schemas.microsoft.com/office/drawing/2014/main" val="3773475403"/>
                    </a:ext>
                  </a:extLst>
                </a:gridCol>
                <a:gridCol w="1071872">
                  <a:extLst>
                    <a:ext uri="{9D8B030D-6E8A-4147-A177-3AD203B41FA5}">
                      <a16:colId xmlns:a16="http://schemas.microsoft.com/office/drawing/2014/main" val="4143617053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1632431731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1035586126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4064895227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2654584913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2961345718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466217070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64927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F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f</a:t>
                      </a:r>
                      <a:r>
                        <a:rPr lang="sl-SI" sz="1000" dirty="0"/>
                        <a:t>i  </a:t>
                      </a:r>
                      <a:r>
                        <a:rPr lang="sl-SI" dirty="0"/>
                        <a:t>(%)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F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F</a:t>
                      </a:r>
                      <a:r>
                        <a:rPr lang="sl-SI" sz="1000" dirty="0"/>
                        <a:t>i  </a:t>
                      </a:r>
                      <a:r>
                        <a:rPr lang="sl-SI" dirty="0"/>
                        <a:t>(%)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min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max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x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d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1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1 – pod 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l-SI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3 – pod 5</a:t>
                      </a:r>
                      <a:endParaRPr kumimoji="0" lang="en-SI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8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l-SI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5 – pod 7</a:t>
                      </a:r>
                      <a:endParaRPr kumimoji="0" lang="en-SI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7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l-SI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7 – pod 9</a:t>
                      </a:r>
                      <a:endParaRPr kumimoji="0" lang="en-SI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94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8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l-SI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9 – pod 11</a:t>
                      </a:r>
                      <a:endParaRPr kumimoji="0" lang="en-SI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Total N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663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032820B-2BCD-F498-5BDA-18BC09D45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937355"/>
              </p:ext>
            </p:extLst>
          </p:nvPr>
        </p:nvGraphicFramePr>
        <p:xfrm>
          <a:off x="838198" y="4125595"/>
          <a:ext cx="10515602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4363">
                  <a:extLst>
                    <a:ext uri="{9D8B030D-6E8A-4147-A177-3AD203B41FA5}">
                      <a16:colId xmlns:a16="http://schemas.microsoft.com/office/drawing/2014/main" val="3773475403"/>
                    </a:ext>
                  </a:extLst>
                </a:gridCol>
                <a:gridCol w="1119371">
                  <a:extLst>
                    <a:ext uri="{9D8B030D-6E8A-4147-A177-3AD203B41FA5}">
                      <a16:colId xmlns:a16="http://schemas.microsoft.com/office/drawing/2014/main" val="4143617053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1632431731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1035586126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4064895227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2654584913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2961345718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466217070"/>
                    </a:ext>
                  </a:extLst>
                </a:gridCol>
                <a:gridCol w="1143124">
                  <a:extLst>
                    <a:ext uri="{9D8B030D-6E8A-4147-A177-3AD203B41FA5}">
                      <a16:colId xmlns:a16="http://schemas.microsoft.com/office/drawing/2014/main" val="649277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f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f</a:t>
                      </a:r>
                      <a:r>
                        <a:rPr lang="sl-SI" sz="1000" dirty="0"/>
                        <a:t>i  </a:t>
                      </a:r>
                      <a:r>
                        <a:rPr lang="sl-SI" dirty="0"/>
                        <a:t>(%)</a:t>
                      </a:r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F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F</a:t>
                      </a:r>
                      <a:r>
                        <a:rPr lang="sl-SI" sz="1000" dirty="0"/>
                        <a:t>i  </a:t>
                      </a:r>
                      <a:r>
                        <a:rPr lang="sl-SI" dirty="0"/>
                        <a:t>(%)</a:t>
                      </a:r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min</a:t>
                      </a:r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x</a:t>
                      </a:r>
                      <a:r>
                        <a:rPr lang="sl-SI" sz="1000" dirty="0"/>
                        <a:t>max</a:t>
                      </a:r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x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d</a:t>
                      </a:r>
                      <a:r>
                        <a:rPr lang="sl-SI" sz="1000" dirty="0"/>
                        <a:t>i</a:t>
                      </a:r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1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Nad 0 – 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l-SI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Nad 2 – 4</a:t>
                      </a:r>
                      <a:endParaRPr kumimoji="0" lang="en-SI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8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l-SI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Nad 4 – 6</a:t>
                      </a:r>
                      <a:endParaRPr kumimoji="0" lang="en-SI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41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7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l-SI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Nad 6 – 8   </a:t>
                      </a:r>
                      <a:endParaRPr kumimoji="0" lang="en-SI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12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47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94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7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8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l-SI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Nad 8 – 10</a:t>
                      </a:r>
                      <a:endParaRPr kumimoji="0" lang="en-SI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3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6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8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9</a:t>
                      </a:r>
                      <a:endParaRPr lang="en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2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Skupaj N</a:t>
                      </a:r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50</a:t>
                      </a:r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l-SI" dirty="0"/>
                        <a:t>100</a:t>
                      </a:r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SI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6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78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Grafična predstavitev frekvenčnih porazdelitev za nominalne in </a:t>
            </a:r>
            <a:r>
              <a:rPr lang="sl-SI" b="1" noProof="0" dirty="0" err="1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ordinalne</a:t>
            </a:r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 spremenljivke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Tortni grafikon (se ga raje izogibamo, saj je vizualno zavajajoč)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Palični/stolpčni grafikon (bolj berljiv)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9</a:t>
            </a:fld>
            <a:endParaRPr lang="en-SI"/>
          </a:p>
        </p:txBody>
      </p:sp>
      <p:pic>
        <p:nvPicPr>
          <p:cNvPr id="4" name="Picture 2" descr="Image result for piechart barchart">
            <a:extLst>
              <a:ext uri="{FF2B5EF4-FFF2-40B4-BE49-F238E27FC236}">
                <a16:creationId xmlns:a16="http://schemas.microsoft.com/office/drawing/2014/main" id="{F2106549-A30D-68EB-8F3F-58CBB10CB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94" y="2909993"/>
            <a:ext cx="7715560" cy="351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98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3070</Words>
  <Application>Microsoft Office PowerPoint</Application>
  <PresentationFormat>Widescreen</PresentationFormat>
  <Paragraphs>800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Hero New Light</vt:lpstr>
      <vt:lpstr>Wingdings 2</vt:lpstr>
      <vt:lpstr>Office Theme</vt:lpstr>
      <vt:lpstr>Opisna statistika</vt:lpstr>
      <vt:lpstr>Načrt</vt:lpstr>
      <vt:lpstr>Organizacija podatkov</vt:lpstr>
      <vt:lpstr>(Univariatna) frekvenčna porazdelitev</vt:lpstr>
      <vt:lpstr>Kumulativne frekvence</vt:lpstr>
      <vt:lpstr>Grupirana frekvenčna porazdelitev</vt:lpstr>
      <vt:lpstr>Primer grupirane frekvenčne porazdelitve za diskretne spremenljivke</vt:lpstr>
      <vt:lpstr>Primer grupirane frekvenčne porazdelitve za zvezne spremenljivke</vt:lpstr>
      <vt:lpstr>Grafična predstavitev frekvenčnih porazdelitev za nominalne in ordinalne spremenljivke</vt:lpstr>
      <vt:lpstr>Grafična predstavitev frekvenčnih porazdelitev za intervalne in razmernostne spremenljivke</vt:lpstr>
      <vt:lpstr>Oblike porazdelitev</vt:lpstr>
      <vt:lpstr>Normalna porazdelitev</vt:lpstr>
      <vt:lpstr>Asimetričnost (skewness)</vt:lpstr>
      <vt:lpstr>Sploščenost (kurtosis)</vt:lpstr>
      <vt:lpstr>Rangiranje</vt:lpstr>
      <vt:lpstr>Kvantili</vt:lpstr>
      <vt:lpstr>Kvantili s posebnimi imeni</vt:lpstr>
      <vt:lpstr>Izračun vrednosti, ki pripada določenemu kvantilnemu rangu</vt:lpstr>
      <vt:lpstr>Izračun kvantilnega ranga za določeno vrednost</vt:lpstr>
      <vt:lpstr>Mere centralne tendence</vt:lpstr>
      <vt:lpstr>Modus</vt:lpstr>
      <vt:lpstr>Bimodalna in polimodalna porazdelitev</vt:lpstr>
      <vt:lpstr>Izračun modusa za grupirano frekvenčno porazdelitev</vt:lpstr>
      <vt:lpstr>Mediana</vt:lpstr>
      <vt:lpstr>Aritmetična sredina</vt:lpstr>
      <vt:lpstr>Izračun aritmetične sredine za frekvenčno porazdelitev</vt:lpstr>
      <vt:lpstr>Povezava med modusom, mediano in aritmetično sredino za unimodalne porazdelitve</vt:lpstr>
      <vt:lpstr>Katero mero centralne tendence uporabim?</vt:lpstr>
      <vt:lpstr>Mere variabilnosti (disperzije)</vt:lpstr>
      <vt:lpstr>Razpon</vt:lpstr>
      <vt:lpstr>Interkvartilni rang</vt:lpstr>
      <vt:lpstr>Absolutna deviacija mediane/aritmetične sredine</vt:lpstr>
      <vt:lpstr>Varianca in standardni odklon</vt:lpstr>
      <vt:lpstr>Izračun variance in standardnega odklona za frekvenčno porazdelitev</vt:lpstr>
      <vt:lpstr>Koeficient variacije</vt:lpstr>
      <vt:lpstr>Variabilnost normalne porazdelitve</vt:lpstr>
      <vt:lpstr>Variabilnost normalne porazdelitve - primer</vt:lpstr>
      <vt:lpstr>Standardizacija</vt:lpstr>
      <vt:lpstr>Standardizacija - primer</vt:lpstr>
      <vt:lpstr>Vaja 1 (Urejanje podatkov)</vt:lpstr>
      <vt:lpstr>Vaja 2 (Rangi in kvantili)</vt:lpstr>
      <vt:lpstr>Vaja 3 (Srednje vrednosti in razpršenost)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Ana Slavec</dc:creator>
  <cp:lastModifiedBy>Ana Slavec</cp:lastModifiedBy>
  <cp:revision>19</cp:revision>
  <dcterms:created xsi:type="dcterms:W3CDTF">2018-04-23T14:11:48Z</dcterms:created>
  <dcterms:modified xsi:type="dcterms:W3CDTF">2024-03-22T12:19:48Z</dcterms:modified>
</cp:coreProperties>
</file>