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2" r:id="rId3"/>
    <p:sldId id="274" r:id="rId4"/>
    <p:sldId id="276" r:id="rId5"/>
    <p:sldId id="287" r:id="rId6"/>
    <p:sldId id="288" r:id="rId7"/>
    <p:sldId id="289" r:id="rId8"/>
    <p:sldId id="290" r:id="rId9"/>
    <p:sldId id="291" r:id="rId10"/>
    <p:sldId id="292" r:id="rId11"/>
    <p:sldId id="293"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56" r:id="rId25"/>
    <p:sldId id="339" r:id="rId26"/>
    <p:sldId id="340" r:id="rId27"/>
    <p:sldId id="341" r:id="rId28"/>
    <p:sldId id="357" r:id="rId29"/>
    <p:sldId id="342" r:id="rId30"/>
    <p:sldId id="343" r:id="rId31"/>
    <p:sldId id="344" r:id="rId32"/>
    <p:sldId id="345" r:id="rId33"/>
    <p:sldId id="346" r:id="rId34"/>
    <p:sldId id="347" r:id="rId35"/>
    <p:sldId id="348" r:id="rId36"/>
    <p:sldId id="349" r:id="rId37"/>
    <p:sldId id="350" r:id="rId38"/>
    <p:sldId id="351" r:id="rId39"/>
    <p:sldId id="352" r:id="rId40"/>
    <p:sldId id="354" r:id="rId41"/>
    <p:sldId id="355" r:id="rId42"/>
    <p:sldId id="358" r:id="rId43"/>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62" d="100"/>
          <a:sy n="62" d="100"/>
        </p:scale>
        <p:origin x="84" y="1764"/>
      </p:cViewPr>
      <p:guideLst/>
    </p:cSldViewPr>
  </p:slideViewPr>
  <p:outlineViewPr>
    <p:cViewPr>
      <p:scale>
        <a:sx n="33" d="100"/>
        <a:sy n="33" d="100"/>
      </p:scale>
      <p:origin x="0" y="-4470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04BE1C-2514-4ABE-8901-8B5AD97D2DA2}" type="doc">
      <dgm:prSet loTypeId="urn:microsoft.com/office/officeart/2008/layout/AlternatingHexagons" loCatId="list" qsTypeId="urn:microsoft.com/office/officeart/2005/8/quickstyle/simple1" qsCatId="simple" csTypeId="urn:microsoft.com/office/officeart/2005/8/colors/accent1_4" csCatId="accent1" phldr="1"/>
      <dgm:spPr/>
      <dgm:t>
        <a:bodyPr/>
        <a:lstStyle/>
        <a:p>
          <a:endParaRPr lang="en-SI"/>
        </a:p>
      </dgm:t>
    </dgm:pt>
    <dgm:pt modelId="{CB25C8D4-59A4-44E1-8422-46BD4A94DDBA}">
      <dgm:prSet phldrT="[Text]"/>
      <dgm:spPr/>
      <dgm:t>
        <a:bodyPr/>
        <a:lstStyle/>
        <a:p>
          <a:r>
            <a:rPr lang="sl-SI" dirty="0"/>
            <a:t>2</a:t>
          </a:r>
          <a:endParaRPr lang="en-SI" dirty="0"/>
        </a:p>
      </dgm:t>
    </dgm:pt>
    <dgm:pt modelId="{EB8403E0-93BD-4915-B710-3DF6513CDEFA}" type="parTrans" cxnId="{7DEFF882-E69E-4CB1-A33B-4DB74AB4A0D6}">
      <dgm:prSet/>
      <dgm:spPr/>
      <dgm:t>
        <a:bodyPr/>
        <a:lstStyle/>
        <a:p>
          <a:endParaRPr lang="en-SI"/>
        </a:p>
      </dgm:t>
    </dgm:pt>
    <dgm:pt modelId="{3E2B418D-CE5B-4EFA-9429-7CF0D5CB5C7D}" type="sibTrans" cxnId="{7DEFF882-E69E-4CB1-A33B-4DB74AB4A0D6}">
      <dgm:prSet/>
      <dgm:spPr/>
      <dgm:t>
        <a:bodyPr/>
        <a:lstStyle/>
        <a:p>
          <a:r>
            <a:rPr lang="sl-SI" dirty="0"/>
            <a:t>13</a:t>
          </a:r>
          <a:endParaRPr lang="en-SI" dirty="0"/>
        </a:p>
      </dgm:t>
    </dgm:pt>
    <dgm:pt modelId="{9340EC23-CE56-4464-807B-B0F7C8B7D0C2}">
      <dgm:prSet phldrT="[Text]" phldr="1"/>
      <dgm:spPr/>
      <dgm:t>
        <a:bodyPr/>
        <a:lstStyle/>
        <a:p>
          <a:endParaRPr lang="en-SI"/>
        </a:p>
      </dgm:t>
    </dgm:pt>
    <dgm:pt modelId="{58D6BD07-38BB-48A4-B9AA-A16799B20EE0}" type="parTrans" cxnId="{E45233A9-10CF-4DBD-A928-27094AFE5752}">
      <dgm:prSet/>
      <dgm:spPr/>
      <dgm:t>
        <a:bodyPr/>
        <a:lstStyle/>
        <a:p>
          <a:endParaRPr lang="en-SI"/>
        </a:p>
      </dgm:t>
    </dgm:pt>
    <dgm:pt modelId="{80B62E61-6176-41C8-9062-5128B68C4F3F}" type="sibTrans" cxnId="{E45233A9-10CF-4DBD-A928-27094AFE5752}">
      <dgm:prSet/>
      <dgm:spPr/>
      <dgm:t>
        <a:bodyPr/>
        <a:lstStyle/>
        <a:p>
          <a:endParaRPr lang="en-SI"/>
        </a:p>
      </dgm:t>
    </dgm:pt>
    <dgm:pt modelId="{E777F8D1-5B66-49D4-8471-85FE21E15A46}">
      <dgm:prSet phldrT="[Text]"/>
      <dgm:spPr/>
      <dgm:t>
        <a:bodyPr/>
        <a:lstStyle/>
        <a:p>
          <a:r>
            <a:rPr lang="sl-SI" dirty="0"/>
            <a:t>24</a:t>
          </a:r>
          <a:endParaRPr lang="en-SI" dirty="0"/>
        </a:p>
      </dgm:t>
    </dgm:pt>
    <dgm:pt modelId="{006CA691-B2DC-42EF-9F9B-151D362EDFE3}" type="parTrans" cxnId="{6C91292B-F442-4383-ACF3-6D739C32F6FB}">
      <dgm:prSet/>
      <dgm:spPr/>
      <dgm:t>
        <a:bodyPr/>
        <a:lstStyle/>
        <a:p>
          <a:endParaRPr lang="en-SI"/>
        </a:p>
      </dgm:t>
    </dgm:pt>
    <dgm:pt modelId="{1BFCE6B3-8B41-4F1C-8799-1E3267E16A45}" type="sibTrans" cxnId="{6C91292B-F442-4383-ACF3-6D739C32F6FB}">
      <dgm:prSet/>
      <dgm:spPr/>
      <dgm:t>
        <a:bodyPr/>
        <a:lstStyle/>
        <a:p>
          <a:r>
            <a:rPr lang="sl-SI" dirty="0"/>
            <a:t>18</a:t>
          </a:r>
          <a:endParaRPr lang="en-SI" dirty="0"/>
        </a:p>
      </dgm:t>
    </dgm:pt>
    <dgm:pt modelId="{9C78B520-0F22-41D7-9687-3B4BAC035D75}">
      <dgm:prSet phldrT="[Text]" phldr="1"/>
      <dgm:spPr/>
      <dgm:t>
        <a:bodyPr/>
        <a:lstStyle/>
        <a:p>
          <a:endParaRPr lang="en-SI" dirty="0"/>
        </a:p>
      </dgm:t>
    </dgm:pt>
    <dgm:pt modelId="{227FA7F8-1B62-4472-86DB-5B4DF5EC05DF}" type="parTrans" cxnId="{C95BC88F-871F-4972-A22B-1181F676F89B}">
      <dgm:prSet/>
      <dgm:spPr/>
      <dgm:t>
        <a:bodyPr/>
        <a:lstStyle/>
        <a:p>
          <a:endParaRPr lang="en-SI"/>
        </a:p>
      </dgm:t>
    </dgm:pt>
    <dgm:pt modelId="{A8B43FD4-BFE6-461E-B35C-DB65C59B4E89}" type="sibTrans" cxnId="{C95BC88F-871F-4972-A22B-1181F676F89B}">
      <dgm:prSet/>
      <dgm:spPr/>
      <dgm:t>
        <a:bodyPr/>
        <a:lstStyle/>
        <a:p>
          <a:endParaRPr lang="en-SI"/>
        </a:p>
      </dgm:t>
    </dgm:pt>
    <dgm:pt modelId="{BDD7984E-2ED5-4520-9149-6FAA34B12AF3}">
      <dgm:prSet phldrT="[Text]"/>
      <dgm:spPr/>
      <dgm:t>
        <a:bodyPr/>
        <a:lstStyle/>
        <a:p>
          <a:r>
            <a:rPr lang="sl-SI" dirty="0"/>
            <a:t>9</a:t>
          </a:r>
          <a:endParaRPr lang="en-SI" dirty="0"/>
        </a:p>
      </dgm:t>
    </dgm:pt>
    <dgm:pt modelId="{3334AE5F-5FFC-430A-9BA0-46BC4D5BA7A7}" type="parTrans" cxnId="{E90F33C4-E7D7-480E-A010-62581C31CA48}">
      <dgm:prSet/>
      <dgm:spPr/>
      <dgm:t>
        <a:bodyPr/>
        <a:lstStyle/>
        <a:p>
          <a:endParaRPr lang="en-SI"/>
        </a:p>
      </dgm:t>
    </dgm:pt>
    <dgm:pt modelId="{4AEB70CF-FC01-43BD-B235-63C1BCD53139}" type="sibTrans" cxnId="{E90F33C4-E7D7-480E-A010-62581C31CA48}">
      <dgm:prSet/>
      <dgm:spPr/>
      <dgm:t>
        <a:bodyPr/>
        <a:lstStyle/>
        <a:p>
          <a:r>
            <a:rPr lang="sl-SI" dirty="0"/>
            <a:t>17</a:t>
          </a:r>
          <a:endParaRPr lang="en-SI" dirty="0"/>
        </a:p>
      </dgm:t>
    </dgm:pt>
    <dgm:pt modelId="{98CDF7F4-CCA3-46A6-A972-82276B106A13}">
      <dgm:prSet phldrT="[Text]" phldr="1"/>
      <dgm:spPr/>
      <dgm:t>
        <a:bodyPr/>
        <a:lstStyle/>
        <a:p>
          <a:endParaRPr lang="en-SI" dirty="0"/>
        </a:p>
      </dgm:t>
    </dgm:pt>
    <dgm:pt modelId="{76BE87B0-9D5E-45A2-9E1B-DEF0D409B06B}" type="parTrans" cxnId="{4490774E-2209-40D6-83AE-5A188A7243E9}">
      <dgm:prSet/>
      <dgm:spPr/>
      <dgm:t>
        <a:bodyPr/>
        <a:lstStyle/>
        <a:p>
          <a:endParaRPr lang="en-SI"/>
        </a:p>
      </dgm:t>
    </dgm:pt>
    <dgm:pt modelId="{A6CC7494-8FD1-4AD7-AB1B-199107B3BBB9}" type="sibTrans" cxnId="{4490774E-2209-40D6-83AE-5A188A7243E9}">
      <dgm:prSet/>
      <dgm:spPr/>
      <dgm:t>
        <a:bodyPr/>
        <a:lstStyle/>
        <a:p>
          <a:endParaRPr lang="en-SI"/>
        </a:p>
      </dgm:t>
    </dgm:pt>
    <dgm:pt modelId="{6F26B9A2-9412-43E1-A98B-EA32AA260A09}" type="pres">
      <dgm:prSet presAssocID="{2204BE1C-2514-4ABE-8901-8B5AD97D2DA2}" presName="Name0" presStyleCnt="0">
        <dgm:presLayoutVars>
          <dgm:chMax/>
          <dgm:chPref/>
          <dgm:dir/>
          <dgm:animLvl val="lvl"/>
        </dgm:presLayoutVars>
      </dgm:prSet>
      <dgm:spPr/>
    </dgm:pt>
    <dgm:pt modelId="{DA71A25D-02D7-4F7C-88BC-0DC41AF6FA84}" type="pres">
      <dgm:prSet presAssocID="{CB25C8D4-59A4-44E1-8422-46BD4A94DDBA}" presName="composite" presStyleCnt="0"/>
      <dgm:spPr/>
    </dgm:pt>
    <dgm:pt modelId="{E3C971E1-1BA3-42FF-82FF-11B50BC5726B}" type="pres">
      <dgm:prSet presAssocID="{CB25C8D4-59A4-44E1-8422-46BD4A94DDBA}" presName="Parent1" presStyleLbl="node1" presStyleIdx="0" presStyleCnt="6">
        <dgm:presLayoutVars>
          <dgm:chMax val="1"/>
          <dgm:chPref val="1"/>
          <dgm:bulletEnabled val="1"/>
        </dgm:presLayoutVars>
      </dgm:prSet>
      <dgm:spPr/>
    </dgm:pt>
    <dgm:pt modelId="{C8EF5C2D-A360-43D5-BFCA-8A5069E01EC9}" type="pres">
      <dgm:prSet presAssocID="{CB25C8D4-59A4-44E1-8422-46BD4A94DDBA}" presName="Childtext1" presStyleLbl="revTx" presStyleIdx="0" presStyleCnt="3">
        <dgm:presLayoutVars>
          <dgm:chMax val="0"/>
          <dgm:chPref val="0"/>
          <dgm:bulletEnabled val="1"/>
        </dgm:presLayoutVars>
      </dgm:prSet>
      <dgm:spPr/>
    </dgm:pt>
    <dgm:pt modelId="{275DFB6B-661B-42E4-BDD3-9F995821D04A}" type="pres">
      <dgm:prSet presAssocID="{CB25C8D4-59A4-44E1-8422-46BD4A94DDBA}" presName="BalanceSpacing" presStyleCnt="0"/>
      <dgm:spPr/>
    </dgm:pt>
    <dgm:pt modelId="{533AC11A-2EF7-4C86-A44A-AF86126793FE}" type="pres">
      <dgm:prSet presAssocID="{CB25C8D4-59A4-44E1-8422-46BD4A94DDBA}" presName="BalanceSpacing1" presStyleCnt="0"/>
      <dgm:spPr/>
    </dgm:pt>
    <dgm:pt modelId="{233860A6-A0C5-4C2F-917B-E39B34B01615}" type="pres">
      <dgm:prSet presAssocID="{3E2B418D-CE5B-4EFA-9429-7CF0D5CB5C7D}" presName="Accent1Text" presStyleLbl="node1" presStyleIdx="1" presStyleCnt="6" custLinFactNeighborX="1000" custLinFactNeighborY="-61"/>
      <dgm:spPr/>
    </dgm:pt>
    <dgm:pt modelId="{4DD99E21-DE38-4658-8508-9260060B4B38}" type="pres">
      <dgm:prSet presAssocID="{3E2B418D-CE5B-4EFA-9429-7CF0D5CB5C7D}" presName="spaceBetweenRectangles" presStyleCnt="0"/>
      <dgm:spPr/>
    </dgm:pt>
    <dgm:pt modelId="{D069EED2-417E-4CCD-BAED-0C22362DD7E1}" type="pres">
      <dgm:prSet presAssocID="{E777F8D1-5B66-49D4-8471-85FE21E15A46}" presName="composite" presStyleCnt="0"/>
      <dgm:spPr/>
    </dgm:pt>
    <dgm:pt modelId="{0EDA70CC-6242-49E4-849C-3A34CDB66B55}" type="pres">
      <dgm:prSet presAssocID="{E777F8D1-5B66-49D4-8471-85FE21E15A46}" presName="Parent1" presStyleLbl="node1" presStyleIdx="2" presStyleCnt="6">
        <dgm:presLayoutVars>
          <dgm:chMax val="1"/>
          <dgm:chPref val="1"/>
          <dgm:bulletEnabled val="1"/>
        </dgm:presLayoutVars>
      </dgm:prSet>
      <dgm:spPr/>
    </dgm:pt>
    <dgm:pt modelId="{35B883A3-A315-420A-9372-4427F5F701FB}" type="pres">
      <dgm:prSet presAssocID="{E777F8D1-5B66-49D4-8471-85FE21E15A46}" presName="Childtext1" presStyleLbl="revTx" presStyleIdx="1" presStyleCnt="3">
        <dgm:presLayoutVars>
          <dgm:chMax val="0"/>
          <dgm:chPref val="0"/>
          <dgm:bulletEnabled val="1"/>
        </dgm:presLayoutVars>
      </dgm:prSet>
      <dgm:spPr/>
    </dgm:pt>
    <dgm:pt modelId="{3B6EA1EC-2F2C-4B28-95B5-4982C829FC6C}" type="pres">
      <dgm:prSet presAssocID="{E777F8D1-5B66-49D4-8471-85FE21E15A46}" presName="BalanceSpacing" presStyleCnt="0"/>
      <dgm:spPr/>
    </dgm:pt>
    <dgm:pt modelId="{63575C1B-CB6C-4317-A149-014E96567B69}" type="pres">
      <dgm:prSet presAssocID="{E777F8D1-5B66-49D4-8471-85FE21E15A46}" presName="BalanceSpacing1" presStyleCnt="0"/>
      <dgm:spPr/>
    </dgm:pt>
    <dgm:pt modelId="{780CA350-D9DA-44D1-AEE6-1A105ED20B3F}" type="pres">
      <dgm:prSet presAssocID="{1BFCE6B3-8B41-4F1C-8799-1E3267E16A45}" presName="Accent1Text" presStyleLbl="node1" presStyleIdx="3" presStyleCnt="6" custScaleX="110000"/>
      <dgm:spPr/>
    </dgm:pt>
    <dgm:pt modelId="{9977093F-89FD-41B7-8D52-79AFDC318A5D}" type="pres">
      <dgm:prSet presAssocID="{1BFCE6B3-8B41-4F1C-8799-1E3267E16A45}" presName="spaceBetweenRectangles" presStyleCnt="0"/>
      <dgm:spPr/>
    </dgm:pt>
    <dgm:pt modelId="{15E27333-0483-4ED2-BAA4-471530EA678D}" type="pres">
      <dgm:prSet presAssocID="{BDD7984E-2ED5-4520-9149-6FAA34B12AF3}" presName="composite" presStyleCnt="0"/>
      <dgm:spPr/>
    </dgm:pt>
    <dgm:pt modelId="{B81C11EE-9AC7-443E-916B-BD6F8105674D}" type="pres">
      <dgm:prSet presAssocID="{BDD7984E-2ED5-4520-9149-6FAA34B12AF3}" presName="Parent1" presStyleLbl="node1" presStyleIdx="4" presStyleCnt="6">
        <dgm:presLayoutVars>
          <dgm:chMax val="1"/>
          <dgm:chPref val="1"/>
          <dgm:bulletEnabled val="1"/>
        </dgm:presLayoutVars>
      </dgm:prSet>
      <dgm:spPr/>
    </dgm:pt>
    <dgm:pt modelId="{FAAB9C82-2801-46B0-8F63-6334D0EE1A1D}" type="pres">
      <dgm:prSet presAssocID="{BDD7984E-2ED5-4520-9149-6FAA34B12AF3}" presName="Childtext1" presStyleLbl="revTx" presStyleIdx="2" presStyleCnt="3">
        <dgm:presLayoutVars>
          <dgm:chMax val="0"/>
          <dgm:chPref val="0"/>
          <dgm:bulletEnabled val="1"/>
        </dgm:presLayoutVars>
      </dgm:prSet>
      <dgm:spPr/>
    </dgm:pt>
    <dgm:pt modelId="{09FB7A07-4652-48A6-9BB5-E7CEA6015B77}" type="pres">
      <dgm:prSet presAssocID="{BDD7984E-2ED5-4520-9149-6FAA34B12AF3}" presName="BalanceSpacing" presStyleCnt="0"/>
      <dgm:spPr/>
    </dgm:pt>
    <dgm:pt modelId="{8A2F9869-17CD-4E97-90A9-7E22C3FEA5A6}" type="pres">
      <dgm:prSet presAssocID="{BDD7984E-2ED5-4520-9149-6FAA34B12AF3}" presName="BalanceSpacing1" presStyleCnt="0"/>
      <dgm:spPr/>
    </dgm:pt>
    <dgm:pt modelId="{35F4351A-F726-4722-B0F3-9552580EAED9}" type="pres">
      <dgm:prSet presAssocID="{4AEB70CF-FC01-43BD-B235-63C1BCD53139}" presName="Accent1Text" presStyleLbl="node1" presStyleIdx="5" presStyleCnt="6"/>
      <dgm:spPr/>
    </dgm:pt>
  </dgm:ptLst>
  <dgm:cxnLst>
    <dgm:cxn modelId="{88328C0A-C45F-4918-B0D5-2F64EAF8B6A3}" type="presOf" srcId="{2204BE1C-2514-4ABE-8901-8B5AD97D2DA2}" destId="{6F26B9A2-9412-43E1-A98B-EA32AA260A09}" srcOrd="0" destOrd="0" presId="urn:microsoft.com/office/officeart/2008/layout/AlternatingHexagons"/>
    <dgm:cxn modelId="{C7435C28-638E-4285-9EF9-EAEC81745C91}" type="presOf" srcId="{CB25C8D4-59A4-44E1-8422-46BD4A94DDBA}" destId="{E3C971E1-1BA3-42FF-82FF-11B50BC5726B}" srcOrd="0" destOrd="0" presId="urn:microsoft.com/office/officeart/2008/layout/AlternatingHexagons"/>
    <dgm:cxn modelId="{6C91292B-F442-4383-ACF3-6D739C32F6FB}" srcId="{2204BE1C-2514-4ABE-8901-8B5AD97D2DA2}" destId="{E777F8D1-5B66-49D4-8471-85FE21E15A46}" srcOrd="1" destOrd="0" parTransId="{006CA691-B2DC-42EF-9F9B-151D362EDFE3}" sibTransId="{1BFCE6B3-8B41-4F1C-8799-1E3267E16A45}"/>
    <dgm:cxn modelId="{8F9ECD2F-F5F4-4FBE-A7B1-2190EA307D15}" type="presOf" srcId="{9340EC23-CE56-4464-807B-B0F7C8B7D0C2}" destId="{C8EF5C2D-A360-43D5-BFCA-8A5069E01EC9}" srcOrd="0" destOrd="0" presId="urn:microsoft.com/office/officeart/2008/layout/AlternatingHexagons"/>
    <dgm:cxn modelId="{D0D53835-1A38-4326-BF67-6F23933ADD04}" type="presOf" srcId="{9C78B520-0F22-41D7-9687-3B4BAC035D75}" destId="{35B883A3-A315-420A-9372-4427F5F701FB}" srcOrd="0" destOrd="0" presId="urn:microsoft.com/office/officeart/2008/layout/AlternatingHexagons"/>
    <dgm:cxn modelId="{F2646264-A00E-40B2-8924-97B3B9AB827F}" type="presOf" srcId="{4AEB70CF-FC01-43BD-B235-63C1BCD53139}" destId="{35F4351A-F726-4722-B0F3-9552580EAED9}" srcOrd="0" destOrd="0" presId="urn:microsoft.com/office/officeart/2008/layout/AlternatingHexagons"/>
    <dgm:cxn modelId="{4490774E-2209-40D6-83AE-5A188A7243E9}" srcId="{BDD7984E-2ED5-4520-9149-6FAA34B12AF3}" destId="{98CDF7F4-CCA3-46A6-A972-82276B106A13}" srcOrd="0" destOrd="0" parTransId="{76BE87B0-9D5E-45A2-9E1B-DEF0D409B06B}" sibTransId="{A6CC7494-8FD1-4AD7-AB1B-199107B3BBB9}"/>
    <dgm:cxn modelId="{7DEFF882-E69E-4CB1-A33B-4DB74AB4A0D6}" srcId="{2204BE1C-2514-4ABE-8901-8B5AD97D2DA2}" destId="{CB25C8D4-59A4-44E1-8422-46BD4A94DDBA}" srcOrd="0" destOrd="0" parTransId="{EB8403E0-93BD-4915-B710-3DF6513CDEFA}" sibTransId="{3E2B418D-CE5B-4EFA-9429-7CF0D5CB5C7D}"/>
    <dgm:cxn modelId="{C95BC88F-871F-4972-A22B-1181F676F89B}" srcId="{E777F8D1-5B66-49D4-8471-85FE21E15A46}" destId="{9C78B520-0F22-41D7-9687-3B4BAC035D75}" srcOrd="0" destOrd="0" parTransId="{227FA7F8-1B62-4472-86DB-5B4DF5EC05DF}" sibTransId="{A8B43FD4-BFE6-461E-B35C-DB65C59B4E89}"/>
    <dgm:cxn modelId="{B69D149E-1EE2-4445-9D1E-39FF7AAEEACF}" type="presOf" srcId="{1BFCE6B3-8B41-4F1C-8799-1E3267E16A45}" destId="{780CA350-D9DA-44D1-AEE6-1A105ED20B3F}" srcOrd="0" destOrd="0" presId="urn:microsoft.com/office/officeart/2008/layout/AlternatingHexagons"/>
    <dgm:cxn modelId="{E45233A9-10CF-4DBD-A928-27094AFE5752}" srcId="{CB25C8D4-59A4-44E1-8422-46BD4A94DDBA}" destId="{9340EC23-CE56-4464-807B-B0F7C8B7D0C2}" srcOrd="0" destOrd="0" parTransId="{58D6BD07-38BB-48A4-B9AA-A16799B20EE0}" sibTransId="{80B62E61-6176-41C8-9062-5128B68C4F3F}"/>
    <dgm:cxn modelId="{77D649BF-F625-4850-8FCB-9D7231BEB16B}" type="presOf" srcId="{E777F8D1-5B66-49D4-8471-85FE21E15A46}" destId="{0EDA70CC-6242-49E4-849C-3A34CDB66B55}" srcOrd="0" destOrd="0" presId="urn:microsoft.com/office/officeart/2008/layout/AlternatingHexagons"/>
    <dgm:cxn modelId="{E90F33C4-E7D7-480E-A010-62581C31CA48}" srcId="{2204BE1C-2514-4ABE-8901-8B5AD97D2DA2}" destId="{BDD7984E-2ED5-4520-9149-6FAA34B12AF3}" srcOrd="2" destOrd="0" parTransId="{3334AE5F-5FFC-430A-9BA0-46BC4D5BA7A7}" sibTransId="{4AEB70CF-FC01-43BD-B235-63C1BCD53139}"/>
    <dgm:cxn modelId="{291D02C6-E2B3-4E86-8A5F-338C7B3B06D2}" type="presOf" srcId="{BDD7984E-2ED5-4520-9149-6FAA34B12AF3}" destId="{B81C11EE-9AC7-443E-916B-BD6F8105674D}" srcOrd="0" destOrd="0" presId="urn:microsoft.com/office/officeart/2008/layout/AlternatingHexagons"/>
    <dgm:cxn modelId="{4FC7D6CE-6FF3-463B-A843-29CE2103FEAE}" type="presOf" srcId="{3E2B418D-CE5B-4EFA-9429-7CF0D5CB5C7D}" destId="{233860A6-A0C5-4C2F-917B-E39B34B01615}" srcOrd="0" destOrd="0" presId="urn:microsoft.com/office/officeart/2008/layout/AlternatingHexagons"/>
    <dgm:cxn modelId="{CB59C6D9-CFFD-4443-A652-8A205442E41F}" type="presOf" srcId="{98CDF7F4-CCA3-46A6-A972-82276B106A13}" destId="{FAAB9C82-2801-46B0-8F63-6334D0EE1A1D}" srcOrd="0" destOrd="0" presId="urn:microsoft.com/office/officeart/2008/layout/AlternatingHexagons"/>
    <dgm:cxn modelId="{C8A29C7C-8F58-47D3-9ED5-39A33D7965D1}" type="presParOf" srcId="{6F26B9A2-9412-43E1-A98B-EA32AA260A09}" destId="{DA71A25D-02D7-4F7C-88BC-0DC41AF6FA84}" srcOrd="0" destOrd="0" presId="urn:microsoft.com/office/officeart/2008/layout/AlternatingHexagons"/>
    <dgm:cxn modelId="{1D2FF866-F176-42C7-83EC-BC02E4C4B00A}" type="presParOf" srcId="{DA71A25D-02D7-4F7C-88BC-0DC41AF6FA84}" destId="{E3C971E1-1BA3-42FF-82FF-11B50BC5726B}" srcOrd="0" destOrd="0" presId="urn:microsoft.com/office/officeart/2008/layout/AlternatingHexagons"/>
    <dgm:cxn modelId="{3EB92BAE-8577-42E0-AD0E-DC0298C72179}" type="presParOf" srcId="{DA71A25D-02D7-4F7C-88BC-0DC41AF6FA84}" destId="{C8EF5C2D-A360-43D5-BFCA-8A5069E01EC9}" srcOrd="1" destOrd="0" presId="urn:microsoft.com/office/officeart/2008/layout/AlternatingHexagons"/>
    <dgm:cxn modelId="{31CD7C7C-9650-43E0-8AD8-45AE7E68D7CD}" type="presParOf" srcId="{DA71A25D-02D7-4F7C-88BC-0DC41AF6FA84}" destId="{275DFB6B-661B-42E4-BDD3-9F995821D04A}" srcOrd="2" destOrd="0" presId="urn:microsoft.com/office/officeart/2008/layout/AlternatingHexagons"/>
    <dgm:cxn modelId="{55D68DBE-F0C5-47B2-B9A7-837E0FA2FFC8}" type="presParOf" srcId="{DA71A25D-02D7-4F7C-88BC-0DC41AF6FA84}" destId="{533AC11A-2EF7-4C86-A44A-AF86126793FE}" srcOrd="3" destOrd="0" presId="urn:microsoft.com/office/officeart/2008/layout/AlternatingHexagons"/>
    <dgm:cxn modelId="{3BA3BD91-A344-4793-99BA-DBECAF76D0CC}" type="presParOf" srcId="{DA71A25D-02D7-4F7C-88BC-0DC41AF6FA84}" destId="{233860A6-A0C5-4C2F-917B-E39B34B01615}" srcOrd="4" destOrd="0" presId="urn:microsoft.com/office/officeart/2008/layout/AlternatingHexagons"/>
    <dgm:cxn modelId="{5063C854-D2D5-4894-9EE4-08C992EB71A4}" type="presParOf" srcId="{6F26B9A2-9412-43E1-A98B-EA32AA260A09}" destId="{4DD99E21-DE38-4658-8508-9260060B4B38}" srcOrd="1" destOrd="0" presId="urn:microsoft.com/office/officeart/2008/layout/AlternatingHexagons"/>
    <dgm:cxn modelId="{6898D131-8267-477A-A845-AAF86858292C}" type="presParOf" srcId="{6F26B9A2-9412-43E1-A98B-EA32AA260A09}" destId="{D069EED2-417E-4CCD-BAED-0C22362DD7E1}" srcOrd="2" destOrd="0" presId="urn:microsoft.com/office/officeart/2008/layout/AlternatingHexagons"/>
    <dgm:cxn modelId="{8E5C736E-3BB0-4245-897C-B236871C43F1}" type="presParOf" srcId="{D069EED2-417E-4CCD-BAED-0C22362DD7E1}" destId="{0EDA70CC-6242-49E4-849C-3A34CDB66B55}" srcOrd="0" destOrd="0" presId="urn:microsoft.com/office/officeart/2008/layout/AlternatingHexagons"/>
    <dgm:cxn modelId="{407F9372-1FE8-4CBC-B3D2-E0B1EDF49FF4}" type="presParOf" srcId="{D069EED2-417E-4CCD-BAED-0C22362DD7E1}" destId="{35B883A3-A315-420A-9372-4427F5F701FB}" srcOrd="1" destOrd="0" presId="urn:microsoft.com/office/officeart/2008/layout/AlternatingHexagons"/>
    <dgm:cxn modelId="{090B078D-950A-4F15-916B-AC4DF588DCE4}" type="presParOf" srcId="{D069EED2-417E-4CCD-BAED-0C22362DD7E1}" destId="{3B6EA1EC-2F2C-4B28-95B5-4982C829FC6C}" srcOrd="2" destOrd="0" presId="urn:microsoft.com/office/officeart/2008/layout/AlternatingHexagons"/>
    <dgm:cxn modelId="{D61ADAAC-FC26-4BBB-90B5-46650A14E178}" type="presParOf" srcId="{D069EED2-417E-4CCD-BAED-0C22362DD7E1}" destId="{63575C1B-CB6C-4317-A149-014E96567B69}" srcOrd="3" destOrd="0" presId="urn:microsoft.com/office/officeart/2008/layout/AlternatingHexagons"/>
    <dgm:cxn modelId="{57911A4F-F46C-4BBB-A145-7119340A755C}" type="presParOf" srcId="{D069EED2-417E-4CCD-BAED-0C22362DD7E1}" destId="{780CA350-D9DA-44D1-AEE6-1A105ED20B3F}" srcOrd="4" destOrd="0" presId="urn:microsoft.com/office/officeart/2008/layout/AlternatingHexagons"/>
    <dgm:cxn modelId="{8BEF9937-CCC9-4556-820E-99666B8D40DA}" type="presParOf" srcId="{6F26B9A2-9412-43E1-A98B-EA32AA260A09}" destId="{9977093F-89FD-41B7-8D52-79AFDC318A5D}" srcOrd="3" destOrd="0" presId="urn:microsoft.com/office/officeart/2008/layout/AlternatingHexagons"/>
    <dgm:cxn modelId="{45402F43-D5AF-4C7E-A19D-CC6D8D5CB75E}" type="presParOf" srcId="{6F26B9A2-9412-43E1-A98B-EA32AA260A09}" destId="{15E27333-0483-4ED2-BAA4-471530EA678D}" srcOrd="4" destOrd="0" presId="urn:microsoft.com/office/officeart/2008/layout/AlternatingHexagons"/>
    <dgm:cxn modelId="{37ADE027-7BAC-42C1-95B2-A8A7860CB5F1}" type="presParOf" srcId="{15E27333-0483-4ED2-BAA4-471530EA678D}" destId="{B81C11EE-9AC7-443E-916B-BD6F8105674D}" srcOrd="0" destOrd="0" presId="urn:microsoft.com/office/officeart/2008/layout/AlternatingHexagons"/>
    <dgm:cxn modelId="{AC252ABE-69B0-4D3D-876E-5D93B0195E4A}" type="presParOf" srcId="{15E27333-0483-4ED2-BAA4-471530EA678D}" destId="{FAAB9C82-2801-46B0-8F63-6334D0EE1A1D}" srcOrd="1" destOrd="0" presId="urn:microsoft.com/office/officeart/2008/layout/AlternatingHexagons"/>
    <dgm:cxn modelId="{2EEB4850-3B94-45ED-B917-5BDB84659151}" type="presParOf" srcId="{15E27333-0483-4ED2-BAA4-471530EA678D}" destId="{09FB7A07-4652-48A6-9BB5-E7CEA6015B77}" srcOrd="2" destOrd="0" presId="urn:microsoft.com/office/officeart/2008/layout/AlternatingHexagons"/>
    <dgm:cxn modelId="{E6871EE4-0AF7-4386-965F-6A742E6F3F69}" type="presParOf" srcId="{15E27333-0483-4ED2-BAA4-471530EA678D}" destId="{8A2F9869-17CD-4E97-90A9-7E22C3FEA5A6}" srcOrd="3" destOrd="0" presId="urn:microsoft.com/office/officeart/2008/layout/AlternatingHexagons"/>
    <dgm:cxn modelId="{D5CA5AC8-AADB-4A73-B078-2D669031AF27}" type="presParOf" srcId="{15E27333-0483-4ED2-BAA4-471530EA678D}" destId="{35F4351A-F726-4722-B0F3-9552580EAED9}"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04BE1C-2514-4ABE-8901-8B5AD97D2DA2}" type="doc">
      <dgm:prSet loTypeId="urn:microsoft.com/office/officeart/2008/layout/AlternatingHexagons" loCatId="list" qsTypeId="urn:microsoft.com/office/officeart/2005/8/quickstyle/simple1" qsCatId="simple" csTypeId="urn:microsoft.com/office/officeart/2005/8/colors/accent1_4" csCatId="accent1" phldr="1"/>
      <dgm:spPr/>
      <dgm:t>
        <a:bodyPr/>
        <a:lstStyle/>
        <a:p>
          <a:endParaRPr lang="en-SI"/>
        </a:p>
      </dgm:t>
    </dgm:pt>
    <dgm:pt modelId="{CB25C8D4-59A4-44E1-8422-46BD4A94DDBA}">
      <dgm:prSet phldrT="[Text]"/>
      <dgm:spPr/>
      <dgm:t>
        <a:bodyPr/>
        <a:lstStyle/>
        <a:p>
          <a:r>
            <a:rPr lang="sl-SI" dirty="0"/>
            <a:t>2</a:t>
          </a:r>
          <a:endParaRPr lang="en-SI" dirty="0"/>
        </a:p>
      </dgm:t>
    </dgm:pt>
    <dgm:pt modelId="{EB8403E0-93BD-4915-B710-3DF6513CDEFA}" type="parTrans" cxnId="{7DEFF882-E69E-4CB1-A33B-4DB74AB4A0D6}">
      <dgm:prSet/>
      <dgm:spPr/>
      <dgm:t>
        <a:bodyPr/>
        <a:lstStyle/>
        <a:p>
          <a:endParaRPr lang="en-SI"/>
        </a:p>
      </dgm:t>
    </dgm:pt>
    <dgm:pt modelId="{3E2B418D-CE5B-4EFA-9429-7CF0D5CB5C7D}" type="sibTrans" cxnId="{7DEFF882-E69E-4CB1-A33B-4DB74AB4A0D6}">
      <dgm:prSet/>
      <dgm:spPr/>
      <dgm:t>
        <a:bodyPr/>
        <a:lstStyle/>
        <a:p>
          <a:r>
            <a:rPr lang="sl-SI" dirty="0"/>
            <a:t>13</a:t>
          </a:r>
          <a:endParaRPr lang="en-SI" dirty="0"/>
        </a:p>
      </dgm:t>
    </dgm:pt>
    <dgm:pt modelId="{9340EC23-CE56-4464-807B-B0F7C8B7D0C2}">
      <dgm:prSet phldrT="[Text]" phldr="1"/>
      <dgm:spPr/>
      <dgm:t>
        <a:bodyPr/>
        <a:lstStyle/>
        <a:p>
          <a:endParaRPr lang="en-SI"/>
        </a:p>
      </dgm:t>
    </dgm:pt>
    <dgm:pt modelId="{58D6BD07-38BB-48A4-B9AA-A16799B20EE0}" type="parTrans" cxnId="{E45233A9-10CF-4DBD-A928-27094AFE5752}">
      <dgm:prSet/>
      <dgm:spPr/>
      <dgm:t>
        <a:bodyPr/>
        <a:lstStyle/>
        <a:p>
          <a:endParaRPr lang="en-SI"/>
        </a:p>
      </dgm:t>
    </dgm:pt>
    <dgm:pt modelId="{80B62E61-6176-41C8-9062-5128B68C4F3F}" type="sibTrans" cxnId="{E45233A9-10CF-4DBD-A928-27094AFE5752}">
      <dgm:prSet/>
      <dgm:spPr/>
      <dgm:t>
        <a:bodyPr/>
        <a:lstStyle/>
        <a:p>
          <a:endParaRPr lang="en-SI"/>
        </a:p>
      </dgm:t>
    </dgm:pt>
    <dgm:pt modelId="{E777F8D1-5B66-49D4-8471-85FE21E15A46}">
      <dgm:prSet phldrT="[Text]"/>
      <dgm:spPr/>
      <dgm:t>
        <a:bodyPr/>
        <a:lstStyle/>
        <a:p>
          <a:r>
            <a:rPr lang="sl-SI" dirty="0"/>
            <a:t>24</a:t>
          </a:r>
          <a:endParaRPr lang="en-SI" dirty="0"/>
        </a:p>
      </dgm:t>
    </dgm:pt>
    <dgm:pt modelId="{006CA691-B2DC-42EF-9F9B-151D362EDFE3}" type="parTrans" cxnId="{6C91292B-F442-4383-ACF3-6D739C32F6FB}">
      <dgm:prSet/>
      <dgm:spPr/>
      <dgm:t>
        <a:bodyPr/>
        <a:lstStyle/>
        <a:p>
          <a:endParaRPr lang="en-SI"/>
        </a:p>
      </dgm:t>
    </dgm:pt>
    <dgm:pt modelId="{1BFCE6B3-8B41-4F1C-8799-1E3267E16A45}" type="sibTrans" cxnId="{6C91292B-F442-4383-ACF3-6D739C32F6FB}">
      <dgm:prSet/>
      <dgm:spPr/>
      <dgm:t>
        <a:bodyPr/>
        <a:lstStyle/>
        <a:p>
          <a:r>
            <a:rPr lang="sl-SI" dirty="0"/>
            <a:t>13</a:t>
          </a:r>
          <a:endParaRPr lang="en-SI" dirty="0"/>
        </a:p>
      </dgm:t>
    </dgm:pt>
    <dgm:pt modelId="{9C78B520-0F22-41D7-9687-3B4BAC035D75}">
      <dgm:prSet phldrT="[Text]" phldr="1"/>
      <dgm:spPr/>
      <dgm:t>
        <a:bodyPr/>
        <a:lstStyle/>
        <a:p>
          <a:endParaRPr lang="en-SI" dirty="0"/>
        </a:p>
      </dgm:t>
    </dgm:pt>
    <dgm:pt modelId="{227FA7F8-1B62-4472-86DB-5B4DF5EC05DF}" type="parTrans" cxnId="{C95BC88F-871F-4972-A22B-1181F676F89B}">
      <dgm:prSet/>
      <dgm:spPr/>
      <dgm:t>
        <a:bodyPr/>
        <a:lstStyle/>
        <a:p>
          <a:endParaRPr lang="en-SI"/>
        </a:p>
      </dgm:t>
    </dgm:pt>
    <dgm:pt modelId="{A8B43FD4-BFE6-461E-B35C-DB65C59B4E89}" type="sibTrans" cxnId="{C95BC88F-871F-4972-A22B-1181F676F89B}">
      <dgm:prSet/>
      <dgm:spPr/>
      <dgm:t>
        <a:bodyPr/>
        <a:lstStyle/>
        <a:p>
          <a:endParaRPr lang="en-SI"/>
        </a:p>
      </dgm:t>
    </dgm:pt>
    <dgm:pt modelId="{BDD7984E-2ED5-4520-9149-6FAA34B12AF3}">
      <dgm:prSet phldrT="[Text]"/>
      <dgm:spPr/>
      <dgm:t>
        <a:bodyPr/>
        <a:lstStyle/>
        <a:p>
          <a:r>
            <a:rPr lang="sl-SI" dirty="0"/>
            <a:t>9</a:t>
          </a:r>
          <a:endParaRPr lang="en-SI" dirty="0"/>
        </a:p>
      </dgm:t>
    </dgm:pt>
    <dgm:pt modelId="{3334AE5F-5FFC-430A-9BA0-46BC4D5BA7A7}" type="parTrans" cxnId="{E90F33C4-E7D7-480E-A010-62581C31CA48}">
      <dgm:prSet/>
      <dgm:spPr/>
      <dgm:t>
        <a:bodyPr/>
        <a:lstStyle/>
        <a:p>
          <a:endParaRPr lang="en-SI"/>
        </a:p>
      </dgm:t>
    </dgm:pt>
    <dgm:pt modelId="{4AEB70CF-FC01-43BD-B235-63C1BCD53139}" type="sibTrans" cxnId="{E90F33C4-E7D7-480E-A010-62581C31CA48}">
      <dgm:prSet/>
      <dgm:spPr/>
      <dgm:t>
        <a:bodyPr/>
        <a:lstStyle/>
        <a:p>
          <a:r>
            <a:rPr lang="sl-SI" dirty="0"/>
            <a:t>17</a:t>
          </a:r>
          <a:endParaRPr lang="en-SI" dirty="0"/>
        </a:p>
      </dgm:t>
    </dgm:pt>
    <dgm:pt modelId="{98CDF7F4-CCA3-46A6-A972-82276B106A13}">
      <dgm:prSet phldrT="[Text]" phldr="1"/>
      <dgm:spPr/>
      <dgm:t>
        <a:bodyPr/>
        <a:lstStyle/>
        <a:p>
          <a:endParaRPr lang="en-SI" dirty="0"/>
        </a:p>
      </dgm:t>
    </dgm:pt>
    <dgm:pt modelId="{76BE87B0-9D5E-45A2-9E1B-DEF0D409B06B}" type="parTrans" cxnId="{4490774E-2209-40D6-83AE-5A188A7243E9}">
      <dgm:prSet/>
      <dgm:spPr/>
      <dgm:t>
        <a:bodyPr/>
        <a:lstStyle/>
        <a:p>
          <a:endParaRPr lang="en-SI"/>
        </a:p>
      </dgm:t>
    </dgm:pt>
    <dgm:pt modelId="{A6CC7494-8FD1-4AD7-AB1B-199107B3BBB9}" type="sibTrans" cxnId="{4490774E-2209-40D6-83AE-5A188A7243E9}">
      <dgm:prSet/>
      <dgm:spPr/>
      <dgm:t>
        <a:bodyPr/>
        <a:lstStyle/>
        <a:p>
          <a:endParaRPr lang="en-SI"/>
        </a:p>
      </dgm:t>
    </dgm:pt>
    <dgm:pt modelId="{6F26B9A2-9412-43E1-A98B-EA32AA260A09}" type="pres">
      <dgm:prSet presAssocID="{2204BE1C-2514-4ABE-8901-8B5AD97D2DA2}" presName="Name0" presStyleCnt="0">
        <dgm:presLayoutVars>
          <dgm:chMax/>
          <dgm:chPref/>
          <dgm:dir/>
          <dgm:animLvl val="lvl"/>
        </dgm:presLayoutVars>
      </dgm:prSet>
      <dgm:spPr/>
    </dgm:pt>
    <dgm:pt modelId="{DA71A25D-02D7-4F7C-88BC-0DC41AF6FA84}" type="pres">
      <dgm:prSet presAssocID="{CB25C8D4-59A4-44E1-8422-46BD4A94DDBA}" presName="composite" presStyleCnt="0"/>
      <dgm:spPr/>
    </dgm:pt>
    <dgm:pt modelId="{E3C971E1-1BA3-42FF-82FF-11B50BC5726B}" type="pres">
      <dgm:prSet presAssocID="{CB25C8D4-59A4-44E1-8422-46BD4A94DDBA}" presName="Parent1" presStyleLbl="node1" presStyleIdx="0" presStyleCnt="6">
        <dgm:presLayoutVars>
          <dgm:chMax val="1"/>
          <dgm:chPref val="1"/>
          <dgm:bulletEnabled val="1"/>
        </dgm:presLayoutVars>
      </dgm:prSet>
      <dgm:spPr/>
    </dgm:pt>
    <dgm:pt modelId="{C8EF5C2D-A360-43D5-BFCA-8A5069E01EC9}" type="pres">
      <dgm:prSet presAssocID="{CB25C8D4-59A4-44E1-8422-46BD4A94DDBA}" presName="Childtext1" presStyleLbl="revTx" presStyleIdx="0" presStyleCnt="3">
        <dgm:presLayoutVars>
          <dgm:chMax val="0"/>
          <dgm:chPref val="0"/>
          <dgm:bulletEnabled val="1"/>
        </dgm:presLayoutVars>
      </dgm:prSet>
      <dgm:spPr/>
    </dgm:pt>
    <dgm:pt modelId="{275DFB6B-661B-42E4-BDD3-9F995821D04A}" type="pres">
      <dgm:prSet presAssocID="{CB25C8D4-59A4-44E1-8422-46BD4A94DDBA}" presName="BalanceSpacing" presStyleCnt="0"/>
      <dgm:spPr/>
    </dgm:pt>
    <dgm:pt modelId="{533AC11A-2EF7-4C86-A44A-AF86126793FE}" type="pres">
      <dgm:prSet presAssocID="{CB25C8D4-59A4-44E1-8422-46BD4A94DDBA}" presName="BalanceSpacing1" presStyleCnt="0"/>
      <dgm:spPr/>
    </dgm:pt>
    <dgm:pt modelId="{233860A6-A0C5-4C2F-917B-E39B34B01615}" type="pres">
      <dgm:prSet presAssocID="{3E2B418D-CE5B-4EFA-9429-7CF0D5CB5C7D}" presName="Accent1Text" presStyleLbl="node1" presStyleIdx="1" presStyleCnt="6" custLinFactNeighborX="1000" custLinFactNeighborY="-61"/>
      <dgm:spPr/>
    </dgm:pt>
    <dgm:pt modelId="{4DD99E21-DE38-4658-8508-9260060B4B38}" type="pres">
      <dgm:prSet presAssocID="{3E2B418D-CE5B-4EFA-9429-7CF0D5CB5C7D}" presName="spaceBetweenRectangles" presStyleCnt="0"/>
      <dgm:spPr/>
    </dgm:pt>
    <dgm:pt modelId="{D069EED2-417E-4CCD-BAED-0C22362DD7E1}" type="pres">
      <dgm:prSet presAssocID="{E777F8D1-5B66-49D4-8471-85FE21E15A46}" presName="composite" presStyleCnt="0"/>
      <dgm:spPr/>
    </dgm:pt>
    <dgm:pt modelId="{0EDA70CC-6242-49E4-849C-3A34CDB66B55}" type="pres">
      <dgm:prSet presAssocID="{E777F8D1-5B66-49D4-8471-85FE21E15A46}" presName="Parent1" presStyleLbl="node1" presStyleIdx="2" presStyleCnt="6">
        <dgm:presLayoutVars>
          <dgm:chMax val="1"/>
          <dgm:chPref val="1"/>
          <dgm:bulletEnabled val="1"/>
        </dgm:presLayoutVars>
      </dgm:prSet>
      <dgm:spPr/>
    </dgm:pt>
    <dgm:pt modelId="{35B883A3-A315-420A-9372-4427F5F701FB}" type="pres">
      <dgm:prSet presAssocID="{E777F8D1-5B66-49D4-8471-85FE21E15A46}" presName="Childtext1" presStyleLbl="revTx" presStyleIdx="1" presStyleCnt="3">
        <dgm:presLayoutVars>
          <dgm:chMax val="0"/>
          <dgm:chPref val="0"/>
          <dgm:bulletEnabled val="1"/>
        </dgm:presLayoutVars>
      </dgm:prSet>
      <dgm:spPr/>
    </dgm:pt>
    <dgm:pt modelId="{3B6EA1EC-2F2C-4B28-95B5-4982C829FC6C}" type="pres">
      <dgm:prSet presAssocID="{E777F8D1-5B66-49D4-8471-85FE21E15A46}" presName="BalanceSpacing" presStyleCnt="0"/>
      <dgm:spPr/>
    </dgm:pt>
    <dgm:pt modelId="{63575C1B-CB6C-4317-A149-014E96567B69}" type="pres">
      <dgm:prSet presAssocID="{E777F8D1-5B66-49D4-8471-85FE21E15A46}" presName="BalanceSpacing1" presStyleCnt="0"/>
      <dgm:spPr/>
    </dgm:pt>
    <dgm:pt modelId="{780CA350-D9DA-44D1-AEE6-1A105ED20B3F}" type="pres">
      <dgm:prSet presAssocID="{1BFCE6B3-8B41-4F1C-8799-1E3267E16A45}" presName="Accent1Text" presStyleLbl="node1" presStyleIdx="3" presStyleCnt="6"/>
      <dgm:spPr/>
    </dgm:pt>
    <dgm:pt modelId="{9977093F-89FD-41B7-8D52-79AFDC318A5D}" type="pres">
      <dgm:prSet presAssocID="{1BFCE6B3-8B41-4F1C-8799-1E3267E16A45}" presName="spaceBetweenRectangles" presStyleCnt="0"/>
      <dgm:spPr/>
    </dgm:pt>
    <dgm:pt modelId="{15E27333-0483-4ED2-BAA4-471530EA678D}" type="pres">
      <dgm:prSet presAssocID="{BDD7984E-2ED5-4520-9149-6FAA34B12AF3}" presName="composite" presStyleCnt="0"/>
      <dgm:spPr/>
    </dgm:pt>
    <dgm:pt modelId="{B81C11EE-9AC7-443E-916B-BD6F8105674D}" type="pres">
      <dgm:prSet presAssocID="{BDD7984E-2ED5-4520-9149-6FAA34B12AF3}" presName="Parent1" presStyleLbl="node1" presStyleIdx="4" presStyleCnt="6">
        <dgm:presLayoutVars>
          <dgm:chMax val="1"/>
          <dgm:chPref val="1"/>
          <dgm:bulletEnabled val="1"/>
        </dgm:presLayoutVars>
      </dgm:prSet>
      <dgm:spPr/>
    </dgm:pt>
    <dgm:pt modelId="{FAAB9C82-2801-46B0-8F63-6334D0EE1A1D}" type="pres">
      <dgm:prSet presAssocID="{BDD7984E-2ED5-4520-9149-6FAA34B12AF3}" presName="Childtext1" presStyleLbl="revTx" presStyleIdx="2" presStyleCnt="3">
        <dgm:presLayoutVars>
          <dgm:chMax val="0"/>
          <dgm:chPref val="0"/>
          <dgm:bulletEnabled val="1"/>
        </dgm:presLayoutVars>
      </dgm:prSet>
      <dgm:spPr/>
    </dgm:pt>
    <dgm:pt modelId="{09FB7A07-4652-48A6-9BB5-E7CEA6015B77}" type="pres">
      <dgm:prSet presAssocID="{BDD7984E-2ED5-4520-9149-6FAA34B12AF3}" presName="BalanceSpacing" presStyleCnt="0"/>
      <dgm:spPr/>
    </dgm:pt>
    <dgm:pt modelId="{8A2F9869-17CD-4E97-90A9-7E22C3FEA5A6}" type="pres">
      <dgm:prSet presAssocID="{BDD7984E-2ED5-4520-9149-6FAA34B12AF3}" presName="BalanceSpacing1" presStyleCnt="0"/>
      <dgm:spPr/>
    </dgm:pt>
    <dgm:pt modelId="{35F4351A-F726-4722-B0F3-9552580EAED9}" type="pres">
      <dgm:prSet presAssocID="{4AEB70CF-FC01-43BD-B235-63C1BCD53139}" presName="Accent1Text" presStyleLbl="node1" presStyleIdx="5" presStyleCnt="6"/>
      <dgm:spPr/>
    </dgm:pt>
  </dgm:ptLst>
  <dgm:cxnLst>
    <dgm:cxn modelId="{88328C0A-C45F-4918-B0D5-2F64EAF8B6A3}" type="presOf" srcId="{2204BE1C-2514-4ABE-8901-8B5AD97D2DA2}" destId="{6F26B9A2-9412-43E1-A98B-EA32AA260A09}" srcOrd="0" destOrd="0" presId="urn:microsoft.com/office/officeart/2008/layout/AlternatingHexagons"/>
    <dgm:cxn modelId="{C7435C28-638E-4285-9EF9-EAEC81745C91}" type="presOf" srcId="{CB25C8D4-59A4-44E1-8422-46BD4A94DDBA}" destId="{E3C971E1-1BA3-42FF-82FF-11B50BC5726B}" srcOrd="0" destOrd="0" presId="urn:microsoft.com/office/officeart/2008/layout/AlternatingHexagons"/>
    <dgm:cxn modelId="{6C91292B-F442-4383-ACF3-6D739C32F6FB}" srcId="{2204BE1C-2514-4ABE-8901-8B5AD97D2DA2}" destId="{E777F8D1-5B66-49D4-8471-85FE21E15A46}" srcOrd="1" destOrd="0" parTransId="{006CA691-B2DC-42EF-9F9B-151D362EDFE3}" sibTransId="{1BFCE6B3-8B41-4F1C-8799-1E3267E16A45}"/>
    <dgm:cxn modelId="{8F9ECD2F-F5F4-4FBE-A7B1-2190EA307D15}" type="presOf" srcId="{9340EC23-CE56-4464-807B-B0F7C8B7D0C2}" destId="{C8EF5C2D-A360-43D5-BFCA-8A5069E01EC9}" srcOrd="0" destOrd="0" presId="urn:microsoft.com/office/officeart/2008/layout/AlternatingHexagons"/>
    <dgm:cxn modelId="{D0D53835-1A38-4326-BF67-6F23933ADD04}" type="presOf" srcId="{9C78B520-0F22-41D7-9687-3B4BAC035D75}" destId="{35B883A3-A315-420A-9372-4427F5F701FB}" srcOrd="0" destOrd="0" presId="urn:microsoft.com/office/officeart/2008/layout/AlternatingHexagons"/>
    <dgm:cxn modelId="{F2646264-A00E-40B2-8924-97B3B9AB827F}" type="presOf" srcId="{4AEB70CF-FC01-43BD-B235-63C1BCD53139}" destId="{35F4351A-F726-4722-B0F3-9552580EAED9}" srcOrd="0" destOrd="0" presId="urn:microsoft.com/office/officeart/2008/layout/AlternatingHexagons"/>
    <dgm:cxn modelId="{4490774E-2209-40D6-83AE-5A188A7243E9}" srcId="{BDD7984E-2ED5-4520-9149-6FAA34B12AF3}" destId="{98CDF7F4-CCA3-46A6-A972-82276B106A13}" srcOrd="0" destOrd="0" parTransId="{76BE87B0-9D5E-45A2-9E1B-DEF0D409B06B}" sibTransId="{A6CC7494-8FD1-4AD7-AB1B-199107B3BBB9}"/>
    <dgm:cxn modelId="{7DEFF882-E69E-4CB1-A33B-4DB74AB4A0D6}" srcId="{2204BE1C-2514-4ABE-8901-8B5AD97D2DA2}" destId="{CB25C8D4-59A4-44E1-8422-46BD4A94DDBA}" srcOrd="0" destOrd="0" parTransId="{EB8403E0-93BD-4915-B710-3DF6513CDEFA}" sibTransId="{3E2B418D-CE5B-4EFA-9429-7CF0D5CB5C7D}"/>
    <dgm:cxn modelId="{C95BC88F-871F-4972-A22B-1181F676F89B}" srcId="{E777F8D1-5B66-49D4-8471-85FE21E15A46}" destId="{9C78B520-0F22-41D7-9687-3B4BAC035D75}" srcOrd="0" destOrd="0" parTransId="{227FA7F8-1B62-4472-86DB-5B4DF5EC05DF}" sibTransId="{A8B43FD4-BFE6-461E-B35C-DB65C59B4E89}"/>
    <dgm:cxn modelId="{B69D149E-1EE2-4445-9D1E-39FF7AAEEACF}" type="presOf" srcId="{1BFCE6B3-8B41-4F1C-8799-1E3267E16A45}" destId="{780CA350-D9DA-44D1-AEE6-1A105ED20B3F}" srcOrd="0" destOrd="0" presId="urn:microsoft.com/office/officeart/2008/layout/AlternatingHexagons"/>
    <dgm:cxn modelId="{E45233A9-10CF-4DBD-A928-27094AFE5752}" srcId="{CB25C8D4-59A4-44E1-8422-46BD4A94DDBA}" destId="{9340EC23-CE56-4464-807B-B0F7C8B7D0C2}" srcOrd="0" destOrd="0" parTransId="{58D6BD07-38BB-48A4-B9AA-A16799B20EE0}" sibTransId="{80B62E61-6176-41C8-9062-5128B68C4F3F}"/>
    <dgm:cxn modelId="{77D649BF-F625-4850-8FCB-9D7231BEB16B}" type="presOf" srcId="{E777F8D1-5B66-49D4-8471-85FE21E15A46}" destId="{0EDA70CC-6242-49E4-849C-3A34CDB66B55}" srcOrd="0" destOrd="0" presId="urn:microsoft.com/office/officeart/2008/layout/AlternatingHexagons"/>
    <dgm:cxn modelId="{E90F33C4-E7D7-480E-A010-62581C31CA48}" srcId="{2204BE1C-2514-4ABE-8901-8B5AD97D2DA2}" destId="{BDD7984E-2ED5-4520-9149-6FAA34B12AF3}" srcOrd="2" destOrd="0" parTransId="{3334AE5F-5FFC-430A-9BA0-46BC4D5BA7A7}" sibTransId="{4AEB70CF-FC01-43BD-B235-63C1BCD53139}"/>
    <dgm:cxn modelId="{291D02C6-E2B3-4E86-8A5F-338C7B3B06D2}" type="presOf" srcId="{BDD7984E-2ED5-4520-9149-6FAA34B12AF3}" destId="{B81C11EE-9AC7-443E-916B-BD6F8105674D}" srcOrd="0" destOrd="0" presId="urn:microsoft.com/office/officeart/2008/layout/AlternatingHexagons"/>
    <dgm:cxn modelId="{4FC7D6CE-6FF3-463B-A843-29CE2103FEAE}" type="presOf" srcId="{3E2B418D-CE5B-4EFA-9429-7CF0D5CB5C7D}" destId="{233860A6-A0C5-4C2F-917B-E39B34B01615}" srcOrd="0" destOrd="0" presId="urn:microsoft.com/office/officeart/2008/layout/AlternatingHexagons"/>
    <dgm:cxn modelId="{CB59C6D9-CFFD-4443-A652-8A205442E41F}" type="presOf" srcId="{98CDF7F4-CCA3-46A6-A972-82276B106A13}" destId="{FAAB9C82-2801-46B0-8F63-6334D0EE1A1D}" srcOrd="0" destOrd="0" presId="urn:microsoft.com/office/officeart/2008/layout/AlternatingHexagons"/>
    <dgm:cxn modelId="{C8A29C7C-8F58-47D3-9ED5-39A33D7965D1}" type="presParOf" srcId="{6F26B9A2-9412-43E1-A98B-EA32AA260A09}" destId="{DA71A25D-02D7-4F7C-88BC-0DC41AF6FA84}" srcOrd="0" destOrd="0" presId="urn:microsoft.com/office/officeart/2008/layout/AlternatingHexagons"/>
    <dgm:cxn modelId="{1D2FF866-F176-42C7-83EC-BC02E4C4B00A}" type="presParOf" srcId="{DA71A25D-02D7-4F7C-88BC-0DC41AF6FA84}" destId="{E3C971E1-1BA3-42FF-82FF-11B50BC5726B}" srcOrd="0" destOrd="0" presId="urn:microsoft.com/office/officeart/2008/layout/AlternatingHexagons"/>
    <dgm:cxn modelId="{3EB92BAE-8577-42E0-AD0E-DC0298C72179}" type="presParOf" srcId="{DA71A25D-02D7-4F7C-88BC-0DC41AF6FA84}" destId="{C8EF5C2D-A360-43D5-BFCA-8A5069E01EC9}" srcOrd="1" destOrd="0" presId="urn:microsoft.com/office/officeart/2008/layout/AlternatingHexagons"/>
    <dgm:cxn modelId="{31CD7C7C-9650-43E0-8AD8-45AE7E68D7CD}" type="presParOf" srcId="{DA71A25D-02D7-4F7C-88BC-0DC41AF6FA84}" destId="{275DFB6B-661B-42E4-BDD3-9F995821D04A}" srcOrd="2" destOrd="0" presId="urn:microsoft.com/office/officeart/2008/layout/AlternatingHexagons"/>
    <dgm:cxn modelId="{55D68DBE-F0C5-47B2-B9A7-837E0FA2FFC8}" type="presParOf" srcId="{DA71A25D-02D7-4F7C-88BC-0DC41AF6FA84}" destId="{533AC11A-2EF7-4C86-A44A-AF86126793FE}" srcOrd="3" destOrd="0" presId="urn:microsoft.com/office/officeart/2008/layout/AlternatingHexagons"/>
    <dgm:cxn modelId="{3BA3BD91-A344-4793-99BA-DBECAF76D0CC}" type="presParOf" srcId="{DA71A25D-02D7-4F7C-88BC-0DC41AF6FA84}" destId="{233860A6-A0C5-4C2F-917B-E39B34B01615}" srcOrd="4" destOrd="0" presId="urn:microsoft.com/office/officeart/2008/layout/AlternatingHexagons"/>
    <dgm:cxn modelId="{5063C854-D2D5-4894-9EE4-08C992EB71A4}" type="presParOf" srcId="{6F26B9A2-9412-43E1-A98B-EA32AA260A09}" destId="{4DD99E21-DE38-4658-8508-9260060B4B38}" srcOrd="1" destOrd="0" presId="urn:microsoft.com/office/officeart/2008/layout/AlternatingHexagons"/>
    <dgm:cxn modelId="{6898D131-8267-477A-A845-AAF86858292C}" type="presParOf" srcId="{6F26B9A2-9412-43E1-A98B-EA32AA260A09}" destId="{D069EED2-417E-4CCD-BAED-0C22362DD7E1}" srcOrd="2" destOrd="0" presId="urn:microsoft.com/office/officeart/2008/layout/AlternatingHexagons"/>
    <dgm:cxn modelId="{8E5C736E-3BB0-4245-897C-B236871C43F1}" type="presParOf" srcId="{D069EED2-417E-4CCD-BAED-0C22362DD7E1}" destId="{0EDA70CC-6242-49E4-849C-3A34CDB66B55}" srcOrd="0" destOrd="0" presId="urn:microsoft.com/office/officeart/2008/layout/AlternatingHexagons"/>
    <dgm:cxn modelId="{407F9372-1FE8-4CBC-B3D2-E0B1EDF49FF4}" type="presParOf" srcId="{D069EED2-417E-4CCD-BAED-0C22362DD7E1}" destId="{35B883A3-A315-420A-9372-4427F5F701FB}" srcOrd="1" destOrd="0" presId="urn:microsoft.com/office/officeart/2008/layout/AlternatingHexagons"/>
    <dgm:cxn modelId="{090B078D-950A-4F15-916B-AC4DF588DCE4}" type="presParOf" srcId="{D069EED2-417E-4CCD-BAED-0C22362DD7E1}" destId="{3B6EA1EC-2F2C-4B28-95B5-4982C829FC6C}" srcOrd="2" destOrd="0" presId="urn:microsoft.com/office/officeart/2008/layout/AlternatingHexagons"/>
    <dgm:cxn modelId="{D61ADAAC-FC26-4BBB-90B5-46650A14E178}" type="presParOf" srcId="{D069EED2-417E-4CCD-BAED-0C22362DD7E1}" destId="{63575C1B-CB6C-4317-A149-014E96567B69}" srcOrd="3" destOrd="0" presId="urn:microsoft.com/office/officeart/2008/layout/AlternatingHexagons"/>
    <dgm:cxn modelId="{57911A4F-F46C-4BBB-A145-7119340A755C}" type="presParOf" srcId="{D069EED2-417E-4CCD-BAED-0C22362DD7E1}" destId="{780CA350-D9DA-44D1-AEE6-1A105ED20B3F}" srcOrd="4" destOrd="0" presId="urn:microsoft.com/office/officeart/2008/layout/AlternatingHexagons"/>
    <dgm:cxn modelId="{8BEF9937-CCC9-4556-820E-99666B8D40DA}" type="presParOf" srcId="{6F26B9A2-9412-43E1-A98B-EA32AA260A09}" destId="{9977093F-89FD-41B7-8D52-79AFDC318A5D}" srcOrd="3" destOrd="0" presId="urn:microsoft.com/office/officeart/2008/layout/AlternatingHexagons"/>
    <dgm:cxn modelId="{45402F43-D5AF-4C7E-A19D-CC6D8D5CB75E}" type="presParOf" srcId="{6F26B9A2-9412-43E1-A98B-EA32AA260A09}" destId="{15E27333-0483-4ED2-BAA4-471530EA678D}" srcOrd="4" destOrd="0" presId="urn:microsoft.com/office/officeart/2008/layout/AlternatingHexagons"/>
    <dgm:cxn modelId="{37ADE027-7BAC-42C1-95B2-A8A7860CB5F1}" type="presParOf" srcId="{15E27333-0483-4ED2-BAA4-471530EA678D}" destId="{B81C11EE-9AC7-443E-916B-BD6F8105674D}" srcOrd="0" destOrd="0" presId="urn:microsoft.com/office/officeart/2008/layout/AlternatingHexagons"/>
    <dgm:cxn modelId="{AC252ABE-69B0-4D3D-876E-5D93B0195E4A}" type="presParOf" srcId="{15E27333-0483-4ED2-BAA4-471530EA678D}" destId="{FAAB9C82-2801-46B0-8F63-6334D0EE1A1D}" srcOrd="1" destOrd="0" presId="urn:microsoft.com/office/officeart/2008/layout/AlternatingHexagons"/>
    <dgm:cxn modelId="{2EEB4850-3B94-45ED-B917-5BDB84659151}" type="presParOf" srcId="{15E27333-0483-4ED2-BAA4-471530EA678D}" destId="{09FB7A07-4652-48A6-9BB5-E7CEA6015B77}" srcOrd="2" destOrd="0" presId="urn:microsoft.com/office/officeart/2008/layout/AlternatingHexagons"/>
    <dgm:cxn modelId="{E6871EE4-0AF7-4386-965F-6A742E6F3F69}" type="presParOf" srcId="{15E27333-0483-4ED2-BAA4-471530EA678D}" destId="{8A2F9869-17CD-4E97-90A9-7E22C3FEA5A6}" srcOrd="3" destOrd="0" presId="urn:microsoft.com/office/officeart/2008/layout/AlternatingHexagons"/>
    <dgm:cxn modelId="{D5CA5AC8-AADB-4A73-B078-2D669031AF27}" type="presParOf" srcId="{15E27333-0483-4ED2-BAA4-471530EA678D}" destId="{35F4351A-F726-4722-B0F3-9552580EAED9}" srcOrd="4" destOrd="0" presId="urn:microsoft.com/office/officeart/2008/layout/AlternatingHexagon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971E1-1BA3-42FF-82FF-11B50BC5726B}">
      <dsp:nvSpPr>
        <dsp:cNvPr id="0" name=""/>
        <dsp:cNvSpPr/>
      </dsp:nvSpPr>
      <dsp:spPr>
        <a:xfrm rot="5400000">
          <a:off x="2285028" y="71884"/>
          <a:ext cx="1105139" cy="961471"/>
        </a:xfrm>
        <a:prstGeom prst="hexagon">
          <a:avLst>
            <a:gd name="adj" fmla="val 25000"/>
            <a:gd name="vf" fmla="val 11547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sl-SI" sz="3200" kern="1200" dirty="0"/>
            <a:t>2</a:t>
          </a:r>
          <a:endParaRPr lang="en-SI" sz="3200" kern="1200" dirty="0"/>
        </a:p>
      </dsp:txBody>
      <dsp:txXfrm rot="-5400000">
        <a:off x="2506691" y="172269"/>
        <a:ext cx="661813" cy="760704"/>
      </dsp:txXfrm>
    </dsp:sp>
    <dsp:sp modelId="{C8EF5C2D-A360-43D5-BFCA-8A5069E01EC9}">
      <dsp:nvSpPr>
        <dsp:cNvPr id="0" name=""/>
        <dsp:cNvSpPr/>
      </dsp:nvSpPr>
      <dsp:spPr>
        <a:xfrm>
          <a:off x="3347509" y="221078"/>
          <a:ext cx="1233335" cy="663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endParaRPr lang="en-SI" sz="3000" kern="1200"/>
        </a:p>
      </dsp:txBody>
      <dsp:txXfrm>
        <a:off x="3347509" y="221078"/>
        <a:ext cx="1233335" cy="663083"/>
      </dsp:txXfrm>
    </dsp:sp>
    <dsp:sp modelId="{233860A6-A0C5-4C2F-917B-E39B34B01615}">
      <dsp:nvSpPr>
        <dsp:cNvPr id="0" name=""/>
        <dsp:cNvSpPr/>
      </dsp:nvSpPr>
      <dsp:spPr>
        <a:xfrm rot="5400000">
          <a:off x="1256254" y="71834"/>
          <a:ext cx="1105139" cy="961471"/>
        </a:xfrm>
        <a:prstGeom prst="hexagon">
          <a:avLst>
            <a:gd name="adj" fmla="val 25000"/>
            <a:gd name="vf" fmla="val 115470"/>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sl-SI" sz="3600" kern="1200" dirty="0"/>
            <a:t>13</a:t>
          </a:r>
          <a:endParaRPr lang="en-SI" sz="3600" kern="1200" dirty="0"/>
        </a:p>
      </dsp:txBody>
      <dsp:txXfrm rot="-5400000">
        <a:off x="1477917" y="172219"/>
        <a:ext cx="661813" cy="760704"/>
      </dsp:txXfrm>
    </dsp:sp>
    <dsp:sp modelId="{0EDA70CC-6242-49E4-849C-3A34CDB66B55}">
      <dsp:nvSpPr>
        <dsp:cNvPr id="0" name=""/>
        <dsp:cNvSpPr/>
      </dsp:nvSpPr>
      <dsp:spPr>
        <a:xfrm rot="5400000">
          <a:off x="1763844" y="1009926"/>
          <a:ext cx="1105139" cy="961471"/>
        </a:xfrm>
        <a:prstGeom prst="hexagon">
          <a:avLst>
            <a:gd name="adj" fmla="val 25000"/>
            <a:gd name="vf" fmla="val 115470"/>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sl-SI" sz="3200" kern="1200" dirty="0"/>
            <a:t>24</a:t>
          </a:r>
          <a:endParaRPr lang="en-SI" sz="3200" kern="1200" dirty="0"/>
        </a:p>
      </dsp:txBody>
      <dsp:txXfrm rot="-5400000">
        <a:off x="1985507" y="1110311"/>
        <a:ext cx="661813" cy="760704"/>
      </dsp:txXfrm>
    </dsp:sp>
    <dsp:sp modelId="{35B883A3-A315-420A-9372-4427F5F701FB}">
      <dsp:nvSpPr>
        <dsp:cNvPr id="0" name=""/>
        <dsp:cNvSpPr/>
      </dsp:nvSpPr>
      <dsp:spPr>
        <a:xfrm>
          <a:off x="602343" y="1159120"/>
          <a:ext cx="1193550" cy="663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r" defTabSz="1333500">
            <a:lnSpc>
              <a:spcPct val="90000"/>
            </a:lnSpc>
            <a:spcBef>
              <a:spcPct val="0"/>
            </a:spcBef>
            <a:spcAft>
              <a:spcPct val="35000"/>
            </a:spcAft>
            <a:buNone/>
          </a:pPr>
          <a:endParaRPr lang="en-SI" sz="3000" kern="1200" dirty="0"/>
        </a:p>
      </dsp:txBody>
      <dsp:txXfrm>
        <a:off x="602343" y="1159120"/>
        <a:ext cx="1193550" cy="663083"/>
      </dsp:txXfrm>
    </dsp:sp>
    <dsp:sp modelId="{780CA350-D9DA-44D1-AEE6-1A105ED20B3F}">
      <dsp:nvSpPr>
        <dsp:cNvPr id="0" name=""/>
        <dsp:cNvSpPr/>
      </dsp:nvSpPr>
      <dsp:spPr>
        <a:xfrm rot="5400000">
          <a:off x="2802233" y="961853"/>
          <a:ext cx="1105139" cy="1057618"/>
        </a:xfrm>
        <a:prstGeom prst="hexagon">
          <a:avLst>
            <a:gd name="adj" fmla="val 25000"/>
            <a:gd name="vf" fmla="val 115470"/>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sl-SI" sz="3600" kern="1200" dirty="0"/>
            <a:t>18</a:t>
          </a:r>
          <a:endParaRPr lang="en-SI" sz="3600" kern="1200" dirty="0"/>
        </a:p>
      </dsp:txBody>
      <dsp:txXfrm rot="-5400000">
        <a:off x="2998473" y="1118323"/>
        <a:ext cx="712658" cy="744679"/>
      </dsp:txXfrm>
    </dsp:sp>
    <dsp:sp modelId="{B81C11EE-9AC7-443E-916B-BD6F8105674D}">
      <dsp:nvSpPr>
        <dsp:cNvPr id="0" name=""/>
        <dsp:cNvSpPr/>
      </dsp:nvSpPr>
      <dsp:spPr>
        <a:xfrm rot="5400000">
          <a:off x="2285028" y="1947969"/>
          <a:ext cx="1105139" cy="961471"/>
        </a:xfrm>
        <a:prstGeom prst="hexagon">
          <a:avLst>
            <a:gd name="adj" fmla="val 25000"/>
            <a:gd name="vf" fmla="val 115470"/>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sl-SI" sz="3200" kern="1200" dirty="0"/>
            <a:t>9</a:t>
          </a:r>
          <a:endParaRPr lang="en-SI" sz="3200" kern="1200" dirty="0"/>
        </a:p>
      </dsp:txBody>
      <dsp:txXfrm rot="-5400000">
        <a:off x="2506691" y="2048354"/>
        <a:ext cx="661813" cy="760704"/>
      </dsp:txXfrm>
    </dsp:sp>
    <dsp:sp modelId="{FAAB9C82-2801-46B0-8F63-6334D0EE1A1D}">
      <dsp:nvSpPr>
        <dsp:cNvPr id="0" name=""/>
        <dsp:cNvSpPr/>
      </dsp:nvSpPr>
      <dsp:spPr>
        <a:xfrm>
          <a:off x="3347509" y="2097162"/>
          <a:ext cx="1233335" cy="663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endParaRPr lang="en-SI" sz="3000" kern="1200" dirty="0"/>
        </a:p>
      </dsp:txBody>
      <dsp:txXfrm>
        <a:off x="3347509" y="2097162"/>
        <a:ext cx="1233335" cy="663083"/>
      </dsp:txXfrm>
    </dsp:sp>
    <dsp:sp modelId="{35F4351A-F726-4722-B0F3-9552580EAED9}">
      <dsp:nvSpPr>
        <dsp:cNvPr id="0" name=""/>
        <dsp:cNvSpPr/>
      </dsp:nvSpPr>
      <dsp:spPr>
        <a:xfrm rot="5400000">
          <a:off x="1246639" y="1947969"/>
          <a:ext cx="1105139" cy="961471"/>
        </a:xfrm>
        <a:prstGeom prst="hexagon">
          <a:avLst>
            <a:gd name="adj" fmla="val 25000"/>
            <a:gd name="vf" fmla="val 115470"/>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sl-SI" sz="3600" kern="1200" dirty="0"/>
            <a:t>17</a:t>
          </a:r>
          <a:endParaRPr lang="en-SI" sz="3600" kern="1200" dirty="0"/>
        </a:p>
      </dsp:txBody>
      <dsp:txXfrm rot="-5400000">
        <a:off x="1468302" y="2048354"/>
        <a:ext cx="661813" cy="760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971E1-1BA3-42FF-82FF-11B50BC5726B}">
      <dsp:nvSpPr>
        <dsp:cNvPr id="0" name=""/>
        <dsp:cNvSpPr/>
      </dsp:nvSpPr>
      <dsp:spPr>
        <a:xfrm rot="5400000">
          <a:off x="2272665" y="73448"/>
          <a:ext cx="1103920" cy="960411"/>
        </a:xfrm>
        <a:prstGeom prst="hexagon">
          <a:avLst>
            <a:gd name="adj" fmla="val 25000"/>
            <a:gd name="vf" fmla="val 11547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sl-SI" sz="3200" kern="1200" dirty="0"/>
            <a:t>2</a:t>
          </a:r>
          <a:endParaRPr lang="en-SI" sz="3200" kern="1200" dirty="0"/>
        </a:p>
      </dsp:txBody>
      <dsp:txXfrm rot="-5400000">
        <a:off x="2494083" y="173722"/>
        <a:ext cx="661083" cy="759864"/>
      </dsp:txXfrm>
    </dsp:sp>
    <dsp:sp modelId="{C8EF5C2D-A360-43D5-BFCA-8A5069E01EC9}">
      <dsp:nvSpPr>
        <dsp:cNvPr id="0" name=""/>
        <dsp:cNvSpPr/>
      </dsp:nvSpPr>
      <dsp:spPr>
        <a:xfrm>
          <a:off x="3333975" y="222478"/>
          <a:ext cx="1231975" cy="662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endParaRPr lang="en-SI" sz="3000" kern="1200"/>
        </a:p>
      </dsp:txBody>
      <dsp:txXfrm>
        <a:off x="3333975" y="222478"/>
        <a:ext cx="1231975" cy="662352"/>
      </dsp:txXfrm>
    </dsp:sp>
    <dsp:sp modelId="{233860A6-A0C5-4C2F-917B-E39B34B01615}">
      <dsp:nvSpPr>
        <dsp:cNvPr id="0" name=""/>
        <dsp:cNvSpPr/>
      </dsp:nvSpPr>
      <dsp:spPr>
        <a:xfrm rot="5400000">
          <a:off x="1245025" y="72775"/>
          <a:ext cx="1103920" cy="960411"/>
        </a:xfrm>
        <a:prstGeom prst="hexagon">
          <a:avLst>
            <a:gd name="adj" fmla="val 25000"/>
            <a:gd name="vf" fmla="val 115470"/>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sl-SI" sz="3600" kern="1200" dirty="0"/>
            <a:t>13</a:t>
          </a:r>
          <a:endParaRPr lang="en-SI" sz="3600" kern="1200" dirty="0"/>
        </a:p>
      </dsp:txBody>
      <dsp:txXfrm rot="-5400000">
        <a:off x="1466443" y="173049"/>
        <a:ext cx="661083" cy="759864"/>
      </dsp:txXfrm>
    </dsp:sp>
    <dsp:sp modelId="{0EDA70CC-6242-49E4-849C-3A34CDB66B55}">
      <dsp:nvSpPr>
        <dsp:cNvPr id="0" name=""/>
        <dsp:cNvSpPr/>
      </dsp:nvSpPr>
      <dsp:spPr>
        <a:xfrm rot="5400000">
          <a:off x="1752056" y="1010456"/>
          <a:ext cx="1103920" cy="960411"/>
        </a:xfrm>
        <a:prstGeom prst="hexagon">
          <a:avLst>
            <a:gd name="adj" fmla="val 25000"/>
            <a:gd name="vf" fmla="val 115470"/>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sl-SI" sz="3200" kern="1200" dirty="0"/>
            <a:t>24</a:t>
          </a:r>
          <a:endParaRPr lang="en-SI" sz="3200" kern="1200" dirty="0"/>
        </a:p>
      </dsp:txBody>
      <dsp:txXfrm rot="-5400000">
        <a:off x="1973474" y="1110730"/>
        <a:ext cx="661083" cy="759864"/>
      </dsp:txXfrm>
    </dsp:sp>
    <dsp:sp modelId="{35B883A3-A315-420A-9372-4427F5F701FB}">
      <dsp:nvSpPr>
        <dsp:cNvPr id="0" name=""/>
        <dsp:cNvSpPr/>
      </dsp:nvSpPr>
      <dsp:spPr>
        <a:xfrm>
          <a:off x="591835" y="1159486"/>
          <a:ext cx="1192234" cy="662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r" defTabSz="1333500">
            <a:lnSpc>
              <a:spcPct val="90000"/>
            </a:lnSpc>
            <a:spcBef>
              <a:spcPct val="0"/>
            </a:spcBef>
            <a:spcAft>
              <a:spcPct val="35000"/>
            </a:spcAft>
            <a:buNone/>
          </a:pPr>
          <a:endParaRPr lang="en-SI" sz="3000" kern="1200" dirty="0"/>
        </a:p>
      </dsp:txBody>
      <dsp:txXfrm>
        <a:off x="591835" y="1159486"/>
        <a:ext cx="1192234" cy="662352"/>
      </dsp:txXfrm>
    </dsp:sp>
    <dsp:sp modelId="{780CA350-D9DA-44D1-AEE6-1A105ED20B3F}">
      <dsp:nvSpPr>
        <dsp:cNvPr id="0" name=""/>
        <dsp:cNvSpPr/>
      </dsp:nvSpPr>
      <dsp:spPr>
        <a:xfrm rot="5400000">
          <a:off x="2789300" y="1010456"/>
          <a:ext cx="1103920" cy="960411"/>
        </a:xfrm>
        <a:prstGeom prst="hexagon">
          <a:avLst>
            <a:gd name="adj" fmla="val 25000"/>
            <a:gd name="vf" fmla="val 115470"/>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sl-SI" sz="3600" kern="1200" dirty="0"/>
            <a:t>13</a:t>
          </a:r>
          <a:endParaRPr lang="en-SI" sz="3600" kern="1200" dirty="0"/>
        </a:p>
      </dsp:txBody>
      <dsp:txXfrm rot="-5400000">
        <a:off x="3010718" y="1110730"/>
        <a:ext cx="661083" cy="759864"/>
      </dsp:txXfrm>
    </dsp:sp>
    <dsp:sp modelId="{B81C11EE-9AC7-443E-916B-BD6F8105674D}">
      <dsp:nvSpPr>
        <dsp:cNvPr id="0" name=""/>
        <dsp:cNvSpPr/>
      </dsp:nvSpPr>
      <dsp:spPr>
        <a:xfrm rot="5400000">
          <a:off x="2272665" y="1947464"/>
          <a:ext cx="1103920" cy="960411"/>
        </a:xfrm>
        <a:prstGeom prst="hexagon">
          <a:avLst>
            <a:gd name="adj" fmla="val 25000"/>
            <a:gd name="vf" fmla="val 115470"/>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sl-SI" sz="3200" kern="1200" dirty="0"/>
            <a:t>9</a:t>
          </a:r>
          <a:endParaRPr lang="en-SI" sz="3200" kern="1200" dirty="0"/>
        </a:p>
      </dsp:txBody>
      <dsp:txXfrm rot="-5400000">
        <a:off x="2494083" y="2047738"/>
        <a:ext cx="661083" cy="759864"/>
      </dsp:txXfrm>
    </dsp:sp>
    <dsp:sp modelId="{FAAB9C82-2801-46B0-8F63-6334D0EE1A1D}">
      <dsp:nvSpPr>
        <dsp:cNvPr id="0" name=""/>
        <dsp:cNvSpPr/>
      </dsp:nvSpPr>
      <dsp:spPr>
        <a:xfrm>
          <a:off x="3333975" y="2096494"/>
          <a:ext cx="1231975" cy="662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endParaRPr lang="en-SI" sz="3000" kern="1200" dirty="0"/>
        </a:p>
      </dsp:txBody>
      <dsp:txXfrm>
        <a:off x="3333975" y="2096494"/>
        <a:ext cx="1231975" cy="662352"/>
      </dsp:txXfrm>
    </dsp:sp>
    <dsp:sp modelId="{35F4351A-F726-4722-B0F3-9552580EAED9}">
      <dsp:nvSpPr>
        <dsp:cNvPr id="0" name=""/>
        <dsp:cNvSpPr/>
      </dsp:nvSpPr>
      <dsp:spPr>
        <a:xfrm rot="5400000">
          <a:off x="1235421" y="1947464"/>
          <a:ext cx="1103920" cy="960411"/>
        </a:xfrm>
        <a:prstGeom prst="hexagon">
          <a:avLst>
            <a:gd name="adj" fmla="val 25000"/>
            <a:gd name="vf" fmla="val 115470"/>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sl-SI" sz="3600" kern="1200" dirty="0"/>
            <a:t>17</a:t>
          </a:r>
          <a:endParaRPr lang="en-SI" sz="3600" kern="1200" dirty="0"/>
        </a:p>
      </dsp:txBody>
      <dsp:txXfrm rot="-5400000">
        <a:off x="1456839" y="2047738"/>
        <a:ext cx="661083" cy="75986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05D12-7D79-4E9B-997B-42219EB6B21C}" type="datetimeFigureOut">
              <a:rPr lang="en-SI" smtClean="0"/>
              <a:t>06/05/2024</a:t>
            </a:fld>
            <a:endParaRPr lang="en-S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53570-1D68-4BD7-9B4E-B63B78F26A1F}" type="slidenum">
              <a:rPr lang="en-SI" smtClean="0"/>
              <a:t>‹#›</a:t>
            </a:fld>
            <a:endParaRPr lang="en-SI"/>
          </a:p>
        </p:txBody>
      </p:sp>
    </p:spTree>
    <p:extLst>
      <p:ext uri="{BB962C8B-B14F-4D97-AF65-F5344CB8AC3E}">
        <p14:creationId xmlns:p14="http://schemas.microsoft.com/office/powerpoint/2010/main" val="3557748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8DE53570-1D68-4BD7-9B4E-B63B78F26A1F}" type="slidenum">
              <a:rPr lang="en-SI" smtClean="0"/>
              <a:t>1</a:t>
            </a:fld>
            <a:endParaRPr lang="en-SI"/>
          </a:p>
        </p:txBody>
      </p:sp>
    </p:spTree>
    <p:extLst>
      <p:ext uri="{BB962C8B-B14F-4D97-AF65-F5344CB8AC3E}">
        <p14:creationId xmlns:p14="http://schemas.microsoft.com/office/powerpoint/2010/main" val="6002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14</a:t>
            </a:fld>
            <a:endParaRPr lang="en-SI"/>
          </a:p>
        </p:txBody>
      </p:sp>
    </p:spTree>
    <p:extLst>
      <p:ext uri="{BB962C8B-B14F-4D97-AF65-F5344CB8AC3E}">
        <p14:creationId xmlns:p14="http://schemas.microsoft.com/office/powerpoint/2010/main" val="34439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15</a:t>
            </a:fld>
            <a:endParaRPr lang="en-SI"/>
          </a:p>
        </p:txBody>
      </p:sp>
    </p:spTree>
    <p:extLst>
      <p:ext uri="{BB962C8B-B14F-4D97-AF65-F5344CB8AC3E}">
        <p14:creationId xmlns:p14="http://schemas.microsoft.com/office/powerpoint/2010/main" val="3574091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16</a:t>
            </a:fld>
            <a:endParaRPr lang="en-SI"/>
          </a:p>
        </p:txBody>
      </p:sp>
    </p:spTree>
    <p:extLst>
      <p:ext uri="{BB962C8B-B14F-4D97-AF65-F5344CB8AC3E}">
        <p14:creationId xmlns:p14="http://schemas.microsoft.com/office/powerpoint/2010/main" val="3341111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17</a:t>
            </a:fld>
            <a:endParaRPr lang="en-SI"/>
          </a:p>
        </p:txBody>
      </p:sp>
    </p:spTree>
    <p:extLst>
      <p:ext uri="{BB962C8B-B14F-4D97-AF65-F5344CB8AC3E}">
        <p14:creationId xmlns:p14="http://schemas.microsoft.com/office/powerpoint/2010/main" val="4170849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18</a:t>
            </a:fld>
            <a:endParaRPr lang="en-SI"/>
          </a:p>
        </p:txBody>
      </p:sp>
    </p:spTree>
    <p:extLst>
      <p:ext uri="{BB962C8B-B14F-4D97-AF65-F5344CB8AC3E}">
        <p14:creationId xmlns:p14="http://schemas.microsoft.com/office/powerpoint/2010/main" val="2121304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19</a:t>
            </a:fld>
            <a:endParaRPr lang="en-SI"/>
          </a:p>
        </p:txBody>
      </p:sp>
    </p:spTree>
    <p:extLst>
      <p:ext uri="{BB962C8B-B14F-4D97-AF65-F5344CB8AC3E}">
        <p14:creationId xmlns:p14="http://schemas.microsoft.com/office/powerpoint/2010/main" val="3727501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20</a:t>
            </a:fld>
            <a:endParaRPr lang="en-SI"/>
          </a:p>
        </p:txBody>
      </p:sp>
    </p:spTree>
    <p:extLst>
      <p:ext uri="{BB962C8B-B14F-4D97-AF65-F5344CB8AC3E}">
        <p14:creationId xmlns:p14="http://schemas.microsoft.com/office/powerpoint/2010/main" val="784382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21</a:t>
            </a:fld>
            <a:endParaRPr lang="en-SI"/>
          </a:p>
        </p:txBody>
      </p:sp>
    </p:spTree>
    <p:extLst>
      <p:ext uri="{BB962C8B-B14F-4D97-AF65-F5344CB8AC3E}">
        <p14:creationId xmlns:p14="http://schemas.microsoft.com/office/powerpoint/2010/main" val="3731229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22</a:t>
            </a:fld>
            <a:endParaRPr lang="en-SI"/>
          </a:p>
        </p:txBody>
      </p:sp>
    </p:spTree>
    <p:extLst>
      <p:ext uri="{BB962C8B-B14F-4D97-AF65-F5344CB8AC3E}">
        <p14:creationId xmlns:p14="http://schemas.microsoft.com/office/powerpoint/2010/main" val="2819884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23</a:t>
            </a:fld>
            <a:endParaRPr lang="en-SI"/>
          </a:p>
        </p:txBody>
      </p:sp>
    </p:spTree>
    <p:extLst>
      <p:ext uri="{BB962C8B-B14F-4D97-AF65-F5344CB8AC3E}">
        <p14:creationId xmlns:p14="http://schemas.microsoft.com/office/powerpoint/2010/main" val="82997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5</a:t>
            </a:fld>
            <a:endParaRPr lang="en-SI"/>
          </a:p>
        </p:txBody>
      </p:sp>
    </p:spTree>
    <p:extLst>
      <p:ext uri="{BB962C8B-B14F-4D97-AF65-F5344CB8AC3E}">
        <p14:creationId xmlns:p14="http://schemas.microsoft.com/office/powerpoint/2010/main" val="1939652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24</a:t>
            </a:fld>
            <a:endParaRPr lang="en-SI"/>
          </a:p>
        </p:txBody>
      </p:sp>
    </p:spTree>
    <p:extLst>
      <p:ext uri="{BB962C8B-B14F-4D97-AF65-F5344CB8AC3E}">
        <p14:creationId xmlns:p14="http://schemas.microsoft.com/office/powerpoint/2010/main" val="4221485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25</a:t>
            </a:fld>
            <a:endParaRPr lang="en-SI"/>
          </a:p>
        </p:txBody>
      </p:sp>
    </p:spTree>
    <p:extLst>
      <p:ext uri="{BB962C8B-B14F-4D97-AF65-F5344CB8AC3E}">
        <p14:creationId xmlns:p14="http://schemas.microsoft.com/office/powerpoint/2010/main" val="468518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26</a:t>
            </a:fld>
            <a:endParaRPr lang="en-SI"/>
          </a:p>
        </p:txBody>
      </p:sp>
    </p:spTree>
    <p:extLst>
      <p:ext uri="{BB962C8B-B14F-4D97-AF65-F5344CB8AC3E}">
        <p14:creationId xmlns:p14="http://schemas.microsoft.com/office/powerpoint/2010/main" val="1943088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27</a:t>
            </a:fld>
            <a:endParaRPr lang="en-SI"/>
          </a:p>
        </p:txBody>
      </p:sp>
    </p:spTree>
    <p:extLst>
      <p:ext uri="{BB962C8B-B14F-4D97-AF65-F5344CB8AC3E}">
        <p14:creationId xmlns:p14="http://schemas.microsoft.com/office/powerpoint/2010/main" val="2550309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28</a:t>
            </a:fld>
            <a:endParaRPr lang="en-SI"/>
          </a:p>
        </p:txBody>
      </p:sp>
    </p:spTree>
    <p:extLst>
      <p:ext uri="{BB962C8B-B14F-4D97-AF65-F5344CB8AC3E}">
        <p14:creationId xmlns:p14="http://schemas.microsoft.com/office/powerpoint/2010/main" val="701575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29</a:t>
            </a:fld>
            <a:endParaRPr lang="en-SI"/>
          </a:p>
        </p:txBody>
      </p:sp>
    </p:spTree>
    <p:extLst>
      <p:ext uri="{BB962C8B-B14F-4D97-AF65-F5344CB8AC3E}">
        <p14:creationId xmlns:p14="http://schemas.microsoft.com/office/powerpoint/2010/main" val="903979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30</a:t>
            </a:fld>
            <a:endParaRPr lang="en-SI"/>
          </a:p>
        </p:txBody>
      </p:sp>
    </p:spTree>
    <p:extLst>
      <p:ext uri="{BB962C8B-B14F-4D97-AF65-F5344CB8AC3E}">
        <p14:creationId xmlns:p14="http://schemas.microsoft.com/office/powerpoint/2010/main" val="3211232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31</a:t>
            </a:fld>
            <a:endParaRPr lang="en-SI"/>
          </a:p>
        </p:txBody>
      </p:sp>
    </p:spTree>
    <p:extLst>
      <p:ext uri="{BB962C8B-B14F-4D97-AF65-F5344CB8AC3E}">
        <p14:creationId xmlns:p14="http://schemas.microsoft.com/office/powerpoint/2010/main" val="1318061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32</a:t>
            </a:fld>
            <a:endParaRPr lang="en-SI"/>
          </a:p>
        </p:txBody>
      </p:sp>
    </p:spTree>
    <p:extLst>
      <p:ext uri="{BB962C8B-B14F-4D97-AF65-F5344CB8AC3E}">
        <p14:creationId xmlns:p14="http://schemas.microsoft.com/office/powerpoint/2010/main" val="2739040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33</a:t>
            </a:fld>
            <a:endParaRPr lang="en-SI"/>
          </a:p>
        </p:txBody>
      </p:sp>
    </p:spTree>
    <p:extLst>
      <p:ext uri="{BB962C8B-B14F-4D97-AF65-F5344CB8AC3E}">
        <p14:creationId xmlns:p14="http://schemas.microsoft.com/office/powerpoint/2010/main" val="159108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6</a:t>
            </a:fld>
            <a:endParaRPr lang="en-SI"/>
          </a:p>
        </p:txBody>
      </p:sp>
    </p:spTree>
    <p:extLst>
      <p:ext uri="{BB962C8B-B14F-4D97-AF65-F5344CB8AC3E}">
        <p14:creationId xmlns:p14="http://schemas.microsoft.com/office/powerpoint/2010/main" val="16104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34</a:t>
            </a:fld>
            <a:endParaRPr lang="en-SI"/>
          </a:p>
        </p:txBody>
      </p:sp>
    </p:spTree>
    <p:extLst>
      <p:ext uri="{BB962C8B-B14F-4D97-AF65-F5344CB8AC3E}">
        <p14:creationId xmlns:p14="http://schemas.microsoft.com/office/powerpoint/2010/main" val="1307555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35</a:t>
            </a:fld>
            <a:endParaRPr lang="en-SI"/>
          </a:p>
        </p:txBody>
      </p:sp>
    </p:spTree>
    <p:extLst>
      <p:ext uri="{BB962C8B-B14F-4D97-AF65-F5344CB8AC3E}">
        <p14:creationId xmlns:p14="http://schemas.microsoft.com/office/powerpoint/2010/main" val="37572703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36</a:t>
            </a:fld>
            <a:endParaRPr lang="en-SI"/>
          </a:p>
        </p:txBody>
      </p:sp>
    </p:spTree>
    <p:extLst>
      <p:ext uri="{BB962C8B-B14F-4D97-AF65-F5344CB8AC3E}">
        <p14:creationId xmlns:p14="http://schemas.microsoft.com/office/powerpoint/2010/main" val="4060033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pPr algn="l"/>
            <a:r>
              <a:rPr lang="en-US" b="0" i="0" dirty="0">
                <a:solidFill>
                  <a:srgbClr val="6E6E6E"/>
                </a:solidFill>
                <a:effectLst/>
                <a:highlight>
                  <a:srgbClr val="FFFFFF"/>
                </a:highlight>
                <a:latin typeface="Poppins" panose="00000500000000000000" pitchFamily="2" charset="0"/>
              </a:rPr>
              <a:t>In the study referred to in Exercise 7.13, Katz et al. (1990) compared the performance on SAT items of a group of 17 students who were answering questions about a passage after having read the passage with the performance of a group of 28 students who had not seen the passage. The mean and standard deviation for the first group were 69.6 and 10.6, whereas for the second group they were 46.6 and 6.8.</a:t>
            </a:r>
          </a:p>
          <a:p>
            <a:pPr algn="l"/>
            <a:r>
              <a:rPr lang="en-US" b="0" i="0" dirty="0">
                <a:solidFill>
                  <a:srgbClr val="6E6E6E"/>
                </a:solidFill>
                <a:effectLst/>
                <a:highlight>
                  <a:srgbClr val="FFFFFF"/>
                </a:highlight>
                <a:latin typeface="Poppins" panose="00000500000000000000" pitchFamily="2" charset="0"/>
              </a:rPr>
              <a:t>a. What is the null hypothesis?</a:t>
            </a:r>
          </a:p>
          <a:p>
            <a:pPr algn="l"/>
            <a:r>
              <a:rPr lang="en-US" b="0" i="0" dirty="0">
                <a:solidFill>
                  <a:srgbClr val="6E6E6E"/>
                </a:solidFill>
                <a:effectLst/>
                <a:highlight>
                  <a:srgbClr val="FFFFFF"/>
                </a:highlight>
                <a:latin typeface="Poppins" panose="00000500000000000000" pitchFamily="2" charset="0"/>
              </a:rPr>
              <a:t>b. What is the alternative hypothesis?</a:t>
            </a:r>
          </a:p>
          <a:p>
            <a:pPr algn="l"/>
            <a:r>
              <a:rPr lang="en-US" b="0" i="0" dirty="0">
                <a:solidFill>
                  <a:srgbClr val="6E6E6E"/>
                </a:solidFill>
                <a:effectLst/>
                <a:highlight>
                  <a:srgbClr val="FFFFFF"/>
                </a:highlight>
                <a:latin typeface="Poppins" panose="00000500000000000000" pitchFamily="2" charset="0"/>
              </a:rPr>
              <a:t>c. Run the appropriate t test.</a:t>
            </a:r>
          </a:p>
          <a:p>
            <a:pPr algn="l"/>
            <a:r>
              <a:rPr lang="en-US" b="0" i="0" dirty="0">
                <a:solidFill>
                  <a:srgbClr val="6E6E6E"/>
                </a:solidFill>
                <a:effectLst/>
                <a:highlight>
                  <a:srgbClr val="FFFFFF"/>
                </a:highlight>
                <a:latin typeface="Poppins" panose="00000500000000000000" pitchFamily="2" charset="0"/>
              </a:rPr>
              <a:t>d. Interpret the results.</a:t>
            </a:r>
          </a:p>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37</a:t>
            </a:fld>
            <a:endParaRPr lang="en-SI"/>
          </a:p>
        </p:txBody>
      </p:sp>
    </p:spTree>
    <p:extLst>
      <p:ext uri="{BB962C8B-B14F-4D97-AF65-F5344CB8AC3E}">
        <p14:creationId xmlns:p14="http://schemas.microsoft.com/office/powerpoint/2010/main" val="595332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38</a:t>
            </a:fld>
            <a:endParaRPr lang="en-SI"/>
          </a:p>
        </p:txBody>
      </p:sp>
    </p:spTree>
    <p:extLst>
      <p:ext uri="{BB962C8B-B14F-4D97-AF65-F5344CB8AC3E}">
        <p14:creationId xmlns:p14="http://schemas.microsoft.com/office/powerpoint/2010/main" val="12526895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39</a:t>
            </a:fld>
            <a:endParaRPr lang="en-SI"/>
          </a:p>
        </p:txBody>
      </p:sp>
    </p:spTree>
    <p:extLst>
      <p:ext uri="{BB962C8B-B14F-4D97-AF65-F5344CB8AC3E}">
        <p14:creationId xmlns:p14="http://schemas.microsoft.com/office/powerpoint/2010/main" val="83529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40</a:t>
            </a:fld>
            <a:endParaRPr lang="en-SI"/>
          </a:p>
        </p:txBody>
      </p:sp>
    </p:spTree>
    <p:extLst>
      <p:ext uri="{BB962C8B-B14F-4D97-AF65-F5344CB8AC3E}">
        <p14:creationId xmlns:p14="http://schemas.microsoft.com/office/powerpoint/2010/main" val="3599599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41</a:t>
            </a:fld>
            <a:endParaRPr lang="en-SI"/>
          </a:p>
        </p:txBody>
      </p:sp>
    </p:spTree>
    <p:extLst>
      <p:ext uri="{BB962C8B-B14F-4D97-AF65-F5344CB8AC3E}">
        <p14:creationId xmlns:p14="http://schemas.microsoft.com/office/powerpoint/2010/main" val="32234961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42</a:t>
            </a:fld>
            <a:endParaRPr lang="en-SI"/>
          </a:p>
        </p:txBody>
      </p:sp>
    </p:spTree>
    <p:extLst>
      <p:ext uri="{BB962C8B-B14F-4D97-AF65-F5344CB8AC3E}">
        <p14:creationId xmlns:p14="http://schemas.microsoft.com/office/powerpoint/2010/main" val="2666309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7</a:t>
            </a:fld>
            <a:endParaRPr lang="en-SI"/>
          </a:p>
        </p:txBody>
      </p:sp>
    </p:spTree>
    <p:extLst>
      <p:ext uri="{BB962C8B-B14F-4D97-AF65-F5344CB8AC3E}">
        <p14:creationId xmlns:p14="http://schemas.microsoft.com/office/powerpoint/2010/main" val="133171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8</a:t>
            </a:fld>
            <a:endParaRPr lang="en-SI"/>
          </a:p>
        </p:txBody>
      </p:sp>
    </p:spTree>
    <p:extLst>
      <p:ext uri="{BB962C8B-B14F-4D97-AF65-F5344CB8AC3E}">
        <p14:creationId xmlns:p14="http://schemas.microsoft.com/office/powerpoint/2010/main" val="128913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9</a:t>
            </a:fld>
            <a:endParaRPr lang="en-SI"/>
          </a:p>
        </p:txBody>
      </p:sp>
    </p:spTree>
    <p:extLst>
      <p:ext uri="{BB962C8B-B14F-4D97-AF65-F5344CB8AC3E}">
        <p14:creationId xmlns:p14="http://schemas.microsoft.com/office/powerpoint/2010/main" val="225188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10</a:t>
            </a:fld>
            <a:endParaRPr lang="en-SI"/>
          </a:p>
        </p:txBody>
      </p:sp>
    </p:spTree>
    <p:extLst>
      <p:ext uri="{BB962C8B-B14F-4D97-AF65-F5344CB8AC3E}">
        <p14:creationId xmlns:p14="http://schemas.microsoft.com/office/powerpoint/2010/main" val="278211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11</a:t>
            </a:fld>
            <a:endParaRPr lang="en-SI"/>
          </a:p>
        </p:txBody>
      </p:sp>
    </p:spTree>
    <p:extLst>
      <p:ext uri="{BB962C8B-B14F-4D97-AF65-F5344CB8AC3E}">
        <p14:creationId xmlns:p14="http://schemas.microsoft.com/office/powerpoint/2010/main" val="3951902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EC4E-D833-E98B-ACF4-673ABEA3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45E-D194-20BB-1C52-B2B39D9D1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071CC-D8BF-2384-DF32-4516654F9ED8}"/>
              </a:ext>
            </a:extLst>
          </p:cNvPr>
          <p:cNvSpPr>
            <a:spLocks noGrp="1"/>
          </p:cNvSpPr>
          <p:nvPr>
            <p:ph type="body" idx="1"/>
          </p:nvPr>
        </p:nvSpPr>
        <p:spPr/>
        <p:txBody>
          <a:bodyPr/>
          <a:lstStyle/>
          <a:p>
            <a:endParaRPr lang="en-SI" dirty="0"/>
          </a:p>
        </p:txBody>
      </p:sp>
      <p:sp>
        <p:nvSpPr>
          <p:cNvPr id="4" name="Slide Number Placeholder 3">
            <a:extLst>
              <a:ext uri="{FF2B5EF4-FFF2-40B4-BE49-F238E27FC236}">
                <a16:creationId xmlns:a16="http://schemas.microsoft.com/office/drawing/2014/main" id="{B2532944-9995-8300-B41F-422432B2F4D1}"/>
              </a:ext>
            </a:extLst>
          </p:cNvPr>
          <p:cNvSpPr>
            <a:spLocks noGrp="1"/>
          </p:cNvSpPr>
          <p:nvPr>
            <p:ph type="sldNum" sz="quarter" idx="5"/>
          </p:nvPr>
        </p:nvSpPr>
        <p:spPr/>
        <p:txBody>
          <a:bodyPr/>
          <a:lstStyle/>
          <a:p>
            <a:fld id="{8DE53570-1D68-4BD7-9B4E-B63B78F26A1F}" type="slidenum">
              <a:rPr lang="en-SI" smtClean="0"/>
              <a:t>13</a:t>
            </a:fld>
            <a:endParaRPr lang="en-SI"/>
          </a:p>
        </p:txBody>
      </p:sp>
    </p:spTree>
    <p:extLst>
      <p:ext uri="{BB962C8B-B14F-4D97-AF65-F5344CB8AC3E}">
        <p14:creationId xmlns:p14="http://schemas.microsoft.com/office/powerpoint/2010/main" val="3582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F01F-F0F6-4A91-9CF2-8321845A94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I"/>
          </a:p>
        </p:txBody>
      </p:sp>
      <p:sp>
        <p:nvSpPr>
          <p:cNvPr id="3" name="Subtitle 2">
            <a:extLst>
              <a:ext uri="{FF2B5EF4-FFF2-40B4-BE49-F238E27FC236}">
                <a16:creationId xmlns:a16="http://schemas.microsoft.com/office/drawing/2014/main" id="{2C1473E4-97B8-4921-A6B5-D73AEC4EB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I"/>
          </a:p>
        </p:txBody>
      </p:sp>
      <p:sp>
        <p:nvSpPr>
          <p:cNvPr id="4" name="Date Placeholder 3">
            <a:extLst>
              <a:ext uri="{FF2B5EF4-FFF2-40B4-BE49-F238E27FC236}">
                <a16:creationId xmlns:a16="http://schemas.microsoft.com/office/drawing/2014/main" id="{4C0E213E-FFF8-46DB-8E49-B9E27C8DF0D7}"/>
              </a:ext>
            </a:extLst>
          </p:cNvPr>
          <p:cNvSpPr>
            <a:spLocks noGrp="1"/>
          </p:cNvSpPr>
          <p:nvPr>
            <p:ph type="dt" sz="half" idx="10"/>
          </p:nvPr>
        </p:nvSpPr>
        <p:spPr/>
        <p:txBody>
          <a:bodyPr/>
          <a:lstStyle/>
          <a:p>
            <a:r>
              <a:rPr lang="en-SI"/>
              <a:t>26/04/2018</a:t>
            </a:r>
          </a:p>
        </p:txBody>
      </p:sp>
      <p:sp>
        <p:nvSpPr>
          <p:cNvPr id="5" name="Footer Placeholder 4">
            <a:extLst>
              <a:ext uri="{FF2B5EF4-FFF2-40B4-BE49-F238E27FC236}">
                <a16:creationId xmlns:a16="http://schemas.microsoft.com/office/drawing/2014/main" id="{9809D19D-3F9A-43D7-80B5-E6D5A70FA3FA}"/>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B3507A5C-D376-4434-8AE3-9C75FD63405B}"/>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10449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E0D2-B80F-4F4F-871C-3693D267EC76}"/>
              </a:ext>
            </a:extLst>
          </p:cNvPr>
          <p:cNvSpPr>
            <a:spLocks noGrp="1"/>
          </p:cNvSpPr>
          <p:nvPr>
            <p:ph type="title"/>
          </p:nvPr>
        </p:nvSpPr>
        <p:spPr/>
        <p:txBody>
          <a:bodyPr/>
          <a:lstStyle/>
          <a:p>
            <a:r>
              <a:rPr lang="en-US"/>
              <a:t>Click to edit Master title style</a:t>
            </a:r>
            <a:endParaRPr lang="en-SI"/>
          </a:p>
        </p:txBody>
      </p:sp>
      <p:sp>
        <p:nvSpPr>
          <p:cNvPr id="3" name="Vertical Text Placeholder 2">
            <a:extLst>
              <a:ext uri="{FF2B5EF4-FFF2-40B4-BE49-F238E27FC236}">
                <a16:creationId xmlns:a16="http://schemas.microsoft.com/office/drawing/2014/main" id="{A25426C2-2061-44B3-A0B6-7D701398CC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Date Placeholder 3">
            <a:extLst>
              <a:ext uri="{FF2B5EF4-FFF2-40B4-BE49-F238E27FC236}">
                <a16:creationId xmlns:a16="http://schemas.microsoft.com/office/drawing/2014/main" id="{0E4BB0F6-A458-48BB-BAA6-957B14672D90}"/>
              </a:ext>
            </a:extLst>
          </p:cNvPr>
          <p:cNvSpPr>
            <a:spLocks noGrp="1"/>
          </p:cNvSpPr>
          <p:nvPr>
            <p:ph type="dt" sz="half" idx="10"/>
          </p:nvPr>
        </p:nvSpPr>
        <p:spPr/>
        <p:txBody>
          <a:bodyPr/>
          <a:lstStyle/>
          <a:p>
            <a:r>
              <a:rPr lang="en-SI"/>
              <a:t>26/04/2018</a:t>
            </a:r>
          </a:p>
        </p:txBody>
      </p:sp>
      <p:sp>
        <p:nvSpPr>
          <p:cNvPr id="5" name="Footer Placeholder 4">
            <a:extLst>
              <a:ext uri="{FF2B5EF4-FFF2-40B4-BE49-F238E27FC236}">
                <a16:creationId xmlns:a16="http://schemas.microsoft.com/office/drawing/2014/main" id="{FCE05F85-95C7-4E21-84D8-5CC9F05960C6}"/>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EDF4435D-F28E-46C2-8CE6-BE39B41E379B}"/>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213449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0B879D-88C4-49CE-A2B6-5213ACCED9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I"/>
          </a:p>
        </p:txBody>
      </p:sp>
      <p:sp>
        <p:nvSpPr>
          <p:cNvPr id="3" name="Vertical Text Placeholder 2">
            <a:extLst>
              <a:ext uri="{FF2B5EF4-FFF2-40B4-BE49-F238E27FC236}">
                <a16:creationId xmlns:a16="http://schemas.microsoft.com/office/drawing/2014/main" id="{2FC0EFA5-7424-43FE-B309-0DB6A94FD8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Date Placeholder 3">
            <a:extLst>
              <a:ext uri="{FF2B5EF4-FFF2-40B4-BE49-F238E27FC236}">
                <a16:creationId xmlns:a16="http://schemas.microsoft.com/office/drawing/2014/main" id="{BAFC2CFB-EB9F-4A1A-BE38-23EC04286748}"/>
              </a:ext>
            </a:extLst>
          </p:cNvPr>
          <p:cNvSpPr>
            <a:spLocks noGrp="1"/>
          </p:cNvSpPr>
          <p:nvPr>
            <p:ph type="dt" sz="half" idx="10"/>
          </p:nvPr>
        </p:nvSpPr>
        <p:spPr/>
        <p:txBody>
          <a:bodyPr/>
          <a:lstStyle/>
          <a:p>
            <a:r>
              <a:rPr lang="en-SI"/>
              <a:t>26/04/2018</a:t>
            </a:r>
          </a:p>
        </p:txBody>
      </p:sp>
      <p:sp>
        <p:nvSpPr>
          <p:cNvPr id="5" name="Footer Placeholder 4">
            <a:extLst>
              <a:ext uri="{FF2B5EF4-FFF2-40B4-BE49-F238E27FC236}">
                <a16:creationId xmlns:a16="http://schemas.microsoft.com/office/drawing/2014/main" id="{68CD3844-E374-4E94-94B0-594873E633FE}"/>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FF24303E-934D-4DC9-81AB-CC761235C19E}"/>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174658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556F-4C3C-46E0-8BA5-31F35D4E69C4}"/>
              </a:ext>
            </a:extLst>
          </p:cNvPr>
          <p:cNvSpPr>
            <a:spLocks noGrp="1"/>
          </p:cNvSpPr>
          <p:nvPr>
            <p:ph type="title"/>
          </p:nvPr>
        </p:nvSpPr>
        <p:spPr/>
        <p:txBody>
          <a:bodyPr/>
          <a:lstStyle/>
          <a:p>
            <a:r>
              <a:rPr lang="en-US"/>
              <a:t>Click to edit Master title style</a:t>
            </a:r>
            <a:endParaRPr lang="en-SI"/>
          </a:p>
        </p:txBody>
      </p:sp>
      <p:sp>
        <p:nvSpPr>
          <p:cNvPr id="3" name="Content Placeholder 2">
            <a:extLst>
              <a:ext uri="{FF2B5EF4-FFF2-40B4-BE49-F238E27FC236}">
                <a16:creationId xmlns:a16="http://schemas.microsoft.com/office/drawing/2014/main" id="{214C03DF-CB19-402E-AC16-9FFF8E1D8A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Date Placeholder 3">
            <a:extLst>
              <a:ext uri="{FF2B5EF4-FFF2-40B4-BE49-F238E27FC236}">
                <a16:creationId xmlns:a16="http://schemas.microsoft.com/office/drawing/2014/main" id="{3DC04AAC-A499-43C5-94C1-9A67A3EE827E}"/>
              </a:ext>
            </a:extLst>
          </p:cNvPr>
          <p:cNvSpPr>
            <a:spLocks noGrp="1"/>
          </p:cNvSpPr>
          <p:nvPr>
            <p:ph type="dt" sz="half" idx="10"/>
          </p:nvPr>
        </p:nvSpPr>
        <p:spPr/>
        <p:txBody>
          <a:bodyPr/>
          <a:lstStyle/>
          <a:p>
            <a:r>
              <a:rPr lang="en-SI"/>
              <a:t>26/04/2018</a:t>
            </a:r>
          </a:p>
        </p:txBody>
      </p:sp>
      <p:sp>
        <p:nvSpPr>
          <p:cNvPr id="5" name="Footer Placeholder 4">
            <a:extLst>
              <a:ext uri="{FF2B5EF4-FFF2-40B4-BE49-F238E27FC236}">
                <a16:creationId xmlns:a16="http://schemas.microsoft.com/office/drawing/2014/main" id="{E6B92EC4-EA4C-438C-A1CA-2C02E636D3AA}"/>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D6CCAF44-B22C-47CD-981C-3A6606C904ED}"/>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319353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2E63-AE9E-4851-A217-46B2BCD147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I"/>
          </a:p>
        </p:txBody>
      </p:sp>
      <p:sp>
        <p:nvSpPr>
          <p:cNvPr id="3" name="Text Placeholder 2">
            <a:extLst>
              <a:ext uri="{FF2B5EF4-FFF2-40B4-BE49-F238E27FC236}">
                <a16:creationId xmlns:a16="http://schemas.microsoft.com/office/drawing/2014/main" id="{56E8CE5E-389A-4941-8945-42C071DAE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89ED21-5751-4918-86A2-80EC57A80E65}"/>
              </a:ext>
            </a:extLst>
          </p:cNvPr>
          <p:cNvSpPr>
            <a:spLocks noGrp="1"/>
          </p:cNvSpPr>
          <p:nvPr>
            <p:ph type="dt" sz="half" idx="10"/>
          </p:nvPr>
        </p:nvSpPr>
        <p:spPr/>
        <p:txBody>
          <a:bodyPr/>
          <a:lstStyle/>
          <a:p>
            <a:r>
              <a:rPr lang="en-SI"/>
              <a:t>26/04/2018</a:t>
            </a:r>
          </a:p>
        </p:txBody>
      </p:sp>
      <p:sp>
        <p:nvSpPr>
          <p:cNvPr id="5" name="Footer Placeholder 4">
            <a:extLst>
              <a:ext uri="{FF2B5EF4-FFF2-40B4-BE49-F238E27FC236}">
                <a16:creationId xmlns:a16="http://schemas.microsoft.com/office/drawing/2014/main" id="{EE47B3FE-9E7C-46AA-B543-699C777F5BB2}"/>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5406AD5E-ABDC-4909-96CC-4C2B02FE4DBD}"/>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161292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6B18-526A-4A33-8665-4756C284A8D2}"/>
              </a:ext>
            </a:extLst>
          </p:cNvPr>
          <p:cNvSpPr>
            <a:spLocks noGrp="1"/>
          </p:cNvSpPr>
          <p:nvPr>
            <p:ph type="title"/>
          </p:nvPr>
        </p:nvSpPr>
        <p:spPr/>
        <p:txBody>
          <a:bodyPr/>
          <a:lstStyle/>
          <a:p>
            <a:r>
              <a:rPr lang="en-US"/>
              <a:t>Click to edit Master title style</a:t>
            </a:r>
            <a:endParaRPr lang="en-SI"/>
          </a:p>
        </p:txBody>
      </p:sp>
      <p:sp>
        <p:nvSpPr>
          <p:cNvPr id="3" name="Content Placeholder 2">
            <a:extLst>
              <a:ext uri="{FF2B5EF4-FFF2-40B4-BE49-F238E27FC236}">
                <a16:creationId xmlns:a16="http://schemas.microsoft.com/office/drawing/2014/main" id="{29582A14-0F88-4ED9-BBE9-48B84946C5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Content Placeholder 3">
            <a:extLst>
              <a:ext uri="{FF2B5EF4-FFF2-40B4-BE49-F238E27FC236}">
                <a16:creationId xmlns:a16="http://schemas.microsoft.com/office/drawing/2014/main" id="{EF89D32A-C73B-4879-92D1-319F638DE6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5" name="Date Placeholder 4">
            <a:extLst>
              <a:ext uri="{FF2B5EF4-FFF2-40B4-BE49-F238E27FC236}">
                <a16:creationId xmlns:a16="http://schemas.microsoft.com/office/drawing/2014/main" id="{97515B99-CCE1-40DC-96BC-11E2DF2AAAD6}"/>
              </a:ext>
            </a:extLst>
          </p:cNvPr>
          <p:cNvSpPr>
            <a:spLocks noGrp="1"/>
          </p:cNvSpPr>
          <p:nvPr>
            <p:ph type="dt" sz="half" idx="10"/>
          </p:nvPr>
        </p:nvSpPr>
        <p:spPr/>
        <p:txBody>
          <a:bodyPr/>
          <a:lstStyle/>
          <a:p>
            <a:r>
              <a:rPr lang="en-SI"/>
              <a:t>26/04/2018</a:t>
            </a:r>
          </a:p>
        </p:txBody>
      </p:sp>
      <p:sp>
        <p:nvSpPr>
          <p:cNvPr id="6" name="Footer Placeholder 5">
            <a:extLst>
              <a:ext uri="{FF2B5EF4-FFF2-40B4-BE49-F238E27FC236}">
                <a16:creationId xmlns:a16="http://schemas.microsoft.com/office/drawing/2014/main" id="{516D5A79-2B47-4390-AC81-1A4ADF64960D}"/>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62856159-30DD-4D5C-B7F1-CF2D13FF8428}"/>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73113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0FE2-2525-49EF-8B6D-59E09596D9B9}"/>
              </a:ext>
            </a:extLst>
          </p:cNvPr>
          <p:cNvSpPr>
            <a:spLocks noGrp="1"/>
          </p:cNvSpPr>
          <p:nvPr>
            <p:ph type="title"/>
          </p:nvPr>
        </p:nvSpPr>
        <p:spPr>
          <a:xfrm>
            <a:off x="839788" y="365125"/>
            <a:ext cx="10515600" cy="1325563"/>
          </a:xfrm>
        </p:spPr>
        <p:txBody>
          <a:bodyPr/>
          <a:lstStyle/>
          <a:p>
            <a:r>
              <a:rPr lang="en-US"/>
              <a:t>Click to edit Master title style</a:t>
            </a:r>
            <a:endParaRPr lang="en-SI"/>
          </a:p>
        </p:txBody>
      </p:sp>
      <p:sp>
        <p:nvSpPr>
          <p:cNvPr id="3" name="Text Placeholder 2">
            <a:extLst>
              <a:ext uri="{FF2B5EF4-FFF2-40B4-BE49-F238E27FC236}">
                <a16:creationId xmlns:a16="http://schemas.microsoft.com/office/drawing/2014/main" id="{FA02B9B0-31C8-4E90-AC23-04A57232C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C46BF1-1052-4A57-BC5F-6F5736296F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5" name="Text Placeholder 4">
            <a:extLst>
              <a:ext uri="{FF2B5EF4-FFF2-40B4-BE49-F238E27FC236}">
                <a16:creationId xmlns:a16="http://schemas.microsoft.com/office/drawing/2014/main" id="{29316000-7531-4049-BD15-AB239BB22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638C30-1758-419F-8AEA-7420F23323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7" name="Date Placeholder 6">
            <a:extLst>
              <a:ext uri="{FF2B5EF4-FFF2-40B4-BE49-F238E27FC236}">
                <a16:creationId xmlns:a16="http://schemas.microsoft.com/office/drawing/2014/main" id="{88A218AA-8158-4F50-A98F-BD4A7AA66455}"/>
              </a:ext>
            </a:extLst>
          </p:cNvPr>
          <p:cNvSpPr>
            <a:spLocks noGrp="1"/>
          </p:cNvSpPr>
          <p:nvPr>
            <p:ph type="dt" sz="half" idx="10"/>
          </p:nvPr>
        </p:nvSpPr>
        <p:spPr/>
        <p:txBody>
          <a:bodyPr/>
          <a:lstStyle/>
          <a:p>
            <a:r>
              <a:rPr lang="en-SI"/>
              <a:t>26/04/2018</a:t>
            </a:r>
          </a:p>
        </p:txBody>
      </p:sp>
      <p:sp>
        <p:nvSpPr>
          <p:cNvPr id="8" name="Footer Placeholder 7">
            <a:extLst>
              <a:ext uri="{FF2B5EF4-FFF2-40B4-BE49-F238E27FC236}">
                <a16:creationId xmlns:a16="http://schemas.microsoft.com/office/drawing/2014/main" id="{E76620C8-FAA3-49AE-B9BD-9DED81A9DBEF}"/>
              </a:ext>
            </a:extLst>
          </p:cNvPr>
          <p:cNvSpPr>
            <a:spLocks noGrp="1"/>
          </p:cNvSpPr>
          <p:nvPr>
            <p:ph type="ftr" sz="quarter" idx="11"/>
          </p:nvPr>
        </p:nvSpPr>
        <p:spPr/>
        <p:txBody>
          <a:bodyPr/>
          <a:lstStyle/>
          <a:p>
            <a:endParaRPr lang="en-SI"/>
          </a:p>
        </p:txBody>
      </p:sp>
      <p:sp>
        <p:nvSpPr>
          <p:cNvPr id="9" name="Slide Number Placeholder 8">
            <a:extLst>
              <a:ext uri="{FF2B5EF4-FFF2-40B4-BE49-F238E27FC236}">
                <a16:creationId xmlns:a16="http://schemas.microsoft.com/office/drawing/2014/main" id="{E4569054-A4CE-4A55-996A-B9C059BE8A98}"/>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31701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C70A-D56B-468B-A726-9DA3954D49D0}"/>
              </a:ext>
            </a:extLst>
          </p:cNvPr>
          <p:cNvSpPr>
            <a:spLocks noGrp="1"/>
          </p:cNvSpPr>
          <p:nvPr>
            <p:ph type="title"/>
          </p:nvPr>
        </p:nvSpPr>
        <p:spPr/>
        <p:txBody>
          <a:bodyPr/>
          <a:lstStyle/>
          <a:p>
            <a:r>
              <a:rPr lang="en-US"/>
              <a:t>Click to edit Master title style</a:t>
            </a:r>
            <a:endParaRPr lang="en-SI"/>
          </a:p>
        </p:txBody>
      </p:sp>
      <p:sp>
        <p:nvSpPr>
          <p:cNvPr id="3" name="Date Placeholder 2">
            <a:extLst>
              <a:ext uri="{FF2B5EF4-FFF2-40B4-BE49-F238E27FC236}">
                <a16:creationId xmlns:a16="http://schemas.microsoft.com/office/drawing/2014/main" id="{E13F8069-6C90-4FE8-8BC9-512FEA3501D1}"/>
              </a:ext>
            </a:extLst>
          </p:cNvPr>
          <p:cNvSpPr>
            <a:spLocks noGrp="1"/>
          </p:cNvSpPr>
          <p:nvPr>
            <p:ph type="dt" sz="half" idx="10"/>
          </p:nvPr>
        </p:nvSpPr>
        <p:spPr/>
        <p:txBody>
          <a:bodyPr/>
          <a:lstStyle/>
          <a:p>
            <a:r>
              <a:rPr lang="en-SI"/>
              <a:t>26/04/2018</a:t>
            </a:r>
          </a:p>
        </p:txBody>
      </p:sp>
      <p:sp>
        <p:nvSpPr>
          <p:cNvPr id="4" name="Footer Placeholder 3">
            <a:extLst>
              <a:ext uri="{FF2B5EF4-FFF2-40B4-BE49-F238E27FC236}">
                <a16:creationId xmlns:a16="http://schemas.microsoft.com/office/drawing/2014/main" id="{133286ED-61B8-43F7-A6E6-ADC29F231479}"/>
              </a:ext>
            </a:extLst>
          </p:cNvPr>
          <p:cNvSpPr>
            <a:spLocks noGrp="1"/>
          </p:cNvSpPr>
          <p:nvPr>
            <p:ph type="ftr" sz="quarter" idx="11"/>
          </p:nvPr>
        </p:nvSpPr>
        <p:spPr/>
        <p:txBody>
          <a:bodyPr/>
          <a:lstStyle/>
          <a:p>
            <a:endParaRPr lang="en-SI"/>
          </a:p>
        </p:txBody>
      </p:sp>
      <p:sp>
        <p:nvSpPr>
          <p:cNvPr id="5" name="Slide Number Placeholder 4">
            <a:extLst>
              <a:ext uri="{FF2B5EF4-FFF2-40B4-BE49-F238E27FC236}">
                <a16:creationId xmlns:a16="http://schemas.microsoft.com/office/drawing/2014/main" id="{B8FB0877-17EE-40E6-87B2-AFBBB1B40C68}"/>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44596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B15DA-0569-4D4C-8C7F-E26D95FF6102}"/>
              </a:ext>
            </a:extLst>
          </p:cNvPr>
          <p:cNvSpPr>
            <a:spLocks noGrp="1"/>
          </p:cNvSpPr>
          <p:nvPr>
            <p:ph type="dt" sz="half" idx="10"/>
          </p:nvPr>
        </p:nvSpPr>
        <p:spPr/>
        <p:txBody>
          <a:bodyPr/>
          <a:lstStyle/>
          <a:p>
            <a:r>
              <a:rPr lang="en-SI"/>
              <a:t>26/04/2018</a:t>
            </a:r>
          </a:p>
        </p:txBody>
      </p:sp>
      <p:sp>
        <p:nvSpPr>
          <p:cNvPr id="3" name="Footer Placeholder 2">
            <a:extLst>
              <a:ext uri="{FF2B5EF4-FFF2-40B4-BE49-F238E27FC236}">
                <a16:creationId xmlns:a16="http://schemas.microsoft.com/office/drawing/2014/main" id="{62775B9E-2106-4A29-822E-52C008CE0FDF}"/>
              </a:ext>
            </a:extLst>
          </p:cNvPr>
          <p:cNvSpPr>
            <a:spLocks noGrp="1"/>
          </p:cNvSpPr>
          <p:nvPr>
            <p:ph type="ftr" sz="quarter" idx="11"/>
          </p:nvPr>
        </p:nvSpPr>
        <p:spPr/>
        <p:txBody>
          <a:bodyPr/>
          <a:lstStyle/>
          <a:p>
            <a:endParaRPr lang="en-SI"/>
          </a:p>
        </p:txBody>
      </p:sp>
      <p:sp>
        <p:nvSpPr>
          <p:cNvPr id="4" name="Slide Number Placeholder 3">
            <a:extLst>
              <a:ext uri="{FF2B5EF4-FFF2-40B4-BE49-F238E27FC236}">
                <a16:creationId xmlns:a16="http://schemas.microsoft.com/office/drawing/2014/main" id="{14384928-4E1A-4F2D-A7AD-A4C0844882F5}"/>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278053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DD1B-146B-413B-8972-76AB8C13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I"/>
          </a:p>
        </p:txBody>
      </p:sp>
      <p:sp>
        <p:nvSpPr>
          <p:cNvPr id="3" name="Content Placeholder 2">
            <a:extLst>
              <a:ext uri="{FF2B5EF4-FFF2-40B4-BE49-F238E27FC236}">
                <a16:creationId xmlns:a16="http://schemas.microsoft.com/office/drawing/2014/main" id="{8794CA72-71C1-4C6D-8DE1-53AB138E9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Text Placeholder 3">
            <a:extLst>
              <a:ext uri="{FF2B5EF4-FFF2-40B4-BE49-F238E27FC236}">
                <a16:creationId xmlns:a16="http://schemas.microsoft.com/office/drawing/2014/main" id="{35B1EF52-A303-4BAE-8994-3A051A17A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C492C1-D79D-41AD-811A-C098B4D58FAF}"/>
              </a:ext>
            </a:extLst>
          </p:cNvPr>
          <p:cNvSpPr>
            <a:spLocks noGrp="1"/>
          </p:cNvSpPr>
          <p:nvPr>
            <p:ph type="dt" sz="half" idx="10"/>
          </p:nvPr>
        </p:nvSpPr>
        <p:spPr/>
        <p:txBody>
          <a:bodyPr/>
          <a:lstStyle/>
          <a:p>
            <a:r>
              <a:rPr lang="en-SI"/>
              <a:t>26/04/2018</a:t>
            </a:r>
          </a:p>
        </p:txBody>
      </p:sp>
      <p:sp>
        <p:nvSpPr>
          <p:cNvPr id="6" name="Footer Placeholder 5">
            <a:extLst>
              <a:ext uri="{FF2B5EF4-FFF2-40B4-BE49-F238E27FC236}">
                <a16:creationId xmlns:a16="http://schemas.microsoft.com/office/drawing/2014/main" id="{07FF2FE0-68C1-4720-A774-1C7BA78F5DFF}"/>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31DB988C-938B-420C-B0F5-CFD6D39FE316}"/>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36274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F9C4-AC3D-46C3-91D2-AF65AFAC0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I"/>
          </a:p>
        </p:txBody>
      </p:sp>
      <p:sp>
        <p:nvSpPr>
          <p:cNvPr id="3" name="Picture Placeholder 2">
            <a:extLst>
              <a:ext uri="{FF2B5EF4-FFF2-40B4-BE49-F238E27FC236}">
                <a16:creationId xmlns:a16="http://schemas.microsoft.com/office/drawing/2014/main" id="{7D9412D8-96B1-4370-AED8-62136105D4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I"/>
          </a:p>
        </p:txBody>
      </p:sp>
      <p:sp>
        <p:nvSpPr>
          <p:cNvPr id="4" name="Text Placeholder 3">
            <a:extLst>
              <a:ext uri="{FF2B5EF4-FFF2-40B4-BE49-F238E27FC236}">
                <a16:creationId xmlns:a16="http://schemas.microsoft.com/office/drawing/2014/main" id="{7426F34C-FDDC-4CA5-B3C7-742A54C7C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2DCCD5-4C71-41D4-BB78-A8CD194410D5}"/>
              </a:ext>
            </a:extLst>
          </p:cNvPr>
          <p:cNvSpPr>
            <a:spLocks noGrp="1"/>
          </p:cNvSpPr>
          <p:nvPr>
            <p:ph type="dt" sz="half" idx="10"/>
          </p:nvPr>
        </p:nvSpPr>
        <p:spPr/>
        <p:txBody>
          <a:bodyPr/>
          <a:lstStyle/>
          <a:p>
            <a:r>
              <a:rPr lang="en-SI"/>
              <a:t>26/04/2018</a:t>
            </a:r>
          </a:p>
        </p:txBody>
      </p:sp>
      <p:sp>
        <p:nvSpPr>
          <p:cNvPr id="6" name="Footer Placeholder 5">
            <a:extLst>
              <a:ext uri="{FF2B5EF4-FFF2-40B4-BE49-F238E27FC236}">
                <a16:creationId xmlns:a16="http://schemas.microsoft.com/office/drawing/2014/main" id="{753DD757-1AAE-4D04-8F81-756E4E2A4531}"/>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EE73AB6E-B07A-4317-8E7F-EA4922E45307}"/>
              </a:ext>
            </a:extLst>
          </p:cNvPr>
          <p:cNvSpPr>
            <a:spLocks noGrp="1"/>
          </p:cNvSpPr>
          <p:nvPr>
            <p:ph type="sldNum" sz="quarter" idx="12"/>
          </p:nvPr>
        </p:nvSpPr>
        <p:spPr/>
        <p:txBody>
          <a:bodyPr/>
          <a:lstStyle/>
          <a:p>
            <a:fld id="{82683814-1097-40E1-8B57-00353149029C}" type="slidenum">
              <a:rPr lang="en-SI" smtClean="0"/>
              <a:t>‹#›</a:t>
            </a:fld>
            <a:endParaRPr lang="en-SI"/>
          </a:p>
        </p:txBody>
      </p:sp>
    </p:spTree>
    <p:extLst>
      <p:ext uri="{BB962C8B-B14F-4D97-AF65-F5344CB8AC3E}">
        <p14:creationId xmlns:p14="http://schemas.microsoft.com/office/powerpoint/2010/main" val="72729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40FD4-868F-48C6-A596-5A428F44B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I"/>
          </a:p>
        </p:txBody>
      </p:sp>
      <p:sp>
        <p:nvSpPr>
          <p:cNvPr id="3" name="Text Placeholder 2">
            <a:extLst>
              <a:ext uri="{FF2B5EF4-FFF2-40B4-BE49-F238E27FC236}">
                <a16:creationId xmlns:a16="http://schemas.microsoft.com/office/drawing/2014/main" id="{B624C706-3B14-4256-86E4-F0312C540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I"/>
          </a:p>
        </p:txBody>
      </p:sp>
      <p:sp>
        <p:nvSpPr>
          <p:cNvPr id="4" name="Date Placeholder 3">
            <a:extLst>
              <a:ext uri="{FF2B5EF4-FFF2-40B4-BE49-F238E27FC236}">
                <a16:creationId xmlns:a16="http://schemas.microsoft.com/office/drawing/2014/main" id="{5E24D13B-81FC-4C42-BC41-B79C56FB0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SI"/>
              <a:t>26/04/2018</a:t>
            </a:r>
          </a:p>
        </p:txBody>
      </p:sp>
      <p:sp>
        <p:nvSpPr>
          <p:cNvPr id="5" name="Footer Placeholder 4">
            <a:extLst>
              <a:ext uri="{FF2B5EF4-FFF2-40B4-BE49-F238E27FC236}">
                <a16:creationId xmlns:a16="http://schemas.microsoft.com/office/drawing/2014/main" id="{801815D7-47FA-42CF-B3C1-DB0436BAD1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I"/>
          </a:p>
        </p:txBody>
      </p:sp>
      <p:sp>
        <p:nvSpPr>
          <p:cNvPr id="6" name="Slide Number Placeholder 5">
            <a:extLst>
              <a:ext uri="{FF2B5EF4-FFF2-40B4-BE49-F238E27FC236}">
                <a16:creationId xmlns:a16="http://schemas.microsoft.com/office/drawing/2014/main" id="{3B0DD56A-340D-41CF-8575-217A6EB7D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83814-1097-40E1-8B57-00353149029C}" type="slidenum">
              <a:rPr lang="en-SI" smtClean="0"/>
              <a:t>‹#›</a:t>
            </a:fld>
            <a:endParaRPr lang="en-SI"/>
          </a:p>
        </p:txBody>
      </p:sp>
    </p:spTree>
    <p:extLst>
      <p:ext uri="{BB962C8B-B14F-4D97-AF65-F5344CB8AC3E}">
        <p14:creationId xmlns:p14="http://schemas.microsoft.com/office/powerpoint/2010/main" val="95185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publicdomainvectors.org/en/free-clipart/Accuracy-vs-precision/36683.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knjigarna.fdv.si/en/knjige/sociologija/profesija/i_191_vzorcenje-v-anketah" TargetMode="External"/><Relationship Id="rId2" Type="http://schemas.openxmlformats.org/officeDocument/2006/relationships/hyperlink" Target="https://studentski.net/gradivo/ulj_fdv_di2_st1_sno_inferencna_statistika_0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onlinestatbook.com/2/sampling_distributions/SampDist_v1.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onlinestatbook.com/2/sampling_distributions/clt_demo.html" TargetMode="External"/><Relationship Id="rId4" Type="http://schemas.openxmlformats.org/officeDocument/2006/relationships/hyperlink" Target="https://onlinestatbook.com/2/sampling_distributions/SampDist_v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doi.org/10.1017/CBO9780511761676"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5E8E-0189-443A-BBE1-1E7974BA62EA}"/>
              </a:ext>
            </a:extLst>
          </p:cNvPr>
          <p:cNvSpPr>
            <a:spLocks noGrp="1"/>
          </p:cNvSpPr>
          <p:nvPr>
            <p:ph type="ctrTitle"/>
          </p:nvPr>
        </p:nvSpPr>
        <p:spPr/>
        <p:txBody>
          <a:bodyPr>
            <a:normAutofit/>
          </a:bodyPr>
          <a:lstStyle/>
          <a:p>
            <a:r>
              <a:rPr lang="sl-SI" sz="6000" b="1" noProof="0" dirty="0" err="1">
                <a:solidFill>
                  <a:srgbClr val="005892"/>
                </a:solidFill>
                <a:latin typeface="Hero New Light"/>
                <a:cs typeface="Arial" panose="020B0604020202020204" pitchFamily="34" charset="0"/>
              </a:rPr>
              <a:t>Inferenčna</a:t>
            </a:r>
            <a:r>
              <a:rPr lang="sl-SI" sz="6000" b="1" noProof="0" dirty="0">
                <a:solidFill>
                  <a:srgbClr val="005892"/>
                </a:solidFill>
                <a:latin typeface="Hero New Light"/>
                <a:cs typeface="Arial" panose="020B0604020202020204" pitchFamily="34" charset="0"/>
              </a:rPr>
              <a:t> statistika</a:t>
            </a:r>
            <a:endParaRPr lang="sl-SI" noProof="0" dirty="0">
              <a:solidFill>
                <a:schemeClr val="accent5"/>
              </a:solidFill>
            </a:endParaRPr>
          </a:p>
        </p:txBody>
      </p:sp>
      <p:sp>
        <p:nvSpPr>
          <p:cNvPr id="3" name="Subtitle 2">
            <a:extLst>
              <a:ext uri="{FF2B5EF4-FFF2-40B4-BE49-F238E27FC236}">
                <a16:creationId xmlns:a16="http://schemas.microsoft.com/office/drawing/2014/main" id="{140C1857-4D90-4A8F-AA63-52F809D29DFC}"/>
              </a:ext>
            </a:extLst>
          </p:cNvPr>
          <p:cNvSpPr>
            <a:spLocks noGrp="1"/>
          </p:cNvSpPr>
          <p:nvPr>
            <p:ph type="subTitle" idx="1"/>
          </p:nvPr>
        </p:nvSpPr>
        <p:spPr/>
        <p:txBody>
          <a:bodyPr>
            <a:normAutofit fontScale="77500" lnSpcReduction="20000"/>
          </a:bodyPr>
          <a:lstStyle/>
          <a:p>
            <a:r>
              <a:rPr lang="sl-SI" b="1" noProof="0" dirty="0"/>
              <a:t>Statistične metode v edukaciji</a:t>
            </a:r>
          </a:p>
          <a:p>
            <a:r>
              <a:rPr lang="sl-SI" noProof="0" dirty="0"/>
              <a:t>Pedagoška fakulteta UP</a:t>
            </a:r>
          </a:p>
          <a:p>
            <a:r>
              <a:rPr lang="sl-SI" noProof="0" dirty="0"/>
              <a:t>5. 4. 2024</a:t>
            </a:r>
          </a:p>
          <a:p>
            <a:endParaRPr lang="sl-SI" b="1" noProof="0" dirty="0"/>
          </a:p>
          <a:p>
            <a:r>
              <a:rPr lang="sl-SI" b="1" noProof="0" dirty="0"/>
              <a:t>doc. dr. Ana Slavec</a:t>
            </a:r>
          </a:p>
        </p:txBody>
      </p:sp>
    </p:spTree>
    <p:extLst>
      <p:ext uri="{BB962C8B-B14F-4D97-AF65-F5344CB8AC3E}">
        <p14:creationId xmlns:p14="http://schemas.microsoft.com/office/powerpoint/2010/main" val="317941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Vzorčenje v skupinah in večstopenjsko vzorčenje</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fontScale="85000" lnSpcReduction="20000"/>
          </a:bodyPr>
          <a:lstStyle/>
          <a:p>
            <a:r>
              <a:rPr lang="sl-SI" dirty="0">
                <a:latin typeface="Hero New Light"/>
              </a:rPr>
              <a:t>Enote v populaciji so pogosto združene v skupinah, npr. učenci v razrede, razredi v šole, šole v države, itd. Postopek je naslednji:</a:t>
            </a:r>
          </a:p>
          <a:p>
            <a:pPr marL="514350" indent="-514350">
              <a:buFont typeface="+mj-lt"/>
              <a:buAutoNum type="arabicPeriod"/>
            </a:pPr>
            <a:r>
              <a:rPr lang="sl-SI" dirty="0">
                <a:latin typeface="Hero New Light"/>
              </a:rPr>
              <a:t>Na prvi stopnji izberemo vzorec skupin (npr. razredov)</a:t>
            </a:r>
          </a:p>
          <a:p>
            <a:pPr marL="514350" indent="-514350">
              <a:buFont typeface="+mj-lt"/>
              <a:buAutoNum type="arabicPeriod"/>
            </a:pPr>
            <a:r>
              <a:rPr lang="sl-SI" dirty="0">
                <a:latin typeface="Hero New Light"/>
              </a:rPr>
              <a:t>Na drugi stopnji bodisi izberemo vse enote (vzorčenje v skupinah) ali vzorec enot (dvostopenjsko vzorčenje)</a:t>
            </a:r>
          </a:p>
          <a:p>
            <a:pPr marL="0" indent="0">
              <a:buNone/>
            </a:pPr>
            <a:r>
              <a:rPr lang="sl-SI" dirty="0">
                <a:latin typeface="Hero New Light"/>
              </a:rPr>
              <a:t>Opomba: Možno je imeti tudi več kot dve stopnji (večstopenjsko vzorčenje).</a:t>
            </a:r>
          </a:p>
          <a:p>
            <a:pPr marL="0" indent="0">
              <a:buNone/>
            </a:pPr>
            <a:endParaRPr lang="sl-SI" dirty="0">
              <a:latin typeface="Hero New Light"/>
            </a:endParaRPr>
          </a:p>
          <a:p>
            <a:pPr marL="0" indent="0">
              <a:buNone/>
            </a:pPr>
            <a:r>
              <a:rPr lang="sl-SI" dirty="0">
                <a:latin typeface="Hero New Light"/>
              </a:rPr>
              <a:t>Primer: Študenti UP so vpisani v 15 različnih študijskih programov:</a:t>
            </a:r>
          </a:p>
          <a:p>
            <a:r>
              <a:rPr lang="sl-SI" dirty="0">
                <a:latin typeface="Hero New Light"/>
              </a:rPr>
              <a:t>Vzorčenje v skupinah: Na prvi stopnji slučajno izberemo 3 od 15 programov in na drugi stopnji izberemo vse študente v teh treh razredih.</a:t>
            </a:r>
          </a:p>
          <a:p>
            <a:r>
              <a:rPr lang="sl-SI" dirty="0">
                <a:latin typeface="Hero New Light"/>
              </a:rPr>
              <a:t>Dvostopenjsko vzorčenje: Na prvi stopnji slučajno izberemo 5 izmed 15 programov in na drugi stopnji za vsakega izmed petih programov slučajno izberemo vzorec 20 študentov.</a:t>
            </a: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10</a:t>
            </a:fld>
            <a:endParaRPr lang="en-SI"/>
          </a:p>
        </p:txBody>
      </p:sp>
    </p:spTree>
    <p:extLst>
      <p:ext uri="{BB962C8B-B14F-4D97-AF65-F5344CB8AC3E}">
        <p14:creationId xmlns:p14="http://schemas.microsoft.com/office/powerpoint/2010/main" val="406448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fontScale="90000"/>
          </a:bodyPr>
          <a:lstStyle/>
          <a:p>
            <a:r>
              <a:rPr lang="sl-SI" sz="4900" b="1" noProof="0" dirty="0" err="1">
                <a:solidFill>
                  <a:srgbClr val="005892"/>
                </a:solidFill>
                <a:latin typeface="Hero New Light"/>
                <a:cs typeface="Arial" panose="020B0604020202020204" pitchFamily="34" charset="0"/>
              </a:rPr>
              <a:t>Neverjetnostno</a:t>
            </a:r>
            <a:r>
              <a:rPr lang="sl-SI" sz="4900" b="1" noProof="0" dirty="0">
                <a:solidFill>
                  <a:srgbClr val="005892"/>
                </a:solidFill>
                <a:latin typeface="Hero New Light"/>
                <a:cs typeface="Arial" panose="020B0604020202020204" pitchFamily="34" charset="0"/>
              </a:rPr>
              <a:t> vzorčenje</a:t>
            </a:r>
            <a:r>
              <a:rPr lang="sl-SI" sz="4900" b="1" dirty="0">
                <a:solidFill>
                  <a:srgbClr val="005892"/>
                </a:solidFill>
                <a:latin typeface="Hero New Light"/>
                <a:cs typeface="Arial" panose="020B0604020202020204" pitchFamily="34" charset="0"/>
              </a:rPr>
              <a:t> </a:t>
            </a:r>
            <a:br>
              <a:rPr lang="sl-SI" sz="3200" b="1" dirty="0">
                <a:solidFill>
                  <a:srgbClr val="005892"/>
                </a:solidFill>
                <a:latin typeface="Hero New Light"/>
                <a:cs typeface="Arial" panose="020B0604020202020204" pitchFamily="34" charset="0"/>
              </a:rPr>
            </a:br>
            <a:br>
              <a:rPr lang="sl-SI" sz="3200" b="1" dirty="0">
                <a:solidFill>
                  <a:srgbClr val="005892"/>
                </a:solidFill>
                <a:latin typeface="Hero New Light"/>
                <a:cs typeface="Arial" panose="020B0604020202020204" pitchFamily="34" charset="0"/>
              </a:rPr>
            </a:br>
            <a:r>
              <a:rPr lang="sl-SI" sz="3200" b="1" dirty="0">
                <a:solidFill>
                  <a:srgbClr val="005892"/>
                </a:solidFill>
                <a:latin typeface="Hero New Light"/>
                <a:cs typeface="Arial" panose="020B0604020202020204" pitchFamily="34" charset="0"/>
              </a:rPr>
              <a:t>Primer: </a:t>
            </a:r>
            <a:r>
              <a:rPr lang="sl-SI" sz="3200" b="1" noProof="0" dirty="0">
                <a:solidFill>
                  <a:srgbClr val="005892"/>
                </a:solidFill>
                <a:latin typeface="Hero New Light"/>
                <a:cs typeface="Arial" panose="020B0604020202020204" pitchFamily="34" charset="0"/>
              </a:rPr>
              <a:t>Napovedovanja izida ameriških volitev leta 1936</a:t>
            </a:r>
            <a:endParaRPr lang="sl-SI" sz="3200" noProof="0" dirty="0">
              <a:solidFill>
                <a:schemeClr val="accent6"/>
              </a:solidFill>
            </a:endParaRPr>
          </a:p>
        </p:txBody>
      </p:sp>
      <p:sp>
        <p:nvSpPr>
          <p:cNvPr id="3" name="Text Placeholder 2">
            <a:extLst>
              <a:ext uri="{FF2B5EF4-FFF2-40B4-BE49-F238E27FC236}">
                <a16:creationId xmlns:a16="http://schemas.microsoft.com/office/drawing/2014/main" id="{D20F8BBD-7CCE-6A99-951A-EEB15842B60C}"/>
              </a:ext>
            </a:extLst>
          </p:cNvPr>
          <p:cNvSpPr>
            <a:spLocks noGrp="1"/>
          </p:cNvSpPr>
          <p:nvPr>
            <p:ph type="body" idx="1"/>
          </p:nvPr>
        </p:nvSpPr>
        <p:spPr/>
        <p:txBody>
          <a:bodyPr/>
          <a:lstStyle/>
          <a:p>
            <a:r>
              <a:rPr lang="sl-SI" dirty="0"/>
              <a:t>Priložnostni vzorec</a:t>
            </a:r>
          </a:p>
        </p:txBody>
      </p:sp>
      <p:sp>
        <p:nvSpPr>
          <p:cNvPr id="4" name="Content Placeholder 3">
            <a:extLst>
              <a:ext uri="{FF2B5EF4-FFF2-40B4-BE49-F238E27FC236}">
                <a16:creationId xmlns:a16="http://schemas.microsoft.com/office/drawing/2014/main" id="{878A904D-C8DA-89AA-8E6A-74CCEC18AF35}"/>
              </a:ext>
            </a:extLst>
          </p:cNvPr>
          <p:cNvSpPr>
            <a:spLocks noGrp="1"/>
          </p:cNvSpPr>
          <p:nvPr>
            <p:ph sz="half" idx="2"/>
          </p:nvPr>
        </p:nvSpPr>
        <p:spPr/>
        <p:txBody>
          <a:bodyPr>
            <a:normAutofit/>
          </a:bodyPr>
          <a:lstStyle/>
          <a:p>
            <a:pPr marL="0" indent="0">
              <a:buNone/>
            </a:pPr>
            <a:r>
              <a:rPr lang="sl-SI" sz="2400" dirty="0"/>
              <a:t>Revija </a:t>
            </a:r>
            <a:r>
              <a:rPr lang="sl-SI" sz="2400" dirty="0" err="1"/>
              <a:t>Literary</a:t>
            </a:r>
            <a:r>
              <a:rPr lang="sl-SI" sz="2400" dirty="0"/>
              <a:t> </a:t>
            </a:r>
            <a:r>
              <a:rPr lang="sl-SI" sz="2400" dirty="0" err="1"/>
              <a:t>digest</a:t>
            </a:r>
            <a:r>
              <a:rPr lang="sl-SI" sz="2400" dirty="0"/>
              <a:t> je poslala 10 milijonov vprašalnikov. Na podlagi 2,4 </a:t>
            </a:r>
            <a:br>
              <a:rPr lang="sl-SI" sz="2400" dirty="0"/>
            </a:br>
            <a:r>
              <a:rPr lang="sl-SI" sz="2400" dirty="0"/>
              <a:t>milijona izpolnjenih</a:t>
            </a:r>
            <a:br>
              <a:rPr lang="sl-SI" sz="2400" dirty="0"/>
            </a:br>
            <a:r>
              <a:rPr lang="sl-SI" sz="2400" dirty="0"/>
              <a:t>anket so ocenili,</a:t>
            </a:r>
            <a:br>
              <a:rPr lang="sl-SI" sz="2400" dirty="0"/>
            </a:br>
            <a:r>
              <a:rPr lang="sl-SI" sz="2400" dirty="0"/>
              <a:t>da bo Alf </a:t>
            </a:r>
            <a:r>
              <a:rPr lang="sl-SI" sz="2400" dirty="0" err="1"/>
              <a:t>Landon</a:t>
            </a:r>
            <a:br>
              <a:rPr lang="sl-SI" sz="2400" dirty="0"/>
            </a:br>
            <a:r>
              <a:rPr lang="sl-SI" sz="2400" dirty="0"/>
              <a:t>prejel 57 % glasov.</a:t>
            </a:r>
          </a:p>
        </p:txBody>
      </p:sp>
      <p:sp>
        <p:nvSpPr>
          <p:cNvPr id="6" name="Text Placeholder 5">
            <a:extLst>
              <a:ext uri="{FF2B5EF4-FFF2-40B4-BE49-F238E27FC236}">
                <a16:creationId xmlns:a16="http://schemas.microsoft.com/office/drawing/2014/main" id="{B9EA9C19-55AB-E5A1-260D-7E4BE851BD31}"/>
              </a:ext>
            </a:extLst>
          </p:cNvPr>
          <p:cNvSpPr>
            <a:spLocks noGrp="1"/>
          </p:cNvSpPr>
          <p:nvPr>
            <p:ph type="body" sz="quarter" idx="3"/>
          </p:nvPr>
        </p:nvSpPr>
        <p:spPr/>
        <p:txBody>
          <a:bodyPr/>
          <a:lstStyle/>
          <a:p>
            <a:r>
              <a:rPr lang="sl-SI" dirty="0" err="1"/>
              <a:t>Kvotni</a:t>
            </a:r>
            <a:r>
              <a:rPr lang="sl-SI" dirty="0"/>
              <a:t> vzorec</a:t>
            </a:r>
          </a:p>
        </p:txBody>
      </p:sp>
      <p:sp>
        <p:nvSpPr>
          <p:cNvPr id="7" name="Content Placeholder 6">
            <a:extLst>
              <a:ext uri="{FF2B5EF4-FFF2-40B4-BE49-F238E27FC236}">
                <a16:creationId xmlns:a16="http://schemas.microsoft.com/office/drawing/2014/main" id="{445536EE-630D-9C2B-B3C2-B1D814EEAFDD}"/>
              </a:ext>
            </a:extLst>
          </p:cNvPr>
          <p:cNvSpPr>
            <a:spLocks noGrp="1"/>
          </p:cNvSpPr>
          <p:nvPr>
            <p:ph sz="quarter" idx="4"/>
          </p:nvPr>
        </p:nvSpPr>
        <p:spPr/>
        <p:txBody>
          <a:bodyPr>
            <a:normAutofit/>
          </a:bodyPr>
          <a:lstStyle/>
          <a:p>
            <a:pPr marL="0" indent="0">
              <a:buNone/>
            </a:pPr>
            <a:r>
              <a:rPr lang="sl-SI" sz="2400" dirty="0"/>
              <a:t>Podjetje Georga Gallupa je na podlagi </a:t>
            </a:r>
            <a:r>
              <a:rPr lang="sl-SI" sz="2400" dirty="0" err="1"/>
              <a:t>kvotnega</a:t>
            </a:r>
            <a:r>
              <a:rPr lang="sl-SI" sz="2400" dirty="0"/>
              <a:t> vzorca, s katerim so nadzirali demografske značilnosti</a:t>
            </a:r>
            <a:br>
              <a:rPr lang="sl-SI" sz="2400" dirty="0"/>
            </a:br>
            <a:r>
              <a:rPr lang="sl-SI" sz="2400" dirty="0"/>
              <a:t>vzorca, napovedalo, da</a:t>
            </a:r>
            <a:br>
              <a:rPr lang="sl-SI" sz="2400" dirty="0"/>
            </a:br>
            <a:r>
              <a:rPr lang="sl-SI" sz="2400" dirty="0"/>
              <a:t>bo na volitvah zmagal</a:t>
            </a:r>
            <a:br>
              <a:rPr lang="sl-SI" sz="2400" dirty="0"/>
            </a:br>
            <a:r>
              <a:rPr lang="sl-SI" sz="2400" dirty="0"/>
              <a:t>Franklin D. </a:t>
            </a:r>
            <a:r>
              <a:rPr lang="sl-SI" sz="2400" dirty="0" err="1"/>
              <a:t>Roosvelt</a:t>
            </a:r>
            <a:r>
              <a:rPr lang="sl-SI" sz="2400" dirty="0"/>
              <a:t>,</a:t>
            </a:r>
            <a:br>
              <a:rPr lang="sl-SI" sz="2400" dirty="0"/>
            </a:br>
            <a:r>
              <a:rPr lang="sl-SI" sz="2400" dirty="0"/>
              <a:t>in sicer z 56 % glasov</a:t>
            </a:r>
            <a:br>
              <a:rPr lang="sl-SI" sz="2400" dirty="0"/>
            </a:br>
            <a:endParaRPr lang="sl-SI" sz="2400" dirty="0"/>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11</a:t>
            </a:fld>
            <a:endParaRPr lang="en-SI"/>
          </a:p>
        </p:txBody>
      </p:sp>
      <p:pic>
        <p:nvPicPr>
          <p:cNvPr id="8" name="Picture 2" descr="https://yspr.files.wordpress.com/2013/04/literary-digest.jpg">
            <a:extLst>
              <a:ext uri="{FF2B5EF4-FFF2-40B4-BE49-F238E27FC236}">
                <a16:creationId xmlns:a16="http://schemas.microsoft.com/office/drawing/2014/main" id="{8829FBDF-8D21-8288-E5D2-AD179DDBB6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3335337" y="3319462"/>
            <a:ext cx="2760663" cy="2760663"/>
          </a:xfrm>
          <a:prstGeom prst="rect">
            <a:avLst/>
          </a:prstGeom>
        </p:spPr>
      </p:pic>
      <p:pic>
        <p:nvPicPr>
          <p:cNvPr id="9" name="Picture 4" descr="Image result for george gallup literary digest">
            <a:extLst>
              <a:ext uri="{FF2B5EF4-FFF2-40B4-BE49-F238E27FC236}">
                <a16:creationId xmlns:a16="http://schemas.microsoft.com/office/drawing/2014/main" id="{FB21BC18-402B-B218-DBFC-86E71ED10A6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a:xfrm>
            <a:off x="9488727" y="3429000"/>
            <a:ext cx="1863485" cy="2757958"/>
          </a:xfrm>
          <a:prstGeom prst="rect">
            <a:avLst/>
          </a:prstGeom>
        </p:spPr>
      </p:pic>
    </p:spTree>
    <p:extLst>
      <p:ext uri="{BB962C8B-B14F-4D97-AF65-F5344CB8AC3E}">
        <p14:creationId xmlns:p14="http://schemas.microsoft.com/office/powerpoint/2010/main" val="2373670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FDAB-DA48-4F81-B805-9F370D78D24D}"/>
              </a:ext>
            </a:extLst>
          </p:cNvPr>
          <p:cNvSpPr>
            <a:spLocks noGrp="1"/>
          </p:cNvSpPr>
          <p:nvPr>
            <p:ph type="title"/>
          </p:nvPr>
        </p:nvSpPr>
        <p:spPr/>
        <p:txBody>
          <a:bodyPr/>
          <a:lstStyle/>
          <a:p>
            <a:r>
              <a:rPr lang="sl-SI" sz="3200" b="1" dirty="0">
                <a:solidFill>
                  <a:srgbClr val="005892"/>
                </a:solidFill>
                <a:latin typeface="Hero New Light"/>
                <a:cs typeface="Arial" panose="020B0604020202020204" pitchFamily="34" charset="0"/>
              </a:rPr>
              <a:t>Rezultat in nauk zgodbe</a:t>
            </a:r>
            <a:endParaRPr lang="sl-SI" sz="3200" dirty="0"/>
          </a:p>
        </p:txBody>
      </p:sp>
      <p:sp>
        <p:nvSpPr>
          <p:cNvPr id="4" name="Content Placeholder 3">
            <a:extLst>
              <a:ext uri="{FF2B5EF4-FFF2-40B4-BE49-F238E27FC236}">
                <a16:creationId xmlns:a16="http://schemas.microsoft.com/office/drawing/2014/main" id="{54EA4689-18DE-BB41-7E86-C6B9577EA4E5}"/>
              </a:ext>
            </a:extLst>
          </p:cNvPr>
          <p:cNvSpPr>
            <a:spLocks noGrp="1"/>
          </p:cNvSpPr>
          <p:nvPr>
            <p:ph sz="half" idx="1"/>
          </p:nvPr>
        </p:nvSpPr>
        <p:spPr>
          <a:xfrm>
            <a:off x="838200" y="1825625"/>
            <a:ext cx="6430505" cy="4351338"/>
          </a:xfrm>
        </p:spPr>
        <p:txBody>
          <a:bodyPr>
            <a:normAutofit/>
          </a:bodyPr>
          <a:lstStyle/>
          <a:p>
            <a:r>
              <a:rPr lang="sl-SI" sz="2400" dirty="0"/>
              <a:t>Franklin D. </a:t>
            </a:r>
            <a:r>
              <a:rPr lang="sl-SI" sz="2400" dirty="0" err="1"/>
              <a:t>Roosvelt</a:t>
            </a:r>
            <a:r>
              <a:rPr lang="sl-SI" sz="2400" dirty="0"/>
              <a:t> je zmagal z 62 % glasov.</a:t>
            </a:r>
          </a:p>
          <a:p>
            <a:r>
              <a:rPr lang="sl-SI" sz="2400" dirty="0"/>
              <a:t>Medtem ko je </a:t>
            </a:r>
            <a:r>
              <a:rPr lang="sl-SI" sz="2400" dirty="0" err="1"/>
              <a:t>Literary</a:t>
            </a:r>
            <a:r>
              <a:rPr lang="sl-SI" sz="2400" dirty="0"/>
              <a:t> </a:t>
            </a:r>
            <a:r>
              <a:rPr lang="sl-SI" sz="2400" dirty="0" err="1"/>
              <a:t>Digest</a:t>
            </a:r>
            <a:r>
              <a:rPr lang="sl-SI" sz="2400" dirty="0"/>
              <a:t> povsem zgrešil napoved, se je Gallup zmotil le za 6 % glasov.</a:t>
            </a:r>
          </a:p>
          <a:p>
            <a:endParaRPr lang="sl-SI" sz="2400" dirty="0"/>
          </a:p>
          <a:p>
            <a:pPr marL="0" indent="0">
              <a:buNone/>
            </a:pPr>
            <a:r>
              <a:rPr lang="sl-SI" sz="2400" dirty="0"/>
              <a:t>Nauk: Velikost vzorca ni vse. Pomembnejša je njegova reprezentativnost.</a:t>
            </a:r>
          </a:p>
          <a:p>
            <a:pPr marL="0" indent="0">
              <a:buNone/>
            </a:pPr>
            <a:endParaRPr lang="sl-SI" sz="2400" dirty="0"/>
          </a:p>
          <a:p>
            <a:pPr marL="0" indent="0">
              <a:buNone/>
            </a:pPr>
            <a:r>
              <a:rPr lang="sl-SI" sz="2400" dirty="0"/>
              <a:t>V idealni situaciji bi uporabljali verjetnostno vzorčenje. Ko to ni možno, je </a:t>
            </a:r>
            <a:r>
              <a:rPr lang="sl-SI" sz="2400" dirty="0" err="1"/>
              <a:t>kvotno</a:t>
            </a:r>
            <a:r>
              <a:rPr lang="sl-SI" sz="2400" dirty="0"/>
              <a:t> vzorčenje boljša izbira kot priložnostno.</a:t>
            </a:r>
          </a:p>
        </p:txBody>
      </p:sp>
      <p:sp>
        <p:nvSpPr>
          <p:cNvPr id="5" name="Slide Number Placeholder 4">
            <a:extLst>
              <a:ext uri="{FF2B5EF4-FFF2-40B4-BE49-F238E27FC236}">
                <a16:creationId xmlns:a16="http://schemas.microsoft.com/office/drawing/2014/main" id="{F73C48C1-02E5-4EE2-8420-B128D2BE84D4}"/>
              </a:ext>
            </a:extLst>
          </p:cNvPr>
          <p:cNvSpPr>
            <a:spLocks noGrp="1"/>
          </p:cNvSpPr>
          <p:nvPr>
            <p:ph type="sldNum" sz="quarter" idx="12"/>
          </p:nvPr>
        </p:nvSpPr>
        <p:spPr/>
        <p:txBody>
          <a:bodyPr/>
          <a:lstStyle/>
          <a:p>
            <a:fld id="{D9FBC134-5898-1041-A112-29B275E19148}" type="slidenum">
              <a:rPr lang="en-US" smtClean="0"/>
              <a:t>12</a:t>
            </a:fld>
            <a:endParaRPr lang="en-US"/>
          </a:p>
        </p:txBody>
      </p:sp>
      <p:pic>
        <p:nvPicPr>
          <p:cNvPr id="7" name="Picture 4" descr="36 Election">
            <a:extLst>
              <a:ext uri="{FF2B5EF4-FFF2-40B4-BE49-F238E27FC236}">
                <a16:creationId xmlns:a16="http://schemas.microsoft.com/office/drawing/2014/main" id="{30A18263-3BC9-8BB3-7026-419545C0C10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05725" y="1825625"/>
            <a:ext cx="364807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001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Natančnost in točnost</a:t>
            </a:r>
            <a:endParaRPr lang="sl-SI"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13</a:t>
            </a:fld>
            <a:endParaRPr lang="en-SI"/>
          </a:p>
        </p:txBody>
      </p:sp>
      <p:pic>
        <p:nvPicPr>
          <p:cNvPr id="3" name="Content Placeholder 13">
            <a:extLst>
              <a:ext uri="{FF2B5EF4-FFF2-40B4-BE49-F238E27FC236}">
                <a16:creationId xmlns:a16="http://schemas.microsoft.com/office/drawing/2014/main" id="{583DAC82-2A61-7F09-3E77-184FF48A2CB3}"/>
              </a:ext>
            </a:extLst>
          </p:cNvPr>
          <p:cNvPicPr>
            <a:picLocks noChangeAspect="1"/>
          </p:cNvPicPr>
          <p:nvPr/>
        </p:nvPicPr>
        <p:blipFill>
          <a:blip r:embed="rId3"/>
          <a:stretch>
            <a:fillRect/>
          </a:stretch>
        </p:blipFill>
        <p:spPr>
          <a:xfrm>
            <a:off x="609600" y="2155043"/>
            <a:ext cx="10972800" cy="3339779"/>
          </a:xfrm>
          <a:prstGeom prst="rect">
            <a:avLst/>
          </a:prstGeom>
        </p:spPr>
      </p:pic>
      <p:sp>
        <p:nvSpPr>
          <p:cNvPr id="4" name="Rectangle 3">
            <a:extLst>
              <a:ext uri="{FF2B5EF4-FFF2-40B4-BE49-F238E27FC236}">
                <a16:creationId xmlns:a16="http://schemas.microsoft.com/office/drawing/2014/main" id="{681517D1-7A38-5990-361B-B65B0BF3B26F}"/>
              </a:ext>
            </a:extLst>
          </p:cNvPr>
          <p:cNvSpPr/>
          <p:nvPr/>
        </p:nvSpPr>
        <p:spPr>
          <a:xfrm>
            <a:off x="609600" y="5932182"/>
            <a:ext cx="11493393" cy="338554"/>
          </a:xfrm>
          <a:prstGeom prst="rect">
            <a:avLst/>
          </a:prstGeom>
        </p:spPr>
        <p:txBody>
          <a:bodyPr wrap="square">
            <a:spAutoFit/>
          </a:bodyPr>
          <a:lstStyle/>
          <a:p>
            <a:r>
              <a:rPr lang="sl-SI" sz="1600" dirty="0" err="1"/>
              <a:t>Source</a:t>
            </a:r>
            <a:r>
              <a:rPr lang="sl-SI" sz="1600" dirty="0"/>
              <a:t>: </a:t>
            </a:r>
            <a:r>
              <a:rPr lang="sl-SI" sz="1600" dirty="0">
                <a:solidFill>
                  <a:srgbClr val="67A332"/>
                </a:solidFill>
                <a:hlinkClick r:id="rId4">
                  <a:extLst>
                    <a:ext uri="{A12FA001-AC4F-418D-AE19-62706E023703}">
                      <ahyp:hlinkClr xmlns:ahyp="http://schemas.microsoft.com/office/drawing/2018/hyperlinkcolor" val="tx"/>
                    </a:ext>
                  </a:extLst>
                </a:hlinkClick>
              </a:rPr>
              <a:t>publicdomainvectors.org</a:t>
            </a:r>
            <a:endParaRPr lang="en-SI" sz="1600" dirty="0">
              <a:solidFill>
                <a:srgbClr val="67A332"/>
              </a:solidFill>
            </a:endParaRPr>
          </a:p>
        </p:txBody>
      </p:sp>
    </p:spTree>
    <p:extLst>
      <p:ext uri="{BB962C8B-B14F-4D97-AF65-F5344CB8AC3E}">
        <p14:creationId xmlns:p14="http://schemas.microsoft.com/office/powerpoint/2010/main" val="2900413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Vzorčne statistike in njihove porazdelitve</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a:bodyPr>
          <a:lstStyle/>
          <a:p>
            <a:r>
              <a:rPr lang="sl-SI" dirty="0">
                <a:latin typeface="Hero New Light"/>
              </a:rPr>
              <a:t>Statistične značilnosti se imenujejo:</a:t>
            </a:r>
          </a:p>
          <a:p>
            <a:pPr lvl="1"/>
            <a:r>
              <a:rPr lang="sl-SI" b="1" dirty="0" err="1">
                <a:latin typeface="Hero New Light"/>
              </a:rPr>
              <a:t>Parameteri</a:t>
            </a:r>
            <a:r>
              <a:rPr lang="sl-SI" dirty="0">
                <a:latin typeface="Hero New Light"/>
              </a:rPr>
              <a:t>, če so izračunani ali ocenjeni za populacijo (gre za fiksne številke, običajno neznane)</a:t>
            </a:r>
          </a:p>
          <a:p>
            <a:pPr lvl="1"/>
            <a:r>
              <a:rPr lang="sl-SI" b="1" dirty="0">
                <a:latin typeface="Hero New Light"/>
              </a:rPr>
              <a:t>Statistike</a:t>
            </a:r>
            <a:r>
              <a:rPr lang="sl-SI" dirty="0">
                <a:latin typeface="Hero New Light"/>
              </a:rPr>
              <a:t>, če s izračunane na vzorcu (variabilne vrednosti, ki s razlikujejo od vzorca do vzorca)</a:t>
            </a:r>
            <a:br>
              <a:rPr lang="sl-SI" dirty="0">
                <a:latin typeface="Hero New Light"/>
              </a:rPr>
            </a:br>
            <a:endParaRPr lang="sl-SI" dirty="0">
              <a:latin typeface="Hero New Light"/>
            </a:endParaRPr>
          </a:p>
          <a:p>
            <a:r>
              <a:rPr lang="sl-SI" dirty="0">
                <a:latin typeface="Hero New Light"/>
              </a:rPr>
              <a:t>Vse formule za izračun statističnih karakteristik za parametre, ki smo jih spoznali v okviru predavanja o opisni statistiki, veljajo tudi za izračun statistik (značilnosti vzorca), vendar zanje uporabljamo različne oznake (razen za varianco in standardni odklon).</a:t>
            </a: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14</a:t>
            </a:fld>
            <a:endParaRPr lang="en-SI"/>
          </a:p>
        </p:txBody>
      </p:sp>
    </p:spTree>
    <p:extLst>
      <p:ext uri="{BB962C8B-B14F-4D97-AF65-F5344CB8AC3E}">
        <p14:creationId xmlns:p14="http://schemas.microsoft.com/office/powerpoint/2010/main" val="685949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Statistične značilnosti</a:t>
            </a:r>
            <a:endParaRPr lang="sl-SI"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15</a:t>
            </a:fld>
            <a:endParaRPr lang="en-SI"/>
          </a:p>
        </p:txBody>
      </p:sp>
      <mc:AlternateContent xmlns:mc="http://schemas.openxmlformats.org/markup-compatibility/2006" xmlns:a14="http://schemas.microsoft.com/office/drawing/2010/main">
        <mc:Choice Requires="a14">
          <p:graphicFrame>
            <p:nvGraphicFramePr>
              <p:cNvPr id="6" name="Content Placeholder 9">
                <a:extLst>
                  <a:ext uri="{FF2B5EF4-FFF2-40B4-BE49-F238E27FC236}">
                    <a16:creationId xmlns:a16="http://schemas.microsoft.com/office/drawing/2014/main" id="{EB65C70B-AD69-1F47-83B0-F9A092873C08}"/>
                  </a:ext>
                </a:extLst>
              </p:cNvPr>
              <p:cNvGraphicFramePr>
                <a:graphicFrameLocks/>
              </p:cNvGraphicFramePr>
              <p:nvPr>
                <p:extLst>
                  <p:ext uri="{D42A27DB-BD31-4B8C-83A1-F6EECF244321}">
                    <p14:modId xmlns:p14="http://schemas.microsoft.com/office/powerpoint/2010/main" val="764257809"/>
                  </p:ext>
                </p:extLst>
              </p:nvPr>
            </p:nvGraphicFramePr>
            <p:xfrm>
              <a:off x="838200" y="1825625"/>
              <a:ext cx="10515600" cy="3513773"/>
            </p:xfrm>
            <a:graphic>
              <a:graphicData uri="http://schemas.openxmlformats.org/drawingml/2006/table">
                <a:tbl>
                  <a:tblPr firstRow="1" bandRow="1">
                    <a:tableStyleId>{B301B821-A1FF-4177-AEE7-76D212191A09}</a:tableStyleId>
                  </a:tblPr>
                  <a:tblGrid>
                    <a:gridCol w="2451265">
                      <a:extLst>
                        <a:ext uri="{9D8B030D-6E8A-4147-A177-3AD203B41FA5}">
                          <a16:colId xmlns:a16="http://schemas.microsoft.com/office/drawing/2014/main" val="3652787202"/>
                        </a:ext>
                      </a:extLst>
                    </a:gridCol>
                    <a:gridCol w="4559135">
                      <a:extLst>
                        <a:ext uri="{9D8B030D-6E8A-4147-A177-3AD203B41FA5}">
                          <a16:colId xmlns:a16="http://schemas.microsoft.com/office/drawing/2014/main" val="3385580079"/>
                        </a:ext>
                      </a:extLst>
                    </a:gridCol>
                    <a:gridCol w="3505200">
                      <a:extLst>
                        <a:ext uri="{9D8B030D-6E8A-4147-A177-3AD203B41FA5}">
                          <a16:colId xmlns:a16="http://schemas.microsoft.com/office/drawing/2014/main" val="1398124926"/>
                        </a:ext>
                      </a:extLst>
                    </a:gridCol>
                  </a:tblGrid>
                  <a:tr h="370840">
                    <a:tc>
                      <a:txBody>
                        <a:bodyPr/>
                        <a:lstStyle/>
                        <a:p>
                          <a:endParaRPr lang="en-SI" dirty="0"/>
                        </a:p>
                      </a:txBody>
                      <a:tcPr/>
                    </a:tc>
                    <a:tc>
                      <a:txBody>
                        <a:bodyPr/>
                        <a:lstStyle/>
                        <a:p>
                          <a:r>
                            <a:rPr lang="sl-SI" dirty="0"/>
                            <a:t>Populacija (N enot)</a:t>
                          </a:r>
                          <a:endParaRPr lang="en-SI" dirty="0"/>
                        </a:p>
                      </a:txBody>
                      <a:tcPr/>
                    </a:tc>
                    <a:tc>
                      <a:txBody>
                        <a:bodyPr/>
                        <a:lstStyle/>
                        <a:p>
                          <a:r>
                            <a:rPr lang="sl-SI" dirty="0"/>
                            <a:t>Vzorec (n enot)</a:t>
                          </a:r>
                          <a:endParaRPr lang="en-SI" dirty="0"/>
                        </a:p>
                      </a:txBody>
                      <a:tcPr/>
                    </a:tc>
                    <a:extLst>
                      <a:ext uri="{0D108BD9-81ED-4DB2-BD59-A6C34878D82A}">
                        <a16:rowId xmlns:a16="http://schemas.microsoft.com/office/drawing/2014/main" val="557785938"/>
                      </a:ext>
                    </a:extLst>
                  </a:tr>
                  <a:tr h="370840">
                    <a:tc>
                      <a:txBody>
                        <a:bodyPr/>
                        <a:lstStyle/>
                        <a:p>
                          <a:r>
                            <a:rPr lang="sl-SI" dirty="0"/>
                            <a:t>Oznake</a:t>
                          </a:r>
                          <a:endParaRPr lang="en-SI" dirty="0"/>
                        </a:p>
                      </a:txBody>
                      <a:tcPr/>
                    </a:tc>
                    <a:tc>
                      <a:txBody>
                        <a:bodyPr/>
                        <a:lstStyle/>
                        <a:p>
                          <a:r>
                            <a:rPr lang="sl-SI" dirty="0"/>
                            <a:t>Grške črke</a:t>
                          </a:r>
                          <a:endParaRPr lang="en-SI" dirty="0"/>
                        </a:p>
                      </a:txBody>
                      <a:tcPr/>
                    </a:tc>
                    <a:tc>
                      <a:txBody>
                        <a:bodyPr/>
                        <a:lstStyle/>
                        <a:p>
                          <a:r>
                            <a:rPr lang="sl-SI" dirty="0"/>
                            <a:t>Latinske črke</a:t>
                          </a:r>
                          <a:endParaRPr lang="en-SI" dirty="0"/>
                        </a:p>
                      </a:txBody>
                      <a:tcPr/>
                    </a:tc>
                    <a:extLst>
                      <a:ext uri="{0D108BD9-81ED-4DB2-BD59-A6C34878D82A}">
                        <a16:rowId xmlns:a16="http://schemas.microsoft.com/office/drawing/2014/main" val="2328105653"/>
                      </a:ext>
                    </a:extLst>
                  </a:tr>
                  <a:tr h="370840">
                    <a:tc>
                      <a:txBody>
                        <a:bodyPr/>
                        <a:lstStyle/>
                        <a:p>
                          <a:r>
                            <a:rPr lang="sl-SI" dirty="0"/>
                            <a:t>Aritmetična sredina</a:t>
                          </a:r>
                          <a:endParaRPr lang="en-SI"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𝜇</m:t>
                                </m:r>
                                <m:r>
                                  <a:rPr lang="en-GB" b="0" smtClean="0">
                                    <a:latin typeface="Cambria Math" panose="02040503050406030204" pitchFamily="18" charset="0"/>
                                  </a:rPr>
                                  <m:t>=</m:t>
                                </m:r>
                                <m:f>
                                  <m:fPr>
                                    <m:ctrlPr>
                                      <a:rPr lang="en-GB" b="0" i="1" smtClean="0">
                                        <a:latin typeface="Cambria Math" panose="02040503050406030204" pitchFamily="18" charset="0"/>
                                      </a:rPr>
                                    </m:ctrlPr>
                                  </m:fPr>
                                  <m:num>
                                    <m:r>
                                      <a:rPr lang="en-GB" b="0" smtClean="0">
                                        <a:latin typeface="Cambria Math" panose="02040503050406030204" pitchFamily="18" charset="0"/>
                                      </a:rPr>
                                      <m:t>1</m:t>
                                    </m:r>
                                  </m:num>
                                  <m:den>
                                    <m:r>
                                      <a:rPr lang="en-GB" b="0" smtClean="0">
                                        <a:latin typeface="Cambria Math" panose="02040503050406030204" pitchFamily="18" charset="0"/>
                                      </a:rPr>
                                      <m:t>𝑁</m:t>
                                    </m:r>
                                  </m:den>
                                </m:f>
                                <m:nary>
                                  <m:naryPr>
                                    <m:chr m:val="∑"/>
                                    <m:ctrlPr>
                                      <a:rPr lang="en-GB" b="0" i="1" smtClean="0">
                                        <a:latin typeface="Cambria Math" panose="02040503050406030204" pitchFamily="18" charset="0"/>
                                      </a:rPr>
                                    </m:ctrlPr>
                                  </m:naryPr>
                                  <m:sub>
                                    <m:r>
                                      <m:rPr>
                                        <m:brk m:alnAt="23"/>
                                      </m:rPr>
                                      <a:rPr lang="en-GB" b="0" smtClean="0">
                                        <a:latin typeface="Cambria Math" panose="02040503050406030204" pitchFamily="18" charset="0"/>
                                      </a:rPr>
                                      <m:t>𝑖</m:t>
                                    </m:r>
                                    <m:r>
                                      <a:rPr lang="en-GB" b="0" smtClean="0">
                                        <a:latin typeface="Cambria Math" panose="02040503050406030204" pitchFamily="18" charset="0"/>
                                      </a:rPr>
                                      <m:t>=1</m:t>
                                    </m:r>
                                  </m:sub>
                                  <m:sup>
                                    <m:r>
                                      <a:rPr lang="en-GB" b="0"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smtClean="0">
                                            <a:latin typeface="Cambria Math" panose="02040503050406030204" pitchFamily="18" charset="0"/>
                                          </a:rPr>
                                          <m:t>𝑥</m:t>
                                        </m:r>
                                      </m:e>
                                      <m:sub>
                                        <m:r>
                                          <a:rPr lang="en-GB" b="0" smtClean="0">
                                            <a:latin typeface="Cambria Math" panose="02040503050406030204" pitchFamily="18" charset="0"/>
                                          </a:rPr>
                                          <m:t>𝑖</m:t>
                                        </m:r>
                                      </m:sub>
                                    </m:sSub>
                                  </m:e>
                                </m:nary>
                                <m:r>
                                  <a:rPr lang="en-GB" b="0" smtClean="0">
                                    <a:latin typeface="Cambria Math" panose="02040503050406030204" pitchFamily="18" charset="0"/>
                                  </a:rPr>
                                  <m:t> </m:t>
                                </m:r>
                              </m:oMath>
                            </m:oMathPara>
                          </a14:m>
                          <a:endParaRPr lang="en-GB" b="0" i="1" dirty="0">
                            <a:latin typeface="Cambria Math" panose="02040503050406030204" pitchFamily="18" charset="0"/>
                            <a:ea typeface="Cambria Math"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sl-SI" b="0" i="1" smtClean="0">
                                        <a:latin typeface="Cambria Math" panose="02040503050406030204" pitchFamily="18" charset="0"/>
                                      </a:rPr>
                                    </m:ctrlPr>
                                  </m:accPr>
                                  <m:e>
                                    <m:r>
                                      <a:rPr lang="sl-SI" b="0" smtClean="0">
                                        <a:latin typeface="Cambria Math" panose="02040503050406030204" pitchFamily="18" charset="0"/>
                                      </a:rPr>
                                      <m:t>𝑋</m:t>
                                    </m:r>
                                  </m:e>
                                </m:acc>
                                <m:r>
                                  <a:rPr lang="en-GB" b="0" smtClean="0">
                                    <a:latin typeface="Cambria Math" panose="02040503050406030204" pitchFamily="18" charset="0"/>
                                  </a:rPr>
                                  <m:t>=</m:t>
                                </m:r>
                                <m:f>
                                  <m:fPr>
                                    <m:ctrlPr>
                                      <a:rPr lang="en-GB" b="0" i="1" smtClean="0">
                                        <a:latin typeface="Cambria Math" panose="02040503050406030204" pitchFamily="18" charset="0"/>
                                      </a:rPr>
                                    </m:ctrlPr>
                                  </m:fPr>
                                  <m:num>
                                    <m:r>
                                      <a:rPr lang="en-GB" b="0" smtClean="0">
                                        <a:latin typeface="Cambria Math" panose="02040503050406030204" pitchFamily="18" charset="0"/>
                                      </a:rPr>
                                      <m:t>1</m:t>
                                    </m:r>
                                  </m:num>
                                  <m:den>
                                    <m:r>
                                      <a:rPr lang="sl-SI" b="0" smtClean="0">
                                        <a:latin typeface="Cambria Math" panose="02040503050406030204" pitchFamily="18" charset="0"/>
                                      </a:rPr>
                                      <m:t>𝑛</m:t>
                                    </m:r>
                                  </m:den>
                                </m:f>
                                <m:nary>
                                  <m:naryPr>
                                    <m:chr m:val="∑"/>
                                    <m:ctrlPr>
                                      <a:rPr lang="en-GB" b="0" i="1" smtClean="0">
                                        <a:latin typeface="Cambria Math" panose="02040503050406030204" pitchFamily="18" charset="0"/>
                                      </a:rPr>
                                    </m:ctrlPr>
                                  </m:naryPr>
                                  <m:sub>
                                    <m:r>
                                      <m:rPr>
                                        <m:brk m:alnAt="23"/>
                                      </m:rPr>
                                      <a:rPr lang="en-GB" b="0" smtClean="0">
                                        <a:latin typeface="Cambria Math" panose="02040503050406030204" pitchFamily="18" charset="0"/>
                                      </a:rPr>
                                      <m:t>𝑖</m:t>
                                    </m:r>
                                    <m:r>
                                      <a:rPr lang="en-GB" b="0" smtClean="0">
                                        <a:latin typeface="Cambria Math" panose="02040503050406030204" pitchFamily="18" charset="0"/>
                                      </a:rPr>
                                      <m:t>=1</m:t>
                                    </m:r>
                                  </m:sub>
                                  <m:sup>
                                    <m:r>
                                      <a:rPr lang="sl-SI" b="0"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smtClean="0">
                                            <a:latin typeface="Cambria Math" panose="02040503050406030204" pitchFamily="18" charset="0"/>
                                          </a:rPr>
                                          <m:t>𝑥</m:t>
                                        </m:r>
                                      </m:e>
                                      <m:sub>
                                        <m:r>
                                          <a:rPr lang="en-GB" b="0" smtClean="0">
                                            <a:latin typeface="Cambria Math" panose="02040503050406030204" pitchFamily="18" charset="0"/>
                                          </a:rPr>
                                          <m:t>𝑖</m:t>
                                        </m:r>
                                      </m:sub>
                                    </m:sSub>
                                  </m:e>
                                </m:nary>
                                <m:r>
                                  <a:rPr lang="en-GB" b="0" smtClean="0">
                                    <a:latin typeface="Cambria Math" panose="02040503050406030204" pitchFamily="18" charset="0"/>
                                  </a:rPr>
                                  <m:t> </m:t>
                                </m:r>
                              </m:oMath>
                            </m:oMathPara>
                          </a14:m>
                          <a:endParaRPr lang="en-GB" b="0" i="1"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147495253"/>
                      </a:ext>
                    </a:extLst>
                  </a:tr>
                  <a:tr h="370840">
                    <a:tc>
                      <a:txBody>
                        <a:bodyPr/>
                        <a:lstStyle/>
                        <a:p>
                          <a:r>
                            <a:rPr lang="sl-SI" dirty="0"/>
                            <a:t>Varianca</a:t>
                          </a:r>
                          <a:endParaRPr lang="en-SI" dirty="0"/>
                        </a:p>
                      </a:txBody>
                      <a:tcPr/>
                    </a:tc>
                    <a:tc>
                      <a:txBody>
                        <a:bodyPr/>
                        <a:lstStyle/>
                        <a:p>
                          <a:pPr marL="0" indent="0">
                            <a:buNone/>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smtClean="0">
                                        <a:latin typeface="Cambria Math" panose="02040503050406030204" pitchFamily="18" charset="0"/>
                                      </a:rPr>
                                      <m:t>𝜎</m:t>
                                    </m:r>
                                  </m:e>
                                  <m:sup>
                                    <m:r>
                                      <a:rPr lang="en-GB" b="0" smtClean="0">
                                        <a:latin typeface="Cambria Math" panose="02040503050406030204" pitchFamily="18" charset="0"/>
                                      </a:rPr>
                                      <m:t>2</m:t>
                                    </m:r>
                                  </m:sup>
                                </m:sSup>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𝑁</m:t>
                                    </m:r>
                                  </m:den>
                                </m:f>
                                <m:nary>
                                  <m:naryPr>
                                    <m:chr m:val="∑"/>
                                    <m:ctrlPr>
                                      <a:rPr lang="en-GB" i="1">
                                        <a:latin typeface="Cambria Math" panose="02040503050406030204" pitchFamily="18" charset="0"/>
                                      </a:rPr>
                                    </m:ctrlPr>
                                  </m:naryPr>
                                  <m:sub>
                                    <m:r>
                                      <m:rPr>
                                        <m:brk m:alnAt="23"/>
                                      </m:rPr>
                                      <a:rPr lang="en-GB">
                                        <a:latin typeface="Cambria Math" panose="02040503050406030204" pitchFamily="18" charset="0"/>
                                      </a:rPr>
                                      <m:t>𝑖</m:t>
                                    </m:r>
                                    <m:r>
                                      <a:rPr lang="en-GB">
                                        <a:latin typeface="Cambria Math" panose="02040503050406030204" pitchFamily="18" charset="0"/>
                                      </a:rPr>
                                      <m:t>=1</m:t>
                                    </m:r>
                                  </m:sub>
                                  <m:sup>
                                    <m:r>
                                      <a:rPr lang="en-GB">
                                        <a:latin typeface="Cambria Math" panose="02040503050406030204" pitchFamily="18" charset="0"/>
                                      </a:rPr>
                                      <m:t>𝑁</m:t>
                                    </m:r>
                                  </m:sup>
                                  <m:e>
                                    <m:sSup>
                                      <m:sSupPr>
                                        <m:ctrlPr>
                                          <a:rPr lang="en-GB" i="1" smtClean="0">
                                            <a:latin typeface="Cambria Math" panose="02040503050406030204" pitchFamily="18" charset="0"/>
                                          </a:rPr>
                                        </m:ctrlPr>
                                      </m:sSupPr>
                                      <m:e>
                                        <m:r>
                                          <a:rPr lang="en-GB" b="0" smtClean="0">
                                            <a:latin typeface="Cambria Math" panose="02040503050406030204" pitchFamily="18" charset="0"/>
                                          </a:rPr>
                                          <m:t>(</m:t>
                                        </m:r>
                                        <m:sSub>
                                          <m:sSubPr>
                                            <m:ctrlPr>
                                              <a:rPr lang="en-GB" b="0" i="1" smtClean="0">
                                                <a:latin typeface="Cambria Math" panose="02040503050406030204" pitchFamily="18" charset="0"/>
                                              </a:rPr>
                                            </m:ctrlPr>
                                          </m:sSubPr>
                                          <m:e>
                                            <m:r>
                                              <a:rPr lang="en-GB" b="0" smtClean="0">
                                                <a:latin typeface="Cambria Math" panose="02040503050406030204" pitchFamily="18" charset="0"/>
                                              </a:rPr>
                                              <m:t>𝑥</m:t>
                                            </m:r>
                                          </m:e>
                                          <m:sub>
                                            <m:r>
                                              <a:rPr lang="en-GB" b="0" smtClean="0">
                                                <a:latin typeface="Cambria Math" panose="02040503050406030204" pitchFamily="18" charset="0"/>
                                              </a:rPr>
                                              <m:t>𝑖</m:t>
                                            </m:r>
                                          </m:sub>
                                        </m:sSub>
                                        <m:r>
                                          <a:rPr lang="en-GB" b="0" smtClean="0">
                                            <a:latin typeface="Cambria Math" panose="02040503050406030204" pitchFamily="18" charset="0"/>
                                          </a:rPr>
                                          <m:t>−</m:t>
                                        </m:r>
                                        <m:r>
                                          <a:rPr lang="en-GB" b="0" smtClean="0">
                                            <a:latin typeface="Cambria Math" panose="02040503050406030204" pitchFamily="18" charset="0"/>
                                          </a:rPr>
                                          <m:t>𝜇</m:t>
                                        </m:r>
                                        <m:r>
                                          <a:rPr lang="en-GB" b="0" smtClean="0">
                                            <a:latin typeface="Cambria Math" panose="02040503050406030204" pitchFamily="18" charset="0"/>
                                          </a:rPr>
                                          <m:t>)</m:t>
                                        </m:r>
                                      </m:e>
                                      <m:sup>
                                        <m:r>
                                          <a:rPr lang="en-GB" b="0" smtClean="0">
                                            <a:latin typeface="Cambria Math" panose="02040503050406030204" pitchFamily="18" charset="0"/>
                                          </a:rPr>
                                          <m:t>2</m:t>
                                        </m:r>
                                      </m:sup>
                                    </m:sSup>
                                  </m:e>
                                </m:nary>
                              </m:oMath>
                            </m:oMathPara>
                          </a14:m>
                          <a:endParaRPr lang="en-GB" dirty="0">
                            <a:ea typeface="Cambria Math"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sl-SI" b="0" smtClean="0">
                                        <a:latin typeface="Cambria Math" panose="02040503050406030204" pitchFamily="18" charset="0"/>
                                      </a:rPr>
                                      <m:t>𝑠</m:t>
                                    </m:r>
                                  </m:e>
                                  <m:sup>
                                    <m:r>
                                      <a:rPr lang="en-GB" b="0" smtClean="0">
                                        <a:latin typeface="Cambria Math" panose="02040503050406030204" pitchFamily="18" charset="0"/>
                                      </a:rPr>
                                      <m:t>2</m:t>
                                    </m:r>
                                  </m:sup>
                                </m:sSup>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sl-SI" b="0" smtClean="0">
                                        <a:latin typeface="Cambria Math" panose="02040503050406030204" pitchFamily="18" charset="0"/>
                                      </a:rPr>
                                      <m:t>𝑛</m:t>
                                    </m:r>
                                  </m:den>
                                </m:f>
                                <m:nary>
                                  <m:naryPr>
                                    <m:chr m:val="∑"/>
                                    <m:ctrlPr>
                                      <a:rPr lang="en-GB" i="1">
                                        <a:latin typeface="Cambria Math" panose="02040503050406030204" pitchFamily="18" charset="0"/>
                                      </a:rPr>
                                    </m:ctrlPr>
                                  </m:naryPr>
                                  <m:sub>
                                    <m:r>
                                      <m:rPr>
                                        <m:brk m:alnAt="23"/>
                                      </m:rPr>
                                      <a:rPr lang="en-GB">
                                        <a:latin typeface="Cambria Math" panose="02040503050406030204" pitchFamily="18" charset="0"/>
                                      </a:rPr>
                                      <m:t>𝑖</m:t>
                                    </m:r>
                                    <m:r>
                                      <a:rPr lang="en-GB">
                                        <a:latin typeface="Cambria Math" panose="02040503050406030204" pitchFamily="18" charset="0"/>
                                      </a:rPr>
                                      <m:t>=1</m:t>
                                    </m:r>
                                  </m:sub>
                                  <m:sup>
                                    <m:r>
                                      <a:rPr lang="sl-SI" b="0" smtClean="0">
                                        <a:latin typeface="Cambria Math" panose="02040503050406030204" pitchFamily="18" charset="0"/>
                                      </a:rPr>
                                      <m:t>𝑛</m:t>
                                    </m:r>
                                  </m:sup>
                                  <m:e>
                                    <m:sSup>
                                      <m:sSupPr>
                                        <m:ctrlPr>
                                          <a:rPr lang="en-GB" i="1" smtClean="0">
                                            <a:latin typeface="Cambria Math" panose="02040503050406030204" pitchFamily="18" charset="0"/>
                                          </a:rPr>
                                        </m:ctrlPr>
                                      </m:sSupPr>
                                      <m:e>
                                        <m:r>
                                          <a:rPr lang="en-GB" b="0" smtClean="0">
                                            <a:latin typeface="Cambria Math" panose="02040503050406030204" pitchFamily="18" charset="0"/>
                                          </a:rPr>
                                          <m:t>(</m:t>
                                        </m:r>
                                        <m:sSub>
                                          <m:sSubPr>
                                            <m:ctrlPr>
                                              <a:rPr lang="en-GB" b="0" i="1" smtClean="0">
                                                <a:latin typeface="Cambria Math" panose="02040503050406030204" pitchFamily="18" charset="0"/>
                                              </a:rPr>
                                            </m:ctrlPr>
                                          </m:sSubPr>
                                          <m:e>
                                            <m:r>
                                              <a:rPr lang="en-GB" b="0" smtClean="0">
                                                <a:latin typeface="Cambria Math" panose="02040503050406030204" pitchFamily="18" charset="0"/>
                                              </a:rPr>
                                              <m:t>𝑥</m:t>
                                            </m:r>
                                          </m:e>
                                          <m:sub>
                                            <m:r>
                                              <a:rPr lang="en-GB" b="0" smtClean="0">
                                                <a:latin typeface="Cambria Math" panose="02040503050406030204" pitchFamily="18" charset="0"/>
                                              </a:rPr>
                                              <m:t>𝑖</m:t>
                                            </m:r>
                                          </m:sub>
                                        </m:sSub>
                                        <m:r>
                                          <a:rPr lang="en-GB" b="0" smtClean="0">
                                            <a:latin typeface="Cambria Math" panose="02040503050406030204" pitchFamily="18" charset="0"/>
                                          </a:rPr>
                                          <m:t>−</m:t>
                                        </m:r>
                                        <m:acc>
                                          <m:accPr>
                                            <m:chr m:val="̅"/>
                                            <m:ctrlPr>
                                              <a:rPr lang="sl-SI" b="0" i="1" smtClean="0">
                                                <a:latin typeface="Cambria Math" panose="02040503050406030204" pitchFamily="18" charset="0"/>
                                              </a:rPr>
                                            </m:ctrlPr>
                                          </m:accPr>
                                          <m:e>
                                            <m:r>
                                              <a:rPr lang="sl-SI" b="0" smtClean="0">
                                                <a:latin typeface="Cambria Math" panose="02040503050406030204" pitchFamily="18" charset="0"/>
                                              </a:rPr>
                                              <m:t>𝑋</m:t>
                                            </m:r>
                                          </m:e>
                                        </m:acc>
                                        <m:r>
                                          <a:rPr lang="en-GB" b="0" smtClean="0">
                                            <a:latin typeface="Cambria Math" panose="02040503050406030204" pitchFamily="18" charset="0"/>
                                          </a:rPr>
                                          <m:t>)</m:t>
                                        </m:r>
                                      </m:e>
                                      <m:sup>
                                        <m:r>
                                          <a:rPr lang="en-GB" b="0" smtClean="0">
                                            <a:latin typeface="Cambria Math" panose="02040503050406030204" pitchFamily="18" charset="0"/>
                                          </a:rPr>
                                          <m:t>2</m:t>
                                        </m:r>
                                      </m:sup>
                                    </m:sSup>
                                  </m:e>
                                </m:nary>
                              </m:oMath>
                            </m:oMathPara>
                          </a14:m>
                          <a:endParaRPr lang="en-GB" dirty="0">
                            <a:ea typeface="Cambria Math" panose="02040503050406030204" pitchFamily="18" charset="0"/>
                          </a:endParaRPr>
                        </a:p>
                      </a:txBody>
                      <a:tcPr/>
                    </a:tc>
                    <a:extLst>
                      <a:ext uri="{0D108BD9-81ED-4DB2-BD59-A6C34878D82A}">
                        <a16:rowId xmlns:a16="http://schemas.microsoft.com/office/drawing/2014/main" val="2640029104"/>
                      </a:ext>
                    </a:extLst>
                  </a:tr>
                  <a:tr h="370840">
                    <a:tc>
                      <a:txBody>
                        <a:bodyPr/>
                        <a:lstStyle/>
                        <a:p>
                          <a:r>
                            <a:rPr lang="sl-SI" dirty="0"/>
                            <a:t>Standardni odklon</a:t>
                          </a:r>
                          <a:endParaRPr lang="en-SI" dirty="0"/>
                        </a:p>
                      </a:txBody>
                      <a:tcPr/>
                    </a:tc>
                    <a:tc>
                      <a:txBody>
                        <a:bodyPr/>
                        <a:lstStyle/>
                        <a:p>
                          <a:pPr/>
                          <a14:m>
                            <m:oMathPara xmlns:m="http://schemas.openxmlformats.org/officeDocument/2006/math">
                              <m:oMathParaPr>
                                <m:jc m:val="centerGroup"/>
                              </m:oMathParaPr>
                              <m:oMath xmlns:m="http://schemas.openxmlformats.org/officeDocument/2006/math">
                                <m:r>
                                  <a:rPr lang="en-GB" noProof="0" smtClean="0">
                                    <a:latin typeface="Cambria Math" panose="02040503050406030204" pitchFamily="18" charset="0"/>
                                  </a:rPr>
                                  <m:t>𝜎</m:t>
                                </m:r>
                                <m:r>
                                  <a:rPr lang="en-GB" b="0" noProof="0" smtClean="0">
                                    <a:latin typeface="Cambria Math" panose="02040503050406030204" pitchFamily="18" charset="0"/>
                                  </a:rPr>
                                  <m:t>=</m:t>
                                </m:r>
                                <m:rad>
                                  <m:radPr>
                                    <m:degHide m:val="on"/>
                                    <m:ctrlPr>
                                      <a:rPr lang="en-GB" b="0" i="1" noProof="0" smtClean="0">
                                        <a:latin typeface="Cambria Math" panose="02040503050406030204" pitchFamily="18" charset="0"/>
                                      </a:rPr>
                                    </m:ctrlPr>
                                  </m:radPr>
                                  <m:deg/>
                                  <m:e>
                                    <m:sSup>
                                      <m:sSupPr>
                                        <m:ctrlPr>
                                          <a:rPr lang="en-GB" i="1">
                                            <a:latin typeface="Cambria Math" panose="02040503050406030204" pitchFamily="18" charset="0"/>
                                          </a:rPr>
                                        </m:ctrlPr>
                                      </m:sSupPr>
                                      <m:e>
                                        <m:r>
                                          <a:rPr lang="en-GB">
                                            <a:latin typeface="Cambria Math" panose="02040503050406030204" pitchFamily="18" charset="0"/>
                                          </a:rPr>
                                          <m:t>𝜎</m:t>
                                        </m:r>
                                      </m:e>
                                      <m:sup>
                                        <m:r>
                                          <a:rPr lang="en-GB">
                                            <a:latin typeface="Cambria Math" panose="02040503050406030204" pitchFamily="18" charset="0"/>
                                          </a:rPr>
                                          <m:t>2</m:t>
                                        </m:r>
                                      </m:sup>
                                    </m:sSup>
                                  </m:e>
                                </m:rad>
                              </m:oMath>
                            </m:oMathPara>
                          </a14:m>
                          <a:endParaRPr lang="en-SI" dirty="0"/>
                        </a:p>
                      </a:txBody>
                      <a:tcPr/>
                    </a:tc>
                    <a:tc>
                      <a:txBody>
                        <a:bodyPr/>
                        <a:lstStyle/>
                        <a:p>
                          <a:pPr/>
                          <a14:m>
                            <m:oMathPara xmlns:m="http://schemas.openxmlformats.org/officeDocument/2006/math">
                              <m:oMathParaPr>
                                <m:jc m:val="centerGroup"/>
                              </m:oMathParaPr>
                              <m:oMath xmlns:m="http://schemas.openxmlformats.org/officeDocument/2006/math">
                                <m:r>
                                  <a:rPr lang="sl-SI" b="0" noProof="0" smtClean="0">
                                    <a:latin typeface="Cambria Math" panose="02040503050406030204" pitchFamily="18" charset="0"/>
                                  </a:rPr>
                                  <m:t>𝑠</m:t>
                                </m:r>
                                <m:r>
                                  <a:rPr lang="en-GB" b="0" noProof="0" smtClean="0">
                                    <a:latin typeface="Cambria Math" panose="02040503050406030204" pitchFamily="18" charset="0"/>
                                  </a:rPr>
                                  <m:t>=</m:t>
                                </m:r>
                                <m:rad>
                                  <m:radPr>
                                    <m:degHide m:val="on"/>
                                    <m:ctrlPr>
                                      <a:rPr lang="en-GB" b="0" i="1" noProof="0" smtClean="0">
                                        <a:latin typeface="Cambria Math" panose="02040503050406030204" pitchFamily="18" charset="0"/>
                                      </a:rPr>
                                    </m:ctrlPr>
                                  </m:radPr>
                                  <m:deg/>
                                  <m:e>
                                    <m:sSup>
                                      <m:sSupPr>
                                        <m:ctrlPr>
                                          <a:rPr lang="en-GB" i="1">
                                            <a:latin typeface="Cambria Math" panose="02040503050406030204" pitchFamily="18" charset="0"/>
                                          </a:rPr>
                                        </m:ctrlPr>
                                      </m:sSupPr>
                                      <m:e>
                                        <m:r>
                                          <a:rPr lang="sl-SI" b="0" smtClean="0">
                                            <a:latin typeface="Cambria Math" panose="02040503050406030204" pitchFamily="18" charset="0"/>
                                          </a:rPr>
                                          <m:t>𝑠</m:t>
                                        </m:r>
                                      </m:e>
                                      <m:sup>
                                        <m:r>
                                          <a:rPr lang="en-GB">
                                            <a:latin typeface="Cambria Math" panose="02040503050406030204" pitchFamily="18" charset="0"/>
                                          </a:rPr>
                                          <m:t>2</m:t>
                                        </m:r>
                                      </m:sup>
                                    </m:sSup>
                                  </m:e>
                                </m:rad>
                              </m:oMath>
                            </m:oMathPara>
                          </a14:m>
                          <a:endParaRPr lang="en-SI" dirty="0"/>
                        </a:p>
                      </a:txBody>
                      <a:tcPr/>
                    </a:tc>
                    <a:extLst>
                      <a:ext uri="{0D108BD9-81ED-4DB2-BD59-A6C34878D82A}">
                        <a16:rowId xmlns:a16="http://schemas.microsoft.com/office/drawing/2014/main" val="3746027120"/>
                      </a:ext>
                    </a:extLst>
                  </a:tr>
                  <a:tr h="370840">
                    <a:tc>
                      <a:txBody>
                        <a:bodyPr/>
                        <a:lstStyle/>
                        <a:p>
                          <a:r>
                            <a:rPr lang="sl-SI" dirty="0"/>
                            <a:t>Deleži</a:t>
                          </a:r>
                          <a:endParaRPr lang="en-SI" dirty="0"/>
                        </a:p>
                      </a:txBody>
                      <a:tcPr/>
                    </a:tc>
                    <a:tc>
                      <a:txBody>
                        <a:bodyPr/>
                        <a:lstStyle/>
                        <a:p>
                          <a:pPr/>
                          <a14:m>
                            <m:oMathPara xmlns:m="http://schemas.openxmlformats.org/officeDocument/2006/math">
                              <m:oMathParaPr>
                                <m:jc m:val="centerGroup"/>
                              </m:oMathParaPr>
                              <m:oMath xmlns:m="http://schemas.openxmlformats.org/officeDocument/2006/math">
                                <m:r>
                                  <a:rPr lang="en-SI" smtClean="0">
                                    <a:latin typeface="Cambria Math" panose="02040503050406030204" pitchFamily="18" charset="0"/>
                                  </a:rPr>
                                  <m:t>𝜋</m:t>
                                </m:r>
                                <m:r>
                                  <a:rPr lang="sl-SI" b="0" smtClean="0">
                                    <a:latin typeface="Cambria Math" panose="02040503050406030204" pitchFamily="18" charset="0"/>
                                  </a:rPr>
                                  <m:t>=</m:t>
                                </m:r>
                                <m:f>
                                  <m:fPr>
                                    <m:ctrlPr>
                                      <a:rPr lang="sl-SI"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sl-SI" b="0" smtClean="0">
                                            <a:latin typeface="Cambria Math" panose="02040503050406030204" pitchFamily="18" charset="0"/>
                                          </a:rPr>
                                          <m:t>𝑓</m:t>
                                        </m:r>
                                      </m:e>
                                      <m:sub>
                                        <m:r>
                                          <a:rPr lang="en-GB" b="0" smtClean="0">
                                            <a:latin typeface="Cambria Math" panose="02040503050406030204" pitchFamily="18" charset="0"/>
                                          </a:rPr>
                                          <m:t>𝑖</m:t>
                                        </m:r>
                                      </m:sub>
                                    </m:sSub>
                                  </m:num>
                                  <m:den>
                                    <m:r>
                                      <a:rPr lang="sl-SI" b="0" smtClean="0">
                                        <a:latin typeface="Cambria Math" panose="02040503050406030204" pitchFamily="18" charset="0"/>
                                      </a:rPr>
                                      <m:t>𝑁</m:t>
                                    </m:r>
                                  </m:den>
                                </m:f>
                              </m:oMath>
                            </m:oMathPara>
                          </a14:m>
                          <a:endParaRPr lang="en-SI"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sl-SI" b="0" smtClean="0">
                                    <a:latin typeface="Cambria Math" panose="02040503050406030204" pitchFamily="18" charset="0"/>
                                  </a:rPr>
                                  <m:t>𝑝</m:t>
                                </m:r>
                                <m:r>
                                  <a:rPr lang="sl-SI" b="0" smtClean="0">
                                    <a:latin typeface="Cambria Math" panose="02040503050406030204" pitchFamily="18" charset="0"/>
                                  </a:rPr>
                                  <m:t>=</m:t>
                                </m:r>
                                <m:f>
                                  <m:fPr>
                                    <m:ctrlPr>
                                      <a:rPr lang="sl-SI"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sl-SI" b="0" smtClean="0">
                                            <a:latin typeface="Cambria Math" panose="02040503050406030204" pitchFamily="18" charset="0"/>
                                          </a:rPr>
                                          <m:t>𝑓</m:t>
                                        </m:r>
                                      </m:e>
                                      <m:sub>
                                        <m:r>
                                          <a:rPr lang="en-GB" b="0" smtClean="0">
                                            <a:latin typeface="Cambria Math" panose="02040503050406030204" pitchFamily="18" charset="0"/>
                                          </a:rPr>
                                          <m:t>𝑖</m:t>
                                        </m:r>
                                      </m:sub>
                                    </m:sSub>
                                  </m:num>
                                  <m:den>
                                    <m:r>
                                      <a:rPr lang="sl-SI" b="0" smtClean="0">
                                        <a:latin typeface="Cambria Math" panose="02040503050406030204" pitchFamily="18" charset="0"/>
                                      </a:rPr>
                                      <m:t>𝑛</m:t>
                                    </m:r>
                                  </m:den>
                                </m:f>
                              </m:oMath>
                            </m:oMathPara>
                          </a14:m>
                          <a:endParaRPr lang="en-SI" dirty="0"/>
                        </a:p>
                      </a:txBody>
                      <a:tcPr/>
                    </a:tc>
                    <a:extLst>
                      <a:ext uri="{0D108BD9-81ED-4DB2-BD59-A6C34878D82A}">
                        <a16:rowId xmlns:a16="http://schemas.microsoft.com/office/drawing/2014/main" val="1232466054"/>
                      </a:ext>
                    </a:extLst>
                  </a:tr>
                </a:tbl>
              </a:graphicData>
            </a:graphic>
          </p:graphicFrame>
        </mc:Choice>
        <mc:Fallback xmlns="">
          <p:graphicFrame>
            <p:nvGraphicFramePr>
              <p:cNvPr id="6" name="Content Placeholder 9">
                <a:extLst>
                  <a:ext uri="{FF2B5EF4-FFF2-40B4-BE49-F238E27FC236}">
                    <a16:creationId xmlns:a16="http://schemas.microsoft.com/office/drawing/2014/main" id="{EB65C70B-AD69-1F47-83B0-F9A092873C08}"/>
                  </a:ext>
                </a:extLst>
              </p:cNvPr>
              <p:cNvGraphicFramePr>
                <a:graphicFrameLocks/>
              </p:cNvGraphicFramePr>
              <p:nvPr>
                <p:extLst>
                  <p:ext uri="{D42A27DB-BD31-4B8C-83A1-F6EECF244321}">
                    <p14:modId xmlns:p14="http://schemas.microsoft.com/office/powerpoint/2010/main" val="764257809"/>
                  </p:ext>
                </p:extLst>
              </p:nvPr>
            </p:nvGraphicFramePr>
            <p:xfrm>
              <a:off x="838200" y="1825625"/>
              <a:ext cx="10515600" cy="3527933"/>
            </p:xfrm>
            <a:graphic>
              <a:graphicData uri="http://schemas.openxmlformats.org/drawingml/2006/table">
                <a:tbl>
                  <a:tblPr firstRow="1" bandRow="1">
                    <a:tableStyleId>{B301B821-A1FF-4177-AEE7-76D212191A09}</a:tableStyleId>
                  </a:tblPr>
                  <a:tblGrid>
                    <a:gridCol w="2451265">
                      <a:extLst>
                        <a:ext uri="{9D8B030D-6E8A-4147-A177-3AD203B41FA5}">
                          <a16:colId xmlns:a16="http://schemas.microsoft.com/office/drawing/2014/main" val="3652787202"/>
                        </a:ext>
                      </a:extLst>
                    </a:gridCol>
                    <a:gridCol w="4559135">
                      <a:extLst>
                        <a:ext uri="{9D8B030D-6E8A-4147-A177-3AD203B41FA5}">
                          <a16:colId xmlns:a16="http://schemas.microsoft.com/office/drawing/2014/main" val="3385580079"/>
                        </a:ext>
                      </a:extLst>
                    </a:gridCol>
                    <a:gridCol w="3505200">
                      <a:extLst>
                        <a:ext uri="{9D8B030D-6E8A-4147-A177-3AD203B41FA5}">
                          <a16:colId xmlns:a16="http://schemas.microsoft.com/office/drawing/2014/main" val="1398124926"/>
                        </a:ext>
                      </a:extLst>
                    </a:gridCol>
                  </a:tblGrid>
                  <a:tr h="370840">
                    <a:tc>
                      <a:txBody>
                        <a:bodyPr/>
                        <a:lstStyle/>
                        <a:p>
                          <a:endParaRPr lang="en-SI" dirty="0"/>
                        </a:p>
                      </a:txBody>
                      <a:tcPr/>
                    </a:tc>
                    <a:tc>
                      <a:txBody>
                        <a:bodyPr/>
                        <a:lstStyle/>
                        <a:p>
                          <a:r>
                            <a:rPr lang="sl-SI" dirty="0"/>
                            <a:t>Populacija (N enot)</a:t>
                          </a:r>
                          <a:endParaRPr lang="en-SI" dirty="0"/>
                        </a:p>
                      </a:txBody>
                      <a:tcPr/>
                    </a:tc>
                    <a:tc>
                      <a:txBody>
                        <a:bodyPr/>
                        <a:lstStyle/>
                        <a:p>
                          <a:r>
                            <a:rPr lang="sl-SI" dirty="0"/>
                            <a:t>Vzorec (n enot)</a:t>
                          </a:r>
                          <a:endParaRPr lang="en-SI" dirty="0"/>
                        </a:p>
                      </a:txBody>
                      <a:tcPr/>
                    </a:tc>
                    <a:extLst>
                      <a:ext uri="{0D108BD9-81ED-4DB2-BD59-A6C34878D82A}">
                        <a16:rowId xmlns:a16="http://schemas.microsoft.com/office/drawing/2014/main" val="557785938"/>
                      </a:ext>
                    </a:extLst>
                  </a:tr>
                  <a:tr h="370840">
                    <a:tc>
                      <a:txBody>
                        <a:bodyPr/>
                        <a:lstStyle/>
                        <a:p>
                          <a:r>
                            <a:rPr lang="sl-SI" dirty="0"/>
                            <a:t>Oznake</a:t>
                          </a:r>
                          <a:endParaRPr lang="en-SI" dirty="0"/>
                        </a:p>
                      </a:txBody>
                      <a:tcPr/>
                    </a:tc>
                    <a:tc>
                      <a:txBody>
                        <a:bodyPr/>
                        <a:lstStyle/>
                        <a:p>
                          <a:r>
                            <a:rPr lang="sl-SI" dirty="0"/>
                            <a:t>Grške črke</a:t>
                          </a:r>
                          <a:endParaRPr lang="en-SI" dirty="0"/>
                        </a:p>
                      </a:txBody>
                      <a:tcPr/>
                    </a:tc>
                    <a:tc>
                      <a:txBody>
                        <a:bodyPr/>
                        <a:lstStyle/>
                        <a:p>
                          <a:r>
                            <a:rPr lang="sl-SI" dirty="0"/>
                            <a:t>Latinske črke</a:t>
                          </a:r>
                          <a:endParaRPr lang="en-SI" dirty="0"/>
                        </a:p>
                      </a:txBody>
                      <a:tcPr/>
                    </a:tc>
                    <a:extLst>
                      <a:ext uri="{0D108BD9-81ED-4DB2-BD59-A6C34878D82A}">
                        <a16:rowId xmlns:a16="http://schemas.microsoft.com/office/drawing/2014/main" val="2328105653"/>
                      </a:ext>
                    </a:extLst>
                  </a:tr>
                  <a:tr h="868172">
                    <a:tc>
                      <a:txBody>
                        <a:bodyPr/>
                        <a:lstStyle/>
                        <a:p>
                          <a:r>
                            <a:rPr lang="sl-SI" dirty="0"/>
                            <a:t>Aritmetična sredina</a:t>
                          </a:r>
                          <a:endParaRPr lang="en-SI" dirty="0"/>
                        </a:p>
                      </a:txBody>
                      <a:tcPr/>
                    </a:tc>
                    <a:tc>
                      <a:txBody>
                        <a:bodyPr/>
                        <a:lstStyle/>
                        <a:p>
                          <a:endParaRPr lang="en-SI"/>
                        </a:p>
                      </a:txBody>
                      <a:tcPr>
                        <a:blipFill>
                          <a:blip r:embed="rId3"/>
                          <a:stretch>
                            <a:fillRect l="-53805" t="-88811" r="-77036" b="-221678"/>
                          </a:stretch>
                        </a:blipFill>
                      </a:tcPr>
                    </a:tc>
                    <a:tc>
                      <a:txBody>
                        <a:bodyPr/>
                        <a:lstStyle/>
                        <a:p>
                          <a:endParaRPr lang="en-SI"/>
                        </a:p>
                      </a:txBody>
                      <a:tcPr>
                        <a:blipFill>
                          <a:blip r:embed="rId3"/>
                          <a:stretch>
                            <a:fillRect l="-200348" t="-88811" r="-348" b="-221678"/>
                          </a:stretch>
                        </a:blipFill>
                      </a:tcPr>
                    </a:tc>
                    <a:extLst>
                      <a:ext uri="{0D108BD9-81ED-4DB2-BD59-A6C34878D82A}">
                        <a16:rowId xmlns:a16="http://schemas.microsoft.com/office/drawing/2014/main" val="3147495253"/>
                      </a:ext>
                    </a:extLst>
                  </a:tr>
                  <a:tr h="868172">
                    <a:tc>
                      <a:txBody>
                        <a:bodyPr/>
                        <a:lstStyle/>
                        <a:p>
                          <a:r>
                            <a:rPr lang="sl-SI" dirty="0"/>
                            <a:t>Varianca</a:t>
                          </a:r>
                          <a:endParaRPr lang="en-SI" dirty="0"/>
                        </a:p>
                      </a:txBody>
                      <a:tcPr/>
                    </a:tc>
                    <a:tc>
                      <a:txBody>
                        <a:bodyPr/>
                        <a:lstStyle/>
                        <a:p>
                          <a:endParaRPr lang="en-SI"/>
                        </a:p>
                      </a:txBody>
                      <a:tcPr>
                        <a:blipFill>
                          <a:blip r:embed="rId3"/>
                          <a:stretch>
                            <a:fillRect l="-53805" t="-190141" r="-77036" b="-123239"/>
                          </a:stretch>
                        </a:blipFill>
                      </a:tcPr>
                    </a:tc>
                    <a:tc>
                      <a:txBody>
                        <a:bodyPr/>
                        <a:lstStyle/>
                        <a:p>
                          <a:endParaRPr lang="en-SI"/>
                        </a:p>
                      </a:txBody>
                      <a:tcPr>
                        <a:blipFill>
                          <a:blip r:embed="rId3"/>
                          <a:stretch>
                            <a:fillRect l="-200348" t="-190141" r="-348" b="-123239"/>
                          </a:stretch>
                        </a:blipFill>
                      </a:tcPr>
                    </a:tc>
                    <a:extLst>
                      <a:ext uri="{0D108BD9-81ED-4DB2-BD59-A6C34878D82A}">
                        <a16:rowId xmlns:a16="http://schemas.microsoft.com/office/drawing/2014/main" val="2640029104"/>
                      </a:ext>
                    </a:extLst>
                  </a:tr>
                  <a:tr h="437007">
                    <a:tc>
                      <a:txBody>
                        <a:bodyPr/>
                        <a:lstStyle/>
                        <a:p>
                          <a:r>
                            <a:rPr lang="sl-SI" dirty="0"/>
                            <a:t>Standardni odklon</a:t>
                          </a:r>
                          <a:endParaRPr lang="en-SI" dirty="0"/>
                        </a:p>
                      </a:txBody>
                      <a:tcPr/>
                    </a:tc>
                    <a:tc>
                      <a:txBody>
                        <a:bodyPr/>
                        <a:lstStyle/>
                        <a:p>
                          <a:endParaRPr lang="en-SI"/>
                        </a:p>
                      </a:txBody>
                      <a:tcPr>
                        <a:blipFill>
                          <a:blip r:embed="rId3"/>
                          <a:stretch>
                            <a:fillRect l="-53805" t="-572222" r="-77036" b="-143056"/>
                          </a:stretch>
                        </a:blipFill>
                      </a:tcPr>
                    </a:tc>
                    <a:tc>
                      <a:txBody>
                        <a:bodyPr/>
                        <a:lstStyle/>
                        <a:p>
                          <a:endParaRPr lang="en-SI"/>
                        </a:p>
                      </a:txBody>
                      <a:tcPr>
                        <a:blipFill>
                          <a:blip r:embed="rId3"/>
                          <a:stretch>
                            <a:fillRect l="-200348" t="-572222" r="-348" b="-143056"/>
                          </a:stretch>
                        </a:blipFill>
                      </a:tcPr>
                    </a:tc>
                    <a:extLst>
                      <a:ext uri="{0D108BD9-81ED-4DB2-BD59-A6C34878D82A}">
                        <a16:rowId xmlns:a16="http://schemas.microsoft.com/office/drawing/2014/main" val="3746027120"/>
                      </a:ext>
                    </a:extLst>
                  </a:tr>
                  <a:tr h="612902">
                    <a:tc>
                      <a:txBody>
                        <a:bodyPr/>
                        <a:lstStyle/>
                        <a:p>
                          <a:r>
                            <a:rPr lang="sl-SI" dirty="0"/>
                            <a:t>Deleži</a:t>
                          </a:r>
                          <a:endParaRPr lang="en-SI" dirty="0"/>
                        </a:p>
                      </a:txBody>
                      <a:tcPr/>
                    </a:tc>
                    <a:tc>
                      <a:txBody>
                        <a:bodyPr/>
                        <a:lstStyle/>
                        <a:p>
                          <a:endParaRPr lang="en-SI"/>
                        </a:p>
                      </a:txBody>
                      <a:tcPr>
                        <a:blipFill>
                          <a:blip r:embed="rId3"/>
                          <a:stretch>
                            <a:fillRect l="-53805" t="-479208" r="-77036" b="-1980"/>
                          </a:stretch>
                        </a:blipFill>
                      </a:tcPr>
                    </a:tc>
                    <a:tc>
                      <a:txBody>
                        <a:bodyPr/>
                        <a:lstStyle/>
                        <a:p>
                          <a:endParaRPr lang="en-SI"/>
                        </a:p>
                      </a:txBody>
                      <a:tcPr>
                        <a:blipFill>
                          <a:blip r:embed="rId3"/>
                          <a:stretch>
                            <a:fillRect l="-200348" t="-479208" r="-348" b="-1980"/>
                          </a:stretch>
                        </a:blipFill>
                      </a:tcPr>
                    </a:tc>
                    <a:extLst>
                      <a:ext uri="{0D108BD9-81ED-4DB2-BD59-A6C34878D82A}">
                        <a16:rowId xmlns:a16="http://schemas.microsoft.com/office/drawing/2014/main" val="1232466054"/>
                      </a:ext>
                    </a:extLst>
                  </a:tr>
                </a:tbl>
              </a:graphicData>
            </a:graphic>
          </p:graphicFrame>
        </mc:Fallback>
      </mc:AlternateContent>
    </p:spTree>
    <p:extLst>
      <p:ext uri="{BB962C8B-B14F-4D97-AF65-F5344CB8AC3E}">
        <p14:creationId xmlns:p14="http://schemas.microsoft.com/office/powerpoint/2010/main" val="497555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Porazdelitev vzorčnih statistik</a:t>
            </a:r>
            <a:endParaRPr lang="sl-SI" noProof="0"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fontScale="85000" lnSpcReduction="10000"/>
              </a:bodyPr>
              <a:lstStyle/>
              <a:p>
                <a:r>
                  <a:rPr lang="sl-SI" dirty="0">
                    <a:latin typeface="Hero New Light"/>
                  </a:rPr>
                  <a:t>Imamo populacijo velikosti N enote in izberemo enostavni slučajni vzorec (brez zamenjave) velikosti n enot: vse enote imajo enako verjetnost, da jih izberemo in vsi vzorci so enako verjetni.</a:t>
                </a:r>
              </a:p>
              <a:p>
                <a:endParaRPr lang="sl-SI" dirty="0">
                  <a:latin typeface="Hero New Light"/>
                </a:endParaRPr>
              </a:p>
              <a:p>
                <a:pPr marL="0" indent="0">
                  <a:buNone/>
                </a:pPr>
                <a:r>
                  <a:rPr lang="sl-SI" u="sng" dirty="0">
                    <a:latin typeface="Hero New Light"/>
                  </a:rPr>
                  <a:t>Primer: </a:t>
                </a:r>
                <a:r>
                  <a:rPr lang="sl-SI" dirty="0">
                    <a:latin typeface="Hero New Light"/>
                  </a:rPr>
                  <a:t>Populacija velikosti N = 4 enote in z vrednostmi spremenljivke X: 0, 1, 2, 3</a:t>
                </a:r>
              </a:p>
              <a:p>
                <a:pPr marL="0" indent="0">
                  <a:buNone/>
                </a:pPr>
                <a14:m>
                  <m:oMath xmlns:m="http://schemas.openxmlformats.org/officeDocument/2006/math">
                    <m:r>
                      <a:rPr lang="sl-SI" i="1" smtClean="0">
                        <a:latin typeface="Cambria Math" panose="02040503050406030204" pitchFamily="18" charset="0"/>
                        <a:ea typeface="Cambria Math" panose="02040503050406030204" pitchFamily="18" charset="0"/>
                      </a:rPr>
                      <m:t>𝜇</m:t>
                    </m:r>
                    <m:r>
                      <a:rPr lang="sl-SI" i="1" smtClean="0">
                        <a:latin typeface="Cambria Math" panose="02040503050406030204" pitchFamily="18" charset="0"/>
                        <a:ea typeface="Cambria Math" panose="02040503050406030204" pitchFamily="18" charset="0"/>
                      </a:rPr>
                      <m:t>=</m:t>
                    </m:r>
                    <m:f>
                      <m:fPr>
                        <m:ctrlPr>
                          <a:rPr lang="sl-SI" i="1">
                            <a:latin typeface="Cambria Math" panose="02040503050406030204" pitchFamily="18" charset="0"/>
                            <a:ea typeface="Cambria Math" panose="02040503050406030204" pitchFamily="18" charset="0"/>
                          </a:rPr>
                        </m:ctrlPr>
                      </m:fPr>
                      <m:num>
                        <m:r>
                          <a:rPr lang="sl-SI" i="1">
                            <a:latin typeface="Cambria Math" panose="02040503050406030204" pitchFamily="18" charset="0"/>
                            <a:ea typeface="Cambria Math" panose="02040503050406030204" pitchFamily="18" charset="0"/>
                          </a:rPr>
                          <m:t>1</m:t>
                        </m:r>
                      </m:num>
                      <m:den>
                        <m:r>
                          <a:rPr lang="sl-SI" i="1">
                            <a:latin typeface="Cambria Math" panose="02040503050406030204" pitchFamily="18" charset="0"/>
                            <a:ea typeface="Cambria Math" panose="02040503050406030204" pitchFamily="18" charset="0"/>
                          </a:rPr>
                          <m:t>𝑁</m:t>
                        </m:r>
                      </m:den>
                    </m:f>
                    <m:nary>
                      <m:naryPr>
                        <m:chr m:val="∑"/>
                        <m:ctrlPr>
                          <a:rPr lang="sl-SI" i="1">
                            <a:latin typeface="Cambria Math" panose="02040503050406030204" pitchFamily="18" charset="0"/>
                            <a:ea typeface="Cambria Math" panose="02040503050406030204" pitchFamily="18" charset="0"/>
                          </a:rPr>
                        </m:ctrlPr>
                      </m:naryPr>
                      <m:sub>
                        <m:r>
                          <m:rPr>
                            <m:brk m:alnAt="23"/>
                          </m:rPr>
                          <a:rPr lang="sl-SI" i="1">
                            <a:latin typeface="Cambria Math" panose="02040503050406030204" pitchFamily="18" charset="0"/>
                            <a:ea typeface="Cambria Math" panose="02040503050406030204" pitchFamily="18" charset="0"/>
                          </a:rPr>
                          <m:t>𝑖</m:t>
                        </m:r>
                        <m:r>
                          <a:rPr lang="sl-SI" i="1">
                            <a:latin typeface="Cambria Math" panose="02040503050406030204" pitchFamily="18" charset="0"/>
                            <a:ea typeface="Cambria Math" panose="02040503050406030204" pitchFamily="18" charset="0"/>
                          </a:rPr>
                          <m:t>=1</m:t>
                        </m:r>
                      </m:sub>
                      <m:sup>
                        <m:r>
                          <a:rPr lang="sl-SI" i="1">
                            <a:latin typeface="Cambria Math" panose="02040503050406030204" pitchFamily="18" charset="0"/>
                            <a:ea typeface="Cambria Math" panose="02040503050406030204" pitchFamily="18" charset="0"/>
                          </a:rPr>
                          <m:t>𝑁</m:t>
                        </m:r>
                      </m:sup>
                      <m:e>
                        <m:sSub>
                          <m:sSubPr>
                            <m:ctrlPr>
                              <a:rPr lang="sl-SI" i="1">
                                <a:latin typeface="Cambria Math" panose="02040503050406030204" pitchFamily="18" charset="0"/>
                                <a:ea typeface="Cambria Math" panose="02040503050406030204" pitchFamily="18" charset="0"/>
                              </a:rPr>
                            </m:ctrlPr>
                          </m:sSubPr>
                          <m:e>
                            <m:r>
                              <a:rPr lang="sl-SI" i="1">
                                <a:latin typeface="Cambria Math" panose="02040503050406030204" pitchFamily="18" charset="0"/>
                                <a:ea typeface="Cambria Math" panose="02040503050406030204" pitchFamily="18" charset="0"/>
                              </a:rPr>
                              <m:t>𝑥</m:t>
                            </m:r>
                          </m:e>
                          <m:sub>
                            <m:r>
                              <a:rPr lang="sl-SI" i="1">
                                <a:latin typeface="Cambria Math" panose="02040503050406030204" pitchFamily="18" charset="0"/>
                                <a:ea typeface="Cambria Math" panose="02040503050406030204" pitchFamily="18" charset="0"/>
                              </a:rPr>
                              <m:t>𝑖</m:t>
                            </m:r>
                          </m:sub>
                        </m:sSub>
                        <m:r>
                          <a:rPr lang="sl-SI" b="0" i="1" smtClean="0">
                            <a:latin typeface="Cambria Math" panose="02040503050406030204" pitchFamily="18" charset="0"/>
                            <a:ea typeface="Cambria Math" panose="02040503050406030204" pitchFamily="18" charset="0"/>
                          </a:rPr>
                          <m:t>=</m:t>
                        </m:r>
                        <m:f>
                          <m:fPr>
                            <m:ctrlPr>
                              <a:rPr lang="sl-SI" b="0" i="1" smtClean="0">
                                <a:latin typeface="Cambria Math" panose="02040503050406030204" pitchFamily="18" charset="0"/>
                                <a:ea typeface="Cambria Math" panose="02040503050406030204" pitchFamily="18" charset="0"/>
                              </a:rPr>
                            </m:ctrlPr>
                          </m:fPr>
                          <m:num>
                            <m:r>
                              <a:rPr lang="sl-SI" b="0" i="1" smtClean="0">
                                <a:latin typeface="Cambria Math" panose="02040503050406030204" pitchFamily="18" charset="0"/>
                                <a:ea typeface="Cambria Math" panose="02040503050406030204" pitchFamily="18" charset="0"/>
                              </a:rPr>
                              <m:t>6</m:t>
                            </m:r>
                          </m:num>
                          <m:den>
                            <m:r>
                              <a:rPr lang="sl-SI" b="0" i="1" smtClean="0">
                                <a:latin typeface="Cambria Math" panose="02040503050406030204" pitchFamily="18" charset="0"/>
                                <a:ea typeface="Cambria Math" panose="02040503050406030204" pitchFamily="18" charset="0"/>
                              </a:rPr>
                              <m:t>4</m:t>
                            </m:r>
                          </m:den>
                        </m:f>
                        <m:r>
                          <a:rPr lang="sl-SI" b="0" i="1" smtClean="0">
                            <a:latin typeface="Cambria Math" panose="02040503050406030204" pitchFamily="18" charset="0"/>
                            <a:ea typeface="Cambria Math" panose="02040503050406030204" pitchFamily="18" charset="0"/>
                          </a:rPr>
                          <m:t>=1.5</m:t>
                        </m:r>
                      </m:e>
                    </m:nary>
                  </m:oMath>
                </a14:m>
                <a:r>
                  <a:rPr lang="sl-SI" i="1" dirty="0">
                    <a:latin typeface="Cambria Math" panose="02040503050406030204" pitchFamily="18" charset="0"/>
                    <a:ea typeface="Cambria Math" panose="02040503050406030204" pitchFamily="18" charset="0"/>
                  </a:rPr>
                  <a:t> 	</a:t>
                </a:r>
              </a:p>
              <a:p>
                <a:pPr marL="0" indent="0">
                  <a:buNone/>
                </a:pPr>
                <a14:m>
                  <m:oMathPara xmlns:m="http://schemas.openxmlformats.org/officeDocument/2006/math">
                    <m:oMathParaPr>
                      <m:jc m:val="left"/>
                    </m:oMathParaPr>
                    <m:oMath xmlns:m="http://schemas.openxmlformats.org/officeDocument/2006/math">
                      <m:sSup>
                        <m:sSupPr>
                          <m:ctrlPr>
                            <a:rPr lang="sl-SI" i="1" smtClean="0">
                              <a:latin typeface="Cambria Math" panose="02040503050406030204" pitchFamily="18" charset="0"/>
                              <a:ea typeface="Cambria Math" panose="02040503050406030204" pitchFamily="18" charset="0"/>
                            </a:rPr>
                          </m:ctrlPr>
                        </m:sSupPr>
                        <m:e>
                          <m:r>
                            <a:rPr lang="sl-SI" i="1">
                              <a:latin typeface="Cambria Math" panose="02040503050406030204" pitchFamily="18" charset="0"/>
                              <a:ea typeface="Cambria Math" panose="02040503050406030204" pitchFamily="18" charset="0"/>
                            </a:rPr>
                            <m:t>𝜎</m:t>
                          </m:r>
                        </m:e>
                        <m:sup>
                          <m:r>
                            <a:rPr lang="sl-SI" i="1">
                              <a:latin typeface="Cambria Math" panose="02040503050406030204" pitchFamily="18" charset="0"/>
                              <a:ea typeface="Cambria Math" panose="02040503050406030204" pitchFamily="18" charset="0"/>
                            </a:rPr>
                            <m:t>2</m:t>
                          </m:r>
                        </m:sup>
                      </m:sSup>
                      <m:r>
                        <a:rPr lang="sl-SI" i="1">
                          <a:latin typeface="Cambria Math" panose="02040503050406030204" pitchFamily="18" charset="0"/>
                          <a:ea typeface="Cambria Math" panose="02040503050406030204" pitchFamily="18" charset="0"/>
                        </a:rPr>
                        <m:t>=</m:t>
                      </m:r>
                      <m:f>
                        <m:fPr>
                          <m:ctrlPr>
                            <a:rPr lang="sl-SI" i="1">
                              <a:latin typeface="Cambria Math" panose="02040503050406030204" pitchFamily="18" charset="0"/>
                              <a:ea typeface="Cambria Math" panose="02040503050406030204" pitchFamily="18" charset="0"/>
                            </a:rPr>
                          </m:ctrlPr>
                        </m:fPr>
                        <m:num>
                          <m:r>
                            <a:rPr lang="sl-SI" i="1">
                              <a:latin typeface="Cambria Math" panose="02040503050406030204" pitchFamily="18" charset="0"/>
                              <a:ea typeface="Cambria Math" panose="02040503050406030204" pitchFamily="18" charset="0"/>
                            </a:rPr>
                            <m:t>1</m:t>
                          </m:r>
                        </m:num>
                        <m:den>
                          <m:r>
                            <a:rPr lang="sl-SI" i="1">
                              <a:latin typeface="Cambria Math" panose="02040503050406030204" pitchFamily="18" charset="0"/>
                              <a:ea typeface="Cambria Math" panose="02040503050406030204" pitchFamily="18" charset="0"/>
                            </a:rPr>
                            <m:t>𝑁</m:t>
                          </m:r>
                        </m:den>
                      </m:f>
                      <m:nary>
                        <m:naryPr>
                          <m:chr m:val="∑"/>
                          <m:ctrlPr>
                            <a:rPr lang="sl-SI" i="1">
                              <a:latin typeface="Cambria Math" panose="02040503050406030204" pitchFamily="18" charset="0"/>
                              <a:ea typeface="Cambria Math" panose="02040503050406030204" pitchFamily="18" charset="0"/>
                            </a:rPr>
                          </m:ctrlPr>
                        </m:naryPr>
                        <m:sub>
                          <m:r>
                            <m:rPr>
                              <m:brk m:alnAt="23"/>
                            </m:rPr>
                            <a:rPr lang="sl-SI" i="1">
                              <a:latin typeface="Cambria Math" panose="02040503050406030204" pitchFamily="18" charset="0"/>
                              <a:ea typeface="Cambria Math" panose="02040503050406030204" pitchFamily="18" charset="0"/>
                            </a:rPr>
                            <m:t>𝑖</m:t>
                          </m:r>
                          <m:r>
                            <a:rPr lang="sl-SI" i="1">
                              <a:latin typeface="Cambria Math" panose="02040503050406030204" pitchFamily="18" charset="0"/>
                              <a:ea typeface="Cambria Math" panose="02040503050406030204" pitchFamily="18" charset="0"/>
                            </a:rPr>
                            <m:t>=1</m:t>
                          </m:r>
                        </m:sub>
                        <m:sup>
                          <m:r>
                            <a:rPr lang="sl-SI" i="1">
                              <a:latin typeface="Cambria Math" panose="02040503050406030204" pitchFamily="18" charset="0"/>
                              <a:ea typeface="Cambria Math" panose="02040503050406030204" pitchFamily="18" charset="0"/>
                            </a:rPr>
                            <m:t>𝑁</m:t>
                          </m:r>
                        </m:sup>
                        <m:e>
                          <m:sSup>
                            <m:sSupPr>
                              <m:ctrlPr>
                                <a:rPr lang="sl-SI" i="1">
                                  <a:latin typeface="Cambria Math" panose="02040503050406030204" pitchFamily="18" charset="0"/>
                                  <a:ea typeface="Cambria Math" panose="02040503050406030204" pitchFamily="18" charset="0"/>
                                </a:rPr>
                              </m:ctrlPr>
                            </m:sSupPr>
                            <m:e>
                              <m:r>
                                <a:rPr lang="sl-SI" i="1">
                                  <a:latin typeface="Cambria Math" panose="02040503050406030204" pitchFamily="18" charset="0"/>
                                  <a:ea typeface="Cambria Math" panose="02040503050406030204" pitchFamily="18" charset="0"/>
                                </a:rPr>
                                <m:t>(</m:t>
                              </m:r>
                              <m:sSub>
                                <m:sSubPr>
                                  <m:ctrlPr>
                                    <a:rPr lang="sl-SI" i="1">
                                      <a:latin typeface="Cambria Math" panose="02040503050406030204" pitchFamily="18" charset="0"/>
                                      <a:ea typeface="Cambria Math" panose="02040503050406030204" pitchFamily="18" charset="0"/>
                                    </a:rPr>
                                  </m:ctrlPr>
                                </m:sSubPr>
                                <m:e>
                                  <m:r>
                                    <a:rPr lang="sl-SI" i="1">
                                      <a:latin typeface="Cambria Math" panose="02040503050406030204" pitchFamily="18" charset="0"/>
                                      <a:ea typeface="Cambria Math" panose="02040503050406030204" pitchFamily="18" charset="0"/>
                                    </a:rPr>
                                    <m:t>𝑥</m:t>
                                  </m:r>
                                </m:e>
                                <m:sub>
                                  <m:r>
                                    <a:rPr lang="sl-SI" i="1">
                                      <a:latin typeface="Cambria Math" panose="02040503050406030204" pitchFamily="18" charset="0"/>
                                      <a:ea typeface="Cambria Math" panose="02040503050406030204" pitchFamily="18" charset="0"/>
                                    </a:rPr>
                                    <m:t>𝑖</m:t>
                                  </m:r>
                                </m:sub>
                              </m:sSub>
                              <m:r>
                                <a:rPr lang="sl-SI" i="1">
                                  <a:latin typeface="Cambria Math" panose="02040503050406030204" pitchFamily="18" charset="0"/>
                                  <a:ea typeface="Cambria Math" panose="02040503050406030204" pitchFamily="18" charset="0"/>
                                </a:rPr>
                                <m:t>−</m:t>
                              </m:r>
                              <m:r>
                                <a:rPr lang="sl-SI" i="1">
                                  <a:latin typeface="Cambria Math" panose="02040503050406030204" pitchFamily="18" charset="0"/>
                                  <a:ea typeface="Cambria Math" panose="02040503050406030204" pitchFamily="18" charset="0"/>
                                </a:rPr>
                                <m:t>𝜇</m:t>
                              </m:r>
                              <m:r>
                                <a:rPr lang="sl-SI" i="1">
                                  <a:latin typeface="Cambria Math" panose="02040503050406030204" pitchFamily="18" charset="0"/>
                                  <a:ea typeface="Cambria Math" panose="02040503050406030204" pitchFamily="18" charset="0"/>
                                </a:rPr>
                                <m:t>)</m:t>
                              </m:r>
                            </m:e>
                            <m:sup>
                              <m:r>
                                <a:rPr lang="sl-SI" i="1">
                                  <a:latin typeface="Cambria Math" panose="02040503050406030204" pitchFamily="18" charset="0"/>
                                  <a:ea typeface="Cambria Math" panose="02040503050406030204" pitchFamily="18" charset="0"/>
                                </a:rPr>
                                <m:t>2</m:t>
                              </m:r>
                            </m:sup>
                          </m:sSup>
                          <m:r>
                            <a:rPr lang="sl-SI" b="0" i="1" smtClean="0">
                              <a:latin typeface="Cambria Math" panose="02040503050406030204" pitchFamily="18" charset="0"/>
                              <a:ea typeface="Cambria Math" panose="02040503050406030204" pitchFamily="18" charset="0"/>
                            </a:rPr>
                            <m:t>=</m:t>
                          </m:r>
                          <m:f>
                            <m:fPr>
                              <m:ctrlPr>
                                <a:rPr lang="sl-SI" b="0" i="1" smtClean="0">
                                  <a:latin typeface="Cambria Math" panose="02040503050406030204" pitchFamily="18" charset="0"/>
                                  <a:ea typeface="Cambria Math" panose="02040503050406030204" pitchFamily="18" charset="0"/>
                                </a:rPr>
                              </m:ctrlPr>
                            </m:fPr>
                            <m:num>
                              <m:r>
                                <a:rPr lang="sl-SI" b="0" i="1" smtClean="0">
                                  <a:latin typeface="Cambria Math" panose="02040503050406030204" pitchFamily="18" charset="0"/>
                                  <a:ea typeface="Cambria Math" panose="02040503050406030204" pitchFamily="18" charset="0"/>
                                </a:rPr>
                                <m:t>5</m:t>
                              </m:r>
                            </m:num>
                            <m:den>
                              <m:r>
                                <a:rPr lang="sl-SI" b="0" i="1" smtClean="0">
                                  <a:latin typeface="Cambria Math" panose="02040503050406030204" pitchFamily="18" charset="0"/>
                                  <a:ea typeface="Cambria Math" panose="02040503050406030204" pitchFamily="18" charset="0"/>
                                </a:rPr>
                                <m:t>4</m:t>
                              </m:r>
                            </m:den>
                          </m:f>
                          <m:r>
                            <a:rPr lang="sl-SI" b="0" i="1" smtClean="0">
                              <a:latin typeface="Cambria Math" panose="02040503050406030204" pitchFamily="18" charset="0"/>
                              <a:ea typeface="Cambria Math" panose="02040503050406030204" pitchFamily="18" charset="0"/>
                            </a:rPr>
                            <m:t>=1.25</m:t>
                          </m:r>
                        </m:e>
                      </m:nary>
                      <m:r>
                        <a:rPr lang="sl-SI" b="0" i="1" smtClean="0">
                          <a:latin typeface="Cambria Math" panose="02040503050406030204" pitchFamily="18" charset="0"/>
                          <a:ea typeface="Cambria Math" panose="02040503050406030204" pitchFamily="18" charset="0"/>
                        </a:rPr>
                        <m:t> </m:t>
                      </m:r>
                    </m:oMath>
                  </m:oMathPara>
                </a14:m>
                <a:endParaRPr lang="sl-SI"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sl-SI" i="1" smtClean="0">
                          <a:latin typeface="Cambria Math" panose="02040503050406030204" pitchFamily="18" charset="0"/>
                          <a:ea typeface="Cambria Math" panose="02040503050406030204" pitchFamily="18" charset="0"/>
                        </a:rPr>
                        <m:t>𝜎</m:t>
                      </m:r>
                      <m:r>
                        <a:rPr lang="sl-SI" b="0" i="1" smtClean="0">
                          <a:latin typeface="Cambria Math" panose="02040503050406030204" pitchFamily="18" charset="0"/>
                          <a:ea typeface="Cambria Math" panose="02040503050406030204" pitchFamily="18" charset="0"/>
                        </a:rPr>
                        <m:t>=</m:t>
                      </m:r>
                      <m:rad>
                        <m:radPr>
                          <m:degHide m:val="on"/>
                          <m:ctrlPr>
                            <a:rPr lang="sl-SI" b="0" i="1" smtClean="0">
                              <a:latin typeface="Cambria Math" panose="02040503050406030204" pitchFamily="18" charset="0"/>
                              <a:ea typeface="Cambria Math" panose="02040503050406030204" pitchFamily="18" charset="0"/>
                            </a:rPr>
                          </m:ctrlPr>
                        </m:radPr>
                        <m:deg/>
                        <m:e>
                          <m:f>
                            <m:fPr>
                              <m:ctrlPr>
                                <a:rPr lang="sl-SI" b="0" i="1" smtClean="0">
                                  <a:latin typeface="Cambria Math" panose="02040503050406030204" pitchFamily="18" charset="0"/>
                                  <a:ea typeface="Cambria Math" panose="02040503050406030204" pitchFamily="18" charset="0"/>
                                </a:rPr>
                              </m:ctrlPr>
                            </m:fPr>
                            <m:num>
                              <m:r>
                                <a:rPr lang="sl-SI" b="0" i="1" smtClean="0">
                                  <a:latin typeface="Cambria Math" panose="02040503050406030204" pitchFamily="18" charset="0"/>
                                  <a:ea typeface="Cambria Math" panose="02040503050406030204" pitchFamily="18" charset="0"/>
                                </a:rPr>
                                <m:t>5</m:t>
                              </m:r>
                            </m:num>
                            <m:den>
                              <m:r>
                                <a:rPr lang="sl-SI" b="0" i="1" smtClean="0">
                                  <a:latin typeface="Cambria Math" panose="02040503050406030204" pitchFamily="18" charset="0"/>
                                  <a:ea typeface="Cambria Math" panose="02040503050406030204" pitchFamily="18" charset="0"/>
                                </a:rPr>
                                <m:t>4</m:t>
                              </m:r>
                            </m:den>
                          </m:f>
                        </m:e>
                      </m:rad>
                      <m:r>
                        <a:rPr lang="sl-SI" b="0" i="1" smtClean="0">
                          <a:latin typeface="Cambria Math" panose="02040503050406030204" pitchFamily="18" charset="0"/>
                          <a:ea typeface="Cambria Math" panose="02040503050406030204" pitchFamily="18" charset="0"/>
                        </a:rPr>
                        <m:t>=1.12</m:t>
                      </m:r>
                    </m:oMath>
                  </m:oMathPara>
                </a14:m>
                <a:endParaRPr lang="sl-SI" dirty="0">
                  <a:latin typeface="Hero New Light"/>
                </a:endParaRPr>
              </a:p>
            </p:txBody>
          </p:sp>
        </mc:Choice>
        <mc:Fallback xmlns="">
          <p:sp>
            <p:nvSpPr>
              <p:cNvPr id="3" name="Content Placeholder 2">
                <a:extLst>
                  <a:ext uri="{FF2B5EF4-FFF2-40B4-BE49-F238E27FC236}">
                    <a16:creationId xmlns:a16="http://schemas.microsoft.com/office/drawing/2014/main" id="{3A761D7B-439D-649D-24C6-67FAE578316F}"/>
                  </a:ext>
                </a:extLst>
              </p:cNvPr>
              <p:cNvSpPr>
                <a:spLocks noGrp="1" noRot="1" noChangeAspect="1" noMove="1" noResize="1" noEditPoints="1" noAdjustHandles="1" noChangeArrowheads="1" noChangeShapeType="1" noTextEdit="1"/>
              </p:cNvSpPr>
              <p:nvPr>
                <p:ph idx="1"/>
              </p:nvPr>
            </p:nvSpPr>
            <p:spPr>
              <a:blipFill>
                <a:blip r:embed="rId3"/>
                <a:stretch>
                  <a:fillRect l="-928" t="-2661" r="-116"/>
                </a:stretch>
              </a:blipFill>
            </p:spPr>
            <p:txBody>
              <a:bodyPr/>
              <a:lstStyle/>
              <a:p>
                <a:r>
                  <a:rPr lang="en-SI">
                    <a:noFill/>
                  </a:rPr>
                  <a:t> </a:t>
                </a:r>
              </a:p>
            </p:txBody>
          </p:sp>
        </mc:Fallback>
      </mc:AlternateContent>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16</a:t>
            </a:fld>
            <a:endParaRPr lang="en-SI"/>
          </a:p>
        </p:txBody>
      </p:sp>
      <p:pic>
        <p:nvPicPr>
          <p:cNvPr id="4" name="Picture 3">
            <a:extLst>
              <a:ext uri="{FF2B5EF4-FFF2-40B4-BE49-F238E27FC236}">
                <a16:creationId xmlns:a16="http://schemas.microsoft.com/office/drawing/2014/main" id="{16852B18-5521-6AF8-45A1-FF9CD89D94AE}"/>
              </a:ext>
            </a:extLst>
          </p:cNvPr>
          <p:cNvPicPr>
            <a:picLocks noChangeAspect="1"/>
          </p:cNvPicPr>
          <p:nvPr/>
        </p:nvPicPr>
        <p:blipFill>
          <a:blip r:embed="rId4"/>
          <a:stretch>
            <a:fillRect/>
          </a:stretch>
        </p:blipFill>
        <p:spPr>
          <a:xfrm>
            <a:off x="5680364" y="3642756"/>
            <a:ext cx="5143500" cy="2390775"/>
          </a:xfrm>
          <a:prstGeom prst="rect">
            <a:avLst/>
          </a:prstGeom>
        </p:spPr>
      </p:pic>
    </p:spTree>
    <p:extLst>
      <p:ext uri="{BB962C8B-B14F-4D97-AF65-F5344CB8AC3E}">
        <p14:creationId xmlns:p14="http://schemas.microsoft.com/office/powerpoint/2010/main" val="379194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a:xfrm>
            <a:off x="3332136" y="365125"/>
            <a:ext cx="8021664" cy="1325563"/>
          </a:xfrm>
        </p:spPr>
        <p:txBody>
          <a:bodyPr/>
          <a:lstStyle/>
          <a:p>
            <a:r>
              <a:rPr lang="sl-SI" b="1" noProof="0" dirty="0">
                <a:solidFill>
                  <a:srgbClr val="005892"/>
                </a:solidFill>
                <a:latin typeface="Hero New Light"/>
                <a:cs typeface="Arial" panose="020B0604020202020204" pitchFamily="34" charset="0"/>
              </a:rPr>
              <a:t>Populacija vseh možnih vzorcev</a:t>
            </a:r>
            <a:endParaRPr lang="sl-SI"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17</a:t>
            </a:fld>
            <a:endParaRPr lang="en-SI"/>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7805FC8C-19A1-DF67-1DA8-ADACAE3C1084}"/>
                  </a:ext>
                </a:extLst>
              </p:cNvPr>
              <p:cNvSpPr>
                <a:spLocks noGrp="1"/>
              </p:cNvSpPr>
              <p:nvPr>
                <p:ph idx="1"/>
              </p:nvPr>
            </p:nvSpPr>
            <p:spPr>
              <a:xfrm>
                <a:off x="3332136" y="1825625"/>
                <a:ext cx="8021664" cy="4351338"/>
              </a:xfrm>
            </p:spPr>
            <p:txBody>
              <a:bodyPr>
                <a:normAutofit lnSpcReduction="10000"/>
              </a:bodyPr>
              <a:lstStyle/>
              <a:p>
                <a:r>
                  <a:rPr lang="sl-SI" dirty="0"/>
                  <a:t>Predstavljajte si, da smo zbrali vse možne vzorce te populacije. S tem smo dobili populacijo vseh možnih vzorcev velikosti n = 2.</a:t>
                </a:r>
              </a:p>
              <a:p>
                <a:r>
                  <a:rPr lang="sl-SI" dirty="0"/>
                  <a:t>Vse možne vzorce nove populacije obravnavamo kot novo „populacijo“ in njihovo aritmetično sredino kot slučajno spremenljivko.</a:t>
                </a:r>
              </a:p>
              <a:p>
                <a:endParaRPr lang="sl-SI" dirty="0"/>
              </a:p>
              <a:p>
                <a:pPr marL="0" indent="0">
                  <a:buNone/>
                </a:pPr>
                <a:r>
                  <a:rPr lang="sl-SI" dirty="0"/>
                  <a:t>Enota analize: vzorec</a:t>
                </a:r>
              </a:p>
              <a:p>
                <a:pPr marL="0" indent="0">
                  <a:buNone/>
                </a:pPr>
                <a:r>
                  <a:rPr lang="sl-SI" dirty="0"/>
                  <a:t>Velikost populacije: 16</a:t>
                </a:r>
              </a:p>
              <a:p>
                <a:pPr marL="0" indent="0">
                  <a:buNone/>
                </a:pPr>
                <a:r>
                  <a:rPr lang="sl-SI" dirty="0"/>
                  <a:t>Spremenljivka: aritmetična sredina vzorcev, </a:t>
                </a:r>
                <a14:m>
                  <m:oMath xmlns:m="http://schemas.openxmlformats.org/officeDocument/2006/math">
                    <m:acc>
                      <m:accPr>
                        <m:chr m:val="̅"/>
                        <m:ctrlPr>
                          <a:rPr lang="sl-SI" i="1" smtClean="0">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oMath>
                </a14:m>
                <a:endParaRPr lang="sl-SI" dirty="0"/>
              </a:p>
            </p:txBody>
          </p:sp>
        </mc:Choice>
        <mc:Fallback xmlns="">
          <p:sp>
            <p:nvSpPr>
              <p:cNvPr id="9" name="Content Placeholder 8">
                <a:extLst>
                  <a:ext uri="{FF2B5EF4-FFF2-40B4-BE49-F238E27FC236}">
                    <a16:creationId xmlns:a16="http://schemas.microsoft.com/office/drawing/2014/main" id="{7805FC8C-19A1-DF67-1DA8-ADACAE3C1084}"/>
                  </a:ext>
                </a:extLst>
              </p:cNvPr>
              <p:cNvSpPr>
                <a:spLocks noGrp="1" noRot="1" noChangeAspect="1" noMove="1" noResize="1" noEditPoints="1" noAdjustHandles="1" noChangeArrowheads="1" noChangeShapeType="1" noTextEdit="1"/>
              </p:cNvSpPr>
              <p:nvPr>
                <p:ph idx="1"/>
              </p:nvPr>
            </p:nvSpPr>
            <p:spPr>
              <a:xfrm>
                <a:off x="3332136" y="1825625"/>
                <a:ext cx="8021664" cy="4351338"/>
              </a:xfrm>
              <a:blipFill>
                <a:blip r:embed="rId3"/>
                <a:stretch>
                  <a:fillRect l="-1596" t="-3081" r="-1900"/>
                </a:stretch>
              </a:blipFill>
            </p:spPr>
            <p:txBody>
              <a:bodyPr/>
              <a:lstStyle/>
              <a:p>
                <a:r>
                  <a:rPr lang="en-SI">
                    <a:noFill/>
                  </a:rPr>
                  <a:t> </a:t>
                </a:r>
              </a:p>
            </p:txBody>
          </p:sp>
        </mc:Fallback>
      </mc:AlternateContent>
      <mc:AlternateContent xmlns:mc="http://schemas.openxmlformats.org/markup-compatibility/2006" xmlns:a14="http://schemas.microsoft.com/office/drawing/2010/main">
        <mc:Choice Requires="a14">
          <p:graphicFrame>
            <p:nvGraphicFramePr>
              <p:cNvPr id="10" name="Content Placeholder 8">
                <a:extLst>
                  <a:ext uri="{FF2B5EF4-FFF2-40B4-BE49-F238E27FC236}">
                    <a16:creationId xmlns:a16="http://schemas.microsoft.com/office/drawing/2014/main" id="{9AFF0A9D-8CAB-1929-6420-36E1FEB5F780}"/>
                  </a:ext>
                </a:extLst>
              </p:cNvPr>
              <p:cNvGraphicFramePr>
                <a:graphicFrameLocks/>
              </p:cNvGraphicFramePr>
              <p:nvPr>
                <p:extLst>
                  <p:ext uri="{D42A27DB-BD31-4B8C-83A1-F6EECF244321}">
                    <p14:modId xmlns:p14="http://schemas.microsoft.com/office/powerpoint/2010/main" val="232878239"/>
                  </p:ext>
                </p:extLst>
              </p:nvPr>
            </p:nvGraphicFramePr>
            <p:xfrm>
              <a:off x="185442" y="276860"/>
              <a:ext cx="2861954" cy="6304280"/>
            </p:xfrm>
            <a:graphic>
              <a:graphicData uri="http://schemas.openxmlformats.org/drawingml/2006/table">
                <a:tbl>
                  <a:tblPr firstRow="1" bandRow="1">
                    <a:tableStyleId>{B301B821-A1FF-4177-AEE7-76D212191A09}</a:tableStyleId>
                  </a:tblPr>
                  <a:tblGrid>
                    <a:gridCol w="1430977">
                      <a:extLst>
                        <a:ext uri="{9D8B030D-6E8A-4147-A177-3AD203B41FA5}">
                          <a16:colId xmlns:a16="http://schemas.microsoft.com/office/drawing/2014/main" val="1432306727"/>
                        </a:ext>
                      </a:extLst>
                    </a:gridCol>
                    <a:gridCol w="1430977">
                      <a:extLst>
                        <a:ext uri="{9D8B030D-6E8A-4147-A177-3AD203B41FA5}">
                          <a16:colId xmlns:a16="http://schemas.microsoft.com/office/drawing/2014/main" val="2345407236"/>
                        </a:ext>
                      </a:extLst>
                    </a:gridCol>
                  </a:tblGrid>
                  <a:tr h="370840">
                    <a:tc>
                      <a:txBody>
                        <a:bodyPr/>
                        <a:lstStyle/>
                        <a:p>
                          <a:r>
                            <a:rPr lang="sl-SI" dirty="0"/>
                            <a:t>Sample</a:t>
                          </a:r>
                          <a:endParaRPr lang="en-SI"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sl-SI" b="0" i="1" smtClean="0">
                                        <a:latin typeface="Cambria Math" panose="02040503050406030204" pitchFamily="18" charset="0"/>
                                      </a:rPr>
                                    </m:ctrlPr>
                                  </m:accPr>
                                  <m:e>
                                    <m:r>
                                      <a:rPr lang="sl-SI" b="0" smtClean="0">
                                        <a:latin typeface="Cambria Math" panose="02040503050406030204" pitchFamily="18" charset="0"/>
                                      </a:rPr>
                                      <m:t>𝑋</m:t>
                                    </m:r>
                                  </m:e>
                                </m:acc>
                              </m:oMath>
                            </m:oMathPara>
                          </a14:m>
                          <a:endParaRPr lang="en-SI" dirty="0"/>
                        </a:p>
                      </a:txBody>
                      <a:tcPr/>
                    </a:tc>
                    <a:extLst>
                      <a:ext uri="{0D108BD9-81ED-4DB2-BD59-A6C34878D82A}">
                        <a16:rowId xmlns:a16="http://schemas.microsoft.com/office/drawing/2014/main" val="3040149700"/>
                      </a:ext>
                    </a:extLst>
                  </a:tr>
                  <a:tr h="370840">
                    <a:tc>
                      <a:txBody>
                        <a:bodyPr/>
                        <a:lstStyle/>
                        <a:p>
                          <a:r>
                            <a:rPr lang="sl-SI" dirty="0"/>
                            <a:t>0, 0</a:t>
                          </a:r>
                          <a:endParaRPr lang="en-SI" dirty="0"/>
                        </a:p>
                      </a:txBody>
                      <a:tcPr/>
                    </a:tc>
                    <a:tc>
                      <a:txBody>
                        <a:bodyPr/>
                        <a:lstStyle/>
                        <a:p>
                          <a:r>
                            <a:rPr lang="sl-SI" dirty="0"/>
                            <a:t>0</a:t>
                          </a:r>
                          <a:endParaRPr lang="en-SI" dirty="0"/>
                        </a:p>
                      </a:txBody>
                      <a:tcPr/>
                    </a:tc>
                    <a:extLst>
                      <a:ext uri="{0D108BD9-81ED-4DB2-BD59-A6C34878D82A}">
                        <a16:rowId xmlns:a16="http://schemas.microsoft.com/office/drawing/2014/main" val="2149259168"/>
                      </a:ext>
                    </a:extLst>
                  </a:tr>
                  <a:tr h="370840">
                    <a:tc>
                      <a:txBody>
                        <a:bodyPr/>
                        <a:lstStyle/>
                        <a:p>
                          <a:r>
                            <a:rPr lang="sl-SI" dirty="0"/>
                            <a:t>0, 1</a:t>
                          </a:r>
                          <a:endParaRPr lang="en-SI" dirty="0"/>
                        </a:p>
                      </a:txBody>
                      <a:tcPr/>
                    </a:tc>
                    <a:tc>
                      <a:txBody>
                        <a:bodyPr/>
                        <a:lstStyle/>
                        <a:p>
                          <a:r>
                            <a:rPr lang="sl-SI" dirty="0"/>
                            <a:t>0,5</a:t>
                          </a:r>
                          <a:endParaRPr lang="en-SI" dirty="0"/>
                        </a:p>
                      </a:txBody>
                      <a:tcPr/>
                    </a:tc>
                    <a:extLst>
                      <a:ext uri="{0D108BD9-81ED-4DB2-BD59-A6C34878D82A}">
                        <a16:rowId xmlns:a16="http://schemas.microsoft.com/office/drawing/2014/main" val="2883685504"/>
                      </a:ext>
                    </a:extLst>
                  </a:tr>
                  <a:tr h="370840">
                    <a:tc>
                      <a:txBody>
                        <a:bodyPr/>
                        <a:lstStyle/>
                        <a:p>
                          <a:r>
                            <a:rPr lang="sl-SI" dirty="0"/>
                            <a:t>0, 2</a:t>
                          </a:r>
                          <a:endParaRPr lang="en-SI" dirty="0"/>
                        </a:p>
                      </a:txBody>
                      <a:tcPr/>
                    </a:tc>
                    <a:tc>
                      <a:txBody>
                        <a:bodyPr/>
                        <a:lstStyle/>
                        <a:p>
                          <a:r>
                            <a:rPr lang="sl-SI" dirty="0"/>
                            <a:t>1</a:t>
                          </a:r>
                          <a:endParaRPr lang="en-SI" dirty="0"/>
                        </a:p>
                      </a:txBody>
                      <a:tcPr/>
                    </a:tc>
                    <a:extLst>
                      <a:ext uri="{0D108BD9-81ED-4DB2-BD59-A6C34878D82A}">
                        <a16:rowId xmlns:a16="http://schemas.microsoft.com/office/drawing/2014/main" val="499185116"/>
                      </a:ext>
                    </a:extLst>
                  </a:tr>
                  <a:tr h="370840">
                    <a:tc>
                      <a:txBody>
                        <a:bodyPr/>
                        <a:lstStyle/>
                        <a:p>
                          <a:r>
                            <a:rPr lang="sl-SI" dirty="0"/>
                            <a:t>0, 3</a:t>
                          </a:r>
                          <a:endParaRPr lang="en-SI" dirty="0"/>
                        </a:p>
                      </a:txBody>
                      <a:tcPr/>
                    </a:tc>
                    <a:tc>
                      <a:txBody>
                        <a:bodyPr/>
                        <a:lstStyle/>
                        <a:p>
                          <a:r>
                            <a:rPr lang="sl-SI" dirty="0"/>
                            <a:t>1,5</a:t>
                          </a:r>
                          <a:endParaRPr lang="en-SI" dirty="0"/>
                        </a:p>
                      </a:txBody>
                      <a:tcPr/>
                    </a:tc>
                    <a:extLst>
                      <a:ext uri="{0D108BD9-81ED-4DB2-BD59-A6C34878D82A}">
                        <a16:rowId xmlns:a16="http://schemas.microsoft.com/office/drawing/2014/main" val="781773947"/>
                      </a:ext>
                    </a:extLst>
                  </a:tr>
                  <a:tr h="370840">
                    <a:tc>
                      <a:txBody>
                        <a:bodyPr/>
                        <a:lstStyle/>
                        <a:p>
                          <a:r>
                            <a:rPr lang="sl-SI" dirty="0"/>
                            <a:t>1, 0</a:t>
                          </a:r>
                          <a:endParaRPr lang="en-SI" dirty="0"/>
                        </a:p>
                      </a:txBody>
                      <a:tcPr/>
                    </a:tc>
                    <a:tc>
                      <a:txBody>
                        <a:bodyPr/>
                        <a:lstStyle/>
                        <a:p>
                          <a:r>
                            <a:rPr lang="sl-SI" dirty="0"/>
                            <a:t>0,5</a:t>
                          </a:r>
                          <a:endParaRPr lang="en-SI" dirty="0"/>
                        </a:p>
                      </a:txBody>
                      <a:tcPr/>
                    </a:tc>
                    <a:extLst>
                      <a:ext uri="{0D108BD9-81ED-4DB2-BD59-A6C34878D82A}">
                        <a16:rowId xmlns:a16="http://schemas.microsoft.com/office/drawing/2014/main" val="1548455781"/>
                      </a:ext>
                    </a:extLst>
                  </a:tr>
                  <a:tr h="370840">
                    <a:tc>
                      <a:txBody>
                        <a:bodyPr/>
                        <a:lstStyle/>
                        <a:p>
                          <a:r>
                            <a:rPr lang="sl-SI" dirty="0"/>
                            <a:t>1, 1</a:t>
                          </a:r>
                          <a:endParaRPr lang="en-SI" dirty="0"/>
                        </a:p>
                      </a:txBody>
                      <a:tcPr/>
                    </a:tc>
                    <a:tc>
                      <a:txBody>
                        <a:bodyPr/>
                        <a:lstStyle/>
                        <a:p>
                          <a:r>
                            <a:rPr lang="sl-SI" dirty="0"/>
                            <a:t>1</a:t>
                          </a:r>
                          <a:endParaRPr lang="en-SI" dirty="0"/>
                        </a:p>
                      </a:txBody>
                      <a:tcPr/>
                    </a:tc>
                    <a:extLst>
                      <a:ext uri="{0D108BD9-81ED-4DB2-BD59-A6C34878D82A}">
                        <a16:rowId xmlns:a16="http://schemas.microsoft.com/office/drawing/2014/main" val="2797167252"/>
                      </a:ext>
                    </a:extLst>
                  </a:tr>
                  <a:tr h="370840">
                    <a:tc>
                      <a:txBody>
                        <a:bodyPr/>
                        <a:lstStyle/>
                        <a:p>
                          <a:r>
                            <a:rPr lang="sl-SI" dirty="0"/>
                            <a:t>1, 2</a:t>
                          </a:r>
                          <a:endParaRPr lang="en-SI" dirty="0"/>
                        </a:p>
                      </a:txBody>
                      <a:tcPr/>
                    </a:tc>
                    <a:tc>
                      <a:txBody>
                        <a:bodyPr/>
                        <a:lstStyle/>
                        <a:p>
                          <a:r>
                            <a:rPr lang="sl-SI" dirty="0"/>
                            <a:t>1,5</a:t>
                          </a:r>
                          <a:endParaRPr lang="en-SI" dirty="0"/>
                        </a:p>
                      </a:txBody>
                      <a:tcPr/>
                    </a:tc>
                    <a:extLst>
                      <a:ext uri="{0D108BD9-81ED-4DB2-BD59-A6C34878D82A}">
                        <a16:rowId xmlns:a16="http://schemas.microsoft.com/office/drawing/2014/main" val="4060473866"/>
                      </a:ext>
                    </a:extLst>
                  </a:tr>
                  <a:tr h="370840">
                    <a:tc>
                      <a:txBody>
                        <a:bodyPr/>
                        <a:lstStyle/>
                        <a:p>
                          <a:r>
                            <a:rPr lang="sl-SI" dirty="0"/>
                            <a:t>1, 3</a:t>
                          </a:r>
                          <a:endParaRPr lang="en-SI" dirty="0"/>
                        </a:p>
                      </a:txBody>
                      <a:tcPr/>
                    </a:tc>
                    <a:tc>
                      <a:txBody>
                        <a:bodyPr/>
                        <a:lstStyle/>
                        <a:p>
                          <a:r>
                            <a:rPr lang="sl-SI" dirty="0"/>
                            <a:t>2</a:t>
                          </a:r>
                          <a:endParaRPr lang="en-SI" dirty="0"/>
                        </a:p>
                      </a:txBody>
                      <a:tcPr/>
                    </a:tc>
                    <a:extLst>
                      <a:ext uri="{0D108BD9-81ED-4DB2-BD59-A6C34878D82A}">
                        <a16:rowId xmlns:a16="http://schemas.microsoft.com/office/drawing/2014/main" val="60712559"/>
                      </a:ext>
                    </a:extLst>
                  </a:tr>
                  <a:tr h="370840">
                    <a:tc>
                      <a:txBody>
                        <a:bodyPr/>
                        <a:lstStyle/>
                        <a:p>
                          <a:r>
                            <a:rPr lang="sl-SI" dirty="0"/>
                            <a:t>2, 0</a:t>
                          </a:r>
                          <a:endParaRPr lang="en-SI" dirty="0"/>
                        </a:p>
                      </a:txBody>
                      <a:tcPr/>
                    </a:tc>
                    <a:tc>
                      <a:txBody>
                        <a:bodyPr/>
                        <a:lstStyle/>
                        <a:p>
                          <a:r>
                            <a:rPr lang="sl-SI" dirty="0"/>
                            <a:t>1</a:t>
                          </a:r>
                          <a:endParaRPr lang="en-SI" dirty="0"/>
                        </a:p>
                      </a:txBody>
                      <a:tcPr/>
                    </a:tc>
                    <a:extLst>
                      <a:ext uri="{0D108BD9-81ED-4DB2-BD59-A6C34878D82A}">
                        <a16:rowId xmlns:a16="http://schemas.microsoft.com/office/drawing/2014/main" val="3846151808"/>
                      </a:ext>
                    </a:extLst>
                  </a:tr>
                  <a:tr h="370840">
                    <a:tc>
                      <a:txBody>
                        <a:bodyPr/>
                        <a:lstStyle/>
                        <a:p>
                          <a:r>
                            <a:rPr lang="sl-SI" dirty="0"/>
                            <a:t>2, 1</a:t>
                          </a:r>
                          <a:endParaRPr lang="en-SI" dirty="0"/>
                        </a:p>
                      </a:txBody>
                      <a:tcPr/>
                    </a:tc>
                    <a:tc>
                      <a:txBody>
                        <a:bodyPr/>
                        <a:lstStyle/>
                        <a:p>
                          <a:r>
                            <a:rPr lang="sl-SI" dirty="0"/>
                            <a:t>1,5</a:t>
                          </a:r>
                          <a:endParaRPr lang="en-SI" dirty="0"/>
                        </a:p>
                      </a:txBody>
                      <a:tcPr/>
                    </a:tc>
                    <a:extLst>
                      <a:ext uri="{0D108BD9-81ED-4DB2-BD59-A6C34878D82A}">
                        <a16:rowId xmlns:a16="http://schemas.microsoft.com/office/drawing/2014/main" val="3297011936"/>
                      </a:ext>
                    </a:extLst>
                  </a:tr>
                  <a:tr h="370840">
                    <a:tc>
                      <a:txBody>
                        <a:bodyPr/>
                        <a:lstStyle/>
                        <a:p>
                          <a:r>
                            <a:rPr lang="sl-SI" dirty="0"/>
                            <a:t>2, 2</a:t>
                          </a:r>
                          <a:endParaRPr lang="en-SI" dirty="0"/>
                        </a:p>
                      </a:txBody>
                      <a:tcPr/>
                    </a:tc>
                    <a:tc>
                      <a:txBody>
                        <a:bodyPr/>
                        <a:lstStyle/>
                        <a:p>
                          <a:r>
                            <a:rPr lang="sl-SI" dirty="0"/>
                            <a:t>2</a:t>
                          </a:r>
                          <a:endParaRPr lang="en-SI" dirty="0"/>
                        </a:p>
                      </a:txBody>
                      <a:tcPr/>
                    </a:tc>
                    <a:extLst>
                      <a:ext uri="{0D108BD9-81ED-4DB2-BD59-A6C34878D82A}">
                        <a16:rowId xmlns:a16="http://schemas.microsoft.com/office/drawing/2014/main" val="4258199166"/>
                      </a:ext>
                    </a:extLst>
                  </a:tr>
                  <a:tr h="370840">
                    <a:tc>
                      <a:txBody>
                        <a:bodyPr/>
                        <a:lstStyle/>
                        <a:p>
                          <a:r>
                            <a:rPr lang="sl-SI" dirty="0"/>
                            <a:t>2, 3</a:t>
                          </a:r>
                          <a:endParaRPr lang="en-SI" dirty="0"/>
                        </a:p>
                      </a:txBody>
                      <a:tcPr/>
                    </a:tc>
                    <a:tc>
                      <a:txBody>
                        <a:bodyPr/>
                        <a:lstStyle/>
                        <a:p>
                          <a:r>
                            <a:rPr lang="sl-SI" dirty="0"/>
                            <a:t>2,5</a:t>
                          </a:r>
                          <a:endParaRPr lang="en-SI" dirty="0"/>
                        </a:p>
                      </a:txBody>
                      <a:tcPr/>
                    </a:tc>
                    <a:extLst>
                      <a:ext uri="{0D108BD9-81ED-4DB2-BD59-A6C34878D82A}">
                        <a16:rowId xmlns:a16="http://schemas.microsoft.com/office/drawing/2014/main" val="3030915944"/>
                      </a:ext>
                    </a:extLst>
                  </a:tr>
                  <a:tr h="370840">
                    <a:tc>
                      <a:txBody>
                        <a:bodyPr/>
                        <a:lstStyle/>
                        <a:p>
                          <a:r>
                            <a:rPr lang="sl-SI" dirty="0"/>
                            <a:t>3, 0</a:t>
                          </a:r>
                          <a:endParaRPr lang="en-SI" dirty="0"/>
                        </a:p>
                      </a:txBody>
                      <a:tcPr/>
                    </a:tc>
                    <a:tc>
                      <a:txBody>
                        <a:bodyPr/>
                        <a:lstStyle/>
                        <a:p>
                          <a:r>
                            <a:rPr lang="sl-SI" dirty="0"/>
                            <a:t>1,5</a:t>
                          </a:r>
                          <a:endParaRPr lang="en-SI" dirty="0"/>
                        </a:p>
                      </a:txBody>
                      <a:tcPr/>
                    </a:tc>
                    <a:extLst>
                      <a:ext uri="{0D108BD9-81ED-4DB2-BD59-A6C34878D82A}">
                        <a16:rowId xmlns:a16="http://schemas.microsoft.com/office/drawing/2014/main" val="908175821"/>
                      </a:ext>
                    </a:extLst>
                  </a:tr>
                  <a:tr h="370840">
                    <a:tc>
                      <a:txBody>
                        <a:bodyPr/>
                        <a:lstStyle/>
                        <a:p>
                          <a:r>
                            <a:rPr lang="sl-SI" dirty="0"/>
                            <a:t>3, 1</a:t>
                          </a:r>
                          <a:endParaRPr lang="en-SI" dirty="0"/>
                        </a:p>
                      </a:txBody>
                      <a:tcPr/>
                    </a:tc>
                    <a:tc>
                      <a:txBody>
                        <a:bodyPr/>
                        <a:lstStyle/>
                        <a:p>
                          <a:r>
                            <a:rPr lang="sl-SI" dirty="0"/>
                            <a:t>2</a:t>
                          </a:r>
                          <a:endParaRPr lang="en-SI" dirty="0"/>
                        </a:p>
                      </a:txBody>
                      <a:tcPr/>
                    </a:tc>
                    <a:extLst>
                      <a:ext uri="{0D108BD9-81ED-4DB2-BD59-A6C34878D82A}">
                        <a16:rowId xmlns:a16="http://schemas.microsoft.com/office/drawing/2014/main" val="709331433"/>
                      </a:ext>
                    </a:extLst>
                  </a:tr>
                  <a:tr h="370840">
                    <a:tc>
                      <a:txBody>
                        <a:bodyPr/>
                        <a:lstStyle/>
                        <a:p>
                          <a:r>
                            <a:rPr lang="sl-SI" dirty="0"/>
                            <a:t>3, 2</a:t>
                          </a:r>
                          <a:endParaRPr lang="en-SI" dirty="0"/>
                        </a:p>
                      </a:txBody>
                      <a:tcPr/>
                    </a:tc>
                    <a:tc>
                      <a:txBody>
                        <a:bodyPr/>
                        <a:lstStyle/>
                        <a:p>
                          <a:r>
                            <a:rPr lang="sl-SI" dirty="0"/>
                            <a:t>2,5</a:t>
                          </a:r>
                          <a:endParaRPr lang="en-SI" dirty="0"/>
                        </a:p>
                      </a:txBody>
                      <a:tcPr/>
                    </a:tc>
                    <a:extLst>
                      <a:ext uri="{0D108BD9-81ED-4DB2-BD59-A6C34878D82A}">
                        <a16:rowId xmlns:a16="http://schemas.microsoft.com/office/drawing/2014/main" val="4234710219"/>
                      </a:ext>
                    </a:extLst>
                  </a:tr>
                  <a:tr h="370840">
                    <a:tc>
                      <a:txBody>
                        <a:bodyPr/>
                        <a:lstStyle/>
                        <a:p>
                          <a:r>
                            <a:rPr lang="sl-SI" dirty="0"/>
                            <a:t>3, 3</a:t>
                          </a:r>
                          <a:endParaRPr lang="en-SI" dirty="0"/>
                        </a:p>
                      </a:txBody>
                      <a:tcPr/>
                    </a:tc>
                    <a:tc>
                      <a:txBody>
                        <a:bodyPr/>
                        <a:lstStyle/>
                        <a:p>
                          <a:r>
                            <a:rPr lang="sl-SI" dirty="0"/>
                            <a:t>3</a:t>
                          </a:r>
                          <a:endParaRPr lang="en-SI" dirty="0"/>
                        </a:p>
                      </a:txBody>
                      <a:tcPr/>
                    </a:tc>
                    <a:extLst>
                      <a:ext uri="{0D108BD9-81ED-4DB2-BD59-A6C34878D82A}">
                        <a16:rowId xmlns:a16="http://schemas.microsoft.com/office/drawing/2014/main" val="13223857"/>
                      </a:ext>
                    </a:extLst>
                  </a:tr>
                </a:tbl>
              </a:graphicData>
            </a:graphic>
          </p:graphicFrame>
        </mc:Choice>
        <mc:Fallback xmlns="">
          <p:graphicFrame>
            <p:nvGraphicFramePr>
              <p:cNvPr id="10" name="Content Placeholder 8">
                <a:extLst>
                  <a:ext uri="{FF2B5EF4-FFF2-40B4-BE49-F238E27FC236}">
                    <a16:creationId xmlns:a16="http://schemas.microsoft.com/office/drawing/2014/main" id="{9AFF0A9D-8CAB-1929-6420-36E1FEB5F780}"/>
                  </a:ext>
                </a:extLst>
              </p:cNvPr>
              <p:cNvGraphicFramePr>
                <a:graphicFrameLocks/>
              </p:cNvGraphicFramePr>
              <p:nvPr>
                <p:extLst>
                  <p:ext uri="{D42A27DB-BD31-4B8C-83A1-F6EECF244321}">
                    <p14:modId xmlns:p14="http://schemas.microsoft.com/office/powerpoint/2010/main" val="232878239"/>
                  </p:ext>
                </p:extLst>
              </p:nvPr>
            </p:nvGraphicFramePr>
            <p:xfrm>
              <a:off x="185442" y="276860"/>
              <a:ext cx="2861954" cy="6304280"/>
            </p:xfrm>
            <a:graphic>
              <a:graphicData uri="http://schemas.openxmlformats.org/drawingml/2006/table">
                <a:tbl>
                  <a:tblPr firstRow="1" bandRow="1">
                    <a:tableStyleId>{B301B821-A1FF-4177-AEE7-76D212191A09}</a:tableStyleId>
                  </a:tblPr>
                  <a:tblGrid>
                    <a:gridCol w="1430977">
                      <a:extLst>
                        <a:ext uri="{9D8B030D-6E8A-4147-A177-3AD203B41FA5}">
                          <a16:colId xmlns:a16="http://schemas.microsoft.com/office/drawing/2014/main" val="1432306727"/>
                        </a:ext>
                      </a:extLst>
                    </a:gridCol>
                    <a:gridCol w="1430977">
                      <a:extLst>
                        <a:ext uri="{9D8B030D-6E8A-4147-A177-3AD203B41FA5}">
                          <a16:colId xmlns:a16="http://schemas.microsoft.com/office/drawing/2014/main" val="2345407236"/>
                        </a:ext>
                      </a:extLst>
                    </a:gridCol>
                  </a:tblGrid>
                  <a:tr h="370840">
                    <a:tc>
                      <a:txBody>
                        <a:bodyPr/>
                        <a:lstStyle/>
                        <a:p>
                          <a:r>
                            <a:rPr lang="sl-SI" dirty="0"/>
                            <a:t>Sample</a:t>
                          </a:r>
                          <a:endParaRPr lang="en-SI" dirty="0"/>
                        </a:p>
                      </a:txBody>
                      <a:tcPr/>
                    </a:tc>
                    <a:tc>
                      <a:txBody>
                        <a:bodyPr/>
                        <a:lstStyle/>
                        <a:p>
                          <a:endParaRPr lang="sl-SI"/>
                        </a:p>
                      </a:txBody>
                      <a:tcPr>
                        <a:blipFill>
                          <a:blip r:embed="rId4"/>
                          <a:stretch>
                            <a:fillRect l="-100426" t="-8197" r="-851" b="-1621311"/>
                          </a:stretch>
                        </a:blipFill>
                      </a:tcPr>
                    </a:tc>
                    <a:extLst>
                      <a:ext uri="{0D108BD9-81ED-4DB2-BD59-A6C34878D82A}">
                        <a16:rowId xmlns:a16="http://schemas.microsoft.com/office/drawing/2014/main" val="3040149700"/>
                      </a:ext>
                    </a:extLst>
                  </a:tr>
                  <a:tr h="370840">
                    <a:tc>
                      <a:txBody>
                        <a:bodyPr/>
                        <a:lstStyle/>
                        <a:p>
                          <a:r>
                            <a:rPr lang="sl-SI" dirty="0"/>
                            <a:t>0, 0</a:t>
                          </a:r>
                          <a:endParaRPr lang="en-SI" dirty="0"/>
                        </a:p>
                      </a:txBody>
                      <a:tcPr/>
                    </a:tc>
                    <a:tc>
                      <a:txBody>
                        <a:bodyPr/>
                        <a:lstStyle/>
                        <a:p>
                          <a:r>
                            <a:rPr lang="sl-SI" dirty="0"/>
                            <a:t>0</a:t>
                          </a:r>
                          <a:endParaRPr lang="en-SI" dirty="0"/>
                        </a:p>
                      </a:txBody>
                      <a:tcPr/>
                    </a:tc>
                    <a:extLst>
                      <a:ext uri="{0D108BD9-81ED-4DB2-BD59-A6C34878D82A}">
                        <a16:rowId xmlns:a16="http://schemas.microsoft.com/office/drawing/2014/main" val="2149259168"/>
                      </a:ext>
                    </a:extLst>
                  </a:tr>
                  <a:tr h="370840">
                    <a:tc>
                      <a:txBody>
                        <a:bodyPr/>
                        <a:lstStyle/>
                        <a:p>
                          <a:r>
                            <a:rPr lang="sl-SI" dirty="0"/>
                            <a:t>0, 1</a:t>
                          </a:r>
                          <a:endParaRPr lang="en-SI" dirty="0"/>
                        </a:p>
                      </a:txBody>
                      <a:tcPr/>
                    </a:tc>
                    <a:tc>
                      <a:txBody>
                        <a:bodyPr/>
                        <a:lstStyle/>
                        <a:p>
                          <a:r>
                            <a:rPr lang="sl-SI" dirty="0"/>
                            <a:t>0,5</a:t>
                          </a:r>
                          <a:endParaRPr lang="en-SI" dirty="0"/>
                        </a:p>
                      </a:txBody>
                      <a:tcPr/>
                    </a:tc>
                    <a:extLst>
                      <a:ext uri="{0D108BD9-81ED-4DB2-BD59-A6C34878D82A}">
                        <a16:rowId xmlns:a16="http://schemas.microsoft.com/office/drawing/2014/main" val="2883685504"/>
                      </a:ext>
                    </a:extLst>
                  </a:tr>
                  <a:tr h="370840">
                    <a:tc>
                      <a:txBody>
                        <a:bodyPr/>
                        <a:lstStyle/>
                        <a:p>
                          <a:r>
                            <a:rPr lang="sl-SI" dirty="0"/>
                            <a:t>0, 2</a:t>
                          </a:r>
                          <a:endParaRPr lang="en-SI" dirty="0"/>
                        </a:p>
                      </a:txBody>
                      <a:tcPr/>
                    </a:tc>
                    <a:tc>
                      <a:txBody>
                        <a:bodyPr/>
                        <a:lstStyle/>
                        <a:p>
                          <a:r>
                            <a:rPr lang="sl-SI" dirty="0"/>
                            <a:t>1</a:t>
                          </a:r>
                          <a:endParaRPr lang="en-SI" dirty="0"/>
                        </a:p>
                      </a:txBody>
                      <a:tcPr/>
                    </a:tc>
                    <a:extLst>
                      <a:ext uri="{0D108BD9-81ED-4DB2-BD59-A6C34878D82A}">
                        <a16:rowId xmlns:a16="http://schemas.microsoft.com/office/drawing/2014/main" val="499185116"/>
                      </a:ext>
                    </a:extLst>
                  </a:tr>
                  <a:tr h="370840">
                    <a:tc>
                      <a:txBody>
                        <a:bodyPr/>
                        <a:lstStyle/>
                        <a:p>
                          <a:r>
                            <a:rPr lang="sl-SI" dirty="0"/>
                            <a:t>0, 3</a:t>
                          </a:r>
                          <a:endParaRPr lang="en-SI" dirty="0"/>
                        </a:p>
                      </a:txBody>
                      <a:tcPr/>
                    </a:tc>
                    <a:tc>
                      <a:txBody>
                        <a:bodyPr/>
                        <a:lstStyle/>
                        <a:p>
                          <a:r>
                            <a:rPr lang="sl-SI" dirty="0"/>
                            <a:t>1,5</a:t>
                          </a:r>
                          <a:endParaRPr lang="en-SI" dirty="0"/>
                        </a:p>
                      </a:txBody>
                      <a:tcPr/>
                    </a:tc>
                    <a:extLst>
                      <a:ext uri="{0D108BD9-81ED-4DB2-BD59-A6C34878D82A}">
                        <a16:rowId xmlns:a16="http://schemas.microsoft.com/office/drawing/2014/main" val="781773947"/>
                      </a:ext>
                    </a:extLst>
                  </a:tr>
                  <a:tr h="370840">
                    <a:tc>
                      <a:txBody>
                        <a:bodyPr/>
                        <a:lstStyle/>
                        <a:p>
                          <a:r>
                            <a:rPr lang="sl-SI" dirty="0"/>
                            <a:t>1, 0</a:t>
                          </a:r>
                          <a:endParaRPr lang="en-SI" dirty="0"/>
                        </a:p>
                      </a:txBody>
                      <a:tcPr/>
                    </a:tc>
                    <a:tc>
                      <a:txBody>
                        <a:bodyPr/>
                        <a:lstStyle/>
                        <a:p>
                          <a:r>
                            <a:rPr lang="sl-SI" dirty="0"/>
                            <a:t>0,5</a:t>
                          </a:r>
                          <a:endParaRPr lang="en-SI" dirty="0"/>
                        </a:p>
                      </a:txBody>
                      <a:tcPr/>
                    </a:tc>
                    <a:extLst>
                      <a:ext uri="{0D108BD9-81ED-4DB2-BD59-A6C34878D82A}">
                        <a16:rowId xmlns:a16="http://schemas.microsoft.com/office/drawing/2014/main" val="1548455781"/>
                      </a:ext>
                    </a:extLst>
                  </a:tr>
                  <a:tr h="370840">
                    <a:tc>
                      <a:txBody>
                        <a:bodyPr/>
                        <a:lstStyle/>
                        <a:p>
                          <a:r>
                            <a:rPr lang="sl-SI" dirty="0"/>
                            <a:t>1, 1</a:t>
                          </a:r>
                          <a:endParaRPr lang="en-SI" dirty="0"/>
                        </a:p>
                      </a:txBody>
                      <a:tcPr/>
                    </a:tc>
                    <a:tc>
                      <a:txBody>
                        <a:bodyPr/>
                        <a:lstStyle/>
                        <a:p>
                          <a:r>
                            <a:rPr lang="sl-SI" dirty="0"/>
                            <a:t>1</a:t>
                          </a:r>
                          <a:endParaRPr lang="en-SI" dirty="0"/>
                        </a:p>
                      </a:txBody>
                      <a:tcPr/>
                    </a:tc>
                    <a:extLst>
                      <a:ext uri="{0D108BD9-81ED-4DB2-BD59-A6C34878D82A}">
                        <a16:rowId xmlns:a16="http://schemas.microsoft.com/office/drawing/2014/main" val="2797167252"/>
                      </a:ext>
                    </a:extLst>
                  </a:tr>
                  <a:tr h="370840">
                    <a:tc>
                      <a:txBody>
                        <a:bodyPr/>
                        <a:lstStyle/>
                        <a:p>
                          <a:r>
                            <a:rPr lang="sl-SI" dirty="0"/>
                            <a:t>1, 2</a:t>
                          </a:r>
                          <a:endParaRPr lang="en-SI" dirty="0"/>
                        </a:p>
                      </a:txBody>
                      <a:tcPr/>
                    </a:tc>
                    <a:tc>
                      <a:txBody>
                        <a:bodyPr/>
                        <a:lstStyle/>
                        <a:p>
                          <a:r>
                            <a:rPr lang="sl-SI" dirty="0"/>
                            <a:t>1,5</a:t>
                          </a:r>
                          <a:endParaRPr lang="en-SI" dirty="0"/>
                        </a:p>
                      </a:txBody>
                      <a:tcPr/>
                    </a:tc>
                    <a:extLst>
                      <a:ext uri="{0D108BD9-81ED-4DB2-BD59-A6C34878D82A}">
                        <a16:rowId xmlns:a16="http://schemas.microsoft.com/office/drawing/2014/main" val="4060473866"/>
                      </a:ext>
                    </a:extLst>
                  </a:tr>
                  <a:tr h="370840">
                    <a:tc>
                      <a:txBody>
                        <a:bodyPr/>
                        <a:lstStyle/>
                        <a:p>
                          <a:r>
                            <a:rPr lang="sl-SI" dirty="0"/>
                            <a:t>1, 3</a:t>
                          </a:r>
                          <a:endParaRPr lang="en-SI" dirty="0"/>
                        </a:p>
                      </a:txBody>
                      <a:tcPr/>
                    </a:tc>
                    <a:tc>
                      <a:txBody>
                        <a:bodyPr/>
                        <a:lstStyle/>
                        <a:p>
                          <a:r>
                            <a:rPr lang="sl-SI" dirty="0"/>
                            <a:t>2</a:t>
                          </a:r>
                          <a:endParaRPr lang="en-SI" dirty="0"/>
                        </a:p>
                      </a:txBody>
                      <a:tcPr/>
                    </a:tc>
                    <a:extLst>
                      <a:ext uri="{0D108BD9-81ED-4DB2-BD59-A6C34878D82A}">
                        <a16:rowId xmlns:a16="http://schemas.microsoft.com/office/drawing/2014/main" val="60712559"/>
                      </a:ext>
                    </a:extLst>
                  </a:tr>
                  <a:tr h="370840">
                    <a:tc>
                      <a:txBody>
                        <a:bodyPr/>
                        <a:lstStyle/>
                        <a:p>
                          <a:r>
                            <a:rPr lang="sl-SI" dirty="0"/>
                            <a:t>2, 0</a:t>
                          </a:r>
                          <a:endParaRPr lang="en-SI" dirty="0"/>
                        </a:p>
                      </a:txBody>
                      <a:tcPr/>
                    </a:tc>
                    <a:tc>
                      <a:txBody>
                        <a:bodyPr/>
                        <a:lstStyle/>
                        <a:p>
                          <a:r>
                            <a:rPr lang="sl-SI" dirty="0"/>
                            <a:t>1</a:t>
                          </a:r>
                          <a:endParaRPr lang="en-SI" dirty="0"/>
                        </a:p>
                      </a:txBody>
                      <a:tcPr/>
                    </a:tc>
                    <a:extLst>
                      <a:ext uri="{0D108BD9-81ED-4DB2-BD59-A6C34878D82A}">
                        <a16:rowId xmlns:a16="http://schemas.microsoft.com/office/drawing/2014/main" val="3846151808"/>
                      </a:ext>
                    </a:extLst>
                  </a:tr>
                  <a:tr h="370840">
                    <a:tc>
                      <a:txBody>
                        <a:bodyPr/>
                        <a:lstStyle/>
                        <a:p>
                          <a:r>
                            <a:rPr lang="sl-SI" dirty="0"/>
                            <a:t>2, 1</a:t>
                          </a:r>
                          <a:endParaRPr lang="en-SI" dirty="0"/>
                        </a:p>
                      </a:txBody>
                      <a:tcPr/>
                    </a:tc>
                    <a:tc>
                      <a:txBody>
                        <a:bodyPr/>
                        <a:lstStyle/>
                        <a:p>
                          <a:r>
                            <a:rPr lang="sl-SI" dirty="0"/>
                            <a:t>1,5</a:t>
                          </a:r>
                          <a:endParaRPr lang="en-SI" dirty="0"/>
                        </a:p>
                      </a:txBody>
                      <a:tcPr/>
                    </a:tc>
                    <a:extLst>
                      <a:ext uri="{0D108BD9-81ED-4DB2-BD59-A6C34878D82A}">
                        <a16:rowId xmlns:a16="http://schemas.microsoft.com/office/drawing/2014/main" val="3297011936"/>
                      </a:ext>
                    </a:extLst>
                  </a:tr>
                  <a:tr h="370840">
                    <a:tc>
                      <a:txBody>
                        <a:bodyPr/>
                        <a:lstStyle/>
                        <a:p>
                          <a:r>
                            <a:rPr lang="sl-SI" dirty="0"/>
                            <a:t>2, 2</a:t>
                          </a:r>
                          <a:endParaRPr lang="en-SI" dirty="0"/>
                        </a:p>
                      </a:txBody>
                      <a:tcPr/>
                    </a:tc>
                    <a:tc>
                      <a:txBody>
                        <a:bodyPr/>
                        <a:lstStyle/>
                        <a:p>
                          <a:r>
                            <a:rPr lang="sl-SI" dirty="0"/>
                            <a:t>2</a:t>
                          </a:r>
                          <a:endParaRPr lang="en-SI" dirty="0"/>
                        </a:p>
                      </a:txBody>
                      <a:tcPr/>
                    </a:tc>
                    <a:extLst>
                      <a:ext uri="{0D108BD9-81ED-4DB2-BD59-A6C34878D82A}">
                        <a16:rowId xmlns:a16="http://schemas.microsoft.com/office/drawing/2014/main" val="4258199166"/>
                      </a:ext>
                    </a:extLst>
                  </a:tr>
                  <a:tr h="370840">
                    <a:tc>
                      <a:txBody>
                        <a:bodyPr/>
                        <a:lstStyle/>
                        <a:p>
                          <a:r>
                            <a:rPr lang="sl-SI" dirty="0"/>
                            <a:t>2, 3</a:t>
                          </a:r>
                          <a:endParaRPr lang="en-SI" dirty="0"/>
                        </a:p>
                      </a:txBody>
                      <a:tcPr/>
                    </a:tc>
                    <a:tc>
                      <a:txBody>
                        <a:bodyPr/>
                        <a:lstStyle/>
                        <a:p>
                          <a:r>
                            <a:rPr lang="sl-SI" dirty="0"/>
                            <a:t>2,5</a:t>
                          </a:r>
                          <a:endParaRPr lang="en-SI" dirty="0"/>
                        </a:p>
                      </a:txBody>
                      <a:tcPr/>
                    </a:tc>
                    <a:extLst>
                      <a:ext uri="{0D108BD9-81ED-4DB2-BD59-A6C34878D82A}">
                        <a16:rowId xmlns:a16="http://schemas.microsoft.com/office/drawing/2014/main" val="3030915944"/>
                      </a:ext>
                    </a:extLst>
                  </a:tr>
                  <a:tr h="370840">
                    <a:tc>
                      <a:txBody>
                        <a:bodyPr/>
                        <a:lstStyle/>
                        <a:p>
                          <a:r>
                            <a:rPr lang="sl-SI" dirty="0"/>
                            <a:t>3, 0</a:t>
                          </a:r>
                          <a:endParaRPr lang="en-SI" dirty="0"/>
                        </a:p>
                      </a:txBody>
                      <a:tcPr/>
                    </a:tc>
                    <a:tc>
                      <a:txBody>
                        <a:bodyPr/>
                        <a:lstStyle/>
                        <a:p>
                          <a:r>
                            <a:rPr lang="sl-SI" dirty="0"/>
                            <a:t>1,5</a:t>
                          </a:r>
                          <a:endParaRPr lang="en-SI" dirty="0"/>
                        </a:p>
                      </a:txBody>
                      <a:tcPr/>
                    </a:tc>
                    <a:extLst>
                      <a:ext uri="{0D108BD9-81ED-4DB2-BD59-A6C34878D82A}">
                        <a16:rowId xmlns:a16="http://schemas.microsoft.com/office/drawing/2014/main" val="908175821"/>
                      </a:ext>
                    </a:extLst>
                  </a:tr>
                  <a:tr h="370840">
                    <a:tc>
                      <a:txBody>
                        <a:bodyPr/>
                        <a:lstStyle/>
                        <a:p>
                          <a:r>
                            <a:rPr lang="sl-SI" dirty="0"/>
                            <a:t>3, 1</a:t>
                          </a:r>
                          <a:endParaRPr lang="en-SI" dirty="0"/>
                        </a:p>
                      </a:txBody>
                      <a:tcPr/>
                    </a:tc>
                    <a:tc>
                      <a:txBody>
                        <a:bodyPr/>
                        <a:lstStyle/>
                        <a:p>
                          <a:r>
                            <a:rPr lang="sl-SI" dirty="0"/>
                            <a:t>2</a:t>
                          </a:r>
                          <a:endParaRPr lang="en-SI" dirty="0"/>
                        </a:p>
                      </a:txBody>
                      <a:tcPr/>
                    </a:tc>
                    <a:extLst>
                      <a:ext uri="{0D108BD9-81ED-4DB2-BD59-A6C34878D82A}">
                        <a16:rowId xmlns:a16="http://schemas.microsoft.com/office/drawing/2014/main" val="709331433"/>
                      </a:ext>
                    </a:extLst>
                  </a:tr>
                  <a:tr h="370840">
                    <a:tc>
                      <a:txBody>
                        <a:bodyPr/>
                        <a:lstStyle/>
                        <a:p>
                          <a:r>
                            <a:rPr lang="sl-SI" dirty="0"/>
                            <a:t>3, 2</a:t>
                          </a:r>
                          <a:endParaRPr lang="en-SI" dirty="0"/>
                        </a:p>
                      </a:txBody>
                      <a:tcPr/>
                    </a:tc>
                    <a:tc>
                      <a:txBody>
                        <a:bodyPr/>
                        <a:lstStyle/>
                        <a:p>
                          <a:r>
                            <a:rPr lang="sl-SI" dirty="0"/>
                            <a:t>2,5</a:t>
                          </a:r>
                          <a:endParaRPr lang="en-SI" dirty="0"/>
                        </a:p>
                      </a:txBody>
                      <a:tcPr/>
                    </a:tc>
                    <a:extLst>
                      <a:ext uri="{0D108BD9-81ED-4DB2-BD59-A6C34878D82A}">
                        <a16:rowId xmlns:a16="http://schemas.microsoft.com/office/drawing/2014/main" val="4234710219"/>
                      </a:ext>
                    </a:extLst>
                  </a:tr>
                  <a:tr h="370840">
                    <a:tc>
                      <a:txBody>
                        <a:bodyPr/>
                        <a:lstStyle/>
                        <a:p>
                          <a:r>
                            <a:rPr lang="sl-SI" dirty="0"/>
                            <a:t>3, 3</a:t>
                          </a:r>
                          <a:endParaRPr lang="en-SI" dirty="0"/>
                        </a:p>
                      </a:txBody>
                      <a:tcPr/>
                    </a:tc>
                    <a:tc>
                      <a:txBody>
                        <a:bodyPr/>
                        <a:lstStyle/>
                        <a:p>
                          <a:r>
                            <a:rPr lang="sl-SI" dirty="0"/>
                            <a:t>3</a:t>
                          </a:r>
                          <a:endParaRPr lang="en-SI" dirty="0"/>
                        </a:p>
                      </a:txBody>
                      <a:tcPr/>
                    </a:tc>
                    <a:extLst>
                      <a:ext uri="{0D108BD9-81ED-4DB2-BD59-A6C34878D82A}">
                        <a16:rowId xmlns:a16="http://schemas.microsoft.com/office/drawing/2014/main" val="13223857"/>
                      </a:ext>
                    </a:extLst>
                  </a:tr>
                </a:tbl>
              </a:graphicData>
            </a:graphic>
          </p:graphicFrame>
        </mc:Fallback>
      </mc:AlternateContent>
    </p:spTree>
    <p:extLst>
      <p:ext uri="{BB962C8B-B14F-4D97-AF65-F5344CB8AC3E}">
        <p14:creationId xmlns:p14="http://schemas.microsoft.com/office/powerpoint/2010/main" val="200151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noProof="0" dirty="0">
                <a:solidFill>
                  <a:srgbClr val="005892"/>
                </a:solidFill>
                <a:latin typeface="Hero New Light"/>
                <a:cs typeface="Arial" panose="020B0604020202020204" pitchFamily="34" charset="0"/>
              </a:rPr>
              <a:t>Frekvenčna porazdelitev vseh možnih vzorcev</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18</a:t>
            </a:fld>
            <a:endParaRPr lang="en-SI"/>
          </a:p>
        </p:txBody>
      </p:sp>
      <mc:AlternateContent xmlns:mc="http://schemas.openxmlformats.org/markup-compatibility/2006" xmlns:a14="http://schemas.microsoft.com/office/drawing/2010/main">
        <mc:Choice Requires="a14">
          <p:graphicFrame>
            <p:nvGraphicFramePr>
              <p:cNvPr id="6" name="Content Placeholder 6">
                <a:extLst>
                  <a:ext uri="{FF2B5EF4-FFF2-40B4-BE49-F238E27FC236}">
                    <a16:creationId xmlns:a16="http://schemas.microsoft.com/office/drawing/2014/main" id="{BA8EC781-20C7-C60B-2E7F-83AF1E862B8B}"/>
                  </a:ext>
                </a:extLst>
              </p:cNvPr>
              <p:cNvGraphicFramePr>
                <a:graphicFrameLocks/>
              </p:cNvGraphicFramePr>
              <p:nvPr>
                <p:extLst>
                  <p:ext uri="{D42A27DB-BD31-4B8C-83A1-F6EECF244321}">
                    <p14:modId xmlns:p14="http://schemas.microsoft.com/office/powerpoint/2010/main" val="486247257"/>
                  </p:ext>
                </p:extLst>
              </p:nvPr>
            </p:nvGraphicFramePr>
            <p:xfrm>
              <a:off x="838200" y="1825625"/>
              <a:ext cx="4315692" cy="3337560"/>
            </p:xfrm>
            <a:graphic>
              <a:graphicData uri="http://schemas.openxmlformats.org/drawingml/2006/table">
                <a:tbl>
                  <a:tblPr firstRow="1" bandRow="1">
                    <a:tableStyleId>{B301B821-A1FF-4177-AEE7-76D212191A09}</a:tableStyleId>
                  </a:tblPr>
                  <a:tblGrid>
                    <a:gridCol w="1438564">
                      <a:extLst>
                        <a:ext uri="{9D8B030D-6E8A-4147-A177-3AD203B41FA5}">
                          <a16:colId xmlns:a16="http://schemas.microsoft.com/office/drawing/2014/main" val="3244757314"/>
                        </a:ext>
                      </a:extLst>
                    </a:gridCol>
                    <a:gridCol w="1438564">
                      <a:extLst>
                        <a:ext uri="{9D8B030D-6E8A-4147-A177-3AD203B41FA5}">
                          <a16:colId xmlns:a16="http://schemas.microsoft.com/office/drawing/2014/main" val="3347270894"/>
                        </a:ext>
                      </a:extLst>
                    </a:gridCol>
                    <a:gridCol w="1438564">
                      <a:extLst>
                        <a:ext uri="{9D8B030D-6E8A-4147-A177-3AD203B41FA5}">
                          <a16:colId xmlns:a16="http://schemas.microsoft.com/office/drawing/2014/main" val="184633387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acc>
                                  <m:accPr>
                                    <m:chr m:val="̅"/>
                                    <m:ctrlPr>
                                      <a:rPr lang="sl-SI" b="0" i="1" smtClean="0">
                                        <a:latin typeface="Cambria Math" panose="02040503050406030204" pitchFamily="18" charset="0"/>
                                      </a:rPr>
                                    </m:ctrlPr>
                                  </m:accPr>
                                  <m:e>
                                    <m:r>
                                      <a:rPr lang="sl-SI" b="0" smtClean="0">
                                        <a:latin typeface="Cambria Math" panose="02040503050406030204" pitchFamily="18" charset="0"/>
                                      </a:rPr>
                                      <m:t>𝑋</m:t>
                                    </m:r>
                                  </m:e>
                                </m:acc>
                              </m:oMath>
                            </m:oMathPara>
                          </a14:m>
                          <a:endParaRPr lang="en-SI"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l-SI" dirty="0"/>
                            <a:t>f</a:t>
                          </a:r>
                          <a:r>
                            <a:rPr lang="sl-SI" sz="1000" dirty="0"/>
                            <a:t>i</a:t>
                          </a:r>
                          <a:endParaRPr lang="en-SI" dirty="0"/>
                        </a:p>
                      </a:txBody>
                      <a:tcPr/>
                    </a:tc>
                    <a:tc>
                      <a:txBody>
                        <a:bodyPr/>
                        <a:lstStyle/>
                        <a:p>
                          <a:pPr algn="ctr"/>
                          <a:r>
                            <a:rPr lang="sl-SI" dirty="0"/>
                            <a:t>f</a:t>
                          </a:r>
                          <a:r>
                            <a:rPr lang="sl-SI" sz="1000" dirty="0"/>
                            <a:t>i  </a:t>
                          </a:r>
                          <a:r>
                            <a:rPr lang="sl-SI" dirty="0"/>
                            <a:t>(%)</a:t>
                          </a:r>
                          <a:endParaRPr lang="en-SI" dirty="0"/>
                        </a:p>
                      </a:txBody>
                      <a:tcPr/>
                    </a:tc>
                    <a:extLst>
                      <a:ext uri="{0D108BD9-81ED-4DB2-BD59-A6C34878D82A}">
                        <a16:rowId xmlns:a16="http://schemas.microsoft.com/office/drawing/2014/main" val="3600798830"/>
                      </a:ext>
                    </a:extLst>
                  </a:tr>
                  <a:tr h="370840">
                    <a:tc>
                      <a:txBody>
                        <a:bodyPr/>
                        <a:lstStyle/>
                        <a:p>
                          <a:pPr algn="ctr"/>
                          <a:r>
                            <a:rPr lang="sl-SI" dirty="0"/>
                            <a:t>0</a:t>
                          </a:r>
                          <a:endParaRPr lang="en-SI" dirty="0"/>
                        </a:p>
                      </a:txBody>
                      <a:tcPr/>
                    </a:tc>
                    <a:tc>
                      <a:txBody>
                        <a:bodyPr/>
                        <a:lstStyle/>
                        <a:p>
                          <a:pPr algn="ctr"/>
                          <a:r>
                            <a:rPr lang="sl-SI" dirty="0"/>
                            <a:t>1</a:t>
                          </a:r>
                          <a:endParaRPr lang="en-SI" dirty="0"/>
                        </a:p>
                      </a:txBody>
                      <a:tcPr/>
                    </a:tc>
                    <a:tc>
                      <a:txBody>
                        <a:bodyPr/>
                        <a:lstStyle/>
                        <a:p>
                          <a:pPr algn="ctr"/>
                          <a:r>
                            <a:rPr lang="sl-SI" dirty="0"/>
                            <a:t>6.25</a:t>
                          </a:r>
                          <a:endParaRPr lang="en-SI" dirty="0"/>
                        </a:p>
                      </a:txBody>
                      <a:tcPr/>
                    </a:tc>
                    <a:extLst>
                      <a:ext uri="{0D108BD9-81ED-4DB2-BD59-A6C34878D82A}">
                        <a16:rowId xmlns:a16="http://schemas.microsoft.com/office/drawing/2014/main" val="4288331808"/>
                      </a:ext>
                    </a:extLst>
                  </a:tr>
                  <a:tr h="370840">
                    <a:tc>
                      <a:txBody>
                        <a:bodyPr/>
                        <a:lstStyle/>
                        <a:p>
                          <a:pPr algn="ctr"/>
                          <a:r>
                            <a:rPr lang="sl-SI" dirty="0"/>
                            <a:t>0.5</a:t>
                          </a:r>
                          <a:endParaRPr lang="en-SI" dirty="0"/>
                        </a:p>
                      </a:txBody>
                      <a:tcPr/>
                    </a:tc>
                    <a:tc>
                      <a:txBody>
                        <a:bodyPr/>
                        <a:lstStyle/>
                        <a:p>
                          <a:pPr algn="ctr"/>
                          <a:r>
                            <a:rPr lang="sl-SI" dirty="0"/>
                            <a:t>2</a:t>
                          </a:r>
                          <a:endParaRPr lang="en-SI" dirty="0"/>
                        </a:p>
                      </a:txBody>
                      <a:tcPr/>
                    </a:tc>
                    <a:tc>
                      <a:txBody>
                        <a:bodyPr/>
                        <a:lstStyle/>
                        <a:p>
                          <a:pPr algn="ctr"/>
                          <a:r>
                            <a:rPr lang="sl-SI" dirty="0"/>
                            <a:t>12.5</a:t>
                          </a:r>
                          <a:endParaRPr lang="en-SI" dirty="0"/>
                        </a:p>
                      </a:txBody>
                      <a:tcPr/>
                    </a:tc>
                    <a:extLst>
                      <a:ext uri="{0D108BD9-81ED-4DB2-BD59-A6C34878D82A}">
                        <a16:rowId xmlns:a16="http://schemas.microsoft.com/office/drawing/2014/main" val="2410141726"/>
                      </a:ext>
                    </a:extLst>
                  </a:tr>
                  <a:tr h="370840">
                    <a:tc>
                      <a:txBody>
                        <a:bodyPr/>
                        <a:lstStyle/>
                        <a:p>
                          <a:pPr algn="ctr"/>
                          <a:r>
                            <a:rPr lang="sl-SI" dirty="0"/>
                            <a:t>1</a:t>
                          </a:r>
                          <a:endParaRPr lang="en-SI" dirty="0"/>
                        </a:p>
                      </a:txBody>
                      <a:tcPr/>
                    </a:tc>
                    <a:tc>
                      <a:txBody>
                        <a:bodyPr/>
                        <a:lstStyle/>
                        <a:p>
                          <a:pPr algn="ctr"/>
                          <a:r>
                            <a:rPr lang="sl-SI" dirty="0"/>
                            <a:t>3</a:t>
                          </a:r>
                          <a:endParaRPr lang="en-SI" dirty="0"/>
                        </a:p>
                      </a:txBody>
                      <a:tcPr/>
                    </a:tc>
                    <a:tc>
                      <a:txBody>
                        <a:bodyPr/>
                        <a:lstStyle/>
                        <a:p>
                          <a:pPr algn="ctr"/>
                          <a:r>
                            <a:rPr lang="sl-SI" dirty="0"/>
                            <a:t>18.75</a:t>
                          </a:r>
                          <a:endParaRPr lang="en-SI" dirty="0"/>
                        </a:p>
                      </a:txBody>
                      <a:tcPr/>
                    </a:tc>
                    <a:extLst>
                      <a:ext uri="{0D108BD9-81ED-4DB2-BD59-A6C34878D82A}">
                        <a16:rowId xmlns:a16="http://schemas.microsoft.com/office/drawing/2014/main" val="3587335962"/>
                      </a:ext>
                    </a:extLst>
                  </a:tr>
                  <a:tr h="370840">
                    <a:tc>
                      <a:txBody>
                        <a:bodyPr/>
                        <a:lstStyle/>
                        <a:p>
                          <a:pPr algn="ctr"/>
                          <a:r>
                            <a:rPr lang="sl-SI" dirty="0"/>
                            <a:t>1.5</a:t>
                          </a:r>
                          <a:endParaRPr lang="en-SI" dirty="0"/>
                        </a:p>
                      </a:txBody>
                      <a:tcPr/>
                    </a:tc>
                    <a:tc>
                      <a:txBody>
                        <a:bodyPr/>
                        <a:lstStyle/>
                        <a:p>
                          <a:pPr algn="ctr"/>
                          <a:r>
                            <a:rPr lang="sl-SI" dirty="0"/>
                            <a:t>4</a:t>
                          </a:r>
                          <a:endParaRPr lang="en-SI" dirty="0"/>
                        </a:p>
                      </a:txBody>
                      <a:tcPr/>
                    </a:tc>
                    <a:tc>
                      <a:txBody>
                        <a:bodyPr/>
                        <a:lstStyle/>
                        <a:p>
                          <a:pPr algn="ctr"/>
                          <a:r>
                            <a:rPr lang="sl-SI" dirty="0"/>
                            <a:t>25</a:t>
                          </a:r>
                          <a:endParaRPr lang="en-SI" dirty="0"/>
                        </a:p>
                      </a:txBody>
                      <a:tcPr/>
                    </a:tc>
                    <a:extLst>
                      <a:ext uri="{0D108BD9-81ED-4DB2-BD59-A6C34878D82A}">
                        <a16:rowId xmlns:a16="http://schemas.microsoft.com/office/drawing/2014/main" val="2224160946"/>
                      </a:ext>
                    </a:extLst>
                  </a:tr>
                  <a:tr h="370840">
                    <a:tc>
                      <a:txBody>
                        <a:bodyPr/>
                        <a:lstStyle/>
                        <a:p>
                          <a:pPr algn="ctr"/>
                          <a:r>
                            <a:rPr lang="sl-SI" dirty="0"/>
                            <a:t>2</a:t>
                          </a:r>
                          <a:endParaRPr lang="en-SI" dirty="0"/>
                        </a:p>
                      </a:txBody>
                      <a:tcPr/>
                    </a:tc>
                    <a:tc>
                      <a:txBody>
                        <a:bodyPr/>
                        <a:lstStyle/>
                        <a:p>
                          <a:pPr algn="ctr"/>
                          <a:r>
                            <a:rPr lang="sl-SI" dirty="0"/>
                            <a:t>3</a:t>
                          </a:r>
                          <a:endParaRPr lang="en-SI" dirty="0"/>
                        </a:p>
                      </a:txBody>
                      <a:tcPr/>
                    </a:tc>
                    <a:tc>
                      <a:txBody>
                        <a:bodyPr/>
                        <a:lstStyle/>
                        <a:p>
                          <a:pPr algn="ctr"/>
                          <a:r>
                            <a:rPr lang="sl-SI" dirty="0"/>
                            <a:t>18.75</a:t>
                          </a:r>
                          <a:endParaRPr lang="en-SI" dirty="0"/>
                        </a:p>
                      </a:txBody>
                      <a:tcPr/>
                    </a:tc>
                    <a:extLst>
                      <a:ext uri="{0D108BD9-81ED-4DB2-BD59-A6C34878D82A}">
                        <a16:rowId xmlns:a16="http://schemas.microsoft.com/office/drawing/2014/main" val="396083947"/>
                      </a:ext>
                    </a:extLst>
                  </a:tr>
                  <a:tr h="370840">
                    <a:tc>
                      <a:txBody>
                        <a:bodyPr/>
                        <a:lstStyle/>
                        <a:p>
                          <a:pPr algn="ctr"/>
                          <a:r>
                            <a:rPr lang="sl-SI" dirty="0"/>
                            <a:t>2.5</a:t>
                          </a:r>
                          <a:endParaRPr lang="en-SI" dirty="0"/>
                        </a:p>
                      </a:txBody>
                      <a:tcPr/>
                    </a:tc>
                    <a:tc>
                      <a:txBody>
                        <a:bodyPr/>
                        <a:lstStyle/>
                        <a:p>
                          <a:pPr algn="ctr"/>
                          <a:r>
                            <a:rPr lang="sl-SI" dirty="0"/>
                            <a:t>2</a:t>
                          </a:r>
                          <a:endParaRPr lang="en-SI" dirty="0"/>
                        </a:p>
                      </a:txBody>
                      <a:tcPr/>
                    </a:tc>
                    <a:tc>
                      <a:txBody>
                        <a:bodyPr/>
                        <a:lstStyle/>
                        <a:p>
                          <a:pPr algn="ctr"/>
                          <a:r>
                            <a:rPr lang="sl-SI" dirty="0"/>
                            <a:t>12.75</a:t>
                          </a:r>
                          <a:endParaRPr lang="en-SI" dirty="0"/>
                        </a:p>
                      </a:txBody>
                      <a:tcPr/>
                    </a:tc>
                    <a:extLst>
                      <a:ext uri="{0D108BD9-81ED-4DB2-BD59-A6C34878D82A}">
                        <a16:rowId xmlns:a16="http://schemas.microsoft.com/office/drawing/2014/main" val="2201602042"/>
                      </a:ext>
                    </a:extLst>
                  </a:tr>
                  <a:tr h="370840">
                    <a:tc>
                      <a:txBody>
                        <a:bodyPr/>
                        <a:lstStyle/>
                        <a:p>
                          <a:pPr algn="ctr"/>
                          <a:r>
                            <a:rPr lang="sl-SI" dirty="0"/>
                            <a:t>3</a:t>
                          </a:r>
                          <a:endParaRPr lang="en-SI" dirty="0"/>
                        </a:p>
                      </a:txBody>
                      <a:tcPr/>
                    </a:tc>
                    <a:tc>
                      <a:txBody>
                        <a:bodyPr/>
                        <a:lstStyle/>
                        <a:p>
                          <a:pPr algn="ctr"/>
                          <a:r>
                            <a:rPr lang="sl-SI" dirty="0"/>
                            <a:t>1</a:t>
                          </a:r>
                          <a:endParaRPr lang="en-SI" dirty="0"/>
                        </a:p>
                      </a:txBody>
                      <a:tcPr/>
                    </a:tc>
                    <a:tc>
                      <a:txBody>
                        <a:bodyPr/>
                        <a:lstStyle/>
                        <a:p>
                          <a:pPr algn="ctr"/>
                          <a:r>
                            <a:rPr lang="sl-SI" dirty="0"/>
                            <a:t>6.25</a:t>
                          </a:r>
                          <a:endParaRPr lang="en-SI" dirty="0"/>
                        </a:p>
                      </a:txBody>
                      <a:tcPr/>
                    </a:tc>
                    <a:extLst>
                      <a:ext uri="{0D108BD9-81ED-4DB2-BD59-A6C34878D82A}">
                        <a16:rowId xmlns:a16="http://schemas.microsoft.com/office/drawing/2014/main" val="1488803024"/>
                      </a:ext>
                    </a:extLst>
                  </a:tr>
                  <a:tr h="370840">
                    <a:tc>
                      <a:txBody>
                        <a:bodyPr/>
                        <a:lstStyle/>
                        <a:p>
                          <a:pPr algn="ctr"/>
                          <a:endParaRPr lang="en-SI" dirty="0"/>
                        </a:p>
                      </a:txBody>
                      <a:tcPr/>
                    </a:tc>
                    <a:tc>
                      <a:txBody>
                        <a:bodyPr/>
                        <a:lstStyle/>
                        <a:p>
                          <a:pPr algn="ctr"/>
                          <a:r>
                            <a:rPr lang="sl-SI" dirty="0"/>
                            <a:t>16</a:t>
                          </a:r>
                          <a:endParaRPr lang="en-SI" dirty="0"/>
                        </a:p>
                      </a:txBody>
                      <a:tcPr/>
                    </a:tc>
                    <a:tc>
                      <a:txBody>
                        <a:bodyPr/>
                        <a:lstStyle/>
                        <a:p>
                          <a:pPr algn="ctr"/>
                          <a:endParaRPr lang="en-SI" dirty="0"/>
                        </a:p>
                      </a:txBody>
                      <a:tcPr/>
                    </a:tc>
                    <a:extLst>
                      <a:ext uri="{0D108BD9-81ED-4DB2-BD59-A6C34878D82A}">
                        <a16:rowId xmlns:a16="http://schemas.microsoft.com/office/drawing/2014/main" val="3708373496"/>
                      </a:ext>
                    </a:extLst>
                  </a:tr>
                </a:tbl>
              </a:graphicData>
            </a:graphic>
          </p:graphicFrame>
        </mc:Choice>
        <mc:Fallback xmlns="">
          <p:graphicFrame>
            <p:nvGraphicFramePr>
              <p:cNvPr id="6" name="Content Placeholder 6">
                <a:extLst>
                  <a:ext uri="{FF2B5EF4-FFF2-40B4-BE49-F238E27FC236}">
                    <a16:creationId xmlns:a16="http://schemas.microsoft.com/office/drawing/2014/main" id="{BA8EC781-20C7-C60B-2E7F-83AF1E862B8B}"/>
                  </a:ext>
                </a:extLst>
              </p:cNvPr>
              <p:cNvGraphicFramePr>
                <a:graphicFrameLocks/>
              </p:cNvGraphicFramePr>
              <p:nvPr>
                <p:extLst>
                  <p:ext uri="{D42A27DB-BD31-4B8C-83A1-F6EECF244321}">
                    <p14:modId xmlns:p14="http://schemas.microsoft.com/office/powerpoint/2010/main" val="486247257"/>
                  </p:ext>
                </p:extLst>
              </p:nvPr>
            </p:nvGraphicFramePr>
            <p:xfrm>
              <a:off x="838200" y="1825625"/>
              <a:ext cx="4315692" cy="3337560"/>
            </p:xfrm>
            <a:graphic>
              <a:graphicData uri="http://schemas.openxmlformats.org/drawingml/2006/table">
                <a:tbl>
                  <a:tblPr firstRow="1" bandRow="1">
                    <a:tableStyleId>{B301B821-A1FF-4177-AEE7-76D212191A09}</a:tableStyleId>
                  </a:tblPr>
                  <a:tblGrid>
                    <a:gridCol w="1438564">
                      <a:extLst>
                        <a:ext uri="{9D8B030D-6E8A-4147-A177-3AD203B41FA5}">
                          <a16:colId xmlns:a16="http://schemas.microsoft.com/office/drawing/2014/main" val="3244757314"/>
                        </a:ext>
                      </a:extLst>
                    </a:gridCol>
                    <a:gridCol w="1438564">
                      <a:extLst>
                        <a:ext uri="{9D8B030D-6E8A-4147-A177-3AD203B41FA5}">
                          <a16:colId xmlns:a16="http://schemas.microsoft.com/office/drawing/2014/main" val="3347270894"/>
                        </a:ext>
                      </a:extLst>
                    </a:gridCol>
                    <a:gridCol w="1438564">
                      <a:extLst>
                        <a:ext uri="{9D8B030D-6E8A-4147-A177-3AD203B41FA5}">
                          <a16:colId xmlns:a16="http://schemas.microsoft.com/office/drawing/2014/main" val="1846333873"/>
                        </a:ext>
                      </a:extLst>
                    </a:gridCol>
                  </a:tblGrid>
                  <a:tr h="370840">
                    <a:tc>
                      <a:txBody>
                        <a:bodyPr/>
                        <a:lstStyle/>
                        <a:p>
                          <a:endParaRPr lang="en-SI"/>
                        </a:p>
                      </a:txBody>
                      <a:tcPr>
                        <a:blipFill>
                          <a:blip r:embed="rId3"/>
                          <a:stretch>
                            <a:fillRect l="-424" t="-8197" r="-201271" b="-82295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l-SI" dirty="0"/>
                            <a:t>f</a:t>
                          </a:r>
                          <a:r>
                            <a:rPr lang="sl-SI" sz="1000" dirty="0"/>
                            <a:t>i</a:t>
                          </a:r>
                          <a:endParaRPr lang="en-SI" dirty="0"/>
                        </a:p>
                      </a:txBody>
                      <a:tcPr/>
                    </a:tc>
                    <a:tc>
                      <a:txBody>
                        <a:bodyPr/>
                        <a:lstStyle/>
                        <a:p>
                          <a:pPr algn="ctr"/>
                          <a:r>
                            <a:rPr lang="sl-SI" dirty="0"/>
                            <a:t>f</a:t>
                          </a:r>
                          <a:r>
                            <a:rPr lang="sl-SI" sz="1000" dirty="0"/>
                            <a:t>i  </a:t>
                          </a:r>
                          <a:r>
                            <a:rPr lang="sl-SI" dirty="0"/>
                            <a:t>(%)</a:t>
                          </a:r>
                          <a:endParaRPr lang="en-SI" dirty="0"/>
                        </a:p>
                      </a:txBody>
                      <a:tcPr/>
                    </a:tc>
                    <a:extLst>
                      <a:ext uri="{0D108BD9-81ED-4DB2-BD59-A6C34878D82A}">
                        <a16:rowId xmlns:a16="http://schemas.microsoft.com/office/drawing/2014/main" val="3600798830"/>
                      </a:ext>
                    </a:extLst>
                  </a:tr>
                  <a:tr h="370840">
                    <a:tc>
                      <a:txBody>
                        <a:bodyPr/>
                        <a:lstStyle/>
                        <a:p>
                          <a:pPr algn="ctr"/>
                          <a:r>
                            <a:rPr lang="sl-SI" dirty="0"/>
                            <a:t>0</a:t>
                          </a:r>
                          <a:endParaRPr lang="en-SI" dirty="0"/>
                        </a:p>
                      </a:txBody>
                      <a:tcPr/>
                    </a:tc>
                    <a:tc>
                      <a:txBody>
                        <a:bodyPr/>
                        <a:lstStyle/>
                        <a:p>
                          <a:pPr algn="ctr"/>
                          <a:r>
                            <a:rPr lang="sl-SI" dirty="0"/>
                            <a:t>1</a:t>
                          </a:r>
                          <a:endParaRPr lang="en-SI" dirty="0"/>
                        </a:p>
                      </a:txBody>
                      <a:tcPr/>
                    </a:tc>
                    <a:tc>
                      <a:txBody>
                        <a:bodyPr/>
                        <a:lstStyle/>
                        <a:p>
                          <a:pPr algn="ctr"/>
                          <a:r>
                            <a:rPr lang="sl-SI" dirty="0"/>
                            <a:t>6.25</a:t>
                          </a:r>
                          <a:endParaRPr lang="en-SI" dirty="0"/>
                        </a:p>
                      </a:txBody>
                      <a:tcPr/>
                    </a:tc>
                    <a:extLst>
                      <a:ext uri="{0D108BD9-81ED-4DB2-BD59-A6C34878D82A}">
                        <a16:rowId xmlns:a16="http://schemas.microsoft.com/office/drawing/2014/main" val="4288331808"/>
                      </a:ext>
                    </a:extLst>
                  </a:tr>
                  <a:tr h="370840">
                    <a:tc>
                      <a:txBody>
                        <a:bodyPr/>
                        <a:lstStyle/>
                        <a:p>
                          <a:pPr algn="ctr"/>
                          <a:r>
                            <a:rPr lang="sl-SI" dirty="0"/>
                            <a:t>0.5</a:t>
                          </a:r>
                          <a:endParaRPr lang="en-SI" dirty="0"/>
                        </a:p>
                      </a:txBody>
                      <a:tcPr/>
                    </a:tc>
                    <a:tc>
                      <a:txBody>
                        <a:bodyPr/>
                        <a:lstStyle/>
                        <a:p>
                          <a:pPr algn="ctr"/>
                          <a:r>
                            <a:rPr lang="sl-SI" dirty="0"/>
                            <a:t>2</a:t>
                          </a:r>
                          <a:endParaRPr lang="en-SI" dirty="0"/>
                        </a:p>
                      </a:txBody>
                      <a:tcPr/>
                    </a:tc>
                    <a:tc>
                      <a:txBody>
                        <a:bodyPr/>
                        <a:lstStyle/>
                        <a:p>
                          <a:pPr algn="ctr"/>
                          <a:r>
                            <a:rPr lang="sl-SI" dirty="0"/>
                            <a:t>12.5</a:t>
                          </a:r>
                          <a:endParaRPr lang="en-SI" dirty="0"/>
                        </a:p>
                      </a:txBody>
                      <a:tcPr/>
                    </a:tc>
                    <a:extLst>
                      <a:ext uri="{0D108BD9-81ED-4DB2-BD59-A6C34878D82A}">
                        <a16:rowId xmlns:a16="http://schemas.microsoft.com/office/drawing/2014/main" val="2410141726"/>
                      </a:ext>
                    </a:extLst>
                  </a:tr>
                  <a:tr h="370840">
                    <a:tc>
                      <a:txBody>
                        <a:bodyPr/>
                        <a:lstStyle/>
                        <a:p>
                          <a:pPr algn="ctr"/>
                          <a:r>
                            <a:rPr lang="sl-SI" dirty="0"/>
                            <a:t>1</a:t>
                          </a:r>
                          <a:endParaRPr lang="en-SI" dirty="0"/>
                        </a:p>
                      </a:txBody>
                      <a:tcPr/>
                    </a:tc>
                    <a:tc>
                      <a:txBody>
                        <a:bodyPr/>
                        <a:lstStyle/>
                        <a:p>
                          <a:pPr algn="ctr"/>
                          <a:r>
                            <a:rPr lang="sl-SI" dirty="0"/>
                            <a:t>3</a:t>
                          </a:r>
                          <a:endParaRPr lang="en-SI" dirty="0"/>
                        </a:p>
                      </a:txBody>
                      <a:tcPr/>
                    </a:tc>
                    <a:tc>
                      <a:txBody>
                        <a:bodyPr/>
                        <a:lstStyle/>
                        <a:p>
                          <a:pPr algn="ctr"/>
                          <a:r>
                            <a:rPr lang="sl-SI" dirty="0"/>
                            <a:t>18.75</a:t>
                          </a:r>
                          <a:endParaRPr lang="en-SI" dirty="0"/>
                        </a:p>
                      </a:txBody>
                      <a:tcPr/>
                    </a:tc>
                    <a:extLst>
                      <a:ext uri="{0D108BD9-81ED-4DB2-BD59-A6C34878D82A}">
                        <a16:rowId xmlns:a16="http://schemas.microsoft.com/office/drawing/2014/main" val="3587335962"/>
                      </a:ext>
                    </a:extLst>
                  </a:tr>
                  <a:tr h="370840">
                    <a:tc>
                      <a:txBody>
                        <a:bodyPr/>
                        <a:lstStyle/>
                        <a:p>
                          <a:pPr algn="ctr"/>
                          <a:r>
                            <a:rPr lang="sl-SI" dirty="0"/>
                            <a:t>1.5</a:t>
                          </a:r>
                          <a:endParaRPr lang="en-SI" dirty="0"/>
                        </a:p>
                      </a:txBody>
                      <a:tcPr/>
                    </a:tc>
                    <a:tc>
                      <a:txBody>
                        <a:bodyPr/>
                        <a:lstStyle/>
                        <a:p>
                          <a:pPr algn="ctr"/>
                          <a:r>
                            <a:rPr lang="sl-SI" dirty="0"/>
                            <a:t>4</a:t>
                          </a:r>
                          <a:endParaRPr lang="en-SI" dirty="0"/>
                        </a:p>
                      </a:txBody>
                      <a:tcPr/>
                    </a:tc>
                    <a:tc>
                      <a:txBody>
                        <a:bodyPr/>
                        <a:lstStyle/>
                        <a:p>
                          <a:pPr algn="ctr"/>
                          <a:r>
                            <a:rPr lang="sl-SI" dirty="0"/>
                            <a:t>25</a:t>
                          </a:r>
                          <a:endParaRPr lang="en-SI" dirty="0"/>
                        </a:p>
                      </a:txBody>
                      <a:tcPr/>
                    </a:tc>
                    <a:extLst>
                      <a:ext uri="{0D108BD9-81ED-4DB2-BD59-A6C34878D82A}">
                        <a16:rowId xmlns:a16="http://schemas.microsoft.com/office/drawing/2014/main" val="2224160946"/>
                      </a:ext>
                    </a:extLst>
                  </a:tr>
                  <a:tr h="370840">
                    <a:tc>
                      <a:txBody>
                        <a:bodyPr/>
                        <a:lstStyle/>
                        <a:p>
                          <a:pPr algn="ctr"/>
                          <a:r>
                            <a:rPr lang="sl-SI" dirty="0"/>
                            <a:t>2</a:t>
                          </a:r>
                          <a:endParaRPr lang="en-SI" dirty="0"/>
                        </a:p>
                      </a:txBody>
                      <a:tcPr/>
                    </a:tc>
                    <a:tc>
                      <a:txBody>
                        <a:bodyPr/>
                        <a:lstStyle/>
                        <a:p>
                          <a:pPr algn="ctr"/>
                          <a:r>
                            <a:rPr lang="sl-SI" dirty="0"/>
                            <a:t>3</a:t>
                          </a:r>
                          <a:endParaRPr lang="en-SI" dirty="0"/>
                        </a:p>
                      </a:txBody>
                      <a:tcPr/>
                    </a:tc>
                    <a:tc>
                      <a:txBody>
                        <a:bodyPr/>
                        <a:lstStyle/>
                        <a:p>
                          <a:pPr algn="ctr"/>
                          <a:r>
                            <a:rPr lang="sl-SI" dirty="0"/>
                            <a:t>18.75</a:t>
                          </a:r>
                          <a:endParaRPr lang="en-SI" dirty="0"/>
                        </a:p>
                      </a:txBody>
                      <a:tcPr/>
                    </a:tc>
                    <a:extLst>
                      <a:ext uri="{0D108BD9-81ED-4DB2-BD59-A6C34878D82A}">
                        <a16:rowId xmlns:a16="http://schemas.microsoft.com/office/drawing/2014/main" val="396083947"/>
                      </a:ext>
                    </a:extLst>
                  </a:tr>
                  <a:tr h="370840">
                    <a:tc>
                      <a:txBody>
                        <a:bodyPr/>
                        <a:lstStyle/>
                        <a:p>
                          <a:pPr algn="ctr"/>
                          <a:r>
                            <a:rPr lang="sl-SI" dirty="0"/>
                            <a:t>2.5</a:t>
                          </a:r>
                          <a:endParaRPr lang="en-SI" dirty="0"/>
                        </a:p>
                      </a:txBody>
                      <a:tcPr/>
                    </a:tc>
                    <a:tc>
                      <a:txBody>
                        <a:bodyPr/>
                        <a:lstStyle/>
                        <a:p>
                          <a:pPr algn="ctr"/>
                          <a:r>
                            <a:rPr lang="sl-SI" dirty="0"/>
                            <a:t>2</a:t>
                          </a:r>
                          <a:endParaRPr lang="en-SI" dirty="0"/>
                        </a:p>
                      </a:txBody>
                      <a:tcPr/>
                    </a:tc>
                    <a:tc>
                      <a:txBody>
                        <a:bodyPr/>
                        <a:lstStyle/>
                        <a:p>
                          <a:pPr algn="ctr"/>
                          <a:r>
                            <a:rPr lang="sl-SI" dirty="0"/>
                            <a:t>12.75</a:t>
                          </a:r>
                          <a:endParaRPr lang="en-SI" dirty="0"/>
                        </a:p>
                      </a:txBody>
                      <a:tcPr/>
                    </a:tc>
                    <a:extLst>
                      <a:ext uri="{0D108BD9-81ED-4DB2-BD59-A6C34878D82A}">
                        <a16:rowId xmlns:a16="http://schemas.microsoft.com/office/drawing/2014/main" val="2201602042"/>
                      </a:ext>
                    </a:extLst>
                  </a:tr>
                  <a:tr h="370840">
                    <a:tc>
                      <a:txBody>
                        <a:bodyPr/>
                        <a:lstStyle/>
                        <a:p>
                          <a:pPr algn="ctr"/>
                          <a:r>
                            <a:rPr lang="sl-SI" dirty="0"/>
                            <a:t>3</a:t>
                          </a:r>
                          <a:endParaRPr lang="en-SI" dirty="0"/>
                        </a:p>
                      </a:txBody>
                      <a:tcPr/>
                    </a:tc>
                    <a:tc>
                      <a:txBody>
                        <a:bodyPr/>
                        <a:lstStyle/>
                        <a:p>
                          <a:pPr algn="ctr"/>
                          <a:r>
                            <a:rPr lang="sl-SI" dirty="0"/>
                            <a:t>1</a:t>
                          </a:r>
                          <a:endParaRPr lang="en-SI" dirty="0"/>
                        </a:p>
                      </a:txBody>
                      <a:tcPr/>
                    </a:tc>
                    <a:tc>
                      <a:txBody>
                        <a:bodyPr/>
                        <a:lstStyle/>
                        <a:p>
                          <a:pPr algn="ctr"/>
                          <a:r>
                            <a:rPr lang="sl-SI" dirty="0"/>
                            <a:t>6.25</a:t>
                          </a:r>
                          <a:endParaRPr lang="en-SI" dirty="0"/>
                        </a:p>
                      </a:txBody>
                      <a:tcPr/>
                    </a:tc>
                    <a:extLst>
                      <a:ext uri="{0D108BD9-81ED-4DB2-BD59-A6C34878D82A}">
                        <a16:rowId xmlns:a16="http://schemas.microsoft.com/office/drawing/2014/main" val="1488803024"/>
                      </a:ext>
                    </a:extLst>
                  </a:tr>
                  <a:tr h="370840">
                    <a:tc>
                      <a:txBody>
                        <a:bodyPr/>
                        <a:lstStyle/>
                        <a:p>
                          <a:pPr algn="ctr"/>
                          <a:endParaRPr lang="en-SI" dirty="0"/>
                        </a:p>
                      </a:txBody>
                      <a:tcPr/>
                    </a:tc>
                    <a:tc>
                      <a:txBody>
                        <a:bodyPr/>
                        <a:lstStyle/>
                        <a:p>
                          <a:pPr algn="ctr"/>
                          <a:r>
                            <a:rPr lang="sl-SI" dirty="0"/>
                            <a:t>16</a:t>
                          </a:r>
                          <a:endParaRPr lang="en-SI" dirty="0"/>
                        </a:p>
                      </a:txBody>
                      <a:tcPr/>
                    </a:tc>
                    <a:tc>
                      <a:txBody>
                        <a:bodyPr/>
                        <a:lstStyle/>
                        <a:p>
                          <a:pPr algn="ctr"/>
                          <a:endParaRPr lang="en-SI" dirty="0"/>
                        </a:p>
                      </a:txBody>
                      <a:tcPr/>
                    </a:tc>
                    <a:extLst>
                      <a:ext uri="{0D108BD9-81ED-4DB2-BD59-A6C34878D82A}">
                        <a16:rowId xmlns:a16="http://schemas.microsoft.com/office/drawing/2014/main" val="3708373496"/>
                      </a:ext>
                    </a:extLst>
                  </a:tr>
                </a:tbl>
              </a:graphicData>
            </a:graphic>
          </p:graphicFrame>
        </mc:Fallback>
      </mc:AlternateContent>
      <p:pic>
        <p:nvPicPr>
          <p:cNvPr id="7" name="Content Placeholder 8">
            <a:extLst>
              <a:ext uri="{FF2B5EF4-FFF2-40B4-BE49-F238E27FC236}">
                <a16:creationId xmlns:a16="http://schemas.microsoft.com/office/drawing/2014/main" id="{7D92B9EA-786D-574F-96F4-277690A5CF07}"/>
              </a:ext>
            </a:extLst>
          </p:cNvPr>
          <p:cNvPicPr>
            <a:picLocks noGrp="1" noChangeAspect="1"/>
          </p:cNvPicPr>
          <p:nvPr>
            <p:ph sz="half" idx="2"/>
          </p:nvPr>
        </p:nvPicPr>
        <p:blipFill>
          <a:blip r:embed="rId4"/>
          <a:stretch>
            <a:fillRect/>
          </a:stretch>
        </p:blipFill>
        <p:spPr>
          <a:xfrm>
            <a:off x="6096000" y="2299017"/>
            <a:ext cx="4762500" cy="2390775"/>
          </a:xfrm>
          <a:prstGeom prst="rect">
            <a:avLst/>
          </a:prstGeom>
        </p:spPr>
      </p:pic>
    </p:spTree>
    <p:extLst>
      <p:ext uri="{BB962C8B-B14F-4D97-AF65-F5344CB8AC3E}">
        <p14:creationId xmlns:p14="http://schemas.microsoft.com/office/powerpoint/2010/main" val="343667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noProof="0" dirty="0">
                <a:solidFill>
                  <a:srgbClr val="005892"/>
                </a:solidFill>
                <a:latin typeface="Hero New Light"/>
                <a:cs typeface="Arial" panose="020B0604020202020204" pitchFamily="34" charset="0"/>
              </a:rPr>
              <a:t>Pričakovana vrednost in disperzija</a:t>
            </a:r>
            <a:endParaRPr lang="sl-SI" sz="4000" noProof="0" dirty="0">
              <a:solidFill>
                <a:schemeClr val="accent6"/>
              </a:solidFill>
            </a:endParaRP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3A2BFA6-264D-4217-94C8-1E62D75FC8A1}"/>
                  </a:ext>
                </a:extLst>
              </p:cNvPr>
              <p:cNvSpPr>
                <a:spLocks noGrp="1"/>
              </p:cNvSpPr>
              <p:nvPr>
                <p:ph sz="half" idx="1"/>
              </p:nvPr>
            </p:nvSpPr>
            <p:spPr/>
            <p:txBody>
              <a:bodyPr>
                <a:normAutofit/>
              </a:bodyPr>
              <a:lstStyle/>
              <a:p>
                <a:r>
                  <a:rPr lang="sl-SI" sz="2500" b="1" dirty="0"/>
                  <a:t>Pričakovana vrednost </a:t>
                </a:r>
                <a:r>
                  <a:rPr lang="sl-SI" sz="2500" dirty="0"/>
                  <a:t>je aritmetična sredina slučajne spremenljivke.</a:t>
                </a:r>
              </a:p>
              <a:p>
                <a:r>
                  <a:rPr lang="sl-SI" sz="2500" dirty="0"/>
                  <a:t>Predstavlja povprečje vseh aritmetičnih sredin na vseh možnih vzorcih.</a:t>
                </a:r>
              </a:p>
              <a:p>
                <a:endParaRPr lang="sl-SI" sz="2500" dirty="0"/>
              </a:p>
              <a:p>
                <a:pPr marL="0" indent="0">
                  <a:buNone/>
                </a:pPr>
                <a14:m>
                  <m:oMathPara xmlns:m="http://schemas.openxmlformats.org/officeDocument/2006/math">
                    <m:oMathParaPr>
                      <m:jc m:val="left"/>
                    </m:oMathParaPr>
                    <m:oMath xmlns:m="http://schemas.openxmlformats.org/officeDocument/2006/math">
                      <m:r>
                        <a:rPr lang="sl-SI" sz="2500" b="0" i="1" smtClean="0">
                          <a:latin typeface="Cambria Math" panose="02040503050406030204" pitchFamily="18" charset="0"/>
                          <a:ea typeface="Cambria Math" panose="02040503050406030204" pitchFamily="18" charset="0"/>
                        </a:rPr>
                        <m:t>𝐸</m:t>
                      </m:r>
                      <m:d>
                        <m:dPr>
                          <m:ctrlPr>
                            <a:rPr lang="sl-SI" sz="2500" b="0" i="1" smtClean="0">
                              <a:latin typeface="Cambria Math" panose="02040503050406030204" pitchFamily="18" charset="0"/>
                              <a:ea typeface="Cambria Math" panose="02040503050406030204" pitchFamily="18" charset="0"/>
                            </a:rPr>
                          </m:ctrlPr>
                        </m:dPr>
                        <m:e>
                          <m:acc>
                            <m:accPr>
                              <m:chr m:val="̅"/>
                              <m:ctrlPr>
                                <a:rPr lang="sl-SI" sz="2500" b="0" i="1" smtClean="0">
                                  <a:latin typeface="Cambria Math" panose="02040503050406030204" pitchFamily="18" charset="0"/>
                                  <a:ea typeface="Cambria Math" panose="02040503050406030204" pitchFamily="18" charset="0"/>
                                </a:rPr>
                              </m:ctrlPr>
                            </m:accPr>
                            <m:e>
                              <m:r>
                                <a:rPr lang="sl-SI" sz="2500" b="0" i="1" smtClean="0">
                                  <a:latin typeface="Cambria Math" panose="02040503050406030204" pitchFamily="18" charset="0"/>
                                  <a:ea typeface="Cambria Math" panose="02040503050406030204" pitchFamily="18" charset="0"/>
                                </a:rPr>
                                <m:t>𝑋</m:t>
                              </m:r>
                            </m:e>
                          </m:acc>
                        </m:e>
                      </m:d>
                      <m:r>
                        <a:rPr lang="sl-SI" sz="2500" b="0" i="1" smtClean="0">
                          <a:latin typeface="Cambria Math" panose="02040503050406030204" pitchFamily="18" charset="0"/>
                          <a:ea typeface="Cambria Math" panose="02040503050406030204" pitchFamily="18" charset="0"/>
                        </a:rPr>
                        <m:t>=</m:t>
                      </m:r>
                      <m:sSub>
                        <m:sSubPr>
                          <m:ctrlPr>
                            <a:rPr lang="sl-SI" sz="2500" b="0" i="1" smtClean="0">
                              <a:latin typeface="Cambria Math" panose="02040503050406030204" pitchFamily="18" charset="0"/>
                              <a:ea typeface="Cambria Math" panose="02040503050406030204" pitchFamily="18" charset="0"/>
                            </a:rPr>
                          </m:ctrlPr>
                        </m:sSubPr>
                        <m:e>
                          <m:r>
                            <a:rPr lang="sl-SI" sz="2500" b="0" i="1" smtClean="0">
                              <a:latin typeface="Cambria Math" panose="02040503050406030204" pitchFamily="18" charset="0"/>
                              <a:ea typeface="Cambria Math" panose="02040503050406030204" pitchFamily="18" charset="0"/>
                            </a:rPr>
                            <m:t>𝜇</m:t>
                          </m:r>
                        </m:e>
                        <m:sub>
                          <m:acc>
                            <m:accPr>
                              <m:chr m:val="̅"/>
                              <m:ctrlPr>
                                <a:rPr lang="sl-SI" sz="2500" b="0" i="1" smtClean="0">
                                  <a:latin typeface="Cambria Math" panose="02040503050406030204" pitchFamily="18" charset="0"/>
                                  <a:ea typeface="Cambria Math" panose="02040503050406030204" pitchFamily="18" charset="0"/>
                                </a:rPr>
                              </m:ctrlPr>
                            </m:accPr>
                            <m:e>
                              <m:r>
                                <a:rPr lang="sl-SI" sz="2500" b="0" i="1" smtClean="0">
                                  <a:latin typeface="Cambria Math" panose="02040503050406030204" pitchFamily="18" charset="0"/>
                                  <a:ea typeface="Cambria Math" panose="02040503050406030204" pitchFamily="18" charset="0"/>
                                </a:rPr>
                                <m:t>𝑋</m:t>
                              </m:r>
                            </m:e>
                          </m:acc>
                        </m:sub>
                      </m:sSub>
                      <m:r>
                        <a:rPr lang="sl-SI" sz="2500" b="0" i="1" smtClean="0">
                          <a:latin typeface="Cambria Math" panose="02040503050406030204" pitchFamily="18" charset="0"/>
                          <a:ea typeface="Cambria Math" panose="02040503050406030204" pitchFamily="18" charset="0"/>
                        </a:rPr>
                        <m:t>=</m:t>
                      </m:r>
                      <m:f>
                        <m:fPr>
                          <m:ctrlPr>
                            <a:rPr lang="sl-SI" sz="2500" i="1">
                              <a:latin typeface="Cambria Math" panose="02040503050406030204" pitchFamily="18" charset="0"/>
                              <a:ea typeface="Cambria Math" panose="02040503050406030204" pitchFamily="18" charset="0"/>
                            </a:rPr>
                          </m:ctrlPr>
                        </m:fPr>
                        <m:num>
                          <m:r>
                            <a:rPr lang="sl-SI" sz="2500" i="1">
                              <a:latin typeface="Cambria Math" panose="02040503050406030204" pitchFamily="18" charset="0"/>
                              <a:ea typeface="Cambria Math" panose="02040503050406030204" pitchFamily="18" charset="0"/>
                            </a:rPr>
                            <m:t>1</m:t>
                          </m:r>
                        </m:num>
                        <m:den>
                          <m:r>
                            <a:rPr lang="sl-SI" sz="2500" b="0" i="1" smtClean="0">
                              <a:latin typeface="Cambria Math" panose="02040503050406030204" pitchFamily="18" charset="0"/>
                              <a:ea typeface="Cambria Math" panose="02040503050406030204" pitchFamily="18" charset="0"/>
                            </a:rPr>
                            <m:t>𝑀</m:t>
                          </m:r>
                        </m:den>
                      </m:f>
                      <m:nary>
                        <m:naryPr>
                          <m:chr m:val="∑"/>
                          <m:ctrlPr>
                            <a:rPr lang="sl-SI" sz="2500" i="1">
                              <a:latin typeface="Cambria Math" panose="02040503050406030204" pitchFamily="18" charset="0"/>
                              <a:ea typeface="Cambria Math" panose="02040503050406030204" pitchFamily="18" charset="0"/>
                            </a:rPr>
                          </m:ctrlPr>
                        </m:naryPr>
                        <m:sub>
                          <m:r>
                            <m:rPr>
                              <m:brk m:alnAt="23"/>
                            </m:rPr>
                            <a:rPr lang="sl-SI" sz="2500" i="1">
                              <a:latin typeface="Cambria Math" panose="02040503050406030204" pitchFamily="18" charset="0"/>
                              <a:ea typeface="Cambria Math" panose="02040503050406030204" pitchFamily="18" charset="0"/>
                            </a:rPr>
                            <m:t>𝑖</m:t>
                          </m:r>
                          <m:r>
                            <a:rPr lang="sl-SI" sz="2500" i="1">
                              <a:latin typeface="Cambria Math" panose="02040503050406030204" pitchFamily="18" charset="0"/>
                              <a:ea typeface="Cambria Math" panose="02040503050406030204" pitchFamily="18" charset="0"/>
                            </a:rPr>
                            <m:t>=1</m:t>
                          </m:r>
                        </m:sub>
                        <m:sup>
                          <m:r>
                            <a:rPr lang="sl-SI" sz="2500" b="0" i="1" smtClean="0">
                              <a:latin typeface="Cambria Math" panose="02040503050406030204" pitchFamily="18" charset="0"/>
                              <a:ea typeface="Cambria Math" panose="02040503050406030204" pitchFamily="18" charset="0"/>
                            </a:rPr>
                            <m:t>𝑀</m:t>
                          </m:r>
                        </m:sup>
                        <m:e>
                          <m:sSub>
                            <m:sSubPr>
                              <m:ctrlPr>
                                <a:rPr lang="sl-SI" sz="2500" i="1" smtClean="0">
                                  <a:latin typeface="Cambria Math" panose="02040503050406030204" pitchFamily="18" charset="0"/>
                                  <a:ea typeface="Cambria Math" panose="02040503050406030204" pitchFamily="18" charset="0"/>
                                </a:rPr>
                              </m:ctrlPr>
                            </m:sSubPr>
                            <m:e>
                              <m:r>
                                <a:rPr lang="sl-SI" sz="2500" b="0" i="1" smtClean="0">
                                  <a:latin typeface="Cambria Math" panose="02040503050406030204" pitchFamily="18" charset="0"/>
                                  <a:ea typeface="Cambria Math" panose="02040503050406030204" pitchFamily="18" charset="0"/>
                                </a:rPr>
                                <m:t>𝑓</m:t>
                              </m:r>
                            </m:e>
                            <m:sub>
                              <m:r>
                                <a:rPr lang="sl-SI" sz="2500" i="1">
                                  <a:latin typeface="Cambria Math" panose="02040503050406030204" pitchFamily="18" charset="0"/>
                                  <a:ea typeface="Cambria Math" panose="02040503050406030204" pitchFamily="18" charset="0"/>
                                </a:rPr>
                                <m:t>𝑖</m:t>
                              </m:r>
                            </m:sub>
                          </m:sSub>
                          <m:acc>
                            <m:accPr>
                              <m:chr m:val="̅"/>
                              <m:ctrlPr>
                                <a:rPr lang="sl-SI" sz="2500" b="0" i="1" smtClean="0">
                                  <a:latin typeface="Cambria Math" panose="02040503050406030204" pitchFamily="18" charset="0"/>
                                  <a:ea typeface="Cambria Math" panose="02040503050406030204" pitchFamily="18" charset="0"/>
                                </a:rPr>
                              </m:ctrlPr>
                            </m:accPr>
                            <m:e>
                              <m:sSub>
                                <m:sSubPr>
                                  <m:ctrlPr>
                                    <a:rPr lang="sl-SI" sz="2500" b="0" i="1" smtClean="0">
                                      <a:latin typeface="Cambria Math" panose="02040503050406030204" pitchFamily="18" charset="0"/>
                                      <a:ea typeface="Cambria Math" panose="02040503050406030204" pitchFamily="18" charset="0"/>
                                    </a:rPr>
                                  </m:ctrlPr>
                                </m:sSubPr>
                                <m:e>
                                  <m:r>
                                    <a:rPr lang="sl-SI" sz="2500" b="0" i="1" smtClean="0">
                                      <a:latin typeface="Cambria Math" panose="02040503050406030204" pitchFamily="18" charset="0"/>
                                      <a:ea typeface="Cambria Math" panose="02040503050406030204" pitchFamily="18" charset="0"/>
                                    </a:rPr>
                                    <m:t>𝑋</m:t>
                                  </m:r>
                                </m:e>
                                <m:sub>
                                  <m:r>
                                    <a:rPr lang="sl-SI" sz="2500" b="0" i="1" smtClean="0">
                                      <a:latin typeface="Cambria Math" panose="02040503050406030204" pitchFamily="18" charset="0"/>
                                      <a:ea typeface="Cambria Math" panose="02040503050406030204" pitchFamily="18" charset="0"/>
                                    </a:rPr>
                                    <m:t>𝑖</m:t>
                                  </m:r>
                                </m:sub>
                              </m:sSub>
                            </m:e>
                          </m:acc>
                          <m:r>
                            <a:rPr lang="sl-SI" sz="2500" b="0" i="1" smtClean="0">
                              <a:latin typeface="Cambria Math" panose="02040503050406030204" pitchFamily="18" charset="0"/>
                              <a:ea typeface="Cambria Math" panose="02040503050406030204" pitchFamily="18" charset="0"/>
                            </a:rPr>
                            <m:t>=</m:t>
                          </m:r>
                        </m:e>
                      </m:nary>
                    </m:oMath>
                  </m:oMathPara>
                </a14:m>
                <a:br>
                  <a:rPr lang="sl-SI" sz="2500" i="1" dirty="0">
                    <a:latin typeface="Cambria Math" panose="02040503050406030204" pitchFamily="18" charset="0"/>
                    <a:ea typeface="Cambria Math" panose="02040503050406030204" pitchFamily="18" charset="0"/>
                  </a:rPr>
                </a:br>
                <a:endParaRPr lang="sl-SI" sz="2500" i="1" dirty="0">
                  <a:latin typeface="Cambria Math" panose="02040503050406030204" pitchFamily="18" charset="0"/>
                  <a:ea typeface="Cambria Math" panose="02040503050406030204" pitchFamily="18" charset="0"/>
                </a:endParaRPr>
              </a:p>
              <a:p>
                <a:pPr marL="0" indent="0">
                  <a:buNone/>
                </a:pPr>
                <a:r>
                  <a:rPr lang="sl-SI" sz="2500" dirty="0">
                    <a:ea typeface="Cambria Math" panose="02040503050406030204" pitchFamily="18" charset="0"/>
                  </a:rPr>
                  <a:t>=</a:t>
                </a:r>
                <a14:m>
                  <m:oMath xmlns:m="http://schemas.openxmlformats.org/officeDocument/2006/math">
                    <m:f>
                      <m:fPr>
                        <m:ctrlPr>
                          <a:rPr lang="sl-SI" sz="2500" i="1" smtClean="0">
                            <a:latin typeface="Cambria Math" panose="02040503050406030204" pitchFamily="18" charset="0"/>
                            <a:ea typeface="Cambria Math" panose="02040503050406030204" pitchFamily="18" charset="0"/>
                          </a:rPr>
                        </m:ctrlPr>
                      </m:fPr>
                      <m:num>
                        <m:r>
                          <a:rPr lang="sl-SI" sz="2500" b="0" i="1" smtClean="0">
                            <a:latin typeface="Cambria Math" panose="02040503050406030204" pitchFamily="18" charset="0"/>
                            <a:ea typeface="Cambria Math" panose="02040503050406030204" pitchFamily="18" charset="0"/>
                          </a:rPr>
                          <m:t>(1∙0+2∙0.5+3∙1+∙2∙2.5+1∙3)</m:t>
                        </m:r>
                      </m:num>
                      <m:den>
                        <m:r>
                          <a:rPr lang="sl-SI" sz="2500" b="0" i="1" smtClean="0">
                            <a:latin typeface="Cambria Math" panose="02040503050406030204" pitchFamily="18" charset="0"/>
                            <a:ea typeface="Cambria Math" panose="02040503050406030204" pitchFamily="18" charset="0"/>
                          </a:rPr>
                          <m:t>16</m:t>
                        </m:r>
                      </m:den>
                    </m:f>
                    <m:r>
                      <a:rPr lang="sl-SI" sz="2500" b="0" i="1" smtClean="0">
                        <a:latin typeface="Cambria Math" panose="02040503050406030204" pitchFamily="18" charset="0"/>
                        <a:ea typeface="Cambria Math" panose="02040503050406030204" pitchFamily="18" charset="0"/>
                      </a:rPr>
                      <m:t>=1.5</m:t>
                    </m:r>
                  </m:oMath>
                </a14:m>
                <a:endParaRPr lang="sl-SI" sz="2500" noProof="0" dirty="0"/>
              </a:p>
              <a:p>
                <a:endParaRPr lang="sl-SI" sz="2500" dirty="0"/>
              </a:p>
            </p:txBody>
          </p:sp>
        </mc:Choice>
        <mc:Fallback xmlns="">
          <p:sp>
            <p:nvSpPr>
              <p:cNvPr id="8" name="Content Placeholder 7">
                <a:extLst>
                  <a:ext uri="{FF2B5EF4-FFF2-40B4-BE49-F238E27FC236}">
                    <a16:creationId xmlns:a16="http://schemas.microsoft.com/office/drawing/2014/main" id="{63A2BFA6-264D-4217-94C8-1E62D75FC8A1}"/>
                  </a:ext>
                </a:extLst>
              </p:cNvPr>
              <p:cNvSpPr>
                <a:spLocks noGrp="1" noRot="1" noChangeAspect="1" noMove="1" noResize="1" noEditPoints="1" noAdjustHandles="1" noChangeArrowheads="1" noChangeShapeType="1" noTextEdit="1"/>
              </p:cNvSpPr>
              <p:nvPr>
                <p:ph sz="half" idx="1"/>
              </p:nvPr>
            </p:nvSpPr>
            <p:spPr>
              <a:blipFill>
                <a:blip r:embed="rId3"/>
                <a:stretch>
                  <a:fillRect l="-2000" t="-1821" r="-1882"/>
                </a:stretch>
              </a:blipFill>
            </p:spPr>
            <p:txBody>
              <a:bodyPr/>
              <a:lstStyle/>
              <a:p>
                <a:r>
                  <a:rPr lang="en-SI">
                    <a:noFill/>
                  </a:rPr>
                  <a:t> </a:t>
                </a:r>
              </a:p>
            </p:txBody>
          </p:sp>
        </mc:Fallback>
      </mc:AlternateContent>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5C8193EA-18D5-A8FF-4CAE-8C9A392E86C8}"/>
                  </a:ext>
                </a:extLst>
              </p:cNvPr>
              <p:cNvSpPr>
                <a:spLocks noGrp="1"/>
              </p:cNvSpPr>
              <p:nvPr>
                <p:ph sz="half" idx="2"/>
              </p:nvPr>
            </p:nvSpPr>
            <p:spPr/>
            <p:txBody>
              <a:bodyPr>
                <a:normAutofit/>
              </a:bodyPr>
              <a:lstStyle/>
              <a:p>
                <a:r>
                  <a:rPr lang="sl-SI" sz="2500" b="1" dirty="0"/>
                  <a:t>Disperzija</a:t>
                </a:r>
                <a:r>
                  <a:rPr lang="sl-SI" sz="2500" dirty="0"/>
                  <a:t> je varianca slučajne spremenljivke.</a:t>
                </a:r>
              </a:p>
              <a:p>
                <a:r>
                  <a:rPr lang="sl-SI" sz="2500" dirty="0"/>
                  <a:t>Meri variabilnost slučajne spremenljivke okrog njene pričakovane vrednosti.</a:t>
                </a:r>
              </a:p>
              <a:p>
                <a:endParaRPr lang="sl-SI" sz="2500" dirty="0"/>
              </a:p>
              <a:p>
                <a:pPr marL="0" indent="0">
                  <a:buNone/>
                </a:pPr>
                <a14:m>
                  <m:oMathPara xmlns:m="http://schemas.openxmlformats.org/officeDocument/2006/math">
                    <m:oMathParaPr>
                      <m:jc m:val="left"/>
                    </m:oMathParaPr>
                    <m:oMath xmlns:m="http://schemas.openxmlformats.org/officeDocument/2006/math">
                      <m:r>
                        <a:rPr lang="sl-SI" sz="2500" b="0" i="1" smtClean="0">
                          <a:latin typeface="Cambria Math" panose="02040503050406030204" pitchFamily="18" charset="0"/>
                          <a:ea typeface="Cambria Math" panose="02040503050406030204" pitchFamily="18" charset="0"/>
                        </a:rPr>
                        <m:t>𝐷</m:t>
                      </m:r>
                      <m:d>
                        <m:dPr>
                          <m:ctrlPr>
                            <a:rPr lang="sl-SI" sz="2500" b="0" i="1" smtClean="0">
                              <a:latin typeface="Cambria Math" panose="02040503050406030204" pitchFamily="18" charset="0"/>
                              <a:ea typeface="Cambria Math" panose="02040503050406030204" pitchFamily="18" charset="0"/>
                            </a:rPr>
                          </m:ctrlPr>
                        </m:dPr>
                        <m:e>
                          <m:acc>
                            <m:accPr>
                              <m:chr m:val="̅"/>
                              <m:ctrlPr>
                                <a:rPr lang="sl-SI" sz="2500" b="0" i="1" smtClean="0">
                                  <a:latin typeface="Cambria Math" panose="02040503050406030204" pitchFamily="18" charset="0"/>
                                  <a:ea typeface="Cambria Math" panose="02040503050406030204" pitchFamily="18" charset="0"/>
                                </a:rPr>
                              </m:ctrlPr>
                            </m:accPr>
                            <m:e>
                              <m:r>
                                <a:rPr lang="sl-SI" sz="2500" b="0" i="1" smtClean="0">
                                  <a:latin typeface="Cambria Math" panose="02040503050406030204" pitchFamily="18" charset="0"/>
                                  <a:ea typeface="Cambria Math" panose="02040503050406030204" pitchFamily="18" charset="0"/>
                                </a:rPr>
                                <m:t>𝑋</m:t>
                              </m:r>
                            </m:e>
                          </m:acc>
                        </m:e>
                      </m:d>
                      <m:r>
                        <a:rPr lang="sl-SI" sz="2500" b="0" i="1" smtClean="0">
                          <a:latin typeface="Cambria Math" panose="02040503050406030204" pitchFamily="18" charset="0"/>
                          <a:ea typeface="Cambria Math" panose="02040503050406030204" pitchFamily="18" charset="0"/>
                        </a:rPr>
                        <m:t>=</m:t>
                      </m:r>
                      <m:sSubSup>
                        <m:sSubSupPr>
                          <m:ctrlPr>
                            <a:rPr lang="sl-SI" sz="2500" b="0" i="1" smtClean="0">
                              <a:latin typeface="Cambria Math" panose="02040503050406030204" pitchFamily="18" charset="0"/>
                              <a:ea typeface="Cambria Math" panose="02040503050406030204" pitchFamily="18" charset="0"/>
                            </a:rPr>
                          </m:ctrlPr>
                        </m:sSubSupPr>
                        <m:e>
                          <m:r>
                            <a:rPr lang="sl-SI" sz="2500" b="0" i="1" smtClean="0">
                              <a:latin typeface="Cambria Math" panose="02040503050406030204" pitchFamily="18" charset="0"/>
                              <a:ea typeface="Cambria Math" panose="02040503050406030204" pitchFamily="18" charset="0"/>
                            </a:rPr>
                            <m:t>𝜎</m:t>
                          </m:r>
                        </m:e>
                        <m:sub>
                          <m:acc>
                            <m:accPr>
                              <m:chr m:val="̅"/>
                              <m:ctrlPr>
                                <a:rPr lang="sl-SI" sz="2500" b="0" i="1" smtClean="0">
                                  <a:latin typeface="Cambria Math" panose="02040503050406030204" pitchFamily="18" charset="0"/>
                                  <a:ea typeface="Cambria Math" panose="02040503050406030204" pitchFamily="18" charset="0"/>
                                </a:rPr>
                              </m:ctrlPr>
                            </m:accPr>
                            <m:e>
                              <m:r>
                                <a:rPr lang="sl-SI" sz="2500" b="0" i="1" smtClean="0">
                                  <a:latin typeface="Cambria Math" panose="02040503050406030204" pitchFamily="18" charset="0"/>
                                  <a:ea typeface="Cambria Math" panose="02040503050406030204" pitchFamily="18" charset="0"/>
                                </a:rPr>
                                <m:t>𝑋</m:t>
                              </m:r>
                            </m:e>
                          </m:acc>
                        </m:sub>
                        <m:sup>
                          <m:r>
                            <a:rPr lang="sl-SI" sz="2500" b="0" i="1" smtClean="0">
                              <a:latin typeface="Cambria Math" panose="02040503050406030204" pitchFamily="18" charset="0"/>
                              <a:ea typeface="Cambria Math" panose="02040503050406030204" pitchFamily="18" charset="0"/>
                            </a:rPr>
                            <m:t>2</m:t>
                          </m:r>
                        </m:sup>
                      </m:sSubSup>
                      <m:r>
                        <a:rPr lang="sl-SI" sz="2500" i="1">
                          <a:latin typeface="Cambria Math" panose="02040503050406030204" pitchFamily="18" charset="0"/>
                          <a:ea typeface="Cambria Math" panose="02040503050406030204" pitchFamily="18" charset="0"/>
                        </a:rPr>
                        <m:t>=</m:t>
                      </m:r>
                      <m:f>
                        <m:fPr>
                          <m:ctrlPr>
                            <a:rPr lang="sl-SI" sz="2500" i="1">
                              <a:latin typeface="Cambria Math" panose="02040503050406030204" pitchFamily="18" charset="0"/>
                              <a:ea typeface="Cambria Math" panose="02040503050406030204" pitchFamily="18" charset="0"/>
                            </a:rPr>
                          </m:ctrlPr>
                        </m:fPr>
                        <m:num>
                          <m:r>
                            <a:rPr lang="sl-SI" sz="2500" i="1">
                              <a:latin typeface="Cambria Math" panose="02040503050406030204" pitchFamily="18" charset="0"/>
                              <a:ea typeface="Cambria Math" panose="02040503050406030204" pitchFamily="18" charset="0"/>
                            </a:rPr>
                            <m:t>1</m:t>
                          </m:r>
                        </m:num>
                        <m:den>
                          <m:r>
                            <a:rPr lang="sl-SI" sz="2500" b="0" i="1" smtClean="0">
                              <a:latin typeface="Cambria Math" panose="02040503050406030204" pitchFamily="18" charset="0"/>
                              <a:ea typeface="Cambria Math" panose="02040503050406030204" pitchFamily="18" charset="0"/>
                            </a:rPr>
                            <m:t>𝑀</m:t>
                          </m:r>
                        </m:den>
                      </m:f>
                      <m:nary>
                        <m:naryPr>
                          <m:chr m:val="∑"/>
                          <m:ctrlPr>
                            <a:rPr lang="sl-SI" sz="2500" i="1">
                              <a:latin typeface="Cambria Math" panose="02040503050406030204" pitchFamily="18" charset="0"/>
                              <a:ea typeface="Cambria Math" panose="02040503050406030204" pitchFamily="18" charset="0"/>
                            </a:rPr>
                          </m:ctrlPr>
                        </m:naryPr>
                        <m:sub>
                          <m:r>
                            <m:rPr>
                              <m:brk m:alnAt="23"/>
                            </m:rPr>
                            <a:rPr lang="sl-SI" sz="2500" i="1">
                              <a:latin typeface="Cambria Math" panose="02040503050406030204" pitchFamily="18" charset="0"/>
                              <a:ea typeface="Cambria Math" panose="02040503050406030204" pitchFamily="18" charset="0"/>
                            </a:rPr>
                            <m:t>𝑖</m:t>
                          </m:r>
                          <m:r>
                            <a:rPr lang="sl-SI" sz="2500" i="1">
                              <a:latin typeface="Cambria Math" panose="02040503050406030204" pitchFamily="18" charset="0"/>
                              <a:ea typeface="Cambria Math" panose="02040503050406030204" pitchFamily="18" charset="0"/>
                            </a:rPr>
                            <m:t>=1</m:t>
                          </m:r>
                        </m:sub>
                        <m:sup>
                          <m:r>
                            <a:rPr lang="sl-SI" sz="2500" b="0" i="1" smtClean="0">
                              <a:latin typeface="Cambria Math" panose="02040503050406030204" pitchFamily="18" charset="0"/>
                              <a:ea typeface="Cambria Math" panose="02040503050406030204" pitchFamily="18" charset="0"/>
                            </a:rPr>
                            <m:t>𝑀</m:t>
                          </m:r>
                        </m:sup>
                        <m:e>
                          <m:sSup>
                            <m:sSupPr>
                              <m:ctrlPr>
                                <a:rPr lang="sl-SI" sz="2500" i="1">
                                  <a:latin typeface="Cambria Math" panose="02040503050406030204" pitchFamily="18" charset="0"/>
                                  <a:ea typeface="Cambria Math" panose="02040503050406030204" pitchFamily="18" charset="0"/>
                                </a:rPr>
                              </m:ctrlPr>
                            </m:sSupPr>
                            <m:e>
                              <m:r>
                                <a:rPr lang="sl-SI" sz="2500" i="1">
                                  <a:latin typeface="Cambria Math" panose="02040503050406030204" pitchFamily="18" charset="0"/>
                                  <a:ea typeface="Cambria Math" panose="02040503050406030204" pitchFamily="18" charset="0"/>
                                </a:rPr>
                                <m:t>(</m:t>
                              </m:r>
                              <m:sSub>
                                <m:sSubPr>
                                  <m:ctrlPr>
                                    <a:rPr lang="sl-SI" sz="2500" i="1">
                                      <a:latin typeface="Cambria Math" panose="02040503050406030204" pitchFamily="18" charset="0"/>
                                      <a:ea typeface="Cambria Math" panose="02040503050406030204" pitchFamily="18" charset="0"/>
                                    </a:rPr>
                                  </m:ctrlPr>
                                </m:sSubPr>
                                <m:e>
                                  <m:acc>
                                    <m:accPr>
                                      <m:chr m:val="̅"/>
                                      <m:ctrlPr>
                                        <a:rPr lang="sl-SI" sz="2500" b="0" i="1" smtClean="0">
                                          <a:latin typeface="Cambria Math" panose="02040503050406030204" pitchFamily="18" charset="0"/>
                                          <a:ea typeface="Cambria Math" panose="02040503050406030204" pitchFamily="18" charset="0"/>
                                        </a:rPr>
                                      </m:ctrlPr>
                                    </m:accPr>
                                    <m:e>
                                      <m:r>
                                        <a:rPr lang="sl-SI" sz="2500" b="0" i="1" smtClean="0">
                                          <a:latin typeface="Cambria Math" panose="02040503050406030204" pitchFamily="18" charset="0"/>
                                          <a:ea typeface="Cambria Math" panose="02040503050406030204" pitchFamily="18" charset="0"/>
                                        </a:rPr>
                                        <m:t>𝑋</m:t>
                                      </m:r>
                                    </m:e>
                                  </m:acc>
                                </m:e>
                                <m:sub>
                                  <m:r>
                                    <a:rPr lang="sl-SI" sz="2500" i="1">
                                      <a:latin typeface="Cambria Math" panose="02040503050406030204" pitchFamily="18" charset="0"/>
                                      <a:ea typeface="Cambria Math" panose="02040503050406030204" pitchFamily="18" charset="0"/>
                                    </a:rPr>
                                    <m:t>𝑖</m:t>
                                  </m:r>
                                </m:sub>
                              </m:sSub>
                              <m:r>
                                <a:rPr lang="sl-SI" sz="2500" i="1">
                                  <a:latin typeface="Cambria Math" panose="02040503050406030204" pitchFamily="18" charset="0"/>
                                  <a:ea typeface="Cambria Math" panose="02040503050406030204" pitchFamily="18" charset="0"/>
                                </a:rPr>
                                <m:t>−</m:t>
                              </m:r>
                              <m:sSub>
                                <m:sSubPr>
                                  <m:ctrlPr>
                                    <a:rPr lang="sl-SI" sz="2500" i="1">
                                      <a:latin typeface="Cambria Math" panose="02040503050406030204" pitchFamily="18" charset="0"/>
                                      <a:ea typeface="Cambria Math" panose="02040503050406030204" pitchFamily="18" charset="0"/>
                                    </a:rPr>
                                  </m:ctrlPr>
                                </m:sSubPr>
                                <m:e>
                                  <m:r>
                                    <a:rPr lang="sl-SI" sz="2500" i="1">
                                      <a:latin typeface="Cambria Math" panose="02040503050406030204" pitchFamily="18" charset="0"/>
                                      <a:ea typeface="Cambria Math" panose="02040503050406030204" pitchFamily="18" charset="0"/>
                                    </a:rPr>
                                    <m:t>𝜇</m:t>
                                  </m:r>
                                </m:e>
                                <m:sub>
                                  <m:acc>
                                    <m:accPr>
                                      <m:chr m:val="̅"/>
                                      <m:ctrlPr>
                                        <a:rPr lang="sl-SI" sz="2500" i="1">
                                          <a:latin typeface="Cambria Math" panose="02040503050406030204" pitchFamily="18" charset="0"/>
                                          <a:ea typeface="Cambria Math" panose="02040503050406030204" pitchFamily="18" charset="0"/>
                                        </a:rPr>
                                      </m:ctrlPr>
                                    </m:accPr>
                                    <m:e>
                                      <m:r>
                                        <a:rPr lang="sl-SI" sz="2500" i="1">
                                          <a:latin typeface="Cambria Math" panose="02040503050406030204" pitchFamily="18" charset="0"/>
                                          <a:ea typeface="Cambria Math" panose="02040503050406030204" pitchFamily="18" charset="0"/>
                                        </a:rPr>
                                        <m:t>𝑋</m:t>
                                      </m:r>
                                    </m:e>
                                  </m:acc>
                                </m:sub>
                              </m:sSub>
                              <m:r>
                                <a:rPr lang="sl-SI" sz="2500" i="1">
                                  <a:latin typeface="Cambria Math" panose="02040503050406030204" pitchFamily="18" charset="0"/>
                                  <a:ea typeface="Cambria Math" panose="02040503050406030204" pitchFamily="18" charset="0"/>
                                </a:rPr>
                                <m:t>)</m:t>
                              </m:r>
                            </m:e>
                            <m:sup>
                              <m:r>
                                <a:rPr lang="sl-SI" sz="2500" i="1">
                                  <a:latin typeface="Cambria Math" panose="02040503050406030204" pitchFamily="18" charset="0"/>
                                  <a:ea typeface="Cambria Math" panose="02040503050406030204" pitchFamily="18" charset="0"/>
                                </a:rPr>
                                <m:t>2</m:t>
                              </m:r>
                            </m:sup>
                          </m:sSup>
                          <m:r>
                            <a:rPr lang="sl-SI" sz="2500" i="1">
                              <a:latin typeface="Cambria Math" panose="02040503050406030204" pitchFamily="18" charset="0"/>
                              <a:ea typeface="Cambria Math" panose="02040503050406030204" pitchFamily="18" charset="0"/>
                            </a:rPr>
                            <m:t>=</m:t>
                          </m:r>
                        </m:e>
                      </m:nary>
                    </m:oMath>
                  </m:oMathPara>
                </a14:m>
                <a:endParaRPr lang="sl-SI" sz="2500" dirty="0"/>
              </a:p>
              <a:p>
                <a:pPr marL="0" indent="0">
                  <a:buNone/>
                </a:pPr>
                <a:r>
                  <a:rPr lang="sl-SI" sz="2500" dirty="0">
                    <a:ea typeface="Cambria Math" panose="02040503050406030204" pitchFamily="18" charset="0"/>
                  </a:rPr>
                  <a:t>=</a:t>
                </a:r>
                <a14:m>
                  <m:oMath xmlns:m="http://schemas.openxmlformats.org/officeDocument/2006/math">
                    <m:f>
                      <m:fPr>
                        <m:ctrlPr>
                          <a:rPr lang="sl-SI" sz="2500" i="1">
                            <a:latin typeface="Cambria Math" panose="02040503050406030204" pitchFamily="18" charset="0"/>
                            <a:ea typeface="Cambria Math" panose="02040503050406030204" pitchFamily="18" charset="0"/>
                          </a:rPr>
                        </m:ctrlPr>
                      </m:fPr>
                      <m:num>
                        <m:r>
                          <a:rPr lang="sl-SI" sz="2500" i="1">
                            <a:latin typeface="Cambria Math" panose="02040503050406030204" pitchFamily="18" charset="0"/>
                            <a:ea typeface="Cambria Math" panose="02040503050406030204" pitchFamily="18" charset="0"/>
                          </a:rPr>
                          <m:t>(1∙</m:t>
                        </m:r>
                        <m:r>
                          <a:rPr lang="sl-SI" sz="2500" b="0" i="1" smtClean="0">
                            <a:latin typeface="Cambria Math" panose="02040503050406030204" pitchFamily="18" charset="0"/>
                            <a:ea typeface="Cambria Math" panose="02040503050406030204" pitchFamily="18" charset="0"/>
                          </a:rPr>
                          <m:t>(</m:t>
                        </m:r>
                        <m:r>
                          <a:rPr lang="sl-SI" sz="2500" i="1">
                            <a:latin typeface="Cambria Math" panose="02040503050406030204" pitchFamily="18" charset="0"/>
                            <a:ea typeface="Cambria Math" panose="02040503050406030204" pitchFamily="18" charset="0"/>
                          </a:rPr>
                          <m:t>0</m:t>
                        </m:r>
                        <m:r>
                          <a:rPr lang="sl-SI" sz="2500" b="0" i="1" smtClean="0">
                            <a:latin typeface="Cambria Math" panose="02040503050406030204" pitchFamily="18" charset="0"/>
                            <a:ea typeface="Cambria Math" panose="02040503050406030204" pitchFamily="18" charset="0"/>
                          </a:rPr>
                          <m:t>−1.5</m:t>
                        </m:r>
                        <m:sSup>
                          <m:sSupPr>
                            <m:ctrlPr>
                              <a:rPr lang="sl-SI" sz="2500" b="0" i="1" smtClean="0">
                                <a:latin typeface="Cambria Math" panose="02040503050406030204" pitchFamily="18" charset="0"/>
                                <a:ea typeface="Cambria Math" panose="02040503050406030204" pitchFamily="18" charset="0"/>
                              </a:rPr>
                            </m:ctrlPr>
                          </m:sSupPr>
                          <m:e>
                            <m:r>
                              <a:rPr lang="sl-SI" sz="2500" b="0" i="1" smtClean="0">
                                <a:latin typeface="Cambria Math" panose="02040503050406030204" pitchFamily="18" charset="0"/>
                                <a:ea typeface="Cambria Math" panose="02040503050406030204" pitchFamily="18" charset="0"/>
                              </a:rPr>
                              <m:t>)</m:t>
                            </m:r>
                          </m:e>
                          <m:sup>
                            <m:r>
                              <a:rPr lang="sl-SI" sz="2500" b="0" i="1" smtClean="0">
                                <a:latin typeface="Cambria Math" panose="02040503050406030204" pitchFamily="18" charset="0"/>
                                <a:ea typeface="Cambria Math" panose="02040503050406030204" pitchFamily="18" charset="0"/>
                              </a:rPr>
                              <m:t>2</m:t>
                            </m:r>
                          </m:sup>
                        </m:sSup>
                        <m:r>
                          <a:rPr lang="sl-SI" sz="2500" b="0" i="1" smtClean="0">
                            <a:latin typeface="Cambria Math" panose="02040503050406030204" pitchFamily="18" charset="0"/>
                            <a:ea typeface="Cambria Math" panose="02040503050406030204" pitchFamily="18" charset="0"/>
                          </a:rPr>
                          <m:t> </m:t>
                        </m:r>
                        <m:r>
                          <a:rPr lang="sl-SI" sz="2500" i="1">
                            <a:latin typeface="Cambria Math" panose="02040503050406030204" pitchFamily="18" charset="0"/>
                            <a:ea typeface="Cambria Math" panose="02040503050406030204" pitchFamily="18" charset="0"/>
                          </a:rPr>
                          <m:t>+</m:t>
                        </m:r>
                        <m:r>
                          <a:rPr lang="sl-SI" sz="2500" b="0" i="1" smtClean="0">
                            <a:latin typeface="Cambria Math" panose="02040503050406030204" pitchFamily="18" charset="0"/>
                            <a:ea typeface="Cambria Math" panose="02040503050406030204" pitchFamily="18" charset="0"/>
                          </a:rPr>
                          <m:t>…</m:t>
                        </m:r>
                        <m:r>
                          <a:rPr lang="sl-SI" sz="2500" i="1">
                            <a:latin typeface="Cambria Math" panose="02040503050406030204" pitchFamily="18" charset="0"/>
                            <a:ea typeface="Cambria Math" panose="02040503050406030204" pitchFamily="18" charset="0"/>
                          </a:rPr>
                          <m:t>+1</m:t>
                        </m:r>
                        <m:r>
                          <a:rPr lang="sl-SI" sz="2500" b="0" i="1" smtClean="0">
                            <a:latin typeface="Cambria Math" panose="02040503050406030204" pitchFamily="18" charset="0"/>
                            <a:ea typeface="Cambria Math" panose="02040503050406030204" pitchFamily="18" charset="0"/>
                          </a:rPr>
                          <m:t>(</m:t>
                        </m:r>
                        <m:r>
                          <a:rPr lang="sl-SI" sz="2500" i="1">
                            <a:latin typeface="Cambria Math" panose="02040503050406030204" pitchFamily="18" charset="0"/>
                            <a:ea typeface="Cambria Math" panose="02040503050406030204" pitchFamily="18" charset="0"/>
                          </a:rPr>
                          <m:t>3</m:t>
                        </m:r>
                        <m:r>
                          <a:rPr lang="sl-SI" sz="2500" b="0" i="1" smtClean="0">
                            <a:latin typeface="Cambria Math" panose="02040503050406030204" pitchFamily="18" charset="0"/>
                            <a:ea typeface="Cambria Math" panose="02040503050406030204" pitchFamily="18" charset="0"/>
                          </a:rPr>
                          <m:t>−1.5</m:t>
                        </m:r>
                        <m:sSup>
                          <m:sSupPr>
                            <m:ctrlPr>
                              <a:rPr lang="sl-SI" sz="2500" b="0" i="1" smtClean="0">
                                <a:latin typeface="Cambria Math" panose="02040503050406030204" pitchFamily="18" charset="0"/>
                                <a:ea typeface="Cambria Math" panose="02040503050406030204" pitchFamily="18" charset="0"/>
                              </a:rPr>
                            </m:ctrlPr>
                          </m:sSupPr>
                          <m:e>
                            <m:r>
                              <a:rPr lang="sl-SI" sz="2500" b="0" i="1" smtClean="0">
                                <a:latin typeface="Cambria Math" panose="02040503050406030204" pitchFamily="18" charset="0"/>
                                <a:ea typeface="Cambria Math" panose="02040503050406030204" pitchFamily="18" charset="0"/>
                              </a:rPr>
                              <m:t>)</m:t>
                            </m:r>
                          </m:e>
                          <m:sup>
                            <m:r>
                              <a:rPr lang="sl-SI" sz="2500" b="0" i="1" smtClean="0">
                                <a:latin typeface="Cambria Math" panose="02040503050406030204" pitchFamily="18" charset="0"/>
                                <a:ea typeface="Cambria Math" panose="02040503050406030204" pitchFamily="18" charset="0"/>
                              </a:rPr>
                              <m:t>2</m:t>
                            </m:r>
                          </m:sup>
                        </m:sSup>
                      </m:num>
                      <m:den>
                        <m:r>
                          <a:rPr lang="sl-SI" sz="2500" i="1">
                            <a:latin typeface="Cambria Math" panose="02040503050406030204" pitchFamily="18" charset="0"/>
                            <a:ea typeface="Cambria Math" panose="02040503050406030204" pitchFamily="18" charset="0"/>
                          </a:rPr>
                          <m:t>16</m:t>
                        </m:r>
                      </m:den>
                    </m:f>
                    <m:r>
                      <a:rPr lang="sl-SI" sz="2500" b="0" i="1" smtClean="0">
                        <a:latin typeface="Cambria Math" panose="02040503050406030204" pitchFamily="18" charset="0"/>
                        <a:ea typeface="Cambria Math" panose="02040503050406030204" pitchFamily="18" charset="0"/>
                      </a:rPr>
                      <m:t>=</m:t>
                    </m:r>
                    <m:f>
                      <m:fPr>
                        <m:ctrlPr>
                          <a:rPr lang="sl-SI" sz="2500" b="0" i="1" smtClean="0">
                            <a:latin typeface="Cambria Math" panose="02040503050406030204" pitchFamily="18" charset="0"/>
                            <a:ea typeface="Cambria Math" panose="02040503050406030204" pitchFamily="18" charset="0"/>
                          </a:rPr>
                        </m:ctrlPr>
                      </m:fPr>
                      <m:num>
                        <m:r>
                          <a:rPr lang="sl-SI" sz="2500" b="0" i="1" smtClean="0">
                            <a:latin typeface="Cambria Math" panose="02040503050406030204" pitchFamily="18" charset="0"/>
                            <a:ea typeface="Cambria Math" panose="02040503050406030204" pitchFamily="18" charset="0"/>
                          </a:rPr>
                          <m:t>5</m:t>
                        </m:r>
                      </m:num>
                      <m:den>
                        <m:r>
                          <a:rPr lang="sl-SI" sz="2500" b="0" i="1" smtClean="0">
                            <a:latin typeface="Cambria Math" panose="02040503050406030204" pitchFamily="18" charset="0"/>
                            <a:ea typeface="Cambria Math" panose="02040503050406030204" pitchFamily="18" charset="0"/>
                          </a:rPr>
                          <m:t>8</m:t>
                        </m:r>
                      </m:den>
                    </m:f>
                    <m:r>
                      <a:rPr lang="sl-SI" sz="2500" i="1">
                        <a:latin typeface="Cambria Math" panose="02040503050406030204" pitchFamily="18" charset="0"/>
                        <a:ea typeface="Cambria Math" panose="02040503050406030204" pitchFamily="18" charset="0"/>
                      </a:rPr>
                      <m:t>=</m:t>
                    </m:r>
                    <m:r>
                      <a:rPr lang="sl-SI" sz="2500" b="0" i="1" smtClean="0">
                        <a:latin typeface="Cambria Math" panose="02040503050406030204" pitchFamily="18" charset="0"/>
                        <a:ea typeface="Cambria Math" panose="02040503050406030204" pitchFamily="18" charset="0"/>
                      </a:rPr>
                      <m:t>0.625</m:t>
                    </m:r>
                  </m:oMath>
                </a14:m>
                <a:endParaRPr lang="sl-SI" sz="2500" dirty="0"/>
              </a:p>
            </p:txBody>
          </p:sp>
        </mc:Choice>
        <mc:Fallback xmlns="">
          <p:sp>
            <p:nvSpPr>
              <p:cNvPr id="9" name="Content Placeholder 8">
                <a:extLst>
                  <a:ext uri="{FF2B5EF4-FFF2-40B4-BE49-F238E27FC236}">
                    <a16:creationId xmlns:a16="http://schemas.microsoft.com/office/drawing/2014/main" id="{5C8193EA-18D5-A8FF-4CAE-8C9A392E86C8}"/>
                  </a:ext>
                </a:extLst>
              </p:cNvPr>
              <p:cNvSpPr>
                <a:spLocks noGrp="1" noRot="1" noChangeAspect="1" noMove="1" noResize="1" noEditPoints="1" noAdjustHandles="1" noChangeArrowheads="1" noChangeShapeType="1" noTextEdit="1"/>
              </p:cNvSpPr>
              <p:nvPr>
                <p:ph sz="half" idx="2"/>
              </p:nvPr>
            </p:nvSpPr>
            <p:spPr>
              <a:blipFill>
                <a:blip r:embed="rId4"/>
                <a:stretch>
                  <a:fillRect l="-2000" t="-1821"/>
                </a:stretch>
              </a:blipFill>
            </p:spPr>
            <p:txBody>
              <a:bodyPr/>
              <a:lstStyle/>
              <a:p>
                <a:r>
                  <a:rPr lang="en-SI">
                    <a:noFill/>
                  </a:rPr>
                  <a:t> </a:t>
                </a:r>
              </a:p>
            </p:txBody>
          </p:sp>
        </mc:Fallback>
      </mc:AlternateContent>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19</a:t>
            </a:fld>
            <a:endParaRPr lang="en-SI"/>
          </a:p>
        </p:txBody>
      </p:sp>
    </p:spTree>
    <p:extLst>
      <p:ext uri="{BB962C8B-B14F-4D97-AF65-F5344CB8AC3E}">
        <p14:creationId xmlns:p14="http://schemas.microsoft.com/office/powerpoint/2010/main" val="128913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F63-2F44-4B0C-93CE-B1F365350635}"/>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Vsebina</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8074E166-AAFB-4864-AE6D-8EFD138010D1}"/>
              </a:ext>
            </a:extLst>
          </p:cNvPr>
          <p:cNvSpPr>
            <a:spLocks noGrp="1"/>
          </p:cNvSpPr>
          <p:nvPr>
            <p:ph idx="1"/>
          </p:nvPr>
        </p:nvSpPr>
        <p:spPr/>
        <p:txBody>
          <a:bodyPr>
            <a:normAutofit fontScale="92500" lnSpcReduction="10000"/>
          </a:bodyPr>
          <a:lstStyle/>
          <a:p>
            <a:pPr>
              <a:lnSpc>
                <a:spcPct val="100000"/>
              </a:lnSpc>
            </a:pPr>
            <a:r>
              <a:rPr lang="sl-SI" sz="2800" noProof="0" dirty="0">
                <a:latin typeface="Hero New Light"/>
              </a:rPr>
              <a:t>Vzorčenje</a:t>
            </a:r>
          </a:p>
          <a:p>
            <a:pPr>
              <a:lnSpc>
                <a:spcPct val="100000"/>
              </a:lnSpc>
            </a:pPr>
            <a:r>
              <a:rPr lang="sl-SI" dirty="0">
                <a:latin typeface="Hero New Light"/>
              </a:rPr>
              <a:t>Vzorčne statistike in njihove porazdelitve</a:t>
            </a:r>
          </a:p>
          <a:p>
            <a:pPr>
              <a:lnSpc>
                <a:spcPct val="100000"/>
              </a:lnSpc>
            </a:pPr>
            <a:r>
              <a:rPr lang="sl-SI" sz="2800" noProof="0" dirty="0">
                <a:latin typeface="Hero New Light"/>
              </a:rPr>
              <a:t>Intervali zaupanja</a:t>
            </a:r>
          </a:p>
          <a:p>
            <a:pPr>
              <a:lnSpc>
                <a:spcPct val="100000"/>
              </a:lnSpc>
            </a:pPr>
            <a:r>
              <a:rPr lang="sl-SI" dirty="0">
                <a:latin typeface="Hero New Light"/>
              </a:rPr>
              <a:t>Testiranje hipotez</a:t>
            </a:r>
          </a:p>
          <a:p>
            <a:pPr>
              <a:lnSpc>
                <a:spcPct val="100000"/>
              </a:lnSpc>
            </a:pPr>
            <a:r>
              <a:rPr lang="sl-SI" sz="2800" noProof="0" dirty="0">
                <a:latin typeface="Hero New Light"/>
              </a:rPr>
              <a:t>Teorija malih vzorcev</a:t>
            </a:r>
          </a:p>
          <a:p>
            <a:pPr>
              <a:lnSpc>
                <a:spcPct val="100000"/>
              </a:lnSpc>
            </a:pPr>
            <a:r>
              <a:rPr lang="sl-SI" dirty="0">
                <a:latin typeface="Hero New Light"/>
              </a:rPr>
              <a:t>Določanje velikosti vzorca</a:t>
            </a:r>
          </a:p>
          <a:p>
            <a:pPr>
              <a:lnSpc>
                <a:spcPct val="100000"/>
              </a:lnSpc>
            </a:pPr>
            <a:endParaRPr lang="sl-SI" sz="2800" noProof="0" dirty="0">
              <a:latin typeface="Hero New Light"/>
            </a:endParaRPr>
          </a:p>
          <a:p>
            <a:pPr>
              <a:lnSpc>
                <a:spcPct val="100000"/>
              </a:lnSpc>
            </a:pPr>
            <a:r>
              <a:rPr lang="sl-SI" sz="2800" dirty="0"/>
              <a:t>Opomba: Prosojnice delno temeljijo na gradivih </a:t>
            </a:r>
            <a:r>
              <a:rPr lang="sl-SI" sz="2800" dirty="0">
                <a:hlinkClick r:id="rId2"/>
              </a:rPr>
              <a:t>Ferligoj idr. 2010</a:t>
            </a:r>
            <a:r>
              <a:rPr lang="sl-SI" sz="2800" dirty="0"/>
              <a:t> ter na učbeniku </a:t>
            </a:r>
            <a:r>
              <a:rPr lang="sl-SI" sz="2800" dirty="0" err="1">
                <a:hlinkClick r:id="rId3"/>
              </a:rPr>
              <a:t>Kalton</a:t>
            </a:r>
            <a:r>
              <a:rPr lang="sl-SI" sz="2800" dirty="0">
                <a:hlinkClick r:id="rId3"/>
              </a:rPr>
              <a:t> in Vehovar 2001</a:t>
            </a:r>
            <a:r>
              <a:rPr lang="sl-SI" sz="2800" dirty="0"/>
              <a:t>.</a:t>
            </a:r>
          </a:p>
          <a:p>
            <a:pPr>
              <a:lnSpc>
                <a:spcPct val="100000"/>
              </a:lnSpc>
            </a:pPr>
            <a:endParaRPr lang="sl-SI" sz="2800" noProof="0" dirty="0">
              <a:latin typeface="Hero New Light"/>
            </a:endParaRPr>
          </a:p>
        </p:txBody>
      </p:sp>
      <p:sp>
        <p:nvSpPr>
          <p:cNvPr id="5" name="Slide Number Placeholder 4">
            <a:extLst>
              <a:ext uri="{FF2B5EF4-FFF2-40B4-BE49-F238E27FC236}">
                <a16:creationId xmlns:a16="http://schemas.microsoft.com/office/drawing/2014/main" id="{7C1D4504-CC61-4254-A403-EC64B0D659D6}"/>
              </a:ext>
            </a:extLst>
          </p:cNvPr>
          <p:cNvSpPr>
            <a:spLocks noGrp="1"/>
          </p:cNvSpPr>
          <p:nvPr>
            <p:ph type="sldNum" sz="quarter" idx="12"/>
          </p:nvPr>
        </p:nvSpPr>
        <p:spPr/>
        <p:txBody>
          <a:bodyPr/>
          <a:lstStyle/>
          <a:p>
            <a:fld id="{82683814-1097-40E1-8B57-00353149029C}" type="slidenum">
              <a:rPr lang="en-SI" smtClean="0"/>
              <a:t>2</a:t>
            </a:fld>
            <a:endParaRPr lang="en-SI"/>
          </a:p>
        </p:txBody>
      </p:sp>
    </p:spTree>
    <p:extLst>
      <p:ext uri="{BB962C8B-B14F-4D97-AF65-F5344CB8AC3E}">
        <p14:creationId xmlns:p14="http://schemas.microsoft.com/office/powerpoint/2010/main" val="1528655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Vzorčna porazdelitev aritmetičnih sredin</a:t>
            </a:r>
            <a:endParaRPr lang="sl-SI" noProof="0"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fontScale="92500" lnSpcReduction="10000"/>
              </a:bodyPr>
              <a:lstStyle/>
              <a:p>
                <a:r>
                  <a:rPr lang="sl-SI" dirty="0">
                    <a:latin typeface="Hero New Light"/>
                  </a:rPr>
                  <a:t>Pričakovana vrednost vzorčnih aritmetičnih sredin je enaka aritmetični sredini spremenljivke na populaciji: </a:t>
                </a:r>
                <a14:m>
                  <m:oMath xmlns:m="http://schemas.openxmlformats.org/officeDocument/2006/math">
                    <m:r>
                      <a:rPr lang="sl-SI" i="1" smtClean="0">
                        <a:latin typeface="Cambria Math" panose="02040503050406030204" pitchFamily="18" charset="0"/>
                        <a:ea typeface="Cambria Math" panose="02040503050406030204" pitchFamily="18" charset="0"/>
                      </a:rPr>
                      <m:t>𝐸</m:t>
                    </m:r>
                    <m:d>
                      <m:dPr>
                        <m:ctrlPr>
                          <a:rPr lang="sl-SI" i="1">
                            <a:latin typeface="Cambria Math" panose="02040503050406030204" pitchFamily="18" charset="0"/>
                            <a:ea typeface="Cambria Math" panose="02040503050406030204" pitchFamily="18" charset="0"/>
                          </a:rPr>
                        </m:ctrlPr>
                      </m:dPr>
                      <m:e>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e>
                    </m:d>
                    <m:r>
                      <a:rPr lang="sl-SI" b="0" i="1" smtClean="0">
                        <a:latin typeface="Cambria Math" panose="02040503050406030204" pitchFamily="18" charset="0"/>
                        <a:ea typeface="Cambria Math" panose="02040503050406030204" pitchFamily="18" charset="0"/>
                      </a:rPr>
                      <m:t>=</m:t>
                    </m:r>
                    <m:sSub>
                      <m:sSubPr>
                        <m:ctrlPr>
                          <a:rPr lang="sl-SI" i="1">
                            <a:latin typeface="Cambria Math" panose="02040503050406030204" pitchFamily="18" charset="0"/>
                            <a:ea typeface="Cambria Math" panose="02040503050406030204" pitchFamily="18" charset="0"/>
                          </a:rPr>
                        </m:ctrlPr>
                      </m:sSubPr>
                      <m:e>
                        <m:r>
                          <a:rPr lang="sl-SI" i="1">
                            <a:latin typeface="Cambria Math" panose="02040503050406030204" pitchFamily="18" charset="0"/>
                            <a:ea typeface="Cambria Math" panose="02040503050406030204" pitchFamily="18" charset="0"/>
                          </a:rPr>
                          <m:t>𝜇</m:t>
                        </m:r>
                      </m:e>
                      <m:sub>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sub>
                    </m:sSub>
                    <m:r>
                      <a:rPr lang="sl-SI" i="1">
                        <a:latin typeface="Cambria Math" panose="02040503050406030204" pitchFamily="18" charset="0"/>
                        <a:ea typeface="Cambria Math" panose="02040503050406030204" pitchFamily="18" charset="0"/>
                      </a:rPr>
                      <m:t>=</m:t>
                    </m:r>
                    <m:r>
                      <a:rPr lang="sl-SI" i="1" smtClean="0">
                        <a:latin typeface="Cambria Math" panose="02040503050406030204" pitchFamily="18" charset="0"/>
                        <a:ea typeface="Cambria Math" panose="02040503050406030204" pitchFamily="18" charset="0"/>
                      </a:rPr>
                      <m:t>𝜇</m:t>
                    </m:r>
                  </m:oMath>
                </a14:m>
                <a:endParaRPr lang="sl-SI" dirty="0"/>
              </a:p>
              <a:p>
                <a:r>
                  <a:rPr lang="sl-SI" dirty="0"/>
                  <a:t>Standardna napaka (tj. standardni odklon vzorčne aritmetične sredine) je:</a:t>
                </a:r>
              </a:p>
              <a:p>
                <a:pPr lvl="1"/>
                <a14:m>
                  <m:oMath xmlns:m="http://schemas.openxmlformats.org/officeDocument/2006/math">
                    <m:r>
                      <a:rPr lang="sl-SI" b="0" i="1" smtClean="0">
                        <a:latin typeface="Cambria Math" panose="02040503050406030204" pitchFamily="18" charset="0"/>
                        <a:ea typeface="Cambria Math" panose="02040503050406030204" pitchFamily="18" charset="0"/>
                      </a:rPr>
                      <m:t>𝑆𝐸</m:t>
                    </m:r>
                    <m:d>
                      <m:dPr>
                        <m:ctrlPr>
                          <a:rPr lang="sl-SI" i="1">
                            <a:latin typeface="Cambria Math" panose="02040503050406030204" pitchFamily="18" charset="0"/>
                            <a:ea typeface="Cambria Math" panose="02040503050406030204" pitchFamily="18" charset="0"/>
                          </a:rPr>
                        </m:ctrlPr>
                      </m:dPr>
                      <m:e>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e>
                    </m:d>
                    <m:r>
                      <a:rPr lang="sl-SI" b="0" i="1" smtClean="0">
                        <a:latin typeface="Cambria Math" panose="02040503050406030204" pitchFamily="18" charset="0"/>
                        <a:ea typeface="Cambria Math" panose="02040503050406030204" pitchFamily="18" charset="0"/>
                      </a:rPr>
                      <m:t>=</m:t>
                    </m:r>
                    <m:f>
                      <m:fPr>
                        <m:ctrlPr>
                          <a:rPr lang="sl-SI" b="0" i="1" smtClean="0">
                            <a:latin typeface="Cambria Math" panose="02040503050406030204" pitchFamily="18" charset="0"/>
                            <a:ea typeface="Cambria Math" panose="02040503050406030204" pitchFamily="18" charset="0"/>
                          </a:rPr>
                        </m:ctrlPr>
                      </m:fPr>
                      <m:num>
                        <m:r>
                          <a:rPr lang="sl-SI" b="0" i="1" smtClean="0">
                            <a:latin typeface="Cambria Math" panose="02040503050406030204" pitchFamily="18" charset="0"/>
                            <a:ea typeface="Cambria Math" panose="02040503050406030204" pitchFamily="18" charset="0"/>
                          </a:rPr>
                          <m:t>𝜎</m:t>
                        </m:r>
                      </m:num>
                      <m:den>
                        <m:rad>
                          <m:radPr>
                            <m:degHide m:val="on"/>
                            <m:ctrlPr>
                              <a:rPr lang="sl-SI" b="0" i="1" smtClean="0">
                                <a:latin typeface="Cambria Math" panose="02040503050406030204" pitchFamily="18" charset="0"/>
                                <a:ea typeface="Cambria Math" panose="02040503050406030204" pitchFamily="18" charset="0"/>
                              </a:rPr>
                            </m:ctrlPr>
                          </m:radPr>
                          <m:deg/>
                          <m:e>
                            <m:r>
                              <a:rPr lang="sl-SI" b="0" i="1" smtClean="0">
                                <a:latin typeface="Cambria Math" panose="02040503050406030204" pitchFamily="18" charset="0"/>
                                <a:ea typeface="Cambria Math" panose="02040503050406030204" pitchFamily="18" charset="0"/>
                              </a:rPr>
                              <m:t>𝑛</m:t>
                            </m:r>
                          </m:e>
                        </m:rad>
                      </m:den>
                    </m:f>
                    <m:r>
                      <a:rPr lang="sl-SI" b="0" i="1" smtClean="0">
                        <a:latin typeface="Cambria Math" panose="02040503050406030204" pitchFamily="18" charset="0"/>
                        <a:ea typeface="Cambria Math" panose="02040503050406030204" pitchFamily="18" charset="0"/>
                      </a:rPr>
                      <m:t> (</m:t>
                    </m:r>
                    <m:r>
                      <a:rPr lang="sl-SI" b="0" i="1" smtClean="0">
                        <a:latin typeface="Cambria Math" panose="02040503050406030204" pitchFamily="18" charset="0"/>
                        <a:ea typeface="Cambria Math" panose="02040503050406030204" pitchFamily="18" charset="0"/>
                      </a:rPr>
                      <m:t>𝑣𝑧𝑜𝑟</m:t>
                    </m:r>
                    <m:r>
                      <a:rPr lang="sl-SI" b="0" i="1" smtClean="0">
                        <a:latin typeface="Cambria Math" panose="02040503050406030204" pitchFamily="18" charset="0"/>
                        <a:ea typeface="Cambria Math" panose="02040503050406030204" pitchFamily="18" charset="0"/>
                      </a:rPr>
                      <m:t>č</m:t>
                    </m:r>
                    <m:r>
                      <a:rPr lang="sl-SI" b="0" i="1" smtClean="0">
                        <a:latin typeface="Cambria Math" panose="02040503050406030204" pitchFamily="18" charset="0"/>
                        <a:ea typeface="Cambria Math" panose="02040503050406030204" pitchFamily="18" charset="0"/>
                      </a:rPr>
                      <m:t>𝑒𝑛𝑗𝑒</m:t>
                    </m:r>
                    <m:r>
                      <a:rPr lang="sl-SI" b="0" i="1" smtClean="0">
                        <a:latin typeface="Cambria Math" panose="02040503050406030204" pitchFamily="18" charset="0"/>
                        <a:ea typeface="Cambria Math" panose="02040503050406030204" pitchFamily="18" charset="0"/>
                      </a:rPr>
                      <m:t> </m:t>
                    </m:r>
                    <m:r>
                      <a:rPr lang="sl-SI" b="0" i="1" smtClean="0">
                        <a:latin typeface="Cambria Math" panose="02040503050406030204" pitchFamily="18" charset="0"/>
                        <a:ea typeface="Cambria Math" panose="02040503050406030204" pitchFamily="18" charset="0"/>
                      </a:rPr>
                      <m:t>𝑏𝑟𝑒𝑧</m:t>
                    </m:r>
                    <m:r>
                      <a:rPr lang="sl-SI" b="0" i="1" smtClean="0">
                        <a:latin typeface="Cambria Math" panose="02040503050406030204" pitchFamily="18" charset="0"/>
                        <a:ea typeface="Cambria Math" panose="02040503050406030204" pitchFamily="18" charset="0"/>
                      </a:rPr>
                      <m:t> </m:t>
                    </m:r>
                    <m:r>
                      <a:rPr lang="sl-SI" b="0" i="1" smtClean="0">
                        <a:latin typeface="Cambria Math" panose="02040503050406030204" pitchFamily="18" charset="0"/>
                        <a:ea typeface="Cambria Math" panose="02040503050406030204" pitchFamily="18" charset="0"/>
                      </a:rPr>
                      <m:t>𝑧𝑎𝑚𝑒𝑛𝑗𝑎𝑣𝑒</m:t>
                    </m:r>
                    <m:r>
                      <a:rPr lang="sl-SI" b="0" i="1" smtClean="0">
                        <a:latin typeface="Cambria Math" panose="02040503050406030204" pitchFamily="18" charset="0"/>
                        <a:ea typeface="Cambria Math" panose="02040503050406030204" pitchFamily="18" charset="0"/>
                      </a:rPr>
                      <m:t>)</m:t>
                    </m:r>
                  </m:oMath>
                </a14:m>
                <a:endParaRPr lang="sl-SI" dirty="0"/>
              </a:p>
              <a:p>
                <a:pPr lvl="1"/>
                <a14:m>
                  <m:oMath xmlns:m="http://schemas.openxmlformats.org/officeDocument/2006/math">
                    <m:r>
                      <a:rPr lang="sl-SI" i="1">
                        <a:latin typeface="Cambria Math" panose="02040503050406030204" pitchFamily="18" charset="0"/>
                        <a:ea typeface="Cambria Math" panose="02040503050406030204" pitchFamily="18" charset="0"/>
                      </a:rPr>
                      <m:t>𝑆𝐸</m:t>
                    </m:r>
                    <m:d>
                      <m:dPr>
                        <m:ctrlPr>
                          <a:rPr lang="sl-SI" i="1">
                            <a:latin typeface="Cambria Math" panose="02040503050406030204" pitchFamily="18" charset="0"/>
                            <a:ea typeface="Cambria Math" panose="02040503050406030204" pitchFamily="18" charset="0"/>
                          </a:rPr>
                        </m:ctrlPr>
                      </m:dPr>
                      <m:e>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e>
                    </m:d>
                    <m:r>
                      <a:rPr lang="sl-SI" i="1">
                        <a:latin typeface="Cambria Math" panose="02040503050406030204" pitchFamily="18" charset="0"/>
                        <a:ea typeface="Cambria Math" panose="02040503050406030204" pitchFamily="18" charset="0"/>
                      </a:rPr>
                      <m:t>=</m:t>
                    </m:r>
                    <m:f>
                      <m:fPr>
                        <m:ctrlPr>
                          <a:rPr lang="sl-SI" i="1">
                            <a:latin typeface="Cambria Math" panose="02040503050406030204" pitchFamily="18" charset="0"/>
                            <a:ea typeface="Cambria Math" panose="02040503050406030204" pitchFamily="18" charset="0"/>
                          </a:rPr>
                        </m:ctrlPr>
                      </m:fPr>
                      <m:num>
                        <m:r>
                          <a:rPr lang="sl-SI" i="1">
                            <a:latin typeface="Cambria Math" panose="02040503050406030204" pitchFamily="18" charset="0"/>
                            <a:ea typeface="Cambria Math" panose="02040503050406030204" pitchFamily="18" charset="0"/>
                          </a:rPr>
                          <m:t>𝜎</m:t>
                        </m:r>
                      </m:num>
                      <m:den>
                        <m:rad>
                          <m:radPr>
                            <m:degHide m:val="on"/>
                            <m:ctrlPr>
                              <a:rPr lang="sl-SI" i="1">
                                <a:latin typeface="Cambria Math" panose="02040503050406030204" pitchFamily="18" charset="0"/>
                                <a:ea typeface="Cambria Math" panose="02040503050406030204" pitchFamily="18" charset="0"/>
                              </a:rPr>
                            </m:ctrlPr>
                          </m:radPr>
                          <m:deg/>
                          <m:e>
                            <m:r>
                              <a:rPr lang="sl-SI" i="1">
                                <a:latin typeface="Cambria Math" panose="02040503050406030204" pitchFamily="18" charset="0"/>
                                <a:ea typeface="Cambria Math" panose="02040503050406030204" pitchFamily="18" charset="0"/>
                              </a:rPr>
                              <m:t>𝑛</m:t>
                            </m:r>
                          </m:e>
                        </m:rad>
                      </m:den>
                    </m:f>
                    <m:r>
                      <a:rPr lang="sl-SI" i="1" smtClean="0">
                        <a:latin typeface="Cambria Math" panose="02040503050406030204" pitchFamily="18" charset="0"/>
                        <a:ea typeface="Cambria Math" panose="02040503050406030204" pitchFamily="18" charset="0"/>
                      </a:rPr>
                      <m:t>∙</m:t>
                    </m:r>
                    <m:rad>
                      <m:radPr>
                        <m:degHide m:val="on"/>
                        <m:ctrlPr>
                          <a:rPr lang="sl-SI" i="1" smtClean="0">
                            <a:latin typeface="Cambria Math" panose="02040503050406030204" pitchFamily="18" charset="0"/>
                            <a:ea typeface="Cambria Math" panose="02040503050406030204" pitchFamily="18" charset="0"/>
                          </a:rPr>
                        </m:ctrlPr>
                      </m:radPr>
                      <m:deg/>
                      <m:e>
                        <m:f>
                          <m:fPr>
                            <m:ctrlPr>
                              <a:rPr lang="sl-SI" i="1" smtClean="0">
                                <a:latin typeface="Cambria Math" panose="02040503050406030204" pitchFamily="18" charset="0"/>
                                <a:ea typeface="Cambria Math" panose="02040503050406030204" pitchFamily="18" charset="0"/>
                              </a:rPr>
                            </m:ctrlPr>
                          </m:fPr>
                          <m:num>
                            <m:r>
                              <a:rPr lang="sl-SI" b="0" i="1" smtClean="0">
                                <a:latin typeface="Cambria Math" panose="02040503050406030204" pitchFamily="18" charset="0"/>
                                <a:ea typeface="Cambria Math" panose="02040503050406030204" pitchFamily="18" charset="0"/>
                              </a:rPr>
                              <m:t>𝑁</m:t>
                            </m:r>
                            <m:r>
                              <a:rPr lang="sl-SI" b="0" i="1" smtClean="0">
                                <a:latin typeface="Cambria Math" panose="02040503050406030204" pitchFamily="18" charset="0"/>
                                <a:ea typeface="Cambria Math" panose="02040503050406030204" pitchFamily="18" charset="0"/>
                              </a:rPr>
                              <m:t>−</m:t>
                            </m:r>
                            <m:r>
                              <a:rPr lang="sl-SI" b="0" i="1" smtClean="0">
                                <a:latin typeface="Cambria Math" panose="02040503050406030204" pitchFamily="18" charset="0"/>
                                <a:ea typeface="Cambria Math" panose="02040503050406030204" pitchFamily="18" charset="0"/>
                              </a:rPr>
                              <m:t>𝑛</m:t>
                            </m:r>
                          </m:num>
                          <m:den>
                            <m:r>
                              <a:rPr lang="sl-SI" b="0" i="1" smtClean="0">
                                <a:latin typeface="Cambria Math" panose="02040503050406030204" pitchFamily="18" charset="0"/>
                                <a:ea typeface="Cambria Math" panose="02040503050406030204" pitchFamily="18" charset="0"/>
                              </a:rPr>
                              <m:t>𝑁</m:t>
                            </m:r>
                            <m:r>
                              <a:rPr lang="sl-SI" b="0" i="1" smtClean="0">
                                <a:latin typeface="Cambria Math" panose="02040503050406030204" pitchFamily="18" charset="0"/>
                                <a:ea typeface="Cambria Math" panose="02040503050406030204" pitchFamily="18" charset="0"/>
                              </a:rPr>
                              <m:t>−1</m:t>
                            </m:r>
                          </m:den>
                        </m:f>
                      </m:e>
                    </m:rad>
                    <m:r>
                      <a:rPr lang="sl-SI" b="0" i="1" smtClean="0">
                        <a:latin typeface="Cambria Math" panose="02040503050406030204" pitchFamily="18" charset="0"/>
                        <a:ea typeface="Cambria Math" panose="02040503050406030204" pitchFamily="18" charset="0"/>
                      </a:rPr>
                      <m:t> (</m:t>
                    </m:r>
                    <m:r>
                      <a:rPr lang="sl-SI" b="0" i="1" smtClean="0">
                        <a:latin typeface="Cambria Math" panose="02040503050406030204" pitchFamily="18" charset="0"/>
                        <a:ea typeface="Cambria Math" panose="02040503050406030204" pitchFamily="18" charset="0"/>
                      </a:rPr>
                      <m:t>𝑣𝑧𝑜𝑟</m:t>
                    </m:r>
                    <m:r>
                      <a:rPr lang="sl-SI" b="0" i="1" smtClean="0">
                        <a:latin typeface="Cambria Math" panose="02040503050406030204" pitchFamily="18" charset="0"/>
                        <a:ea typeface="Cambria Math" panose="02040503050406030204" pitchFamily="18" charset="0"/>
                      </a:rPr>
                      <m:t>č</m:t>
                    </m:r>
                    <m:r>
                      <a:rPr lang="sl-SI" b="0" i="1" smtClean="0">
                        <a:latin typeface="Cambria Math" panose="02040503050406030204" pitchFamily="18" charset="0"/>
                        <a:ea typeface="Cambria Math" panose="02040503050406030204" pitchFamily="18" charset="0"/>
                      </a:rPr>
                      <m:t>𝑒𝑛𝑗𝑒</m:t>
                    </m:r>
                    <m:r>
                      <a:rPr lang="sl-SI" b="0" i="1" smtClean="0">
                        <a:latin typeface="Cambria Math" panose="02040503050406030204" pitchFamily="18" charset="0"/>
                        <a:ea typeface="Cambria Math" panose="02040503050406030204" pitchFamily="18" charset="0"/>
                      </a:rPr>
                      <m:t> </m:t>
                    </m:r>
                    <m:r>
                      <a:rPr lang="sl-SI" b="0" i="1" smtClean="0">
                        <a:latin typeface="Cambria Math" panose="02040503050406030204" pitchFamily="18" charset="0"/>
                        <a:ea typeface="Cambria Math" panose="02040503050406030204" pitchFamily="18" charset="0"/>
                      </a:rPr>
                      <m:t>𝑧</m:t>
                    </m:r>
                    <m:r>
                      <a:rPr lang="sl-SI" b="0" i="1" smtClean="0">
                        <a:latin typeface="Cambria Math" panose="02040503050406030204" pitchFamily="18" charset="0"/>
                        <a:ea typeface="Cambria Math" panose="02040503050406030204" pitchFamily="18" charset="0"/>
                      </a:rPr>
                      <m:t> </m:t>
                    </m:r>
                    <m:r>
                      <a:rPr lang="sl-SI" b="0" i="1" smtClean="0">
                        <a:latin typeface="Cambria Math" panose="02040503050406030204" pitchFamily="18" charset="0"/>
                        <a:ea typeface="Cambria Math" panose="02040503050406030204" pitchFamily="18" charset="0"/>
                      </a:rPr>
                      <m:t>𝑧𝑎𝑚𝑒𝑛𝑗𝑎𝑣𝑜</m:t>
                    </m:r>
                    <m:r>
                      <a:rPr lang="sl-SI" b="0" i="1" smtClean="0">
                        <a:latin typeface="Cambria Math" panose="02040503050406030204" pitchFamily="18" charset="0"/>
                        <a:ea typeface="Cambria Math" panose="02040503050406030204" pitchFamily="18" charset="0"/>
                      </a:rPr>
                      <m:t>)</m:t>
                    </m:r>
                  </m:oMath>
                </a14:m>
                <a:endParaRPr lang="sl-SI" dirty="0"/>
              </a:p>
              <a:p>
                <a:pPr>
                  <a:buFont typeface="Wingdings" panose="05000000000000000000" pitchFamily="2" charset="2"/>
                  <a:buChar char="è"/>
                </a:pPr>
                <a:r>
                  <a:rPr lang="sl-SI" dirty="0"/>
                  <a:t> Vzorčna porazdelitev aritmetičnih sredin je: </a:t>
                </a:r>
                <a14:m>
                  <m:oMath xmlns:m="http://schemas.openxmlformats.org/officeDocument/2006/math">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r>
                      <a:rPr lang="sl-SI" b="0" i="1" smtClean="0">
                        <a:latin typeface="Cambria Math" panose="02040503050406030204" pitchFamily="18" charset="0"/>
                        <a:ea typeface="Cambria Math" panose="02040503050406030204" pitchFamily="18" charset="0"/>
                      </a:rPr>
                      <m:t>:</m:t>
                    </m:r>
                    <m:r>
                      <a:rPr lang="sl-SI" b="0" i="1" smtClean="0">
                        <a:latin typeface="Cambria Math" panose="02040503050406030204" pitchFamily="18" charset="0"/>
                        <a:ea typeface="Cambria Math" panose="02040503050406030204" pitchFamily="18" charset="0"/>
                      </a:rPr>
                      <m:t>𝑁</m:t>
                    </m:r>
                    <m:d>
                      <m:dPr>
                        <m:ctrlPr>
                          <a:rPr lang="sl-SI" b="0" i="1" smtClean="0">
                            <a:latin typeface="Cambria Math" panose="02040503050406030204" pitchFamily="18" charset="0"/>
                            <a:ea typeface="Cambria Math" panose="02040503050406030204" pitchFamily="18" charset="0"/>
                          </a:rPr>
                        </m:ctrlPr>
                      </m:dPr>
                      <m:e>
                        <m:r>
                          <a:rPr lang="sl-SI" b="0" i="1" smtClean="0">
                            <a:latin typeface="Cambria Math" panose="02040503050406030204" pitchFamily="18" charset="0"/>
                            <a:ea typeface="Cambria Math" panose="02040503050406030204" pitchFamily="18" charset="0"/>
                          </a:rPr>
                          <m:t>𝜇</m:t>
                        </m:r>
                        <m:r>
                          <a:rPr lang="sl-SI" b="0" i="1" smtClean="0">
                            <a:latin typeface="Cambria Math" panose="02040503050406030204" pitchFamily="18" charset="0"/>
                            <a:ea typeface="Cambria Math" panose="02040503050406030204" pitchFamily="18" charset="0"/>
                          </a:rPr>
                          <m:t>,</m:t>
                        </m:r>
                        <m:f>
                          <m:fPr>
                            <m:ctrlPr>
                              <a:rPr lang="sl-SI" i="1">
                                <a:latin typeface="Cambria Math" panose="02040503050406030204" pitchFamily="18" charset="0"/>
                                <a:ea typeface="Cambria Math" panose="02040503050406030204" pitchFamily="18" charset="0"/>
                              </a:rPr>
                            </m:ctrlPr>
                          </m:fPr>
                          <m:num>
                            <m:r>
                              <a:rPr lang="sl-SI" i="1">
                                <a:latin typeface="Cambria Math" panose="02040503050406030204" pitchFamily="18" charset="0"/>
                                <a:ea typeface="Cambria Math" panose="02040503050406030204" pitchFamily="18" charset="0"/>
                              </a:rPr>
                              <m:t>𝜎</m:t>
                            </m:r>
                          </m:num>
                          <m:den>
                            <m:rad>
                              <m:radPr>
                                <m:degHide m:val="on"/>
                                <m:ctrlPr>
                                  <a:rPr lang="sl-SI" i="1">
                                    <a:latin typeface="Cambria Math" panose="02040503050406030204" pitchFamily="18" charset="0"/>
                                    <a:ea typeface="Cambria Math" panose="02040503050406030204" pitchFamily="18" charset="0"/>
                                  </a:rPr>
                                </m:ctrlPr>
                              </m:radPr>
                              <m:deg/>
                              <m:e>
                                <m:r>
                                  <a:rPr lang="sl-SI" i="1">
                                    <a:latin typeface="Cambria Math" panose="02040503050406030204" pitchFamily="18" charset="0"/>
                                    <a:ea typeface="Cambria Math" panose="02040503050406030204" pitchFamily="18" charset="0"/>
                                  </a:rPr>
                                  <m:t>𝑛</m:t>
                                </m:r>
                              </m:e>
                            </m:rad>
                          </m:den>
                        </m:f>
                      </m:e>
                    </m:d>
                  </m:oMath>
                </a14:m>
                <a:endParaRPr lang="sl-SI" b="0" dirty="0">
                  <a:ea typeface="Cambria Math" panose="02040503050406030204" pitchFamily="18" charset="0"/>
                </a:endParaRPr>
              </a:p>
              <a:p>
                <a:pPr>
                  <a:buFont typeface="Wingdings" panose="05000000000000000000" pitchFamily="2" charset="2"/>
                  <a:buChar char="è"/>
                </a:pPr>
                <a:endParaRPr lang="sl-SI" noProof="0" dirty="0"/>
              </a:p>
              <a:p>
                <a:pPr marL="0" indent="0">
                  <a:buNone/>
                </a:pPr>
                <a:r>
                  <a:rPr lang="sl-SI" noProof="0" dirty="0"/>
                  <a:t>Opomba: To velja le za dovolj velike vzorce (n&gt;30), a tudi v primerih, ko spremenljivka X na populaciji ni normalno porazdeljena.</a:t>
                </a:r>
              </a:p>
            </p:txBody>
          </p:sp>
        </mc:Choice>
        <mc:Fallback xmlns="">
          <p:sp>
            <p:nvSpPr>
              <p:cNvPr id="3" name="Content Placeholder 2">
                <a:extLst>
                  <a:ext uri="{FF2B5EF4-FFF2-40B4-BE49-F238E27FC236}">
                    <a16:creationId xmlns:a16="http://schemas.microsoft.com/office/drawing/2014/main" id="{3A761D7B-439D-649D-24C6-67FAE578316F}"/>
                  </a:ext>
                </a:extLst>
              </p:cNvPr>
              <p:cNvSpPr>
                <a:spLocks noGrp="1" noRot="1" noChangeAspect="1" noMove="1" noResize="1" noEditPoints="1" noAdjustHandles="1" noChangeArrowheads="1" noChangeShapeType="1" noTextEdit="1"/>
              </p:cNvSpPr>
              <p:nvPr>
                <p:ph idx="1"/>
              </p:nvPr>
            </p:nvSpPr>
            <p:spPr>
              <a:blipFill>
                <a:blip r:embed="rId3"/>
                <a:stretch>
                  <a:fillRect l="-1043" t="-2801"/>
                </a:stretch>
              </a:blipFill>
            </p:spPr>
            <p:txBody>
              <a:bodyPr/>
              <a:lstStyle/>
              <a:p>
                <a:r>
                  <a:rPr lang="en-SI">
                    <a:noFill/>
                  </a:rPr>
                  <a:t> </a:t>
                </a:r>
              </a:p>
            </p:txBody>
          </p:sp>
        </mc:Fallback>
      </mc:AlternateContent>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20</a:t>
            </a:fld>
            <a:endParaRPr lang="en-SI"/>
          </a:p>
        </p:txBody>
      </p:sp>
    </p:spTree>
    <p:extLst>
      <p:ext uri="{BB962C8B-B14F-4D97-AF65-F5344CB8AC3E}">
        <p14:creationId xmlns:p14="http://schemas.microsoft.com/office/powerpoint/2010/main" val="966902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Lastnosti vzorčnih porazdelitev</a:t>
            </a:r>
            <a:endParaRPr lang="sl-SI" noProof="0"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a:bodyPr>
              <a:lstStyle/>
              <a:p>
                <a:pPr marL="514350" indent="-514350">
                  <a:buFont typeface="+mj-lt"/>
                  <a:buAutoNum type="arabicPeriod"/>
                </a:pPr>
                <a:r>
                  <a:rPr lang="sl-SI" dirty="0"/>
                  <a:t>Porazdelitev vzorčne statistike se ne ujema s porazdelitvijo izvorne spremenljivke na populaciji.</a:t>
                </a:r>
              </a:p>
              <a:p>
                <a:pPr marL="514350" indent="-514350">
                  <a:buFont typeface="+mj-lt"/>
                  <a:buAutoNum type="arabicPeriod"/>
                </a:pPr>
                <a:r>
                  <a:rPr lang="sl-SI" dirty="0"/>
                  <a:t>Pričakovana vrednost vseh vzorčnih aritmetičnih sredin je popolnoma enaka aritmetični sredini populacije : </a:t>
                </a:r>
                <a14:m>
                  <m:oMath xmlns:m="http://schemas.openxmlformats.org/officeDocument/2006/math">
                    <m:sSub>
                      <m:sSubPr>
                        <m:ctrlPr>
                          <a:rPr lang="sl-SI" i="1">
                            <a:latin typeface="Cambria Math" panose="02040503050406030204" pitchFamily="18" charset="0"/>
                            <a:ea typeface="Cambria Math" panose="02040503050406030204" pitchFamily="18" charset="0"/>
                          </a:rPr>
                        </m:ctrlPr>
                      </m:sSubPr>
                      <m:e>
                        <m:r>
                          <a:rPr lang="sl-SI" i="1">
                            <a:latin typeface="Cambria Math" panose="02040503050406030204" pitchFamily="18" charset="0"/>
                            <a:ea typeface="Cambria Math" panose="02040503050406030204" pitchFamily="18" charset="0"/>
                          </a:rPr>
                          <m:t>𝜇</m:t>
                        </m:r>
                      </m:e>
                      <m:sub>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sub>
                    </m:sSub>
                    <m:r>
                      <a:rPr lang="sl-SI" i="1">
                        <a:latin typeface="Cambria Math" panose="02040503050406030204" pitchFamily="18" charset="0"/>
                        <a:ea typeface="Cambria Math" panose="02040503050406030204" pitchFamily="18" charset="0"/>
                      </a:rPr>
                      <m:t>=</m:t>
                    </m:r>
                    <m:sSub>
                      <m:sSubPr>
                        <m:ctrlPr>
                          <a:rPr lang="sl-SI" i="1">
                            <a:latin typeface="Cambria Math" panose="02040503050406030204" pitchFamily="18" charset="0"/>
                            <a:ea typeface="Cambria Math" panose="02040503050406030204" pitchFamily="18" charset="0"/>
                          </a:rPr>
                        </m:ctrlPr>
                      </m:sSubPr>
                      <m:e>
                        <m:r>
                          <a:rPr lang="sl-SI" i="1">
                            <a:latin typeface="Cambria Math" panose="02040503050406030204" pitchFamily="18" charset="0"/>
                            <a:ea typeface="Cambria Math" panose="02040503050406030204" pitchFamily="18" charset="0"/>
                          </a:rPr>
                          <m:t>𝜇</m:t>
                        </m:r>
                      </m:e>
                      <m:sub>
                        <m:r>
                          <a:rPr lang="sl-SI" i="1">
                            <a:latin typeface="Cambria Math" panose="02040503050406030204" pitchFamily="18" charset="0"/>
                            <a:ea typeface="Cambria Math" panose="02040503050406030204" pitchFamily="18" charset="0"/>
                          </a:rPr>
                          <m:t>𝑋</m:t>
                        </m:r>
                      </m:sub>
                    </m:sSub>
                  </m:oMath>
                </a14:m>
                <a:endParaRPr lang="sl-SI" dirty="0"/>
              </a:p>
              <a:p>
                <a:pPr marL="514350" indent="-514350">
                  <a:buFont typeface="+mj-lt"/>
                  <a:buAutoNum type="arabicPeriod"/>
                </a:pPr>
                <a:r>
                  <a:rPr lang="sl-SI" dirty="0"/>
                  <a:t>Standardni odklon vzorčne aritmetične sredine je kvocient standardnega odklona populacije s korenom velikosti vzorca. Imenujemo ga </a:t>
                </a:r>
                <a:r>
                  <a:rPr lang="sl-SI" b="1" dirty="0"/>
                  <a:t>standardna napaka </a:t>
                </a:r>
                <a:r>
                  <a:rPr lang="sl-SI" dirty="0" err="1"/>
                  <a:t>i</a:t>
                </a:r>
                <a:r>
                  <a:rPr lang="sl-SI" dirty="0"/>
                  <a:t>n meri disperzijo vzorčne statistike (vzorčne aritmetične sredine v prejšnjem primeru):</a:t>
                </a:r>
              </a:p>
              <a:p>
                <a:pPr marL="0" indent="0">
                  <a:buNone/>
                </a:pPr>
                <a14:m>
                  <m:oMathPara xmlns:m="http://schemas.openxmlformats.org/officeDocument/2006/math">
                    <m:oMathParaPr>
                      <m:jc m:val="centerGroup"/>
                    </m:oMathParaPr>
                    <m:oMath xmlns:m="http://schemas.openxmlformats.org/officeDocument/2006/math">
                      <m:sSub>
                        <m:sSubPr>
                          <m:ctrlPr>
                            <a:rPr lang="sl-SI" i="1">
                              <a:latin typeface="Cambria Math" panose="02040503050406030204" pitchFamily="18" charset="0"/>
                              <a:ea typeface="Cambria Math" panose="02040503050406030204" pitchFamily="18" charset="0"/>
                            </a:rPr>
                          </m:ctrlPr>
                        </m:sSubPr>
                        <m:e>
                          <m:r>
                            <a:rPr lang="sl-SI" i="1">
                              <a:latin typeface="Cambria Math" panose="02040503050406030204" pitchFamily="18" charset="0"/>
                              <a:ea typeface="Cambria Math" panose="02040503050406030204" pitchFamily="18" charset="0"/>
                            </a:rPr>
                            <m:t>𝜎</m:t>
                          </m:r>
                        </m:e>
                        <m:sub>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sub>
                      </m:sSub>
                      <m:r>
                        <a:rPr lang="sl-SI" i="1">
                          <a:latin typeface="Cambria Math" panose="02040503050406030204" pitchFamily="18" charset="0"/>
                          <a:ea typeface="Cambria Math" panose="02040503050406030204" pitchFamily="18" charset="0"/>
                        </a:rPr>
                        <m:t>=</m:t>
                      </m:r>
                      <m:f>
                        <m:fPr>
                          <m:ctrlPr>
                            <a:rPr lang="sl-SI" i="1">
                              <a:latin typeface="Cambria Math" panose="02040503050406030204" pitchFamily="18" charset="0"/>
                              <a:ea typeface="Cambria Math" panose="02040503050406030204" pitchFamily="18" charset="0"/>
                            </a:rPr>
                          </m:ctrlPr>
                        </m:fPr>
                        <m:num>
                          <m:sSub>
                            <m:sSubPr>
                              <m:ctrlPr>
                                <a:rPr lang="sl-SI" i="1">
                                  <a:latin typeface="Cambria Math" panose="02040503050406030204" pitchFamily="18" charset="0"/>
                                  <a:ea typeface="Cambria Math" panose="02040503050406030204" pitchFamily="18" charset="0"/>
                                </a:rPr>
                              </m:ctrlPr>
                            </m:sSubPr>
                            <m:e>
                              <m:r>
                                <a:rPr lang="sl-SI" i="1">
                                  <a:latin typeface="Cambria Math" panose="02040503050406030204" pitchFamily="18" charset="0"/>
                                  <a:ea typeface="Cambria Math" panose="02040503050406030204" pitchFamily="18" charset="0"/>
                                </a:rPr>
                                <m:t>𝜎</m:t>
                              </m:r>
                            </m:e>
                            <m:sub>
                              <m:r>
                                <a:rPr lang="sl-SI" i="1">
                                  <a:latin typeface="Cambria Math" panose="02040503050406030204" pitchFamily="18" charset="0"/>
                                  <a:ea typeface="Cambria Math" panose="02040503050406030204" pitchFamily="18" charset="0"/>
                                </a:rPr>
                                <m:t>𝑋</m:t>
                              </m:r>
                            </m:sub>
                          </m:sSub>
                        </m:num>
                        <m:den>
                          <m:rad>
                            <m:radPr>
                              <m:degHide m:val="on"/>
                              <m:ctrlPr>
                                <a:rPr lang="sl-SI" i="1">
                                  <a:latin typeface="Cambria Math" panose="02040503050406030204" pitchFamily="18" charset="0"/>
                                  <a:ea typeface="Cambria Math" panose="02040503050406030204" pitchFamily="18" charset="0"/>
                                </a:rPr>
                              </m:ctrlPr>
                            </m:radPr>
                            <m:deg/>
                            <m:e>
                              <m:r>
                                <a:rPr lang="sl-SI" i="1">
                                  <a:latin typeface="Cambria Math" panose="02040503050406030204" pitchFamily="18" charset="0"/>
                                  <a:ea typeface="Cambria Math" panose="02040503050406030204" pitchFamily="18" charset="0"/>
                                </a:rPr>
                                <m:t>𝑛</m:t>
                              </m:r>
                            </m:e>
                          </m:rad>
                        </m:den>
                      </m:f>
                    </m:oMath>
                  </m:oMathPara>
                </a14:m>
                <a:endParaRPr lang="sl-SI" dirty="0"/>
              </a:p>
              <a:p>
                <a:pPr marL="0" indent="0">
                  <a:buNone/>
                </a:pPr>
                <a:endParaRPr lang="sl-SI" dirty="0"/>
              </a:p>
              <a:p>
                <a:pPr marL="0" indent="0">
                  <a:buNone/>
                </a:pPr>
                <a:endParaRPr lang="sl-SI" dirty="0"/>
              </a:p>
            </p:txBody>
          </p:sp>
        </mc:Choice>
        <mc:Fallback xmlns="">
          <p:sp>
            <p:nvSpPr>
              <p:cNvPr id="3" name="Content Placeholder 2">
                <a:extLst>
                  <a:ext uri="{FF2B5EF4-FFF2-40B4-BE49-F238E27FC236}">
                    <a16:creationId xmlns:a16="http://schemas.microsoft.com/office/drawing/2014/main" id="{3A761D7B-439D-649D-24C6-67FAE578316F}"/>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SI">
                    <a:noFill/>
                  </a:rPr>
                  <a:t> </a:t>
                </a:r>
              </a:p>
            </p:txBody>
          </p:sp>
        </mc:Fallback>
      </mc:AlternateContent>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21</a:t>
            </a:fld>
            <a:endParaRPr lang="en-SI"/>
          </a:p>
        </p:txBody>
      </p:sp>
    </p:spTree>
    <p:extLst>
      <p:ext uri="{BB962C8B-B14F-4D97-AF65-F5344CB8AC3E}">
        <p14:creationId xmlns:p14="http://schemas.microsoft.com/office/powerpoint/2010/main" val="2805199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A1972F7E-862B-77BE-AF11-B343DEE3AF11}"/>
              </a:ext>
            </a:extLst>
          </p:cNvPr>
          <p:cNvPicPr>
            <a:picLocks noChangeAspect="1"/>
          </p:cNvPicPr>
          <p:nvPr/>
        </p:nvPicPr>
        <p:blipFill>
          <a:blip r:embed="rId3"/>
          <a:stretch>
            <a:fillRect/>
          </a:stretch>
        </p:blipFill>
        <p:spPr>
          <a:xfrm>
            <a:off x="6233612" y="2144350"/>
            <a:ext cx="5120188" cy="3266726"/>
          </a:xfrm>
          <a:prstGeom prst="rect">
            <a:avLst/>
          </a:prstGeom>
        </p:spPr>
      </p:pic>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noProof="0" dirty="0">
                <a:solidFill>
                  <a:srgbClr val="005892"/>
                </a:solidFill>
                <a:latin typeface="Hero New Light"/>
                <a:cs typeface="Arial" panose="020B0604020202020204" pitchFamily="34" charset="0"/>
              </a:rPr>
              <a:t>Vzorčna porazdelitev aritmetičnih sredin: primer</a:t>
            </a:r>
            <a:endParaRPr lang="sl-SI" sz="4000" noProof="0"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a:xfrm>
                <a:off x="838200" y="1825625"/>
                <a:ext cx="6895454" cy="4351338"/>
              </a:xfrm>
            </p:spPr>
            <p:txBody>
              <a:bodyPr>
                <a:normAutofit fontScale="85000" lnSpcReduction="20000"/>
              </a:bodyPr>
              <a:lstStyle/>
              <a:p>
                <a:r>
                  <a:rPr lang="sl-SI" dirty="0">
                    <a:latin typeface="Hero New Light"/>
                  </a:rPr>
                  <a:t>Inteligenčni kvocient (X) je normalno porazdeljen na </a:t>
                </a:r>
                <a:r>
                  <a:rPr lang="sl-SI" dirty="0">
                    <a:sym typeface="Wingdings" panose="05000000000000000000" pitchFamily="2" charset="2"/>
                  </a:rPr>
                  <a:t>populaciji z aritmetično sredino </a:t>
                </a:r>
                <a14:m>
                  <m:oMath xmlns:m="http://schemas.openxmlformats.org/officeDocument/2006/math">
                    <m:r>
                      <a:rPr lang="sl-SI" i="1">
                        <a:latin typeface="Cambria Math" panose="02040503050406030204" pitchFamily="18" charset="0"/>
                        <a:ea typeface="Cambria Math" panose="02040503050406030204" pitchFamily="18" charset="0"/>
                      </a:rPr>
                      <m:t>𝜇</m:t>
                    </m:r>
                  </m:oMath>
                </a14:m>
                <a:r>
                  <a:rPr lang="sl-SI" dirty="0">
                    <a:sym typeface="Wingdings" panose="05000000000000000000" pitchFamily="2" charset="2"/>
                  </a:rPr>
                  <a:t> = 100 in standardnim odklonom </a:t>
                </a:r>
                <a14:m>
                  <m:oMath xmlns:m="http://schemas.openxmlformats.org/officeDocument/2006/math">
                    <m:r>
                      <a:rPr lang="sl-SI" i="1">
                        <a:latin typeface="Cambria Math" panose="02040503050406030204" pitchFamily="18" charset="0"/>
                        <a:ea typeface="Cambria Math" panose="02040503050406030204" pitchFamily="18" charset="0"/>
                      </a:rPr>
                      <m:t>𝜎</m:t>
                    </m:r>
                  </m:oMath>
                </a14:m>
                <a:r>
                  <a:rPr lang="sl-SI" dirty="0">
                    <a:sym typeface="Wingdings" panose="05000000000000000000" pitchFamily="2" charset="2"/>
                  </a:rPr>
                  <a:t> = 15:</a:t>
                </a:r>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ea typeface="Cambria Math" panose="02040503050406030204" pitchFamily="18" charset="0"/>
                        </a:rPr>
                        <m:t>𝑋</m:t>
                      </m:r>
                      <m:r>
                        <a:rPr lang="sl-SI" b="0" i="1" smtClean="0">
                          <a:latin typeface="Cambria Math" panose="02040503050406030204" pitchFamily="18" charset="0"/>
                          <a:ea typeface="Cambria Math" panose="02040503050406030204" pitchFamily="18" charset="0"/>
                        </a:rPr>
                        <m:t>:</m:t>
                      </m:r>
                      <m:r>
                        <a:rPr lang="sl-SI" i="1">
                          <a:latin typeface="Cambria Math" panose="02040503050406030204" pitchFamily="18" charset="0"/>
                          <a:ea typeface="Cambria Math" panose="02040503050406030204" pitchFamily="18" charset="0"/>
                        </a:rPr>
                        <m:t>𝑁</m:t>
                      </m:r>
                      <m:d>
                        <m:dPr>
                          <m:ctrlPr>
                            <a:rPr lang="sl-SI" i="1">
                              <a:latin typeface="Cambria Math" panose="02040503050406030204" pitchFamily="18" charset="0"/>
                              <a:ea typeface="Cambria Math" panose="02040503050406030204" pitchFamily="18" charset="0"/>
                            </a:rPr>
                          </m:ctrlPr>
                        </m:dPr>
                        <m:e>
                          <m:r>
                            <a:rPr lang="sl-SI" b="0" i="1" smtClean="0">
                              <a:latin typeface="Cambria Math" panose="02040503050406030204" pitchFamily="18" charset="0"/>
                              <a:ea typeface="Cambria Math" panose="02040503050406030204" pitchFamily="18" charset="0"/>
                            </a:rPr>
                            <m:t>100</m:t>
                          </m:r>
                          <m:r>
                            <a:rPr lang="sl-SI" i="1">
                              <a:latin typeface="Cambria Math" panose="02040503050406030204" pitchFamily="18" charset="0"/>
                              <a:ea typeface="Cambria Math" panose="02040503050406030204" pitchFamily="18" charset="0"/>
                            </a:rPr>
                            <m:t>,</m:t>
                          </m:r>
                          <m:r>
                            <a:rPr lang="sl-SI" b="0" i="1" smtClean="0">
                              <a:latin typeface="Cambria Math" panose="02040503050406030204" pitchFamily="18" charset="0"/>
                              <a:ea typeface="Cambria Math" panose="02040503050406030204" pitchFamily="18" charset="0"/>
                            </a:rPr>
                            <m:t>15</m:t>
                          </m:r>
                        </m:e>
                      </m:d>
                    </m:oMath>
                  </m:oMathPara>
                </a14:m>
                <a:endParaRPr lang="sl-SI" dirty="0">
                  <a:ea typeface="Cambria Math" panose="02040503050406030204" pitchFamily="18" charset="0"/>
                </a:endParaRPr>
              </a:p>
              <a:p>
                <a:r>
                  <a:rPr lang="sl-SI" dirty="0">
                    <a:sym typeface="Wingdings" panose="05000000000000000000" pitchFamily="2" charset="2"/>
                  </a:rPr>
                  <a:t>Generiramo slučajne vzorce z zamenjavo </a:t>
                </a:r>
                <a:br>
                  <a:rPr lang="sl-SI" dirty="0">
                    <a:sym typeface="Wingdings" panose="05000000000000000000" pitchFamily="2" charset="2"/>
                  </a:rPr>
                </a:br>
                <a:r>
                  <a:rPr lang="sl-SI" dirty="0">
                    <a:sym typeface="Wingdings" panose="05000000000000000000" pitchFamily="2" charset="2"/>
                  </a:rPr>
                  <a:t>velikosti n = 225:</a:t>
                </a:r>
              </a:p>
              <a:p>
                <a:pPr lvl="1"/>
                <a:r>
                  <a:rPr lang="sl-SI" dirty="0">
                    <a:sym typeface="Wingdings" panose="05000000000000000000" pitchFamily="2" charset="2"/>
                  </a:rPr>
                  <a:t>Aritmetične sredine so normalno porazdeljene.</a:t>
                </a:r>
              </a:p>
              <a:p>
                <a:pPr lvl="1"/>
                <a:r>
                  <a:rPr lang="sl-SI" dirty="0">
                    <a:sym typeface="Wingdings" panose="05000000000000000000" pitchFamily="2" charset="2"/>
                  </a:rPr>
                  <a:t>Pričakovana vrednost je:  </a:t>
                </a:r>
                <a14:m>
                  <m:oMath xmlns:m="http://schemas.openxmlformats.org/officeDocument/2006/math">
                    <m:r>
                      <a:rPr lang="sl-SI" i="1">
                        <a:latin typeface="Cambria Math" panose="02040503050406030204" pitchFamily="18" charset="0"/>
                        <a:ea typeface="Cambria Math" panose="02040503050406030204" pitchFamily="18" charset="0"/>
                      </a:rPr>
                      <m:t>𝐸</m:t>
                    </m:r>
                    <m:d>
                      <m:dPr>
                        <m:ctrlPr>
                          <a:rPr lang="sl-SI" i="1">
                            <a:latin typeface="Cambria Math" panose="02040503050406030204" pitchFamily="18" charset="0"/>
                            <a:ea typeface="Cambria Math" panose="02040503050406030204" pitchFamily="18" charset="0"/>
                          </a:rPr>
                        </m:ctrlPr>
                      </m:dPr>
                      <m:e>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e>
                    </m:d>
                    <m:r>
                      <a:rPr lang="sl-SI" i="1">
                        <a:latin typeface="Cambria Math" panose="02040503050406030204" pitchFamily="18" charset="0"/>
                        <a:ea typeface="Cambria Math" panose="02040503050406030204" pitchFamily="18" charset="0"/>
                      </a:rPr>
                      <m:t>=</m:t>
                    </m:r>
                    <m:r>
                      <a:rPr lang="sl-SI" b="0" i="1" smtClean="0">
                        <a:latin typeface="Cambria Math" panose="02040503050406030204" pitchFamily="18" charset="0"/>
                        <a:ea typeface="Cambria Math" panose="02040503050406030204" pitchFamily="18" charset="0"/>
                      </a:rPr>
                      <m:t>100</m:t>
                    </m:r>
                  </m:oMath>
                </a14:m>
                <a:endParaRPr lang="sl-SI" b="0" dirty="0">
                  <a:ea typeface="Cambria Math" panose="02040503050406030204" pitchFamily="18" charset="0"/>
                </a:endParaRPr>
              </a:p>
              <a:p>
                <a:pPr lvl="1"/>
                <a:r>
                  <a:rPr lang="sl-SI" dirty="0"/>
                  <a:t>Standardna napaka je: </a:t>
                </a:r>
                <a14:m>
                  <m:oMath xmlns:m="http://schemas.openxmlformats.org/officeDocument/2006/math">
                    <m:r>
                      <a:rPr lang="sl-SI" i="1">
                        <a:latin typeface="Cambria Math" panose="02040503050406030204" pitchFamily="18" charset="0"/>
                        <a:ea typeface="Cambria Math" panose="02040503050406030204" pitchFamily="18" charset="0"/>
                      </a:rPr>
                      <m:t>𝑆𝐸</m:t>
                    </m:r>
                    <m:d>
                      <m:dPr>
                        <m:ctrlPr>
                          <a:rPr lang="sl-SI" i="1">
                            <a:latin typeface="Cambria Math" panose="02040503050406030204" pitchFamily="18" charset="0"/>
                            <a:ea typeface="Cambria Math" panose="02040503050406030204" pitchFamily="18" charset="0"/>
                          </a:rPr>
                        </m:ctrlPr>
                      </m:dPr>
                      <m:e>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e>
                    </m:d>
                    <m:r>
                      <a:rPr lang="sl-SI" i="1">
                        <a:latin typeface="Cambria Math" panose="02040503050406030204" pitchFamily="18" charset="0"/>
                        <a:ea typeface="Cambria Math" panose="02040503050406030204" pitchFamily="18" charset="0"/>
                      </a:rPr>
                      <m:t>=</m:t>
                    </m:r>
                    <m:f>
                      <m:fPr>
                        <m:ctrlPr>
                          <a:rPr lang="sl-SI" i="1">
                            <a:latin typeface="Cambria Math" panose="02040503050406030204" pitchFamily="18" charset="0"/>
                            <a:ea typeface="Cambria Math" panose="02040503050406030204" pitchFamily="18" charset="0"/>
                          </a:rPr>
                        </m:ctrlPr>
                      </m:fPr>
                      <m:num>
                        <m:r>
                          <a:rPr lang="sl-SI" b="0" i="1" smtClean="0">
                            <a:latin typeface="Cambria Math" panose="02040503050406030204" pitchFamily="18" charset="0"/>
                            <a:ea typeface="Cambria Math" panose="02040503050406030204" pitchFamily="18" charset="0"/>
                          </a:rPr>
                          <m:t>15</m:t>
                        </m:r>
                      </m:num>
                      <m:den>
                        <m:rad>
                          <m:radPr>
                            <m:degHide m:val="on"/>
                            <m:ctrlPr>
                              <a:rPr lang="sl-SI" i="1">
                                <a:latin typeface="Cambria Math" panose="02040503050406030204" pitchFamily="18" charset="0"/>
                                <a:ea typeface="Cambria Math" panose="02040503050406030204" pitchFamily="18" charset="0"/>
                              </a:rPr>
                            </m:ctrlPr>
                          </m:radPr>
                          <m:deg/>
                          <m:e>
                            <m:r>
                              <a:rPr lang="sl-SI" b="0" i="1" smtClean="0">
                                <a:latin typeface="Cambria Math" panose="02040503050406030204" pitchFamily="18" charset="0"/>
                                <a:ea typeface="Cambria Math" panose="02040503050406030204" pitchFamily="18" charset="0"/>
                              </a:rPr>
                              <m:t>225</m:t>
                            </m:r>
                          </m:e>
                        </m:rad>
                      </m:den>
                    </m:f>
                    <m:r>
                      <a:rPr lang="sl-SI" b="0" i="1" smtClean="0">
                        <a:latin typeface="Cambria Math" panose="02040503050406030204" pitchFamily="18" charset="0"/>
                        <a:ea typeface="Cambria Math" panose="02040503050406030204" pitchFamily="18" charset="0"/>
                      </a:rPr>
                      <m:t>=1</m:t>
                    </m:r>
                  </m:oMath>
                </a14:m>
                <a:endParaRPr lang="sl-SI" b="0" i="1" dirty="0">
                  <a:latin typeface="Cambria Math" panose="02040503050406030204" pitchFamily="18" charset="0"/>
                  <a:ea typeface="Cambria Math" panose="02040503050406030204" pitchFamily="18" charset="0"/>
                </a:endParaRPr>
              </a:p>
              <a:p>
                <a:pPr lvl="1"/>
                <a:r>
                  <a:rPr lang="sl-SI" dirty="0">
                    <a:ea typeface="Cambria Math" panose="02040503050406030204" pitchFamily="18" charset="0"/>
                  </a:rPr>
                  <a:t>Zato je vzorčna porazdelitev: </a:t>
                </a:r>
                <a14:m>
                  <m:oMath xmlns:m="http://schemas.openxmlformats.org/officeDocument/2006/math">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r>
                      <a:rPr lang="sl-SI" i="1">
                        <a:latin typeface="Cambria Math" panose="02040503050406030204" pitchFamily="18" charset="0"/>
                        <a:ea typeface="Cambria Math" panose="02040503050406030204" pitchFamily="18" charset="0"/>
                      </a:rPr>
                      <m:t>:</m:t>
                    </m:r>
                    <m:r>
                      <a:rPr lang="sl-SI" i="1">
                        <a:latin typeface="Cambria Math" panose="02040503050406030204" pitchFamily="18" charset="0"/>
                        <a:ea typeface="Cambria Math" panose="02040503050406030204" pitchFamily="18" charset="0"/>
                      </a:rPr>
                      <m:t>𝑁</m:t>
                    </m:r>
                    <m:d>
                      <m:dPr>
                        <m:ctrlPr>
                          <a:rPr lang="sl-SI" i="1">
                            <a:latin typeface="Cambria Math" panose="02040503050406030204" pitchFamily="18" charset="0"/>
                            <a:ea typeface="Cambria Math" panose="02040503050406030204" pitchFamily="18" charset="0"/>
                          </a:rPr>
                        </m:ctrlPr>
                      </m:dPr>
                      <m:e>
                        <m:r>
                          <a:rPr lang="sl-SI" i="1">
                            <a:latin typeface="Cambria Math" panose="02040503050406030204" pitchFamily="18" charset="0"/>
                            <a:ea typeface="Cambria Math" panose="02040503050406030204" pitchFamily="18" charset="0"/>
                          </a:rPr>
                          <m:t>100,1</m:t>
                        </m:r>
                      </m:e>
                    </m:d>
                  </m:oMath>
                </a14:m>
                <a:endParaRPr lang="sl-SI" b="0" i="0" dirty="0">
                  <a:latin typeface="Cambria Math" panose="02040503050406030204" pitchFamily="18" charset="0"/>
                  <a:ea typeface="Cambria Math" panose="02040503050406030204" pitchFamily="18" charset="0"/>
                </a:endParaRPr>
              </a:p>
              <a:p>
                <a:r>
                  <a:rPr lang="sl-SI" b="0" dirty="0">
                    <a:ea typeface="Cambria Math" panose="02040503050406030204" pitchFamily="18" charset="0"/>
                  </a:rPr>
                  <a:t>Za vzorec velikosti n = 625 bi vzorčna porazdelitev bila: </a:t>
                </a:r>
                <a14:m>
                  <m:oMath xmlns:m="http://schemas.openxmlformats.org/officeDocument/2006/math">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r>
                      <a:rPr lang="sl-SI" i="1">
                        <a:latin typeface="Cambria Math" panose="02040503050406030204" pitchFamily="18" charset="0"/>
                        <a:ea typeface="Cambria Math" panose="02040503050406030204" pitchFamily="18" charset="0"/>
                      </a:rPr>
                      <m:t>:</m:t>
                    </m:r>
                    <m:r>
                      <a:rPr lang="sl-SI" i="1">
                        <a:latin typeface="Cambria Math" panose="02040503050406030204" pitchFamily="18" charset="0"/>
                        <a:ea typeface="Cambria Math" panose="02040503050406030204" pitchFamily="18" charset="0"/>
                      </a:rPr>
                      <m:t>𝑁</m:t>
                    </m:r>
                    <m:d>
                      <m:dPr>
                        <m:ctrlPr>
                          <a:rPr lang="sl-SI" i="1">
                            <a:latin typeface="Cambria Math" panose="02040503050406030204" pitchFamily="18" charset="0"/>
                            <a:ea typeface="Cambria Math" panose="02040503050406030204" pitchFamily="18" charset="0"/>
                          </a:rPr>
                        </m:ctrlPr>
                      </m:dPr>
                      <m:e>
                        <m:r>
                          <a:rPr lang="sl-SI" i="1">
                            <a:latin typeface="Cambria Math" panose="02040503050406030204" pitchFamily="18" charset="0"/>
                            <a:ea typeface="Cambria Math" panose="02040503050406030204" pitchFamily="18" charset="0"/>
                          </a:rPr>
                          <m:t>100,</m:t>
                        </m:r>
                        <m:r>
                          <a:rPr lang="sl-SI" b="0" i="1" smtClean="0">
                            <a:latin typeface="Cambria Math" panose="02040503050406030204" pitchFamily="18" charset="0"/>
                            <a:ea typeface="Cambria Math" panose="02040503050406030204" pitchFamily="18" charset="0"/>
                          </a:rPr>
                          <m:t> 0.6</m:t>
                        </m:r>
                      </m:e>
                    </m:d>
                  </m:oMath>
                </a14:m>
                <a:endParaRPr lang="sl-SI" i="1" dirty="0">
                  <a:latin typeface="Cambria Math" panose="02040503050406030204" pitchFamily="18" charset="0"/>
                  <a:ea typeface="Cambria Math" panose="02040503050406030204" pitchFamily="18" charset="0"/>
                </a:endParaRPr>
              </a:p>
              <a:p>
                <a:r>
                  <a:rPr lang="sl-SI" dirty="0">
                    <a:ea typeface="Cambria Math" panose="02040503050406030204" pitchFamily="18" charset="0"/>
                  </a:rPr>
                  <a:t>Za vzorec velikosti n = 2,500 bi vzorčna porazdelitev bila:</a:t>
                </a:r>
                <a:r>
                  <a:rPr lang="sl-SI" b="0" dirty="0">
                    <a:ea typeface="Cambria Math" panose="02040503050406030204" pitchFamily="18" charset="0"/>
                  </a:rPr>
                  <a:t> </a:t>
                </a:r>
                <a14:m>
                  <m:oMath xmlns:m="http://schemas.openxmlformats.org/officeDocument/2006/math">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r>
                      <a:rPr lang="sl-SI" i="1">
                        <a:latin typeface="Cambria Math" panose="02040503050406030204" pitchFamily="18" charset="0"/>
                        <a:ea typeface="Cambria Math" panose="02040503050406030204" pitchFamily="18" charset="0"/>
                      </a:rPr>
                      <m:t>:</m:t>
                    </m:r>
                    <m:r>
                      <a:rPr lang="sl-SI" i="1">
                        <a:latin typeface="Cambria Math" panose="02040503050406030204" pitchFamily="18" charset="0"/>
                        <a:ea typeface="Cambria Math" panose="02040503050406030204" pitchFamily="18" charset="0"/>
                      </a:rPr>
                      <m:t>𝑁</m:t>
                    </m:r>
                    <m:d>
                      <m:dPr>
                        <m:ctrlPr>
                          <a:rPr lang="sl-SI" i="1">
                            <a:latin typeface="Cambria Math" panose="02040503050406030204" pitchFamily="18" charset="0"/>
                            <a:ea typeface="Cambria Math" panose="02040503050406030204" pitchFamily="18" charset="0"/>
                          </a:rPr>
                        </m:ctrlPr>
                      </m:dPr>
                      <m:e>
                        <m:r>
                          <a:rPr lang="sl-SI" i="1">
                            <a:latin typeface="Cambria Math" panose="02040503050406030204" pitchFamily="18" charset="0"/>
                            <a:ea typeface="Cambria Math" panose="02040503050406030204" pitchFamily="18" charset="0"/>
                          </a:rPr>
                          <m:t>100,</m:t>
                        </m:r>
                        <m:r>
                          <a:rPr lang="sl-SI" b="0" i="1" smtClean="0">
                            <a:latin typeface="Cambria Math" panose="02040503050406030204" pitchFamily="18" charset="0"/>
                            <a:ea typeface="Cambria Math" panose="02040503050406030204" pitchFamily="18" charset="0"/>
                          </a:rPr>
                          <m:t> 0.3</m:t>
                        </m:r>
                      </m:e>
                    </m:d>
                  </m:oMath>
                </a14:m>
                <a:endParaRPr lang="sl-SI" b="0" dirty="0">
                  <a:ea typeface="Cambria Math" panose="02040503050406030204" pitchFamily="18" charset="0"/>
                </a:endParaRPr>
              </a:p>
              <a:p>
                <a:endParaRPr lang="sl-SI" noProof="0" dirty="0"/>
              </a:p>
            </p:txBody>
          </p:sp>
        </mc:Choice>
        <mc:Fallback xmlns="">
          <p:sp>
            <p:nvSpPr>
              <p:cNvPr id="3" name="Content Placeholder 2">
                <a:extLst>
                  <a:ext uri="{FF2B5EF4-FFF2-40B4-BE49-F238E27FC236}">
                    <a16:creationId xmlns:a16="http://schemas.microsoft.com/office/drawing/2014/main" id="{3A761D7B-439D-649D-24C6-67FAE578316F}"/>
                  </a:ext>
                </a:extLst>
              </p:cNvPr>
              <p:cNvSpPr>
                <a:spLocks noGrp="1" noRot="1" noChangeAspect="1" noMove="1" noResize="1" noEditPoints="1" noAdjustHandles="1" noChangeArrowheads="1" noChangeShapeType="1" noTextEdit="1"/>
              </p:cNvSpPr>
              <p:nvPr>
                <p:ph idx="1"/>
              </p:nvPr>
            </p:nvSpPr>
            <p:spPr>
              <a:xfrm>
                <a:off x="838200" y="1825625"/>
                <a:ext cx="6895454" cy="4351338"/>
              </a:xfrm>
              <a:blipFill>
                <a:blip r:embed="rId4"/>
                <a:stretch>
                  <a:fillRect l="-1238" t="-3221" r="-1415" b="-2801"/>
                </a:stretch>
              </a:blipFill>
            </p:spPr>
            <p:txBody>
              <a:bodyPr/>
              <a:lstStyle/>
              <a:p>
                <a:r>
                  <a:rPr lang="en-SI">
                    <a:noFill/>
                  </a:rPr>
                  <a:t> </a:t>
                </a:r>
              </a:p>
            </p:txBody>
          </p:sp>
        </mc:Fallback>
      </mc:AlternateContent>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22</a:t>
            </a:fld>
            <a:endParaRPr lang="en-SI"/>
          </a:p>
        </p:txBody>
      </p:sp>
    </p:spTree>
    <p:extLst>
      <p:ext uri="{BB962C8B-B14F-4D97-AF65-F5344CB8AC3E}">
        <p14:creationId xmlns:p14="http://schemas.microsoft.com/office/powerpoint/2010/main" val="2057653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noProof="0" dirty="0">
                <a:solidFill>
                  <a:srgbClr val="005892"/>
                </a:solidFill>
                <a:latin typeface="Hero New Light"/>
                <a:cs typeface="Arial" panose="020B0604020202020204" pitchFamily="34" charset="0"/>
              </a:rPr>
              <a:t>Standardni odklon in standardna napaka</a:t>
            </a:r>
            <a:endParaRPr lang="sl-SI" sz="4000" noProof="0" dirty="0">
              <a:solidFill>
                <a:schemeClr val="accent6"/>
              </a:solidFill>
            </a:endParaRPr>
          </a:p>
        </p:txBody>
      </p:sp>
      <p:sp>
        <p:nvSpPr>
          <p:cNvPr id="3" name="Text Placeholder 2">
            <a:extLst>
              <a:ext uri="{FF2B5EF4-FFF2-40B4-BE49-F238E27FC236}">
                <a16:creationId xmlns:a16="http://schemas.microsoft.com/office/drawing/2014/main" id="{5CA3E468-0C07-D51E-8C4C-777934DDDAA2}"/>
              </a:ext>
            </a:extLst>
          </p:cNvPr>
          <p:cNvSpPr>
            <a:spLocks noGrp="1"/>
          </p:cNvSpPr>
          <p:nvPr>
            <p:ph type="body" idx="1"/>
          </p:nvPr>
        </p:nvSpPr>
        <p:spPr/>
        <p:txBody>
          <a:bodyPr/>
          <a:lstStyle/>
          <a:p>
            <a:r>
              <a:rPr lang="sl-SI" dirty="0"/>
              <a:t>Standardni odklon (σ, SD)</a:t>
            </a:r>
          </a:p>
        </p:txBody>
      </p:sp>
      <p:sp>
        <p:nvSpPr>
          <p:cNvPr id="8" name="Content Placeholder 7">
            <a:extLst>
              <a:ext uri="{FF2B5EF4-FFF2-40B4-BE49-F238E27FC236}">
                <a16:creationId xmlns:a16="http://schemas.microsoft.com/office/drawing/2014/main" id="{63A2BFA6-264D-4217-94C8-1E62D75FC8A1}"/>
              </a:ext>
            </a:extLst>
          </p:cNvPr>
          <p:cNvSpPr>
            <a:spLocks noGrp="1"/>
          </p:cNvSpPr>
          <p:nvPr>
            <p:ph sz="half" idx="2"/>
          </p:nvPr>
        </p:nvSpPr>
        <p:spPr/>
        <p:txBody>
          <a:bodyPr>
            <a:normAutofit/>
          </a:bodyPr>
          <a:lstStyle/>
          <a:p>
            <a:r>
              <a:rPr lang="sl-SI" sz="2500" dirty="0"/>
              <a:t>Meri variabilnost vrednosti spremenljivke X na izvorni populaciji</a:t>
            </a:r>
          </a:p>
          <a:p>
            <a:r>
              <a:rPr lang="sl-SI" sz="2500" dirty="0"/>
              <a:t>Je mera variabilnosti posameznih vrednosti spremenljivke X</a:t>
            </a:r>
          </a:p>
        </p:txBody>
      </p:sp>
      <p:sp>
        <p:nvSpPr>
          <p:cNvPr id="4" name="Text Placeholder 3">
            <a:extLst>
              <a:ext uri="{FF2B5EF4-FFF2-40B4-BE49-F238E27FC236}">
                <a16:creationId xmlns:a16="http://schemas.microsoft.com/office/drawing/2014/main" id="{F6AD873D-8625-3E65-E591-8EB46746DB54}"/>
              </a:ext>
            </a:extLst>
          </p:cNvPr>
          <p:cNvSpPr>
            <a:spLocks noGrp="1"/>
          </p:cNvSpPr>
          <p:nvPr>
            <p:ph type="body" sz="quarter" idx="3"/>
          </p:nvPr>
        </p:nvSpPr>
        <p:spPr/>
        <p:txBody>
          <a:bodyPr/>
          <a:lstStyle/>
          <a:p>
            <a:r>
              <a:rPr lang="sl-SI" dirty="0"/>
              <a:t>Standardna napaka (SE)</a:t>
            </a:r>
          </a:p>
        </p:txBody>
      </p:sp>
      <p:sp>
        <p:nvSpPr>
          <p:cNvPr id="6" name="Content Placeholder 5">
            <a:extLst>
              <a:ext uri="{FF2B5EF4-FFF2-40B4-BE49-F238E27FC236}">
                <a16:creationId xmlns:a16="http://schemas.microsoft.com/office/drawing/2014/main" id="{52346FAB-42EB-684C-0A29-9B34DA3B058E}"/>
              </a:ext>
            </a:extLst>
          </p:cNvPr>
          <p:cNvSpPr>
            <a:spLocks noGrp="1"/>
          </p:cNvSpPr>
          <p:nvPr>
            <p:ph sz="quarter" idx="4"/>
          </p:nvPr>
        </p:nvSpPr>
        <p:spPr/>
        <p:txBody>
          <a:bodyPr>
            <a:normAutofit/>
          </a:bodyPr>
          <a:lstStyle/>
          <a:p>
            <a:r>
              <a:rPr lang="sl-SI" sz="2500" dirty="0"/>
              <a:t>Je standardni odklon statistike</a:t>
            </a:r>
          </a:p>
          <a:p>
            <a:r>
              <a:rPr lang="sl-SI" sz="2500" dirty="0"/>
              <a:t>Meri variabilnost vzorčne statistike (npr. aritmetične sredine) na populaciji možnih vzorcev</a:t>
            </a:r>
          </a:p>
          <a:p>
            <a:r>
              <a:rPr lang="sl-SI" sz="2500" dirty="0"/>
              <a:t>Je mera variabilnosti vzorčnih ocen (statistik) in natančnosti slučajnega vzorca</a:t>
            </a: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23</a:t>
            </a:fld>
            <a:endParaRPr lang="en-SI"/>
          </a:p>
        </p:txBody>
      </p:sp>
    </p:spTree>
    <p:extLst>
      <p:ext uri="{BB962C8B-B14F-4D97-AF65-F5344CB8AC3E}">
        <p14:creationId xmlns:p14="http://schemas.microsoft.com/office/powerpoint/2010/main" val="214240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Vzorčna aritmetična sredina kot cenilka za populacijsko aritmetično sredino</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a:bodyPr>
          <a:lstStyle/>
          <a:p>
            <a:r>
              <a:rPr lang="sl-SI" dirty="0"/>
              <a:t>Najpomembnejša merila za kakovost </a:t>
            </a:r>
            <a:r>
              <a:rPr lang="sl-SI" b="1" dirty="0"/>
              <a:t>cenilke:</a:t>
            </a:r>
          </a:p>
          <a:p>
            <a:pPr lvl="1"/>
            <a:r>
              <a:rPr lang="sl-SI" b="1" noProof="0" dirty="0"/>
              <a:t>Nepristranskost: </a:t>
            </a:r>
            <a:r>
              <a:rPr lang="sl-SI" dirty="0"/>
              <a:t>cenilka je nepristranska, če je povprečje vseh vzorčnih ocen (pričakovana vrednost cenilke) enaka ocenjenemu parametru</a:t>
            </a:r>
            <a:endParaRPr lang="sl-SI" noProof="0" dirty="0"/>
          </a:p>
          <a:p>
            <a:pPr lvl="1"/>
            <a:r>
              <a:rPr lang="sl-SI" b="1" dirty="0"/>
              <a:t>Konsistentnost: </a:t>
            </a:r>
            <a:r>
              <a:rPr lang="sl-SI" dirty="0"/>
              <a:t>cenilka je konsistentna, če s povečanjem vzorca ocena vzorca bližja parametru</a:t>
            </a:r>
          </a:p>
          <a:p>
            <a:pPr lvl="1"/>
            <a:r>
              <a:rPr lang="sl-SI" b="1" noProof="0" dirty="0"/>
              <a:t>Učinkovitost:</a:t>
            </a:r>
            <a:r>
              <a:rPr lang="sl-SI" dirty="0"/>
              <a:t> cenilka je učinkovita, če ima manjšo varianco v primerjavi s katerokoli drugo vrednostjo</a:t>
            </a:r>
            <a:endParaRPr lang="sl-SI" noProof="0" dirty="0"/>
          </a:p>
          <a:p>
            <a:pPr lvl="1"/>
            <a:r>
              <a:rPr lang="sl-SI" b="1" dirty="0"/>
              <a:t>Zadostnost:</a:t>
            </a:r>
            <a:r>
              <a:rPr lang="sl-SI" dirty="0"/>
              <a:t> cenilka je zadostna, če uporablja vse vzorčne informacije, ki so pomembne za oceno parametra</a:t>
            </a:r>
            <a:endParaRPr lang="sl-SI" noProof="0" dirty="0"/>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24</a:t>
            </a:fld>
            <a:endParaRPr lang="en-SI"/>
          </a:p>
        </p:txBody>
      </p:sp>
    </p:spTree>
    <p:extLst>
      <p:ext uri="{BB962C8B-B14F-4D97-AF65-F5344CB8AC3E}">
        <p14:creationId xmlns:p14="http://schemas.microsoft.com/office/powerpoint/2010/main" val="2113087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Vzorčna porazdelitev deleža</a:t>
            </a:r>
            <a:endParaRPr lang="sl-SI" noProof="0"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fontScale="92500" lnSpcReduction="10000"/>
              </a:bodyPr>
              <a:lstStyle/>
              <a:p>
                <a:r>
                  <a:rPr lang="sl-SI" dirty="0"/>
                  <a:t>Pri dovolj velikem slučajnem vzorcu z zamenjavo (za deleže okrog 0,50 zadostuje 20 enot) je pričakovana vrednost vzročnega deleža (tj. povprečni delež v vseh vzorcih) enaka deležu na populaciji:</a:t>
                </a:r>
              </a:p>
              <a:p>
                <a:pPr marL="0" indent="0">
                  <a:buNone/>
                </a:pPr>
                <a14:m>
                  <m:oMathPara xmlns:m="http://schemas.openxmlformats.org/officeDocument/2006/math">
                    <m:oMathParaPr>
                      <m:jc m:val="centerGroup"/>
                    </m:oMathParaPr>
                    <m:oMath xmlns:m="http://schemas.openxmlformats.org/officeDocument/2006/math">
                      <m:r>
                        <a:rPr lang="sl-SI" i="1">
                          <a:latin typeface="Cambria Math" panose="02040503050406030204" pitchFamily="18" charset="0"/>
                          <a:ea typeface="Cambria Math" panose="02040503050406030204" pitchFamily="18" charset="0"/>
                        </a:rPr>
                        <m:t>𝐸</m:t>
                      </m:r>
                      <m:d>
                        <m:dPr>
                          <m:ctrlPr>
                            <a:rPr lang="sl-SI" i="1">
                              <a:latin typeface="Cambria Math" panose="02040503050406030204" pitchFamily="18" charset="0"/>
                              <a:ea typeface="Cambria Math" panose="02040503050406030204" pitchFamily="18" charset="0"/>
                            </a:rPr>
                          </m:ctrlPr>
                        </m:dPr>
                        <m:e>
                          <m:r>
                            <a:rPr lang="sl-SI" i="1">
                              <a:latin typeface="Cambria Math" panose="02040503050406030204" pitchFamily="18" charset="0"/>
                              <a:ea typeface="Cambria Math" panose="02040503050406030204" pitchFamily="18" charset="0"/>
                            </a:rPr>
                            <m:t>𝑝</m:t>
                          </m:r>
                        </m:e>
                      </m:d>
                      <m:r>
                        <a:rPr lang="sl-SI" i="1">
                          <a:latin typeface="Cambria Math" panose="02040503050406030204" pitchFamily="18" charset="0"/>
                          <a:ea typeface="Cambria Math" panose="02040503050406030204" pitchFamily="18" charset="0"/>
                        </a:rPr>
                        <m:t>=</m:t>
                      </m:r>
                      <m:sSub>
                        <m:sSubPr>
                          <m:ctrlPr>
                            <a:rPr lang="sl-SI" i="1">
                              <a:latin typeface="Cambria Math" panose="02040503050406030204" pitchFamily="18" charset="0"/>
                              <a:ea typeface="Cambria Math" panose="02040503050406030204" pitchFamily="18" charset="0"/>
                            </a:rPr>
                          </m:ctrlPr>
                        </m:sSubPr>
                        <m:e>
                          <m:r>
                            <a:rPr lang="sl-SI" i="1">
                              <a:latin typeface="Cambria Math" panose="02040503050406030204" pitchFamily="18" charset="0"/>
                              <a:ea typeface="Cambria Math" panose="02040503050406030204" pitchFamily="18" charset="0"/>
                            </a:rPr>
                            <m:t>𝜇</m:t>
                          </m:r>
                        </m:e>
                        <m:sub>
                          <m:r>
                            <a:rPr lang="sl-SI" i="1">
                              <a:latin typeface="Cambria Math" panose="02040503050406030204" pitchFamily="18" charset="0"/>
                              <a:ea typeface="Cambria Math" panose="02040503050406030204" pitchFamily="18" charset="0"/>
                            </a:rPr>
                            <m:t>𝑝</m:t>
                          </m:r>
                        </m:sub>
                      </m:sSub>
                      <m:r>
                        <a:rPr lang="sl-SI" i="1">
                          <a:latin typeface="Cambria Math" panose="02040503050406030204" pitchFamily="18" charset="0"/>
                          <a:ea typeface="Cambria Math" panose="02040503050406030204" pitchFamily="18" charset="0"/>
                        </a:rPr>
                        <m:t>=</m:t>
                      </m:r>
                      <m:r>
                        <a:rPr lang="sl-SI" i="1">
                          <a:latin typeface="Cambria Math" panose="02040503050406030204" pitchFamily="18" charset="0"/>
                          <a:ea typeface="Cambria Math" panose="02040503050406030204" pitchFamily="18" charset="0"/>
                        </a:rPr>
                        <m:t>𝜋</m:t>
                      </m:r>
                    </m:oMath>
                  </m:oMathPara>
                </a14:m>
                <a:endParaRPr lang="sl-SI" dirty="0"/>
              </a:p>
              <a:p>
                <a:r>
                  <a:rPr lang="sl-SI" dirty="0"/>
                  <a:t>Standardna napaka (</a:t>
                </a:r>
                <a:r>
                  <a:rPr lang="sl-SI" dirty="0" err="1"/>
                  <a:t>tj</a:t>
                </a:r>
                <a:r>
                  <a:rPr lang="sl-SI" dirty="0"/>
                  <a:t>. standardni odklon deležev vzorca) je:</a:t>
                </a:r>
              </a:p>
              <a:p>
                <a:pPr marL="457200" lvl="1" indent="0">
                  <a:buNone/>
                </a:pPr>
                <a14:m>
                  <m:oMathPara xmlns:m="http://schemas.openxmlformats.org/officeDocument/2006/math">
                    <m:oMathParaPr>
                      <m:jc m:val="centerGroup"/>
                    </m:oMathParaPr>
                    <m:oMath xmlns:m="http://schemas.openxmlformats.org/officeDocument/2006/math">
                      <m:r>
                        <a:rPr lang="sl-SI" i="1">
                          <a:latin typeface="Cambria Math" panose="02040503050406030204" pitchFamily="18" charset="0"/>
                          <a:ea typeface="Cambria Math" panose="02040503050406030204" pitchFamily="18" charset="0"/>
                        </a:rPr>
                        <m:t>𝑆𝐸</m:t>
                      </m:r>
                      <m:d>
                        <m:dPr>
                          <m:ctrlPr>
                            <a:rPr lang="sl-SI" i="1">
                              <a:latin typeface="Cambria Math" panose="02040503050406030204" pitchFamily="18" charset="0"/>
                              <a:ea typeface="Cambria Math" panose="02040503050406030204" pitchFamily="18" charset="0"/>
                            </a:rPr>
                          </m:ctrlPr>
                        </m:dPr>
                        <m:e>
                          <m:acc>
                            <m:accPr>
                              <m:chr m:val="̅"/>
                              <m:ctrlPr>
                                <a:rPr lang="sl-SI" i="1">
                                  <a:latin typeface="Cambria Math" panose="02040503050406030204" pitchFamily="18" charset="0"/>
                                  <a:ea typeface="Cambria Math" panose="02040503050406030204" pitchFamily="18" charset="0"/>
                                </a:rPr>
                              </m:ctrlPr>
                            </m:accPr>
                            <m:e>
                              <m:r>
                                <a:rPr lang="sl-SI" i="1">
                                  <a:latin typeface="Cambria Math" panose="02040503050406030204" pitchFamily="18" charset="0"/>
                                  <a:ea typeface="Cambria Math" panose="02040503050406030204" pitchFamily="18" charset="0"/>
                                </a:rPr>
                                <m:t>𝑋</m:t>
                              </m:r>
                            </m:e>
                          </m:acc>
                        </m:e>
                      </m:d>
                      <m:r>
                        <a:rPr lang="sl-SI" i="1">
                          <a:latin typeface="Cambria Math" panose="02040503050406030204" pitchFamily="18" charset="0"/>
                          <a:ea typeface="Cambria Math" panose="02040503050406030204" pitchFamily="18" charset="0"/>
                        </a:rPr>
                        <m:t>=</m:t>
                      </m:r>
                      <m:rad>
                        <m:radPr>
                          <m:degHide m:val="on"/>
                          <m:ctrlPr>
                            <a:rPr lang="sl-SI" i="1">
                              <a:latin typeface="Cambria Math" panose="02040503050406030204" pitchFamily="18" charset="0"/>
                              <a:ea typeface="Cambria Math" panose="02040503050406030204" pitchFamily="18" charset="0"/>
                            </a:rPr>
                          </m:ctrlPr>
                        </m:radPr>
                        <m:deg/>
                        <m:e>
                          <m:r>
                            <a:rPr lang="sl-SI" i="1">
                              <a:latin typeface="Cambria Math" panose="02040503050406030204" pitchFamily="18" charset="0"/>
                              <a:ea typeface="Cambria Math" panose="02040503050406030204" pitchFamily="18" charset="0"/>
                            </a:rPr>
                            <m:t>𝐷</m:t>
                          </m:r>
                          <m:r>
                            <a:rPr lang="sl-SI" i="1">
                              <a:latin typeface="Cambria Math" panose="02040503050406030204" pitchFamily="18" charset="0"/>
                              <a:ea typeface="Cambria Math" panose="02040503050406030204" pitchFamily="18" charset="0"/>
                            </a:rPr>
                            <m:t>(</m:t>
                          </m:r>
                          <m:r>
                            <a:rPr lang="sl-SI" i="1">
                              <a:latin typeface="Cambria Math" panose="02040503050406030204" pitchFamily="18" charset="0"/>
                              <a:ea typeface="Cambria Math" panose="02040503050406030204" pitchFamily="18" charset="0"/>
                            </a:rPr>
                            <m:t>𝑝</m:t>
                          </m:r>
                          <m:r>
                            <a:rPr lang="sl-SI" i="1">
                              <a:latin typeface="Cambria Math" panose="02040503050406030204" pitchFamily="18" charset="0"/>
                              <a:ea typeface="Cambria Math" panose="02040503050406030204" pitchFamily="18" charset="0"/>
                            </a:rPr>
                            <m:t>)</m:t>
                          </m:r>
                        </m:e>
                      </m:rad>
                      <m:r>
                        <a:rPr lang="sl-SI" i="1">
                          <a:latin typeface="Cambria Math" panose="02040503050406030204" pitchFamily="18" charset="0"/>
                          <a:ea typeface="Cambria Math" panose="02040503050406030204" pitchFamily="18" charset="0"/>
                        </a:rPr>
                        <m:t>=</m:t>
                      </m:r>
                      <m:rad>
                        <m:radPr>
                          <m:degHide m:val="on"/>
                          <m:ctrlPr>
                            <a:rPr lang="sl-SI" i="1">
                              <a:latin typeface="Cambria Math" panose="02040503050406030204" pitchFamily="18" charset="0"/>
                              <a:ea typeface="Cambria Math" panose="02040503050406030204" pitchFamily="18" charset="0"/>
                            </a:rPr>
                          </m:ctrlPr>
                        </m:radPr>
                        <m:deg/>
                        <m:e>
                          <m:f>
                            <m:fPr>
                              <m:ctrlPr>
                                <a:rPr lang="sl-SI" i="1">
                                  <a:latin typeface="Cambria Math" panose="02040503050406030204" pitchFamily="18" charset="0"/>
                                  <a:ea typeface="Cambria Math" panose="02040503050406030204" pitchFamily="18" charset="0"/>
                                </a:rPr>
                              </m:ctrlPr>
                            </m:fPr>
                            <m:num>
                              <m:r>
                                <a:rPr lang="sl-SI" i="1">
                                  <a:latin typeface="Cambria Math" panose="02040503050406030204" pitchFamily="18" charset="0"/>
                                  <a:ea typeface="Cambria Math" panose="02040503050406030204" pitchFamily="18" charset="0"/>
                                </a:rPr>
                                <m:t>𝜋</m:t>
                              </m:r>
                              <m:r>
                                <a:rPr lang="sl-SI" i="1">
                                  <a:latin typeface="Cambria Math" panose="02040503050406030204" pitchFamily="18" charset="0"/>
                                  <a:ea typeface="Cambria Math" panose="02040503050406030204" pitchFamily="18" charset="0"/>
                                </a:rPr>
                                <m:t>(1−</m:t>
                              </m:r>
                              <m:r>
                                <a:rPr lang="sl-SI" i="1">
                                  <a:latin typeface="Cambria Math" panose="02040503050406030204" pitchFamily="18" charset="0"/>
                                  <a:ea typeface="Cambria Math" panose="02040503050406030204" pitchFamily="18" charset="0"/>
                                </a:rPr>
                                <m:t>𝜋</m:t>
                              </m:r>
                              <m:r>
                                <a:rPr lang="sl-SI" i="1">
                                  <a:latin typeface="Cambria Math" panose="02040503050406030204" pitchFamily="18" charset="0"/>
                                  <a:ea typeface="Cambria Math" panose="02040503050406030204" pitchFamily="18" charset="0"/>
                                </a:rPr>
                                <m:t>)</m:t>
                              </m:r>
                            </m:num>
                            <m:den>
                              <m:r>
                                <a:rPr lang="sl-SI" i="1">
                                  <a:latin typeface="Cambria Math" panose="02040503050406030204" pitchFamily="18" charset="0"/>
                                  <a:ea typeface="Cambria Math" panose="02040503050406030204" pitchFamily="18" charset="0"/>
                                </a:rPr>
                                <m:t>𝑛</m:t>
                              </m:r>
                            </m:den>
                          </m:f>
                        </m:e>
                      </m:rad>
                    </m:oMath>
                  </m:oMathPara>
                </a14:m>
                <a:endParaRPr lang="sl-SI" dirty="0"/>
              </a:p>
              <a:p>
                <a:pPr marL="0" indent="0">
                  <a:buNone/>
                </a:pPr>
                <a:endParaRPr lang="sl-SI" dirty="0">
                  <a:sym typeface="Wingdings" panose="05000000000000000000" pitchFamily="2" charset="2"/>
                </a:endParaRPr>
              </a:p>
              <a:p>
                <a:pPr>
                  <a:buFont typeface="Wingdings" panose="05000000000000000000" pitchFamily="2" charset="2"/>
                  <a:buChar char="è"/>
                </a:pPr>
                <a:r>
                  <a:rPr lang="sl-SI" dirty="0"/>
                  <a:t> Vzorčna porazdelitev deležev: </a:t>
                </a:r>
                <a14:m>
                  <m:oMath xmlns:m="http://schemas.openxmlformats.org/officeDocument/2006/math">
                    <m:r>
                      <a:rPr lang="sl-SI" i="1">
                        <a:latin typeface="Cambria Math" panose="02040503050406030204" pitchFamily="18" charset="0"/>
                        <a:ea typeface="Cambria Math" panose="02040503050406030204" pitchFamily="18" charset="0"/>
                      </a:rPr>
                      <m:t>𝑝</m:t>
                    </m:r>
                    <m:r>
                      <a:rPr lang="sl-SI" i="1">
                        <a:latin typeface="Cambria Math" panose="02040503050406030204" pitchFamily="18" charset="0"/>
                        <a:ea typeface="Cambria Math" panose="02040503050406030204" pitchFamily="18" charset="0"/>
                      </a:rPr>
                      <m:t>:</m:t>
                    </m:r>
                    <m:r>
                      <a:rPr lang="sl-SI" i="1">
                        <a:latin typeface="Cambria Math" panose="02040503050406030204" pitchFamily="18" charset="0"/>
                        <a:ea typeface="Cambria Math" panose="02040503050406030204" pitchFamily="18" charset="0"/>
                      </a:rPr>
                      <m:t>𝑁</m:t>
                    </m:r>
                    <m:d>
                      <m:dPr>
                        <m:ctrlPr>
                          <a:rPr lang="sl-SI" i="1">
                            <a:latin typeface="Cambria Math" panose="02040503050406030204" pitchFamily="18" charset="0"/>
                            <a:ea typeface="Cambria Math" panose="02040503050406030204" pitchFamily="18" charset="0"/>
                          </a:rPr>
                        </m:ctrlPr>
                      </m:dPr>
                      <m:e>
                        <m:r>
                          <a:rPr lang="sl-SI" i="1">
                            <a:latin typeface="Cambria Math" panose="02040503050406030204" pitchFamily="18" charset="0"/>
                            <a:ea typeface="Cambria Math" panose="02040503050406030204" pitchFamily="18" charset="0"/>
                          </a:rPr>
                          <m:t>𝜋</m:t>
                        </m:r>
                        <m:r>
                          <a:rPr lang="sl-SI" i="1">
                            <a:latin typeface="Cambria Math" panose="02040503050406030204" pitchFamily="18" charset="0"/>
                            <a:ea typeface="Cambria Math" panose="02040503050406030204" pitchFamily="18" charset="0"/>
                          </a:rPr>
                          <m:t>,</m:t>
                        </m:r>
                        <m:rad>
                          <m:radPr>
                            <m:degHide m:val="on"/>
                            <m:ctrlPr>
                              <a:rPr lang="sl-SI" i="1">
                                <a:latin typeface="Cambria Math" panose="02040503050406030204" pitchFamily="18" charset="0"/>
                                <a:ea typeface="Cambria Math" panose="02040503050406030204" pitchFamily="18" charset="0"/>
                              </a:rPr>
                            </m:ctrlPr>
                          </m:radPr>
                          <m:deg/>
                          <m:e>
                            <m:f>
                              <m:fPr>
                                <m:ctrlPr>
                                  <a:rPr lang="sl-SI" i="1">
                                    <a:latin typeface="Cambria Math" panose="02040503050406030204" pitchFamily="18" charset="0"/>
                                    <a:ea typeface="Cambria Math" panose="02040503050406030204" pitchFamily="18" charset="0"/>
                                  </a:rPr>
                                </m:ctrlPr>
                              </m:fPr>
                              <m:num>
                                <m:r>
                                  <a:rPr lang="sl-SI" i="1">
                                    <a:latin typeface="Cambria Math" panose="02040503050406030204" pitchFamily="18" charset="0"/>
                                    <a:ea typeface="Cambria Math" panose="02040503050406030204" pitchFamily="18" charset="0"/>
                                  </a:rPr>
                                  <m:t>𝜋</m:t>
                                </m:r>
                                <m:r>
                                  <a:rPr lang="sl-SI" i="1">
                                    <a:latin typeface="Cambria Math" panose="02040503050406030204" pitchFamily="18" charset="0"/>
                                    <a:ea typeface="Cambria Math" panose="02040503050406030204" pitchFamily="18" charset="0"/>
                                  </a:rPr>
                                  <m:t>(1−</m:t>
                                </m:r>
                                <m:r>
                                  <a:rPr lang="sl-SI" i="1">
                                    <a:latin typeface="Cambria Math" panose="02040503050406030204" pitchFamily="18" charset="0"/>
                                    <a:ea typeface="Cambria Math" panose="02040503050406030204" pitchFamily="18" charset="0"/>
                                  </a:rPr>
                                  <m:t>𝜋</m:t>
                                </m:r>
                                <m:r>
                                  <a:rPr lang="sl-SI" i="1">
                                    <a:latin typeface="Cambria Math" panose="02040503050406030204" pitchFamily="18" charset="0"/>
                                    <a:ea typeface="Cambria Math" panose="02040503050406030204" pitchFamily="18" charset="0"/>
                                  </a:rPr>
                                  <m:t>)</m:t>
                                </m:r>
                              </m:num>
                              <m:den>
                                <m:r>
                                  <a:rPr lang="sl-SI" i="1">
                                    <a:latin typeface="Cambria Math" panose="02040503050406030204" pitchFamily="18" charset="0"/>
                                    <a:ea typeface="Cambria Math" panose="02040503050406030204" pitchFamily="18" charset="0"/>
                                  </a:rPr>
                                  <m:t>𝑛</m:t>
                                </m:r>
                              </m:den>
                            </m:f>
                          </m:e>
                        </m:rad>
                      </m:e>
                    </m:d>
                  </m:oMath>
                </a14:m>
                <a:endParaRPr lang="sl-SI"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A761D7B-439D-649D-24C6-67FAE578316F}"/>
                  </a:ext>
                </a:extLst>
              </p:cNvPr>
              <p:cNvSpPr>
                <a:spLocks noGrp="1" noRot="1" noChangeAspect="1" noMove="1" noResize="1" noEditPoints="1" noAdjustHandles="1" noChangeArrowheads="1" noChangeShapeType="1" noTextEdit="1"/>
              </p:cNvSpPr>
              <p:nvPr>
                <p:ph idx="1"/>
              </p:nvPr>
            </p:nvSpPr>
            <p:spPr>
              <a:blipFill>
                <a:blip r:embed="rId3"/>
                <a:stretch>
                  <a:fillRect l="-928" t="-2801" r="-290"/>
                </a:stretch>
              </a:blipFill>
            </p:spPr>
            <p:txBody>
              <a:bodyPr/>
              <a:lstStyle/>
              <a:p>
                <a:r>
                  <a:rPr lang="en-SI">
                    <a:noFill/>
                  </a:rPr>
                  <a:t> </a:t>
                </a:r>
              </a:p>
            </p:txBody>
          </p:sp>
        </mc:Fallback>
      </mc:AlternateContent>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25</a:t>
            </a:fld>
            <a:endParaRPr lang="en-SI"/>
          </a:p>
        </p:txBody>
      </p:sp>
    </p:spTree>
    <p:extLst>
      <p:ext uri="{BB962C8B-B14F-4D97-AF65-F5344CB8AC3E}">
        <p14:creationId xmlns:p14="http://schemas.microsoft.com/office/powerpoint/2010/main" val="1778659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Intervali zaupanja</a:t>
            </a:r>
            <a:endParaRPr lang="sl-SI" noProof="0"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lnSpcReduction="10000"/>
              </a:bodyPr>
              <a:lstStyle/>
              <a:p>
                <a:r>
                  <a:rPr lang="sl-SI" dirty="0"/>
                  <a:t>Parameter</a:t>
                </a:r>
                <a:r>
                  <a:rPr lang="sl-SI" dirty="0" err="1"/>
                  <a:t>e</a:t>
                </a:r>
                <a:r>
                  <a:rPr lang="sl-SI" dirty="0"/>
                  <a:t> (tj. populacijske vrednosti) je mogoče oceniti kot:</a:t>
                </a:r>
              </a:p>
              <a:p>
                <a:pPr lvl="1"/>
                <a:r>
                  <a:rPr lang="sl-SI" dirty="0"/>
                  <a:t>Točkovne ocene (podane z eno samo vrednostjo)</a:t>
                </a:r>
              </a:p>
              <a:p>
                <a:pPr lvl="1"/>
                <a:r>
                  <a:rPr lang="sl-SI" dirty="0"/>
                  <a:t>Intervali (podani z intervalom vrednosti)</a:t>
                </a:r>
              </a:p>
              <a:p>
                <a:r>
                  <a:rPr lang="sl-SI" dirty="0"/>
                  <a:t>Intervali zaupanja kažejo na </a:t>
                </a:r>
                <a:r>
                  <a:rPr lang="sl-SI" b="1" dirty="0"/>
                  <a:t>točnost ocene </a:t>
                </a:r>
                <a:r>
                  <a:rPr lang="sl-SI" dirty="0"/>
                  <a:t>in podajajo informacijo o njeni </a:t>
                </a:r>
                <a:r>
                  <a:rPr lang="sl-SI" b="1" dirty="0"/>
                  <a:t>zanesljivosti </a:t>
                </a:r>
                <a:r>
                  <a:rPr lang="sl-SI" dirty="0"/>
                  <a:t>(tj. z določeno verjetnostno zaupamo v pravilnost ocene)</a:t>
                </a:r>
              </a:p>
              <a:p>
                <a:r>
                  <a:rPr lang="sl-SI" dirty="0"/>
                  <a:t>Definicija: interval zaupanja je interval, ki vsebuje ocenjeni parameter (</a:t>
                </a:r>
                <a14:m>
                  <m:oMath xmlns:m="http://schemas.openxmlformats.org/officeDocument/2006/math">
                    <m:r>
                      <a:rPr lang="sl-SI" i="1">
                        <a:latin typeface="Cambria Math" panose="02040503050406030204" pitchFamily="18" charset="0"/>
                        <a:ea typeface="Cambria Math" panose="02040503050406030204" pitchFamily="18" charset="0"/>
                      </a:rPr>
                      <m:t>𝛾</m:t>
                    </m:r>
                  </m:oMath>
                </a14:m>
                <a:r>
                  <a:rPr lang="sl-SI" dirty="0"/>
                  <a:t>) z dano verjetnostjo (</a:t>
                </a:r>
                <a14:m>
                  <m:oMath xmlns:m="http://schemas.openxmlformats.org/officeDocument/2006/math">
                    <m:r>
                      <a:rPr lang="sl-SI" i="1">
                        <a:latin typeface="Cambria Math" panose="02040503050406030204" pitchFamily="18" charset="0"/>
                        <a:ea typeface="Cambria Math" panose="02040503050406030204" pitchFamily="18" charset="0"/>
                      </a:rPr>
                      <m:t>1−</m:t>
                    </m:r>
                    <m:r>
                      <a:rPr lang="sl-SI" i="1">
                        <a:latin typeface="Cambria Math" panose="02040503050406030204" pitchFamily="18" charset="0"/>
                        <a:ea typeface="Cambria Math" panose="02040503050406030204" pitchFamily="18" charset="0"/>
                      </a:rPr>
                      <m:t>𝛼</m:t>
                    </m:r>
                  </m:oMath>
                </a14:m>
                <a:r>
                  <a:rPr lang="sl-SI" dirty="0"/>
                  <a:t>)</a:t>
                </a:r>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ea typeface="Cambria Math" panose="02040503050406030204" pitchFamily="18" charset="0"/>
                        </a:rPr>
                        <m:t>𝑃</m:t>
                      </m:r>
                      <m:d>
                        <m:dPr>
                          <m:ctrlPr>
                            <a:rPr lang="sl-SI" b="0" i="1" smtClean="0">
                              <a:latin typeface="Cambria Math" panose="02040503050406030204" pitchFamily="18" charset="0"/>
                              <a:ea typeface="Cambria Math" panose="02040503050406030204" pitchFamily="18" charset="0"/>
                            </a:rPr>
                          </m:ctrlPr>
                        </m:dPr>
                        <m:e>
                          <m:r>
                            <a:rPr lang="sl-SI" b="0" i="1" smtClean="0">
                              <a:latin typeface="Cambria Math" panose="02040503050406030204" pitchFamily="18" charset="0"/>
                              <a:ea typeface="Cambria Math" panose="02040503050406030204" pitchFamily="18" charset="0"/>
                            </a:rPr>
                            <m:t>𝑎</m:t>
                          </m:r>
                          <m:r>
                            <a:rPr lang="sl-SI" b="0" i="1" smtClean="0">
                              <a:latin typeface="Cambria Math" panose="02040503050406030204" pitchFamily="18" charset="0"/>
                              <a:ea typeface="Cambria Math" panose="02040503050406030204" pitchFamily="18" charset="0"/>
                            </a:rPr>
                            <m:t>&lt;</m:t>
                          </m:r>
                          <m:r>
                            <a:rPr lang="sl-SI" b="0" i="1" smtClean="0">
                              <a:latin typeface="Cambria Math" panose="02040503050406030204" pitchFamily="18" charset="0"/>
                              <a:ea typeface="Cambria Math" panose="02040503050406030204" pitchFamily="18" charset="0"/>
                            </a:rPr>
                            <m:t>𝛾</m:t>
                          </m:r>
                          <m:r>
                            <a:rPr lang="sl-SI" b="0" i="1" smtClean="0">
                              <a:latin typeface="Cambria Math" panose="02040503050406030204" pitchFamily="18" charset="0"/>
                              <a:ea typeface="Cambria Math" panose="02040503050406030204" pitchFamily="18" charset="0"/>
                            </a:rPr>
                            <m:t>&lt;</m:t>
                          </m:r>
                          <m:r>
                            <a:rPr lang="sl-SI" b="0" i="1" smtClean="0">
                              <a:latin typeface="Cambria Math" panose="02040503050406030204" pitchFamily="18" charset="0"/>
                              <a:ea typeface="Cambria Math" panose="02040503050406030204" pitchFamily="18" charset="0"/>
                            </a:rPr>
                            <m:t>𝑏</m:t>
                          </m:r>
                        </m:e>
                      </m:d>
                      <m:r>
                        <a:rPr lang="sl-SI" b="0" i="1" smtClean="0">
                          <a:latin typeface="Cambria Math" panose="02040503050406030204" pitchFamily="18" charset="0"/>
                          <a:ea typeface="Cambria Math" panose="02040503050406030204" pitchFamily="18" charset="0"/>
                        </a:rPr>
                        <m:t>=1−</m:t>
                      </m:r>
                      <m:r>
                        <a:rPr lang="sl-SI" b="0" i="1" smtClean="0">
                          <a:latin typeface="Cambria Math" panose="02040503050406030204" pitchFamily="18" charset="0"/>
                          <a:ea typeface="Cambria Math" panose="02040503050406030204" pitchFamily="18" charset="0"/>
                        </a:rPr>
                        <m:t>𝛼</m:t>
                      </m:r>
                    </m:oMath>
                  </m:oMathPara>
                </a14:m>
                <a:endParaRPr lang="sl-SI" dirty="0"/>
              </a:p>
              <a:p>
                <a:pPr marL="0" indent="0">
                  <a:buNone/>
                </a:pPr>
                <a:r>
                  <a:rPr lang="sl-SI" dirty="0"/>
                  <a:t>Interpretacija: S tveganjem </a:t>
                </a:r>
                <a14:m>
                  <m:oMath xmlns:m="http://schemas.openxmlformats.org/officeDocument/2006/math">
                    <m:r>
                      <a:rPr lang="sl-SI" i="1">
                        <a:latin typeface="Cambria Math" panose="02040503050406030204" pitchFamily="18" charset="0"/>
                        <a:ea typeface="Cambria Math" panose="02040503050406030204" pitchFamily="18" charset="0"/>
                      </a:rPr>
                      <m:t>𝛼</m:t>
                    </m:r>
                    <m:r>
                      <a:rPr lang="sl-SI" i="1">
                        <a:latin typeface="Cambria Math" panose="02040503050406030204" pitchFamily="18" charset="0"/>
                        <a:ea typeface="Cambria Math" panose="02040503050406030204" pitchFamily="18" charset="0"/>
                      </a:rPr>
                      <m:t> (</m:t>
                    </m:r>
                  </m:oMath>
                </a14:m>
                <a:r>
                  <a:rPr lang="sl-SI" dirty="0"/>
                  <a:t>gotovost </a:t>
                </a:r>
                <a14:m>
                  <m:oMath xmlns:m="http://schemas.openxmlformats.org/officeDocument/2006/math">
                    <m:r>
                      <a:rPr lang="sl-SI" b="0" i="0" smtClean="0">
                        <a:latin typeface="Cambria Math" panose="02040503050406030204" pitchFamily="18" charset="0"/>
                        <a:ea typeface="Cambria Math" panose="02040503050406030204" pitchFamily="18" charset="0"/>
                      </a:rPr>
                      <m:t>1−</m:t>
                    </m:r>
                    <m:r>
                      <a:rPr lang="sl-SI" i="1">
                        <a:latin typeface="Cambria Math" panose="02040503050406030204" pitchFamily="18" charset="0"/>
                        <a:ea typeface="Cambria Math" panose="02040503050406030204" pitchFamily="18" charset="0"/>
                      </a:rPr>
                      <m:t>𝛼</m:t>
                    </m:r>
                    <m:r>
                      <a:rPr lang="sl-SI" i="1">
                        <a:latin typeface="Cambria Math" panose="02040503050406030204" pitchFamily="18" charset="0"/>
                        <a:ea typeface="Cambria Math" panose="02040503050406030204" pitchFamily="18" charset="0"/>
                      </a:rPr>
                      <m:t> )</m:t>
                    </m:r>
                  </m:oMath>
                </a14:m>
                <a:r>
                  <a:rPr lang="sl-SI" dirty="0"/>
                  <a:t> lahko rečemo, da interval (a, b) vsebuje populacijski parameter </a:t>
                </a:r>
                <a14:m>
                  <m:oMath xmlns:m="http://schemas.openxmlformats.org/officeDocument/2006/math">
                    <m:r>
                      <a:rPr lang="sl-SI" i="1">
                        <a:latin typeface="Cambria Math" panose="02040503050406030204" pitchFamily="18" charset="0"/>
                        <a:ea typeface="Cambria Math" panose="02040503050406030204" pitchFamily="18" charset="0"/>
                      </a:rPr>
                      <m:t>𝛾</m:t>
                    </m:r>
                  </m:oMath>
                </a14:m>
                <a:endParaRPr lang="sl-SI" dirty="0"/>
              </a:p>
            </p:txBody>
          </p:sp>
        </mc:Choice>
        <mc:Fallback xmlns="">
          <p:sp>
            <p:nvSpPr>
              <p:cNvPr id="3" name="Content Placeholder 2">
                <a:extLst>
                  <a:ext uri="{FF2B5EF4-FFF2-40B4-BE49-F238E27FC236}">
                    <a16:creationId xmlns:a16="http://schemas.microsoft.com/office/drawing/2014/main" id="{3A761D7B-439D-649D-24C6-67FAE578316F}"/>
                  </a:ext>
                </a:extLst>
              </p:cNvPr>
              <p:cNvSpPr>
                <a:spLocks noGrp="1" noRot="1" noChangeAspect="1" noMove="1" noResize="1" noEditPoints="1" noAdjustHandles="1" noChangeArrowheads="1" noChangeShapeType="1" noTextEdit="1"/>
              </p:cNvSpPr>
              <p:nvPr>
                <p:ph idx="1"/>
              </p:nvPr>
            </p:nvSpPr>
            <p:spPr>
              <a:blipFill>
                <a:blip r:embed="rId3"/>
                <a:stretch>
                  <a:fillRect l="-1217" t="-3081" r="-986" b="-2941"/>
                </a:stretch>
              </a:blipFill>
            </p:spPr>
            <p:txBody>
              <a:bodyPr/>
              <a:lstStyle/>
              <a:p>
                <a:r>
                  <a:rPr lang="en-SI">
                    <a:noFill/>
                  </a:rPr>
                  <a:t> </a:t>
                </a:r>
              </a:p>
            </p:txBody>
          </p:sp>
        </mc:Fallback>
      </mc:AlternateContent>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26</a:t>
            </a:fld>
            <a:endParaRPr lang="en-SI"/>
          </a:p>
        </p:txBody>
      </p:sp>
    </p:spTree>
    <p:extLst>
      <p:ext uri="{BB962C8B-B14F-4D97-AF65-F5344CB8AC3E}">
        <p14:creationId xmlns:p14="http://schemas.microsoft.com/office/powerpoint/2010/main" val="3813010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noProof="0" dirty="0">
                <a:solidFill>
                  <a:srgbClr val="005892"/>
                </a:solidFill>
                <a:latin typeface="Hero New Light"/>
                <a:cs typeface="Arial" panose="020B0604020202020204" pitchFamily="34" charset="0"/>
              </a:rPr>
              <a:t>Intervali zaupanja standardiziranih spremenljivk</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27</a:t>
            </a:fld>
            <a:endParaRPr lang="en-SI"/>
          </a:p>
        </p:txBody>
      </p:sp>
      <p:pic>
        <p:nvPicPr>
          <p:cNvPr id="7" name="Content Placeholder 6">
            <a:extLst>
              <a:ext uri="{FF2B5EF4-FFF2-40B4-BE49-F238E27FC236}">
                <a16:creationId xmlns:a16="http://schemas.microsoft.com/office/drawing/2014/main" id="{93B8D06E-CBA8-0D8C-9CB0-C35D321AE656}"/>
              </a:ext>
            </a:extLst>
          </p:cNvPr>
          <p:cNvPicPr>
            <a:picLocks noGrp="1" noChangeAspect="1"/>
          </p:cNvPicPr>
          <p:nvPr>
            <p:ph idx="1"/>
          </p:nvPr>
        </p:nvPicPr>
        <p:blipFill>
          <a:blip r:embed="rId3"/>
          <a:stretch>
            <a:fillRect/>
          </a:stretch>
        </p:blipFill>
        <p:spPr>
          <a:xfrm>
            <a:off x="1311279" y="1825625"/>
            <a:ext cx="9569441" cy="4351338"/>
          </a:xfrm>
          <a:prstGeom prst="rect">
            <a:avLst/>
          </a:prstGeom>
        </p:spPr>
      </p:pic>
    </p:spTree>
    <p:extLst>
      <p:ext uri="{BB962C8B-B14F-4D97-AF65-F5344CB8AC3E}">
        <p14:creationId xmlns:p14="http://schemas.microsoft.com/office/powerpoint/2010/main" val="205019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Širina intervalov zaupanja</a:t>
            </a:r>
            <a:endParaRPr lang="sl-SI" noProof="0"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a:bodyPr>
              <a:lstStyle/>
              <a:p>
                <a:r>
                  <a:rPr lang="sl-SI" dirty="0"/>
                  <a:t>Širina intervalov zaupanja je odvisna od:</a:t>
                </a:r>
              </a:p>
              <a:p>
                <a:pPr lvl="1"/>
                <a:r>
                  <a:rPr lang="sl-SI" b="1" dirty="0">
                    <a:ea typeface="Cambria Math" panose="02040503050406030204" pitchFamily="18" charset="0"/>
                  </a:rPr>
                  <a:t>Stopnje tveganja</a:t>
                </a:r>
                <a:r>
                  <a:rPr lang="sl-SI" b="0" dirty="0">
                    <a:ea typeface="Cambria Math" panose="02040503050406030204" pitchFamily="18" charset="0"/>
                  </a:rPr>
                  <a:t>: višja kot je stopnja tveganja (</a:t>
                </a:r>
                <a14:m>
                  <m:oMath xmlns:m="http://schemas.openxmlformats.org/officeDocument/2006/math">
                    <m:r>
                      <a:rPr lang="sl-SI" i="1">
                        <a:latin typeface="Cambria Math" panose="02040503050406030204" pitchFamily="18" charset="0"/>
                        <a:ea typeface="Cambria Math" panose="02040503050406030204" pitchFamily="18" charset="0"/>
                      </a:rPr>
                      <m:t>𝛼</m:t>
                    </m:r>
                  </m:oMath>
                </a14:m>
                <a:r>
                  <a:rPr lang="sl-SI" b="0" dirty="0">
                    <a:ea typeface="Cambria Math" panose="02040503050406030204" pitchFamily="18" charset="0"/>
                  </a:rPr>
                  <a:t>), ožji je interval</a:t>
                </a:r>
                <a:endParaRPr lang="sl-SI" b="1" dirty="0">
                  <a:ea typeface="Cambria Math" panose="02040503050406030204" pitchFamily="18" charset="0"/>
                </a:endParaRPr>
              </a:p>
              <a:p>
                <a:pPr lvl="1"/>
                <a:r>
                  <a:rPr lang="sl-SI" b="1" dirty="0">
                    <a:ea typeface="Cambria Math" panose="02040503050406030204" pitchFamily="18" charset="0"/>
                  </a:rPr>
                  <a:t>Velikosti vzorca</a:t>
                </a:r>
                <a:r>
                  <a:rPr lang="sl-SI" dirty="0">
                    <a:ea typeface="Cambria Math" panose="02040503050406030204" pitchFamily="18" charset="0"/>
                  </a:rPr>
                  <a:t>: večja je velikost vzorca (n), ožji je interval</a:t>
                </a:r>
              </a:p>
              <a:p>
                <a:pPr marL="457200" lvl="1" indent="0">
                  <a:buNone/>
                </a:pPr>
                <a:endParaRPr lang="sl-SI" dirty="0"/>
              </a:p>
              <a:p>
                <a:pPr marL="0" indent="0">
                  <a:buNone/>
                </a:pPr>
                <a:r>
                  <a:rPr lang="sl-SI" dirty="0"/>
                  <a:t>Nekaj demonstracij:</a:t>
                </a:r>
              </a:p>
              <a:p>
                <a:r>
                  <a:rPr lang="sl-SI" dirty="0">
                    <a:solidFill>
                      <a:schemeClr val="accent6"/>
                    </a:solidFill>
                    <a:ea typeface="Cambria Math" panose="02040503050406030204" pitchFamily="18" charset="0"/>
                    <a:hlinkClick r:id="rId3">
                      <a:extLst>
                        <a:ext uri="{A12FA001-AC4F-418D-AE19-62706E023703}">
                          <ahyp:hlinkClr xmlns:ahyp="http://schemas.microsoft.com/office/drawing/2018/hyperlinkcolor" val="tx"/>
                        </a:ext>
                      </a:extLst>
                    </a:hlinkClick>
                  </a:rPr>
                  <a:t>Vzorčna porazdelitev</a:t>
                </a:r>
                <a:endParaRPr lang="sl-SI" dirty="0">
                  <a:solidFill>
                    <a:schemeClr val="accent6"/>
                  </a:solidFill>
                  <a:ea typeface="Cambria Math" panose="02040503050406030204" pitchFamily="18" charset="0"/>
                </a:endParaRPr>
              </a:p>
              <a:p>
                <a:r>
                  <a:rPr lang="sl-SI" dirty="0">
                    <a:solidFill>
                      <a:schemeClr val="accent6"/>
                    </a:solidFill>
                    <a:ea typeface="Cambria Math" panose="02040503050406030204" pitchFamily="18" charset="0"/>
                    <a:hlinkClick r:id="rId4">
                      <a:extLst>
                        <a:ext uri="{A12FA001-AC4F-418D-AE19-62706E023703}">
                          <ahyp:hlinkClr xmlns:ahyp="http://schemas.microsoft.com/office/drawing/2018/hyperlinkcolor" val="tx"/>
                        </a:ext>
                      </a:extLst>
                    </a:hlinkClick>
                  </a:rPr>
                  <a:t>Velikost vzorca</a:t>
                </a:r>
                <a:endParaRPr lang="sl-SI" dirty="0">
                  <a:solidFill>
                    <a:schemeClr val="accent6"/>
                  </a:solidFill>
                  <a:ea typeface="Cambria Math" panose="02040503050406030204" pitchFamily="18" charset="0"/>
                </a:endParaRPr>
              </a:p>
              <a:p>
                <a:r>
                  <a:rPr lang="sl-SI" dirty="0">
                    <a:solidFill>
                      <a:schemeClr val="accent6"/>
                    </a:solidFill>
                    <a:ea typeface="Cambria Math" panose="02040503050406030204" pitchFamily="18" charset="0"/>
                    <a:hlinkClick r:id="rId5">
                      <a:extLst>
                        <a:ext uri="{A12FA001-AC4F-418D-AE19-62706E023703}">
                          <ahyp:hlinkClr xmlns:ahyp="http://schemas.microsoft.com/office/drawing/2018/hyperlinkcolor" val="tx"/>
                        </a:ext>
                      </a:extLst>
                    </a:hlinkClick>
                  </a:rPr>
                  <a:t>Centralni limitni teorem</a:t>
                </a:r>
                <a:endParaRPr lang="sl-SI" dirty="0">
                  <a:solidFill>
                    <a:schemeClr val="accent6"/>
                  </a:solidFill>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A761D7B-439D-649D-24C6-67FAE578316F}"/>
                  </a:ext>
                </a:extLst>
              </p:cNvPr>
              <p:cNvSpPr>
                <a:spLocks noGrp="1" noRot="1" noChangeAspect="1" noMove="1" noResize="1" noEditPoints="1" noAdjustHandles="1" noChangeArrowheads="1" noChangeShapeType="1" noTextEdit="1"/>
              </p:cNvSpPr>
              <p:nvPr>
                <p:ph idx="1"/>
              </p:nvPr>
            </p:nvSpPr>
            <p:spPr>
              <a:blipFill>
                <a:blip r:embed="rId6"/>
                <a:stretch>
                  <a:fillRect l="-1217" t="-2241"/>
                </a:stretch>
              </a:blipFill>
            </p:spPr>
            <p:txBody>
              <a:bodyPr/>
              <a:lstStyle/>
              <a:p>
                <a:r>
                  <a:rPr lang="en-SI">
                    <a:noFill/>
                  </a:rPr>
                  <a:t> </a:t>
                </a:r>
              </a:p>
            </p:txBody>
          </p:sp>
        </mc:Fallback>
      </mc:AlternateContent>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28</a:t>
            </a:fld>
            <a:endParaRPr lang="en-SI"/>
          </a:p>
        </p:txBody>
      </p:sp>
    </p:spTree>
    <p:extLst>
      <p:ext uri="{BB962C8B-B14F-4D97-AF65-F5344CB8AC3E}">
        <p14:creationId xmlns:p14="http://schemas.microsoft.com/office/powerpoint/2010/main" val="4174639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noProof="0" dirty="0">
                <a:solidFill>
                  <a:srgbClr val="005892"/>
                </a:solidFill>
                <a:latin typeface="Hero New Light"/>
                <a:cs typeface="Arial" panose="020B0604020202020204" pitchFamily="34" charset="0"/>
              </a:rPr>
              <a:t>Testiranje hipotez</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29</a:t>
            </a:fld>
            <a:endParaRPr lang="en-SI"/>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F60BA04-A0F0-81AE-8697-F38A0CE8F78A}"/>
                  </a:ext>
                </a:extLst>
              </p:cNvPr>
              <p:cNvSpPr>
                <a:spLocks noGrp="1"/>
              </p:cNvSpPr>
              <p:nvPr>
                <p:ph idx="1"/>
              </p:nvPr>
            </p:nvSpPr>
            <p:spPr/>
            <p:txBody>
              <a:bodyPr>
                <a:normAutofit lnSpcReduction="10000"/>
              </a:bodyPr>
              <a:lstStyle/>
              <a:p>
                <a:r>
                  <a:rPr lang="sl-SI" dirty="0"/>
                  <a:t>Znanstvena metoda:</a:t>
                </a:r>
              </a:p>
              <a:p>
                <a:pPr lvl="1"/>
                <a:r>
                  <a:rPr lang="sl-SI" dirty="0"/>
                  <a:t>Opazovanje pojava</a:t>
                </a:r>
              </a:p>
              <a:p>
                <a:pPr lvl="1"/>
                <a:r>
                  <a:rPr lang="sl-SI" dirty="0"/>
                  <a:t>Postavljanje raziskovalnih vprašanj</a:t>
                </a:r>
              </a:p>
              <a:p>
                <a:pPr lvl="1"/>
                <a:r>
                  <a:rPr lang="sl-SI" dirty="0"/>
                  <a:t>Oblikovanje hipotez</a:t>
                </a:r>
              </a:p>
              <a:p>
                <a:pPr lvl="1"/>
                <a:r>
                  <a:rPr lang="sl-SI" dirty="0"/>
                  <a:t>Zbiranje podatkov (eksperiment, anketa, itd.)</a:t>
                </a:r>
              </a:p>
              <a:p>
                <a:pPr lvl="1"/>
                <a:r>
                  <a:rPr lang="sl-SI" dirty="0"/>
                  <a:t>Sprejemanje (ali </a:t>
                </a:r>
                <a:r>
                  <a:rPr lang="sl-SI" dirty="0" err="1"/>
                  <a:t>nesprejemanje</a:t>
                </a:r>
                <a:r>
                  <a:rPr lang="sl-SI" dirty="0"/>
                  <a:t>) hipotez – razvoj teorij in zakonitosti</a:t>
                </a:r>
              </a:p>
              <a:p>
                <a:pPr lvl="1"/>
                <a:endParaRPr lang="sl-SI" dirty="0"/>
              </a:p>
              <a:p>
                <a:r>
                  <a:rPr lang="sl-SI" u="sng" dirty="0"/>
                  <a:t>Primer</a:t>
                </a:r>
                <a:r>
                  <a:rPr lang="sl-SI" dirty="0"/>
                  <a:t>:</a:t>
                </a:r>
              </a:p>
              <a:p>
                <a:pPr lvl="1"/>
                <a:r>
                  <a:rPr lang="sl-SI" dirty="0"/>
                  <a:t>Raziskovalno vprašanje: Ali obstajajo razlike med spoloma v sposobnosti večopravilnosti?</a:t>
                </a:r>
              </a:p>
              <a:p>
                <a:pPr lvl="1"/>
                <a:r>
                  <a:rPr lang="sl-SI" dirty="0"/>
                  <a:t>Hipoteza: Ženske so boljše v večopravilnosti kot moški. </a:t>
                </a:r>
                <a14:m>
                  <m:oMath xmlns:m="http://schemas.openxmlformats.org/officeDocument/2006/math">
                    <m:r>
                      <a:rPr lang="sl-SI" b="0" i="1" smtClean="0">
                        <a:latin typeface="Cambria Math" panose="02040503050406030204" pitchFamily="18" charset="0"/>
                      </a:rPr>
                      <m:t>𝐻</m:t>
                    </m:r>
                    <m:r>
                      <a:rPr lang="sl-SI" b="0" i="1" smtClean="0">
                        <a:latin typeface="Cambria Math" panose="02040503050406030204" pitchFamily="18" charset="0"/>
                      </a:rPr>
                      <m:t>:</m:t>
                    </m:r>
                    <m:d>
                      <m:dPr>
                        <m:ctrlPr>
                          <a:rPr lang="sl-SI" b="0" i="1" smtClean="0">
                            <a:latin typeface="Cambria Math" panose="02040503050406030204" pitchFamily="18" charset="0"/>
                          </a:rPr>
                        </m:ctrlPr>
                      </m:dPr>
                      <m:e>
                        <m:sSub>
                          <m:sSubPr>
                            <m:ctrlPr>
                              <a:rPr lang="sl-SI" b="0" i="1" smtClean="0">
                                <a:latin typeface="Cambria Math" panose="02040503050406030204" pitchFamily="18" charset="0"/>
                              </a:rPr>
                            </m:ctrlPr>
                          </m:sSubPr>
                          <m:e>
                            <m:r>
                              <a:rPr lang="sl-SI" b="0" i="1" smtClean="0">
                                <a:latin typeface="Cambria Math" panose="02040503050406030204" pitchFamily="18" charset="0"/>
                                <a:ea typeface="Cambria Math" panose="02040503050406030204" pitchFamily="18" charset="0"/>
                              </a:rPr>
                              <m:t>𝜇</m:t>
                            </m:r>
                          </m:e>
                          <m:sub>
                            <m:r>
                              <a:rPr lang="sl-SI" b="0" i="1" smtClean="0">
                                <a:latin typeface="Cambria Math" panose="02040503050406030204" pitchFamily="18" charset="0"/>
                              </a:rPr>
                              <m:t>𝑊</m:t>
                            </m:r>
                          </m:sub>
                        </m:sSub>
                        <m:r>
                          <a:rPr lang="sl-SI" b="0" i="1" smtClean="0">
                            <a:latin typeface="Cambria Math" panose="02040503050406030204" pitchFamily="18" charset="0"/>
                          </a:rPr>
                          <m:t>−</m:t>
                        </m:r>
                        <m:sSub>
                          <m:sSubPr>
                            <m:ctrlPr>
                              <a:rPr lang="sl-SI" i="1">
                                <a:latin typeface="Cambria Math" panose="02040503050406030204" pitchFamily="18" charset="0"/>
                              </a:rPr>
                            </m:ctrlPr>
                          </m:sSubPr>
                          <m:e>
                            <m:r>
                              <a:rPr lang="sl-SI" i="1">
                                <a:latin typeface="Cambria Math" panose="02040503050406030204" pitchFamily="18" charset="0"/>
                                <a:ea typeface="Cambria Math" panose="02040503050406030204" pitchFamily="18" charset="0"/>
                              </a:rPr>
                              <m:t>𝜇</m:t>
                            </m:r>
                          </m:e>
                          <m:sub>
                            <m:r>
                              <a:rPr lang="sl-SI" b="0" i="1" smtClean="0">
                                <a:latin typeface="Cambria Math" panose="02040503050406030204" pitchFamily="18" charset="0"/>
                              </a:rPr>
                              <m:t>𝑀</m:t>
                            </m:r>
                          </m:sub>
                        </m:sSub>
                      </m:e>
                    </m:d>
                    <m:r>
                      <a:rPr lang="sl-SI" b="0" i="1" smtClean="0">
                        <a:latin typeface="Cambria Math" panose="02040503050406030204" pitchFamily="18" charset="0"/>
                      </a:rPr>
                      <m:t>&gt;0</m:t>
                    </m:r>
                  </m:oMath>
                </a14:m>
                <a:endParaRPr lang="sl-SI" dirty="0"/>
              </a:p>
              <a:p>
                <a:endParaRPr lang="sl-SI" dirty="0"/>
              </a:p>
            </p:txBody>
          </p:sp>
        </mc:Choice>
        <mc:Fallback xmlns="">
          <p:sp>
            <p:nvSpPr>
              <p:cNvPr id="4" name="Content Placeholder 3">
                <a:extLst>
                  <a:ext uri="{FF2B5EF4-FFF2-40B4-BE49-F238E27FC236}">
                    <a16:creationId xmlns:a16="http://schemas.microsoft.com/office/drawing/2014/main" id="{AF60BA04-A0F0-81AE-8697-F38A0CE8F78A}"/>
                  </a:ext>
                </a:extLst>
              </p:cNvPr>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sl-SI">
                    <a:noFill/>
                  </a:rPr>
                  <a:t> </a:t>
                </a:r>
              </a:p>
            </p:txBody>
          </p:sp>
        </mc:Fallback>
      </mc:AlternateContent>
    </p:spTree>
    <p:extLst>
      <p:ext uri="{BB962C8B-B14F-4D97-AF65-F5344CB8AC3E}">
        <p14:creationId xmlns:p14="http://schemas.microsoft.com/office/powerpoint/2010/main" val="349187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3DF2D-2BC5-26A0-80C8-7EB88DF84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64A6E-D026-E255-FBD8-972D0E6C3E21}"/>
              </a:ext>
            </a:extLst>
          </p:cNvPr>
          <p:cNvSpPr>
            <a:spLocks noGrp="1"/>
          </p:cNvSpPr>
          <p:nvPr>
            <p:ph type="title"/>
          </p:nvPr>
        </p:nvSpPr>
        <p:spPr/>
        <p:txBody>
          <a:bodyPr/>
          <a:lstStyle/>
          <a:p>
            <a:r>
              <a:rPr lang="sl-SI" b="1" dirty="0">
                <a:solidFill>
                  <a:srgbClr val="005892"/>
                </a:solidFill>
                <a:latin typeface="Hero New Light"/>
                <a:cs typeface="Arial" panose="020B0604020202020204" pitchFamily="34" charset="0"/>
              </a:rPr>
              <a:t>Uvod</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178FA35C-2DC7-E2D6-A516-F8D730DD5525}"/>
              </a:ext>
            </a:extLst>
          </p:cNvPr>
          <p:cNvSpPr>
            <a:spLocks noGrp="1"/>
          </p:cNvSpPr>
          <p:nvPr>
            <p:ph idx="1"/>
          </p:nvPr>
        </p:nvSpPr>
        <p:spPr/>
        <p:txBody>
          <a:bodyPr>
            <a:normAutofit fontScale="92500" lnSpcReduction="20000"/>
          </a:bodyPr>
          <a:lstStyle/>
          <a:p>
            <a:pPr>
              <a:lnSpc>
                <a:spcPct val="100000"/>
              </a:lnSpc>
            </a:pPr>
            <a:r>
              <a:rPr lang="sl-SI" b="1" noProof="0" dirty="0" err="1">
                <a:latin typeface="Hero New Light"/>
              </a:rPr>
              <a:t>Inferenčna</a:t>
            </a:r>
            <a:r>
              <a:rPr lang="sl-SI" b="1" noProof="0" dirty="0">
                <a:latin typeface="Hero New Light"/>
              </a:rPr>
              <a:t> statistika </a:t>
            </a:r>
            <a:r>
              <a:rPr lang="sl-SI" noProof="0" dirty="0">
                <a:latin typeface="Hero New Light"/>
              </a:rPr>
              <a:t>je področje statistike, ki se ukvarja z metodami sklepanja iz vzorca na populacijo</a:t>
            </a:r>
          </a:p>
          <a:p>
            <a:pPr lvl="1">
              <a:lnSpc>
                <a:spcPct val="100000"/>
              </a:lnSpc>
            </a:pPr>
            <a:r>
              <a:rPr lang="sl-SI" b="1" noProof="0" dirty="0">
                <a:latin typeface="Hero New Light"/>
              </a:rPr>
              <a:t>Populacija </a:t>
            </a:r>
            <a:r>
              <a:rPr lang="sl-SI" noProof="0" dirty="0">
                <a:latin typeface="Hero New Light"/>
              </a:rPr>
              <a:t>je množica vseh proučevanih elementov, celoten nabor opazovanj, ki jih je možno opraviti.</a:t>
            </a:r>
          </a:p>
          <a:p>
            <a:pPr lvl="1">
              <a:lnSpc>
                <a:spcPct val="100000"/>
              </a:lnSpc>
            </a:pPr>
            <a:r>
              <a:rPr lang="sl-SI" b="1" dirty="0">
                <a:latin typeface="Hero New Light"/>
              </a:rPr>
              <a:t>Vzorec</a:t>
            </a:r>
            <a:r>
              <a:rPr lang="sl-SI" dirty="0">
                <a:latin typeface="Hero New Light"/>
              </a:rPr>
              <a:t> je niz podatkov, ki ga izberemo iz proučevane populacije.</a:t>
            </a:r>
            <a:endParaRPr lang="sl-SI" noProof="0" dirty="0">
              <a:latin typeface="Hero New Light"/>
            </a:endParaRPr>
          </a:p>
          <a:p>
            <a:pPr>
              <a:lnSpc>
                <a:spcPct val="100000"/>
              </a:lnSpc>
            </a:pPr>
            <a:r>
              <a:rPr lang="sl-SI" dirty="0">
                <a:latin typeface="Hero New Light"/>
              </a:rPr>
              <a:t>Metode statističnega sklepanja:</a:t>
            </a:r>
          </a:p>
          <a:p>
            <a:pPr lvl="1">
              <a:lnSpc>
                <a:spcPct val="100000"/>
              </a:lnSpc>
            </a:pPr>
            <a:r>
              <a:rPr lang="sl-SI" b="1" noProof="0" dirty="0">
                <a:latin typeface="Hero New Light"/>
              </a:rPr>
              <a:t>Statistično ocenjevanje </a:t>
            </a:r>
            <a:r>
              <a:rPr lang="sl-SI" noProof="0" dirty="0">
                <a:latin typeface="Hero New Light"/>
              </a:rPr>
              <a:t>je postopek, s katerim na podlagi značilnosti vzorca ocenimo značilnosti populacije (točkovne ocene ali intervale)</a:t>
            </a:r>
          </a:p>
          <a:p>
            <a:pPr lvl="1">
              <a:lnSpc>
                <a:spcPct val="100000"/>
              </a:lnSpc>
            </a:pPr>
            <a:r>
              <a:rPr lang="sl-SI" b="1" dirty="0">
                <a:latin typeface="Hero New Light"/>
              </a:rPr>
              <a:t>Preizkušanje hipotez </a:t>
            </a:r>
            <a:r>
              <a:rPr lang="sl-SI" dirty="0">
                <a:latin typeface="Hero New Light"/>
              </a:rPr>
              <a:t>(preverjanje domnev) je proces, s katerim preverimo veljavnost predpostavk na populaciji.</a:t>
            </a:r>
          </a:p>
          <a:p>
            <a:pPr>
              <a:lnSpc>
                <a:spcPct val="100000"/>
              </a:lnSpc>
            </a:pPr>
            <a:r>
              <a:rPr lang="sl-SI" noProof="0" dirty="0">
                <a:latin typeface="Hero New Light"/>
              </a:rPr>
              <a:t>Statistično sklepanje uporablja teorijo verjetnosti, da ocenimo, koliko lahko zaupamo rezultatom, pridobljenim na verjetnostnem vzorcu.</a:t>
            </a:r>
          </a:p>
        </p:txBody>
      </p:sp>
      <p:sp>
        <p:nvSpPr>
          <p:cNvPr id="5" name="Slide Number Placeholder 4">
            <a:extLst>
              <a:ext uri="{FF2B5EF4-FFF2-40B4-BE49-F238E27FC236}">
                <a16:creationId xmlns:a16="http://schemas.microsoft.com/office/drawing/2014/main" id="{D35681B8-28E8-3EF3-3AE7-C15DDBA3A0F5}"/>
              </a:ext>
            </a:extLst>
          </p:cNvPr>
          <p:cNvSpPr>
            <a:spLocks noGrp="1"/>
          </p:cNvSpPr>
          <p:nvPr>
            <p:ph type="sldNum" sz="quarter" idx="12"/>
          </p:nvPr>
        </p:nvSpPr>
        <p:spPr/>
        <p:txBody>
          <a:bodyPr/>
          <a:lstStyle/>
          <a:p>
            <a:fld id="{82683814-1097-40E1-8B57-00353149029C}" type="slidenum">
              <a:rPr lang="en-SI" smtClean="0"/>
              <a:t>3</a:t>
            </a:fld>
            <a:endParaRPr lang="en-SI"/>
          </a:p>
        </p:txBody>
      </p:sp>
    </p:spTree>
    <p:extLst>
      <p:ext uri="{BB962C8B-B14F-4D97-AF65-F5344CB8AC3E}">
        <p14:creationId xmlns:p14="http://schemas.microsoft.com/office/powerpoint/2010/main" val="4150209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noProof="0" dirty="0">
                <a:solidFill>
                  <a:srgbClr val="005892"/>
                </a:solidFill>
                <a:latin typeface="Hero New Light"/>
                <a:cs typeface="Arial" panose="020B0604020202020204" pitchFamily="34" charset="0"/>
              </a:rPr>
              <a:t>Statistične hipoteze (test značilnosti)</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30</a:t>
            </a:fld>
            <a:endParaRPr lang="en-SI"/>
          </a:p>
        </p:txBody>
      </p:sp>
      <p:sp>
        <p:nvSpPr>
          <p:cNvPr id="4" name="Content Placeholder 3">
            <a:extLst>
              <a:ext uri="{FF2B5EF4-FFF2-40B4-BE49-F238E27FC236}">
                <a16:creationId xmlns:a16="http://schemas.microsoft.com/office/drawing/2014/main" id="{AF60BA04-A0F0-81AE-8697-F38A0CE8F78A}"/>
              </a:ext>
            </a:extLst>
          </p:cNvPr>
          <p:cNvSpPr>
            <a:spLocks noGrp="1"/>
          </p:cNvSpPr>
          <p:nvPr>
            <p:ph idx="1"/>
          </p:nvPr>
        </p:nvSpPr>
        <p:spPr/>
        <p:txBody>
          <a:bodyPr>
            <a:normAutofit/>
          </a:bodyPr>
          <a:lstStyle/>
          <a:p>
            <a:r>
              <a:rPr lang="sl-SI" b="1" dirty="0"/>
              <a:t>Znanstvena hipoteza</a:t>
            </a:r>
            <a:r>
              <a:rPr lang="sl-SI" dirty="0"/>
              <a:t>: trditev o dejstvu, ki zahteva potrditev</a:t>
            </a:r>
          </a:p>
          <a:p>
            <a:r>
              <a:rPr lang="sl-SI" b="1" dirty="0">
                <a:ea typeface="Cambria Math" panose="02040503050406030204" pitchFamily="18" charset="0"/>
              </a:rPr>
              <a:t>Statistična hipoteza</a:t>
            </a:r>
            <a:r>
              <a:rPr lang="sl-SI" b="0" dirty="0">
                <a:ea typeface="Cambria Math" panose="02040503050406030204" pitchFamily="18" charset="0"/>
              </a:rPr>
              <a:t>: hipoteza o enem ali več populacijskih parametrih (ali porazdelitvi populacije ali o razmerju med dvema spremenljivkama na populaciji ali odvisnosti dveh spremenljivk od populacije itd.), ki zahteva potrditev.</a:t>
            </a:r>
          </a:p>
          <a:p>
            <a:pPr marL="0" indent="0">
              <a:buNone/>
            </a:pPr>
            <a:endParaRPr lang="sl-SI" dirty="0">
              <a:ea typeface="Cambria Math" panose="02040503050406030204" pitchFamily="18" charset="0"/>
            </a:endParaRPr>
          </a:p>
          <a:p>
            <a:pPr marL="0" indent="0">
              <a:buNone/>
            </a:pPr>
            <a:r>
              <a:rPr lang="sl-SI" dirty="0">
                <a:ea typeface="Cambria Math" panose="02040503050406030204" pitchFamily="18" charset="0"/>
              </a:rPr>
              <a:t>Opomba: Hipoteza je vedno trditev, ki jo lahko poskušamo zavrniti. Hipoteza ni potrjena in tehnično ni pravilno reči, da je hipoteza sprejeta. Hipotezo lahko ali zavrnemo ali ne zavrnemo.</a:t>
            </a:r>
            <a:endParaRPr lang="sl-SI" b="0" dirty="0">
              <a:ea typeface="Cambria Math" panose="02040503050406030204" pitchFamily="18" charset="0"/>
            </a:endParaRPr>
          </a:p>
        </p:txBody>
      </p:sp>
    </p:spTree>
    <p:extLst>
      <p:ext uri="{BB962C8B-B14F-4D97-AF65-F5344CB8AC3E}">
        <p14:creationId xmlns:p14="http://schemas.microsoft.com/office/powerpoint/2010/main" val="3752448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noProof="0" dirty="0">
                <a:solidFill>
                  <a:srgbClr val="005892"/>
                </a:solidFill>
                <a:latin typeface="Hero New Light"/>
                <a:cs typeface="Arial" panose="020B0604020202020204" pitchFamily="34" charset="0"/>
              </a:rPr>
              <a:t>Ničelna in alternativna hipoteza</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31</a:t>
            </a:fld>
            <a:endParaRPr lang="en-SI"/>
          </a:p>
        </p:txBody>
      </p:sp>
      <p:sp>
        <p:nvSpPr>
          <p:cNvPr id="4" name="Content Placeholder 3">
            <a:extLst>
              <a:ext uri="{FF2B5EF4-FFF2-40B4-BE49-F238E27FC236}">
                <a16:creationId xmlns:a16="http://schemas.microsoft.com/office/drawing/2014/main" id="{AF60BA04-A0F0-81AE-8697-F38A0CE8F78A}"/>
              </a:ext>
            </a:extLst>
          </p:cNvPr>
          <p:cNvSpPr>
            <a:spLocks noGrp="1"/>
          </p:cNvSpPr>
          <p:nvPr>
            <p:ph idx="1"/>
          </p:nvPr>
        </p:nvSpPr>
        <p:spPr/>
        <p:txBody>
          <a:bodyPr>
            <a:normAutofit fontScale="92500" lnSpcReduction="10000"/>
          </a:bodyPr>
          <a:lstStyle/>
          <a:p>
            <a:r>
              <a:rPr lang="sl-SI" b="1" dirty="0"/>
              <a:t> Ničelno hipotezo (H0) </a:t>
            </a:r>
            <a:r>
              <a:rPr lang="sl-SI" dirty="0"/>
              <a:t>lahko neposredno preverimo in če je zavrnjena, je alternativna hipoteza pravilna (to je običajno naši cilj)</a:t>
            </a:r>
          </a:p>
          <a:p>
            <a:r>
              <a:rPr lang="sl-SI" b="1" dirty="0">
                <a:ea typeface="Cambria Math" panose="02040503050406030204" pitchFamily="18" charset="0"/>
              </a:rPr>
              <a:t>Alternativno hipotezo (H1) </a:t>
            </a:r>
            <a:r>
              <a:rPr lang="sl-SI" dirty="0">
                <a:ea typeface="Cambria Math" panose="02040503050406030204" pitchFamily="18" charset="0"/>
              </a:rPr>
              <a:t>preverimo le posredno: če ničelne hipoteze ne moremo zavrniti, ničelne hipoteze ne sprejmemo, ampak sklenemo, da ni dovolj podatkov, da bi rekli, ali je razlika statistično pomembna</a:t>
            </a:r>
          </a:p>
          <a:p>
            <a:endParaRPr lang="sl-SI" dirty="0">
              <a:ea typeface="Cambria Math" panose="02040503050406030204" pitchFamily="18" charset="0"/>
            </a:endParaRPr>
          </a:p>
          <a:p>
            <a:r>
              <a:rPr lang="sl-SI" u="sng" dirty="0"/>
              <a:t>Primer</a:t>
            </a:r>
            <a:r>
              <a:rPr lang="sl-SI" dirty="0"/>
              <a:t>:</a:t>
            </a:r>
          </a:p>
          <a:p>
            <a:pPr lvl="1"/>
            <a:r>
              <a:rPr lang="sl-SI" dirty="0"/>
              <a:t>Ničelna hipoteza: Med ženskami in moškimi ni razlike v sposobnosti večopravilnosti</a:t>
            </a:r>
          </a:p>
          <a:p>
            <a:pPr lvl="1"/>
            <a:r>
              <a:rPr lang="sl-SI" dirty="0"/>
              <a:t>Alternativna hipoteza: Obstajajo razlike v sposobnosti večopravilnosti med ženskami in moškimi (dvostranski test)</a:t>
            </a:r>
          </a:p>
          <a:p>
            <a:pPr lvl="1"/>
            <a:r>
              <a:rPr lang="sl-SI" dirty="0"/>
              <a:t>Alternativna hipoteza: Ženske so boljše pri večopravilnosti kot moški (enostransko testiranje)</a:t>
            </a:r>
          </a:p>
        </p:txBody>
      </p:sp>
    </p:spTree>
    <p:extLst>
      <p:ext uri="{BB962C8B-B14F-4D97-AF65-F5344CB8AC3E}">
        <p14:creationId xmlns:p14="http://schemas.microsoft.com/office/powerpoint/2010/main" val="940419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noProof="0" dirty="0">
                <a:solidFill>
                  <a:srgbClr val="005892"/>
                </a:solidFill>
                <a:latin typeface="Hero New Light"/>
                <a:cs typeface="Arial" panose="020B0604020202020204" pitchFamily="34" charset="0"/>
              </a:rPr>
              <a:t>Dve vrsti napake</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32</a:t>
            </a:fld>
            <a:endParaRPr lang="en-SI"/>
          </a:p>
        </p:txBody>
      </p:sp>
      <p:graphicFrame>
        <p:nvGraphicFramePr>
          <p:cNvPr id="10" name="Content Placeholder 3">
            <a:extLst>
              <a:ext uri="{FF2B5EF4-FFF2-40B4-BE49-F238E27FC236}">
                <a16:creationId xmlns:a16="http://schemas.microsoft.com/office/drawing/2014/main" id="{3F5CCF1A-A030-909E-C290-3504416E3E27}"/>
              </a:ext>
            </a:extLst>
          </p:cNvPr>
          <p:cNvGraphicFramePr>
            <a:graphicFrameLocks noGrp="1"/>
          </p:cNvGraphicFramePr>
          <p:nvPr>
            <p:ph idx="1"/>
            <p:extLst>
              <p:ext uri="{D42A27DB-BD31-4B8C-83A1-F6EECF244321}">
                <p14:modId xmlns:p14="http://schemas.microsoft.com/office/powerpoint/2010/main" val="522421943"/>
              </p:ext>
            </p:extLst>
          </p:nvPr>
        </p:nvGraphicFramePr>
        <p:xfrm>
          <a:off x="838200" y="1855558"/>
          <a:ext cx="5438614" cy="4263089"/>
        </p:xfrm>
        <a:graphic>
          <a:graphicData uri="http://schemas.openxmlformats.org/drawingml/2006/table">
            <a:tbl>
              <a:tblPr firstRow="1" bandRow="1">
                <a:tableStyleId>{93296810-A885-4BE3-A3E7-6D5BEEA58F35}</a:tableStyleId>
              </a:tblPr>
              <a:tblGrid>
                <a:gridCol w="1168950">
                  <a:extLst>
                    <a:ext uri="{9D8B030D-6E8A-4147-A177-3AD203B41FA5}">
                      <a16:colId xmlns:a16="http://schemas.microsoft.com/office/drawing/2014/main" val="2175052439"/>
                    </a:ext>
                  </a:extLst>
                </a:gridCol>
                <a:gridCol w="2164226">
                  <a:extLst>
                    <a:ext uri="{9D8B030D-6E8A-4147-A177-3AD203B41FA5}">
                      <a16:colId xmlns:a16="http://schemas.microsoft.com/office/drawing/2014/main" val="1380005995"/>
                    </a:ext>
                  </a:extLst>
                </a:gridCol>
                <a:gridCol w="2105438">
                  <a:extLst>
                    <a:ext uri="{9D8B030D-6E8A-4147-A177-3AD203B41FA5}">
                      <a16:colId xmlns:a16="http://schemas.microsoft.com/office/drawing/2014/main" val="1675610786"/>
                    </a:ext>
                  </a:extLst>
                </a:gridCol>
              </a:tblGrid>
              <a:tr h="738021">
                <a:tc>
                  <a:txBody>
                    <a:bodyPr/>
                    <a:lstStyle/>
                    <a:p>
                      <a:endParaRPr lang="en-SI" dirty="0"/>
                    </a:p>
                  </a:txBody>
                  <a:tcPr/>
                </a:tc>
                <a:tc>
                  <a:txBody>
                    <a:bodyPr/>
                    <a:lstStyle/>
                    <a:p>
                      <a:r>
                        <a:rPr lang="sl-SI"/>
                        <a:t>Ničelna hipoteza je RESNIČNA</a:t>
                      </a:r>
                      <a:endParaRPr lang="en-SI" dirty="0"/>
                    </a:p>
                  </a:txBody>
                  <a:tcPr/>
                </a:tc>
                <a:tc>
                  <a:txBody>
                    <a:bodyPr/>
                    <a:lstStyle/>
                    <a:p>
                      <a:r>
                        <a:rPr lang="sl-SI" dirty="0"/>
                        <a:t>Ničelna hipoteza je NAPAČNA</a:t>
                      </a:r>
                      <a:endParaRPr lang="en-SI" dirty="0"/>
                    </a:p>
                  </a:txBody>
                  <a:tcPr/>
                </a:tc>
                <a:extLst>
                  <a:ext uri="{0D108BD9-81ED-4DB2-BD59-A6C34878D82A}">
                    <a16:rowId xmlns:a16="http://schemas.microsoft.com/office/drawing/2014/main" val="1992105026"/>
                  </a:ext>
                </a:extLst>
              </a:tr>
              <a:tr h="1787708">
                <a:tc>
                  <a:txBody>
                    <a:bodyPr/>
                    <a:lstStyle/>
                    <a:p>
                      <a:r>
                        <a:rPr lang="sl-SI" dirty="0"/>
                        <a:t>Ničelne hipoteze nam NE uspe zavrniti</a:t>
                      </a:r>
                      <a:endParaRPr lang="en-SI" dirty="0"/>
                    </a:p>
                  </a:txBody>
                  <a:tcPr/>
                </a:tc>
                <a:tc>
                  <a:txBody>
                    <a:bodyPr/>
                    <a:lstStyle/>
                    <a:p>
                      <a:r>
                        <a:rPr lang="sl-SI" dirty="0"/>
                        <a:t>Pravilno sklepanje</a:t>
                      </a:r>
                    </a:p>
                    <a:p>
                      <a:r>
                        <a:rPr lang="sl-SI" dirty="0"/>
                        <a:t>(Resnični negativni)</a:t>
                      </a:r>
                      <a:endParaRPr lang="en-SI"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b="1" dirty="0">
                          <a:ea typeface="Cambria Math" panose="02040503050406030204" pitchFamily="18" charset="0"/>
                        </a:rPr>
                        <a:t>Napaka II. vrste (</a:t>
                      </a:r>
                      <a:r>
                        <a:rPr lang="el-GR" b="1" dirty="0"/>
                        <a:t>β</a:t>
                      </a:r>
                      <a:r>
                        <a:rPr lang="sl-SI" b="1" dirty="0">
                          <a:ea typeface="Cambria Math" panose="02040503050406030204" pitchFamily="18" charset="0"/>
                        </a:rPr>
                        <a:t>)</a:t>
                      </a:r>
                      <a:r>
                        <a:rPr lang="sl-SI" b="0" dirty="0">
                          <a:ea typeface="Cambria Math" panose="02040503050406030204" pitchFamily="18" charset="0"/>
                        </a:rPr>
                        <a:t> </a:t>
                      </a:r>
                      <a:r>
                        <a:rPr lang="sl-SI" dirty="0"/>
                        <a:t>se zgodi, ko je ničelna hipoteza napačna, a nam je ne uspe zavrniti </a:t>
                      </a:r>
                      <a:br>
                        <a:rPr lang="sl-SI" dirty="0"/>
                      </a:br>
                      <a:r>
                        <a:rPr lang="sl-SI" b="0" dirty="0">
                          <a:ea typeface="Cambria Math" panose="02040503050406030204" pitchFamily="18" charset="0"/>
                        </a:rPr>
                        <a:t>(Lažno negativni)</a:t>
                      </a:r>
                      <a:endParaRPr lang="sl-SI" dirty="0">
                        <a:ea typeface="Cambria Math" panose="02040503050406030204" pitchFamily="18" charset="0"/>
                      </a:endParaRPr>
                    </a:p>
                  </a:txBody>
                  <a:tcPr/>
                </a:tc>
                <a:extLst>
                  <a:ext uri="{0D108BD9-81ED-4DB2-BD59-A6C34878D82A}">
                    <a16:rowId xmlns:a16="http://schemas.microsoft.com/office/drawing/2014/main" val="1446234958"/>
                  </a:ext>
                </a:extLst>
              </a:tr>
              <a:tr h="1686907">
                <a:tc>
                  <a:txBody>
                    <a:bodyPr/>
                    <a:lstStyle/>
                    <a:p>
                      <a:r>
                        <a:rPr lang="sl-SI" dirty="0"/>
                        <a:t>Ničelno hipotezo zavrnemo</a:t>
                      </a:r>
                      <a:endParaRPr lang="en-SI" dirty="0"/>
                    </a:p>
                  </a:txBody>
                  <a:tcPr/>
                </a:tc>
                <a:tc>
                  <a:txBody>
                    <a:bodyPr/>
                    <a:lstStyle/>
                    <a:p>
                      <a:r>
                        <a:rPr lang="sl-SI" b="1" dirty="0"/>
                        <a:t>Napaka I. vrste (</a:t>
                      </a:r>
                      <a:r>
                        <a:rPr lang="el-GR" b="1" dirty="0"/>
                        <a:t>α</a:t>
                      </a:r>
                      <a:r>
                        <a:rPr lang="sl-SI" b="1" dirty="0"/>
                        <a:t>) </a:t>
                      </a:r>
                      <a:r>
                        <a:rPr lang="sl-SI" dirty="0"/>
                        <a:t>se zgodi, ko je ničelna hipoteza resnična, a nam je ne uspe zavrniti</a:t>
                      </a:r>
                      <a:br>
                        <a:rPr lang="sl-SI" dirty="0"/>
                      </a:br>
                      <a:r>
                        <a:rPr lang="sl-SI" dirty="0"/>
                        <a:t>(Lažni pozitivni)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dirty="0"/>
                        <a:t>Pravilno sklepanje</a:t>
                      </a:r>
                    </a:p>
                    <a:p>
                      <a:pPr marL="0" marR="0" lvl="0" indent="0" algn="l" defTabSz="914400" rtl="0" eaLnBrk="1" fontAlgn="auto" latinLnBrk="0" hangingPunct="1">
                        <a:lnSpc>
                          <a:spcPct val="100000"/>
                        </a:lnSpc>
                        <a:spcBef>
                          <a:spcPts val="0"/>
                        </a:spcBef>
                        <a:spcAft>
                          <a:spcPts val="0"/>
                        </a:spcAft>
                        <a:buClrTx/>
                        <a:buSzTx/>
                        <a:buFontTx/>
                        <a:buNone/>
                        <a:tabLst/>
                        <a:defRPr/>
                      </a:pPr>
                      <a:r>
                        <a:rPr lang="sl-SI" dirty="0"/>
                        <a:t>(Resnično pozitivni)</a:t>
                      </a:r>
                      <a:endParaRPr lang="en-SI" dirty="0"/>
                    </a:p>
                    <a:p>
                      <a:endParaRPr lang="en-SI" dirty="0"/>
                    </a:p>
                  </a:txBody>
                  <a:tcPr/>
                </a:tc>
                <a:extLst>
                  <a:ext uri="{0D108BD9-81ED-4DB2-BD59-A6C34878D82A}">
                    <a16:rowId xmlns:a16="http://schemas.microsoft.com/office/drawing/2014/main" val="3000726187"/>
                  </a:ext>
                </a:extLst>
              </a:tr>
            </a:tbl>
          </a:graphicData>
        </a:graphic>
      </p:graphicFrame>
      <p:pic>
        <p:nvPicPr>
          <p:cNvPr id="1026" name="Picture 2" descr="The Five Classification Metrics You MUST Know to Avoid Costly Type I and Type  II Errors!” | by Nimisha Singh | AI Mind">
            <a:extLst>
              <a:ext uri="{FF2B5EF4-FFF2-40B4-BE49-F238E27FC236}">
                <a16:creationId xmlns:a16="http://schemas.microsoft.com/office/drawing/2014/main" id="{5BDF7FC3-36E6-FADD-2802-E3C6D9069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266" y="1928625"/>
            <a:ext cx="4961534" cy="37127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4A05FF0-3903-21DA-B9DA-2A1BABFEC9D3}"/>
              </a:ext>
            </a:extLst>
          </p:cNvPr>
          <p:cNvSpPr txBox="1"/>
          <p:nvPr/>
        </p:nvSpPr>
        <p:spPr>
          <a:xfrm>
            <a:off x="7640664" y="5698861"/>
            <a:ext cx="3713136" cy="369332"/>
          </a:xfrm>
          <a:prstGeom prst="rect">
            <a:avLst/>
          </a:prstGeom>
          <a:noFill/>
        </p:spPr>
        <p:txBody>
          <a:bodyPr wrap="square">
            <a:spAutoFit/>
          </a:bodyPr>
          <a:lstStyle/>
          <a:p>
            <a:r>
              <a:rPr lang="sl-SI" dirty="0"/>
              <a:t>Vir: </a:t>
            </a:r>
            <a:r>
              <a:rPr lang="sl-SI" dirty="0" err="1">
                <a:hlinkClick r:id="rId4"/>
              </a:rPr>
              <a:t>The</a:t>
            </a:r>
            <a:r>
              <a:rPr lang="sl-SI" dirty="0">
                <a:hlinkClick r:id="rId4"/>
              </a:rPr>
              <a:t> </a:t>
            </a:r>
            <a:r>
              <a:rPr lang="sl-SI" dirty="0" err="1">
                <a:hlinkClick r:id="rId4"/>
              </a:rPr>
              <a:t>Essential</a:t>
            </a:r>
            <a:r>
              <a:rPr lang="sl-SI" dirty="0">
                <a:hlinkClick r:id="rId4"/>
              </a:rPr>
              <a:t> </a:t>
            </a:r>
            <a:r>
              <a:rPr lang="sl-SI" dirty="0" err="1">
                <a:hlinkClick r:id="rId4"/>
              </a:rPr>
              <a:t>Guide</a:t>
            </a:r>
            <a:r>
              <a:rPr lang="sl-SI" dirty="0">
                <a:hlinkClick r:id="rId4"/>
              </a:rPr>
              <a:t> to </a:t>
            </a:r>
            <a:r>
              <a:rPr lang="sl-SI" dirty="0" err="1">
                <a:hlinkClick r:id="rId4"/>
              </a:rPr>
              <a:t>Effect</a:t>
            </a:r>
            <a:r>
              <a:rPr lang="sl-SI" dirty="0">
                <a:hlinkClick r:id="rId4"/>
              </a:rPr>
              <a:t> </a:t>
            </a:r>
            <a:r>
              <a:rPr lang="sl-SI" dirty="0" err="1">
                <a:hlinkClick r:id="rId4"/>
              </a:rPr>
              <a:t>Sizes</a:t>
            </a:r>
            <a:endParaRPr lang="en-SI" dirty="0"/>
          </a:p>
        </p:txBody>
      </p:sp>
    </p:spTree>
    <p:extLst>
      <p:ext uri="{BB962C8B-B14F-4D97-AF65-F5344CB8AC3E}">
        <p14:creationId xmlns:p14="http://schemas.microsoft.com/office/powerpoint/2010/main" val="1431099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noProof="0" dirty="0">
                <a:solidFill>
                  <a:srgbClr val="005892"/>
                </a:solidFill>
                <a:latin typeface="Hero New Light"/>
                <a:cs typeface="Arial" panose="020B0604020202020204" pitchFamily="34" charset="0"/>
              </a:rPr>
              <a:t>Stopnja značilnosti</a:t>
            </a:r>
            <a:endParaRPr lang="sl-SI" sz="4000" noProof="0" dirty="0">
              <a:solidFill>
                <a:schemeClr val="accent6"/>
              </a:solidFill>
            </a:endParaRPr>
          </a:p>
        </p:txBody>
      </p:sp>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a:xfrm>
            <a:off x="838200" y="1825625"/>
            <a:ext cx="5547102" cy="4351338"/>
          </a:xfrm>
        </p:spPr>
        <p:txBody>
          <a:bodyPr>
            <a:normAutofit/>
          </a:bodyPr>
          <a:lstStyle/>
          <a:p>
            <a:r>
              <a:rPr lang="sl-SI" sz="2400" dirty="0"/>
              <a:t>Izberemo največjo verjetnost α – stopnjo, do katere smo pripravljeni tvegati napako tipa I</a:t>
            </a:r>
          </a:p>
          <a:p>
            <a:r>
              <a:rPr lang="sl-SI" sz="2400" dirty="0"/>
              <a:t>Običajno se odločimo za 5 % stopnjo značilnosti (α = 0.05) , lahko pa je tudi 1 % (α = 0.01) ali nižja</a:t>
            </a:r>
          </a:p>
          <a:p>
            <a:r>
              <a:rPr lang="sl-SI" sz="2400" dirty="0"/>
              <a:t>Na podlagi izbranega α določimo kritično območje, kjer bo ničelna hipoteza zavrnjena</a:t>
            </a:r>
          </a:p>
          <a:p>
            <a:r>
              <a:rPr lang="sl-SI" sz="2400" dirty="0"/>
              <a:t>Pri tem upoštevamo, ali gre za dvostranski ali enostranski test</a:t>
            </a:r>
            <a:endParaRPr lang="sl-SI" sz="2400" dirty="0">
              <a:ea typeface="Cambria Math" panose="02040503050406030204" pitchFamily="18" charset="0"/>
            </a:endParaRPr>
          </a:p>
          <a:p>
            <a:endParaRPr lang="sl-SI" sz="2400" dirty="0">
              <a:ea typeface="Cambria Math" panose="02040503050406030204" pitchFamily="18" charset="0"/>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33</a:t>
            </a:fld>
            <a:endParaRPr lang="en-SI"/>
          </a:p>
        </p:txBody>
      </p:sp>
      <p:pic>
        <p:nvPicPr>
          <p:cNvPr id="6" name="Picture 2" descr="figure">
            <a:extLst>
              <a:ext uri="{FF2B5EF4-FFF2-40B4-BE49-F238E27FC236}">
                <a16:creationId xmlns:a16="http://schemas.microsoft.com/office/drawing/2014/main" id="{A83B2B4E-68AA-17DE-ACCF-94350B6B0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778" y="1825625"/>
            <a:ext cx="4465022" cy="414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251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dirty="0">
                <a:solidFill>
                  <a:srgbClr val="005892"/>
                </a:solidFill>
                <a:latin typeface="Hero New Light"/>
                <a:cs typeface="Arial" panose="020B0604020202020204" pitchFamily="34" charset="0"/>
              </a:rPr>
              <a:t>Pregled testiranja hipotez</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34</a:t>
            </a:fld>
            <a:endParaRPr lang="en-SI"/>
          </a:p>
        </p:txBody>
      </p:sp>
      <p:sp>
        <p:nvSpPr>
          <p:cNvPr id="4" name="Content Placeholder 3">
            <a:extLst>
              <a:ext uri="{FF2B5EF4-FFF2-40B4-BE49-F238E27FC236}">
                <a16:creationId xmlns:a16="http://schemas.microsoft.com/office/drawing/2014/main" id="{AF60BA04-A0F0-81AE-8697-F38A0CE8F78A}"/>
              </a:ext>
            </a:extLst>
          </p:cNvPr>
          <p:cNvSpPr>
            <a:spLocks noGrp="1"/>
          </p:cNvSpPr>
          <p:nvPr>
            <p:ph idx="1"/>
          </p:nvPr>
        </p:nvSpPr>
        <p:spPr/>
        <p:txBody>
          <a:bodyPr/>
          <a:lstStyle/>
          <a:p>
            <a:pPr marL="514350" indent="-514350">
              <a:buFont typeface="+mj-lt"/>
              <a:buAutoNum type="arabicPeriod"/>
            </a:pPr>
            <a:r>
              <a:rPr lang="sl-SI" dirty="0"/>
              <a:t>Definiramo ničelno in alternativno hipotezo</a:t>
            </a:r>
          </a:p>
          <a:p>
            <a:pPr marL="514350" indent="-514350">
              <a:buFont typeface="+mj-lt"/>
              <a:buAutoNum type="arabicPeriod"/>
            </a:pPr>
            <a:r>
              <a:rPr lang="sl-SI" dirty="0">
                <a:ea typeface="Cambria Math" panose="02040503050406030204" pitchFamily="18" charset="0"/>
              </a:rPr>
              <a:t>Poiščemo ustrezno testno statistiko in njeno porazdelitev</a:t>
            </a:r>
          </a:p>
          <a:p>
            <a:pPr marL="514350" indent="-514350">
              <a:buFont typeface="+mj-lt"/>
              <a:buAutoNum type="arabicPeriod"/>
            </a:pPr>
            <a:r>
              <a:rPr lang="sl-SI" dirty="0">
                <a:ea typeface="Cambria Math" panose="02040503050406030204" pitchFamily="18" charset="0"/>
              </a:rPr>
              <a:t>Na podlagi vzorčnih podatkov izračunamo eksperimentalno vrednost testne statistike (standardizirana vrednosti)</a:t>
            </a:r>
          </a:p>
          <a:p>
            <a:pPr marL="514350" indent="-514350">
              <a:buFont typeface="+mj-lt"/>
              <a:buAutoNum type="arabicPeriod"/>
            </a:pPr>
            <a:r>
              <a:rPr lang="sl-SI" dirty="0">
                <a:ea typeface="Cambria Math" panose="02040503050406030204" pitchFamily="18" charset="0"/>
              </a:rPr>
              <a:t>Na podlagi izbrane stopnje značilnosti določimo kritično vrednost in območje zavrnitve</a:t>
            </a:r>
          </a:p>
        </p:txBody>
      </p:sp>
    </p:spTree>
    <p:extLst>
      <p:ext uri="{BB962C8B-B14F-4D97-AF65-F5344CB8AC3E}">
        <p14:creationId xmlns:p14="http://schemas.microsoft.com/office/powerpoint/2010/main" val="4064125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dirty="0">
                <a:solidFill>
                  <a:srgbClr val="005892"/>
                </a:solidFill>
                <a:latin typeface="Hero New Light"/>
                <a:cs typeface="Arial" panose="020B0604020202020204" pitchFamily="34" charset="0"/>
              </a:rPr>
              <a:t>Teorija majhnih vzorcev</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35</a:t>
            </a:fld>
            <a:endParaRPr lang="en-SI"/>
          </a:p>
        </p:txBody>
      </p:sp>
      <p:sp>
        <p:nvSpPr>
          <p:cNvPr id="4" name="Content Placeholder 3">
            <a:extLst>
              <a:ext uri="{FF2B5EF4-FFF2-40B4-BE49-F238E27FC236}">
                <a16:creationId xmlns:a16="http://schemas.microsoft.com/office/drawing/2014/main" id="{AF60BA04-A0F0-81AE-8697-F38A0CE8F78A}"/>
              </a:ext>
            </a:extLst>
          </p:cNvPr>
          <p:cNvSpPr>
            <a:spLocks noGrp="1"/>
          </p:cNvSpPr>
          <p:nvPr>
            <p:ph idx="1"/>
          </p:nvPr>
        </p:nvSpPr>
        <p:spPr/>
        <p:txBody>
          <a:bodyPr>
            <a:normAutofit/>
          </a:bodyPr>
          <a:lstStyle/>
          <a:p>
            <a:r>
              <a:rPr lang="sl-SI" dirty="0">
                <a:ea typeface="Cambria Math" panose="02040503050406030204" pitchFamily="18" charset="0"/>
              </a:rPr>
              <a:t>Pri dovolj velikih vzorcih so cenilke (skoraj) normalno porazdeljene, ne glede na obliko porazdelitve na populaciji: večji kot je vzorec, bolj normalna je porazdelitev</a:t>
            </a:r>
          </a:p>
          <a:p>
            <a:r>
              <a:rPr lang="sl-SI" dirty="0">
                <a:ea typeface="Cambria Math" panose="02040503050406030204" pitchFamily="18" charset="0"/>
              </a:rPr>
              <a:t>Za majhne vzorce (n&lt;30) porazdelitev vzorčne statistike ni normalna in moramo uporabiti ustrezne prilagoditve: pri sklepanju na podlagi majhnih vzorcev je variabilnost vzorčne statistike večja in vzorčne ocene so manj zanesljive</a:t>
            </a:r>
          </a:p>
          <a:p>
            <a:r>
              <a:rPr lang="sl-SI" dirty="0">
                <a:ea typeface="Cambria Math" panose="02040503050406030204" pitchFamily="18" charset="0"/>
              </a:rPr>
              <a:t>V primeru majhnih vzorcev sta vzorčni statistiki porazdeljeni po </a:t>
            </a:r>
            <a:r>
              <a:rPr lang="sl-SI" b="1" dirty="0" err="1">
                <a:ea typeface="Cambria Math" panose="02040503050406030204" pitchFamily="18" charset="0"/>
              </a:rPr>
              <a:t>Studentovi</a:t>
            </a:r>
            <a:r>
              <a:rPr lang="sl-SI" b="1" dirty="0">
                <a:ea typeface="Cambria Math" panose="02040503050406030204" pitchFamily="18" charset="0"/>
              </a:rPr>
              <a:t> t porazdelitvi</a:t>
            </a:r>
            <a:r>
              <a:rPr lang="sl-SI" dirty="0">
                <a:ea typeface="Cambria Math" panose="02040503050406030204" pitchFamily="18" charset="0"/>
              </a:rPr>
              <a:t>, poimenovani po Williamu </a:t>
            </a:r>
            <a:r>
              <a:rPr lang="sl-SI" dirty="0" err="1">
                <a:ea typeface="Cambria Math" panose="02040503050406030204" pitchFamily="18" charset="0"/>
              </a:rPr>
              <a:t>Sealeyu</a:t>
            </a:r>
            <a:r>
              <a:rPr lang="sl-SI" dirty="0">
                <a:ea typeface="Cambria Math" panose="02040503050406030204" pitchFamily="18" charset="0"/>
              </a:rPr>
              <a:t> </a:t>
            </a:r>
            <a:r>
              <a:rPr lang="sl-SI" dirty="0" err="1">
                <a:ea typeface="Cambria Math" panose="02040503050406030204" pitchFamily="18" charset="0"/>
              </a:rPr>
              <a:t>Gossetu</a:t>
            </a:r>
            <a:r>
              <a:rPr lang="sl-SI" dirty="0">
                <a:ea typeface="Cambria Math" panose="02040503050406030204" pitchFamily="18" charset="0"/>
              </a:rPr>
              <a:t>, ki je objavljal pod psevdonimom </a:t>
            </a:r>
            <a:r>
              <a:rPr lang="sl-SI" dirty="0" err="1">
                <a:ea typeface="Cambria Math" panose="02040503050406030204" pitchFamily="18" charset="0"/>
              </a:rPr>
              <a:t>Student</a:t>
            </a:r>
            <a:endParaRPr lang="sl-SI" dirty="0">
              <a:ea typeface="Cambria Math" panose="02040503050406030204" pitchFamily="18" charset="0"/>
            </a:endParaRPr>
          </a:p>
        </p:txBody>
      </p:sp>
    </p:spTree>
    <p:extLst>
      <p:ext uri="{BB962C8B-B14F-4D97-AF65-F5344CB8AC3E}">
        <p14:creationId xmlns:p14="http://schemas.microsoft.com/office/powerpoint/2010/main" val="2390605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noProof="0" dirty="0" err="1">
                <a:solidFill>
                  <a:srgbClr val="005892"/>
                </a:solidFill>
                <a:latin typeface="Hero New Light"/>
                <a:cs typeface="Arial" panose="020B0604020202020204" pitchFamily="34" charset="0"/>
              </a:rPr>
              <a:t>Studentova</a:t>
            </a:r>
            <a:r>
              <a:rPr lang="sl-SI" sz="4000" b="1" noProof="0" dirty="0">
                <a:solidFill>
                  <a:srgbClr val="005892"/>
                </a:solidFill>
                <a:latin typeface="Hero New Light"/>
                <a:cs typeface="Arial" panose="020B0604020202020204" pitchFamily="34" charset="0"/>
              </a:rPr>
              <a:t> t porazdelitev</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36</a:t>
            </a:fld>
            <a:endParaRPr lang="en-SI"/>
          </a:p>
        </p:txBody>
      </p:sp>
      <p:sp>
        <p:nvSpPr>
          <p:cNvPr id="8" name="Content Placeholder 10">
            <a:extLst>
              <a:ext uri="{FF2B5EF4-FFF2-40B4-BE49-F238E27FC236}">
                <a16:creationId xmlns:a16="http://schemas.microsoft.com/office/drawing/2014/main" id="{ADEB0414-E8E8-0F0F-1C05-17D572D362A1}"/>
              </a:ext>
            </a:extLst>
          </p:cNvPr>
          <p:cNvSpPr>
            <a:spLocks noGrp="1"/>
          </p:cNvSpPr>
          <p:nvPr>
            <p:ph idx="1"/>
          </p:nvPr>
        </p:nvSpPr>
        <p:spPr>
          <a:xfrm>
            <a:off x="838200" y="1825625"/>
            <a:ext cx="5546725" cy="4351338"/>
          </a:xfrm>
        </p:spPr>
        <p:txBody>
          <a:bodyPr>
            <a:normAutofit fontScale="92500"/>
          </a:bodyPr>
          <a:lstStyle/>
          <a:p>
            <a:r>
              <a:rPr lang="sl-SI" dirty="0"/>
              <a:t>Porazdelitve v družini </a:t>
            </a:r>
            <a:r>
              <a:rPr lang="sl-SI" dirty="0" err="1"/>
              <a:t>Studentovih</a:t>
            </a:r>
            <a:r>
              <a:rPr lang="sl-SI" dirty="0"/>
              <a:t> se med seboj razlikujejo po razpršenosti</a:t>
            </a:r>
          </a:p>
          <a:p>
            <a:r>
              <a:rPr lang="sl-SI" dirty="0"/>
              <a:t>Razpršenost je odvisna od tako imenovanih </a:t>
            </a:r>
            <a:r>
              <a:rPr lang="sl-SI" b="1" dirty="0"/>
              <a:t>prostostnih stopenj </a:t>
            </a:r>
            <a:r>
              <a:rPr lang="sl-SI" dirty="0"/>
              <a:t>(</a:t>
            </a:r>
            <a:r>
              <a:rPr lang="sl-SI" dirty="0" err="1"/>
              <a:t>degrees</a:t>
            </a:r>
            <a:r>
              <a:rPr lang="sl-SI" dirty="0"/>
              <a:t> </a:t>
            </a:r>
            <a:r>
              <a:rPr lang="sl-SI" dirty="0" err="1"/>
              <a:t>of</a:t>
            </a:r>
            <a:r>
              <a:rPr lang="sl-SI" dirty="0"/>
              <a:t> </a:t>
            </a:r>
            <a:r>
              <a:rPr lang="sl-SI" dirty="0" err="1"/>
              <a:t>freedom</a:t>
            </a:r>
            <a:r>
              <a:rPr lang="sl-SI" dirty="0"/>
              <a:t>, </a:t>
            </a:r>
            <a:r>
              <a:rPr lang="sl-SI" dirty="0" err="1"/>
              <a:t>df</a:t>
            </a:r>
            <a:r>
              <a:rPr lang="sl-SI" dirty="0"/>
              <a:t>), ki so opredeljene kot velikost vzorca minus število parametrov populacije, ki jih je treba oceniti na podlagi vzorca</a:t>
            </a:r>
          </a:p>
          <a:p>
            <a:r>
              <a:rPr lang="sl-SI" dirty="0"/>
              <a:t>Večji kot je vzorec, bližje je t porazdelitev normalni porazdelitvi (Z)</a:t>
            </a:r>
          </a:p>
        </p:txBody>
      </p:sp>
      <p:pic>
        <p:nvPicPr>
          <p:cNvPr id="9" name="Picture 2" descr="Image result for student t distribution">
            <a:extLst>
              <a:ext uri="{FF2B5EF4-FFF2-40B4-BE49-F238E27FC236}">
                <a16:creationId xmlns:a16="http://schemas.microsoft.com/office/drawing/2014/main" id="{A782955E-1240-91DB-0752-D02603A8D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576" y="2293722"/>
            <a:ext cx="4858223" cy="3202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110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dirty="0">
                <a:solidFill>
                  <a:srgbClr val="005892"/>
                </a:solidFill>
                <a:latin typeface="Hero New Light"/>
                <a:cs typeface="Arial" panose="020B0604020202020204" pitchFamily="34" charset="0"/>
              </a:rPr>
              <a:t>T-test za en vzorec</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37</a:t>
            </a:fld>
            <a:endParaRPr lang="en-SI"/>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F60BA04-A0F0-81AE-8697-F38A0CE8F78A}"/>
                  </a:ext>
                </a:extLst>
              </p:cNvPr>
              <p:cNvSpPr>
                <a:spLocks noGrp="1"/>
              </p:cNvSpPr>
              <p:nvPr>
                <p:ph idx="1"/>
              </p:nvPr>
            </p:nvSpPr>
            <p:spPr/>
            <p:txBody>
              <a:bodyPr>
                <a:normAutofit fontScale="85000" lnSpcReduction="20000"/>
              </a:bodyPr>
              <a:lstStyle/>
              <a:p>
                <a:r>
                  <a:rPr lang="sl-SI" dirty="0"/>
                  <a:t>Primerjava povprečja na vzorcu z določeno vrednostjo (npr. populacijskim parametrom ali nevtralno točko na lestvici)</a:t>
                </a:r>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𝑡</m:t>
                      </m:r>
                      <m:r>
                        <a:rPr lang="sl-SI" b="0" i="1" smtClean="0">
                          <a:latin typeface="Cambria Math" panose="02040503050406030204" pitchFamily="18" charset="0"/>
                        </a:rPr>
                        <m:t>=</m:t>
                      </m:r>
                      <m:f>
                        <m:fPr>
                          <m:ctrlPr>
                            <a:rPr lang="sl-SI" b="0" i="1" smtClean="0">
                              <a:latin typeface="Cambria Math" panose="02040503050406030204" pitchFamily="18" charset="0"/>
                            </a:rPr>
                          </m:ctrlPr>
                        </m:fPr>
                        <m:num>
                          <m:r>
                            <a:rPr lang="sl-SI" b="0" i="1" smtClean="0">
                              <a:latin typeface="Cambria Math" panose="02040503050406030204" pitchFamily="18" charset="0"/>
                            </a:rPr>
                            <m:t>𝑚𝑒𝑎𝑛</m:t>
                          </m:r>
                          <m:r>
                            <a:rPr lang="sl-SI" b="0" i="1" smtClean="0">
                              <a:latin typeface="Cambria Math" panose="02040503050406030204" pitchFamily="18" charset="0"/>
                            </a:rPr>
                            <m:t> −</m:t>
                          </m:r>
                          <m:r>
                            <a:rPr lang="sl-SI" b="0" i="1" smtClean="0">
                              <a:latin typeface="Cambria Math" panose="02040503050406030204" pitchFamily="18" charset="0"/>
                            </a:rPr>
                            <m:t>𝑐𝑜𝑚𝑝𝑎𝑟𝑖𝑠𝑜𝑛</m:t>
                          </m:r>
                          <m:r>
                            <a:rPr lang="sl-SI" b="0" i="1" smtClean="0">
                              <a:latin typeface="Cambria Math" panose="02040503050406030204" pitchFamily="18" charset="0"/>
                            </a:rPr>
                            <m:t> </m:t>
                          </m:r>
                          <m:r>
                            <a:rPr lang="sl-SI" b="0" i="1" smtClean="0">
                              <a:latin typeface="Cambria Math" panose="02040503050406030204" pitchFamily="18" charset="0"/>
                            </a:rPr>
                            <m:t>𝑣𝑎𝑙𝑢𝑒</m:t>
                          </m:r>
                        </m:num>
                        <m:den>
                          <m:r>
                            <a:rPr lang="sl-SI" b="0" i="1" smtClean="0">
                              <a:latin typeface="Cambria Math" panose="02040503050406030204" pitchFamily="18" charset="0"/>
                            </a:rPr>
                            <m:t>𝑠𝑡𝑎𝑛𝑑𝑎𝑟𝑑</m:t>
                          </m:r>
                          <m:r>
                            <a:rPr lang="sl-SI" b="0" i="1" smtClean="0">
                              <a:latin typeface="Cambria Math" panose="02040503050406030204" pitchFamily="18" charset="0"/>
                            </a:rPr>
                            <m:t> </m:t>
                          </m:r>
                          <m:r>
                            <a:rPr lang="sl-SI" b="0" i="1" smtClean="0">
                              <a:latin typeface="Cambria Math" panose="02040503050406030204" pitchFamily="18" charset="0"/>
                            </a:rPr>
                            <m:t>𝑒𝑟𝑟𝑜𝑟</m:t>
                          </m:r>
                        </m:den>
                      </m:f>
                    </m:oMath>
                  </m:oMathPara>
                </a14:m>
                <a:endParaRPr lang="sl-SI" dirty="0"/>
              </a:p>
              <a:p>
                <a:r>
                  <a:rPr lang="sl-SI" dirty="0"/>
                  <a:t>Predpostavke</a:t>
                </a:r>
              </a:p>
              <a:p>
                <a:pPr lvl="1"/>
                <a:r>
                  <a:rPr lang="sl-SI" dirty="0"/>
                  <a:t>Slučajno vzorčenje, neodvisni vzorci</a:t>
                </a:r>
              </a:p>
              <a:p>
                <a:pPr lvl="1"/>
                <a:r>
                  <a:rPr lang="sl-SI" dirty="0"/>
                  <a:t>Normalna porazdelitev podatkov (če je N &lt; 30)</a:t>
                </a:r>
              </a:p>
              <a:p>
                <a:r>
                  <a:rPr lang="sl-SI" u="sng" dirty="0"/>
                  <a:t>Primer</a:t>
                </a:r>
                <a:r>
                  <a:rPr lang="sl-SI" dirty="0"/>
                  <a:t>: Ali se študenti pri preizkusu odrežejo bolje od naključja? (Katz 1990)</a:t>
                </a:r>
              </a:p>
              <a:p>
                <a:pPr lvl="1"/>
                <a:r>
                  <a:rPr lang="sl-SI" dirty="0"/>
                  <a:t>28 študentov je opravilo test s 100 vprašanji o besedilu, ki ga niso prebrali.</a:t>
                </a:r>
              </a:p>
              <a:p>
                <a:pPr lvl="1"/>
                <a:r>
                  <a:rPr lang="sl-SI" dirty="0"/>
                  <a:t>Vsako vprašanje je imelo 5 možnih odgovorov, zato bi pri povsem naključni izbiri pričakovali, da bo pravilno izbranih 20 postavk.</a:t>
                </a:r>
              </a:p>
              <a:p>
                <a:pPr lvl="1"/>
                <a:r>
                  <a:rPr lang="sl-SI" dirty="0"/>
                  <a:t>Vendar so v povprečju pravilno odgovorili na 46,57 vprašanj. S t-testom za en vzorec (angl. one-</a:t>
                </a:r>
                <a:r>
                  <a:rPr lang="sl-SI" dirty="0" err="1"/>
                  <a:t>sample</a:t>
                </a:r>
                <a:r>
                  <a:rPr lang="sl-SI" dirty="0"/>
                  <a:t> t-test) pokažemo, da so se študenti odrezali statistično značilno bolje od naključja (M=46.57, t(27)=20.6, p &lt; 0.001).</a:t>
                </a:r>
              </a:p>
            </p:txBody>
          </p:sp>
        </mc:Choice>
        <mc:Fallback xmlns="">
          <p:sp>
            <p:nvSpPr>
              <p:cNvPr id="4" name="Content Placeholder 3">
                <a:extLst>
                  <a:ext uri="{FF2B5EF4-FFF2-40B4-BE49-F238E27FC236}">
                    <a16:creationId xmlns:a16="http://schemas.microsoft.com/office/drawing/2014/main" id="{AF60BA04-A0F0-81AE-8697-F38A0CE8F78A}"/>
                  </a:ext>
                </a:extLst>
              </p:cNvPr>
              <p:cNvSpPr>
                <a:spLocks noGrp="1" noRot="1" noChangeAspect="1" noMove="1" noResize="1" noEditPoints="1" noAdjustHandles="1" noChangeArrowheads="1" noChangeShapeType="1" noTextEdit="1"/>
              </p:cNvSpPr>
              <p:nvPr>
                <p:ph idx="1"/>
              </p:nvPr>
            </p:nvSpPr>
            <p:spPr>
              <a:blipFill>
                <a:blip r:embed="rId3"/>
                <a:stretch>
                  <a:fillRect l="-812" t="-3221" r="-1043"/>
                </a:stretch>
              </a:blipFill>
            </p:spPr>
            <p:txBody>
              <a:bodyPr/>
              <a:lstStyle/>
              <a:p>
                <a:r>
                  <a:rPr lang="sl-SI">
                    <a:noFill/>
                  </a:rPr>
                  <a:t> </a:t>
                </a:r>
              </a:p>
            </p:txBody>
          </p:sp>
        </mc:Fallback>
      </mc:AlternateContent>
    </p:spTree>
    <p:extLst>
      <p:ext uri="{BB962C8B-B14F-4D97-AF65-F5344CB8AC3E}">
        <p14:creationId xmlns:p14="http://schemas.microsoft.com/office/powerpoint/2010/main" val="2665996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dirty="0">
                <a:solidFill>
                  <a:srgbClr val="005892"/>
                </a:solidFill>
                <a:latin typeface="Hero New Light"/>
                <a:cs typeface="Arial" panose="020B0604020202020204" pitchFamily="34" charset="0"/>
              </a:rPr>
              <a:t>Velikost vzorca</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38</a:t>
            </a:fld>
            <a:endParaRPr lang="en-SI"/>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F60BA04-A0F0-81AE-8697-F38A0CE8F78A}"/>
                  </a:ext>
                </a:extLst>
              </p:cNvPr>
              <p:cNvSpPr>
                <a:spLocks noGrp="1"/>
              </p:cNvSpPr>
              <p:nvPr>
                <p:ph idx="1"/>
              </p:nvPr>
            </p:nvSpPr>
            <p:spPr/>
            <p:txBody>
              <a:bodyPr>
                <a:normAutofit/>
              </a:bodyPr>
              <a:lstStyle/>
              <a:p>
                <a:r>
                  <a:rPr lang="sl-SI" dirty="0"/>
                  <a:t>Standardna napaka statistike je odvisna od velikost vzorca</a:t>
                </a:r>
              </a:p>
              <a:p>
                <a:pPr lvl="1"/>
                <a:r>
                  <a:rPr lang="sl-SI" dirty="0"/>
                  <a:t>Če vzorec povečamo a faktor f, se standardna napaka zmanjša za faktor f</a:t>
                </a:r>
              </a:p>
              <a:p>
                <a:pPr lvl="1"/>
                <a:r>
                  <a:rPr lang="sl-SI" dirty="0">
                    <a:ea typeface="Cambria Math" panose="02040503050406030204" pitchFamily="18" charset="0"/>
                  </a:rPr>
                  <a:t>Večji vzorci imajo ožje intervale zaupanja</a:t>
                </a:r>
              </a:p>
              <a:p>
                <a:r>
                  <a:rPr lang="sl-SI" dirty="0">
                    <a:ea typeface="Cambria Math" panose="02040503050406030204" pitchFamily="18" charset="0"/>
                  </a:rPr>
                  <a:t>Raziskovalci običajno vedo, kakšno stopnjo natančnosti želijo doseči pri ocenjevanju populacijskih parametrov na podlagi vzorčnih podatkov:</a:t>
                </a:r>
              </a:p>
              <a:p>
                <a:pPr lvl="1"/>
                <a:r>
                  <a:rPr lang="sl-SI" dirty="0">
                    <a:ea typeface="Cambria Math" panose="02040503050406030204" pitchFamily="18" charset="0"/>
                  </a:rPr>
                  <a:t>Pri napovedovanju volitev, na primer, običajno želijo oceniti delež na intervalu +-1 %</a:t>
                </a:r>
              </a:p>
              <a:p>
                <a:pPr lvl="1"/>
                <a:r>
                  <a:rPr lang="sl-SI" dirty="0">
                    <a:ea typeface="Cambria Math" panose="02040503050406030204" pitchFamily="18" charset="0"/>
                  </a:rPr>
                  <a:t>Na podlagi te ocene lahko določimo zahtevano velikost vzorca:</a:t>
                </a:r>
              </a:p>
              <a:p>
                <a:pPr marL="457200" lvl="1" indent="0">
                  <a:buNone/>
                </a:pPr>
                <a14:m>
                  <m:oMathPara xmlns:m="http://schemas.openxmlformats.org/officeDocument/2006/math">
                    <m:oMathParaPr>
                      <m:jc m:val="centerGroup"/>
                    </m:oMathParaPr>
                    <m:oMath xmlns:m="http://schemas.openxmlformats.org/officeDocument/2006/math">
                      <m:sSub>
                        <m:sSubPr>
                          <m:ctrlPr>
                            <a:rPr lang="sl-SI" i="1" smtClean="0">
                              <a:latin typeface="Cambria Math" panose="02040503050406030204" pitchFamily="18" charset="0"/>
                              <a:ea typeface="Cambria Math" panose="02040503050406030204" pitchFamily="18" charset="0"/>
                            </a:rPr>
                          </m:ctrlPr>
                        </m:sSubPr>
                        <m:e>
                          <m:r>
                            <a:rPr lang="sl-SI" b="0" i="1" smtClean="0">
                              <a:latin typeface="Cambria Math" panose="02040503050406030204" pitchFamily="18" charset="0"/>
                              <a:ea typeface="Cambria Math" panose="02040503050406030204" pitchFamily="18" charset="0"/>
                            </a:rPr>
                            <m:t>𝑧</m:t>
                          </m:r>
                        </m:e>
                        <m:sub>
                          <m:f>
                            <m:fPr>
                              <m:type m:val="lin"/>
                              <m:ctrlPr>
                                <a:rPr lang="sl-SI" i="1" smtClean="0">
                                  <a:latin typeface="Cambria Math" panose="02040503050406030204" pitchFamily="18" charset="0"/>
                                  <a:ea typeface="Cambria Math" panose="02040503050406030204" pitchFamily="18" charset="0"/>
                                </a:rPr>
                              </m:ctrlPr>
                            </m:fPr>
                            <m:num>
                              <m:r>
                                <a:rPr lang="sl-SI" i="1" smtClean="0">
                                  <a:latin typeface="Cambria Math" panose="02040503050406030204" pitchFamily="18" charset="0"/>
                                  <a:ea typeface="Cambria Math" panose="02040503050406030204" pitchFamily="18" charset="0"/>
                                </a:rPr>
                                <m:t>𝛼</m:t>
                              </m:r>
                            </m:num>
                            <m:den>
                              <m:r>
                                <a:rPr lang="sl-SI" b="0" i="1" smtClean="0">
                                  <a:latin typeface="Cambria Math" panose="02040503050406030204" pitchFamily="18" charset="0"/>
                                  <a:ea typeface="Cambria Math" panose="02040503050406030204" pitchFamily="18" charset="0"/>
                                </a:rPr>
                                <m:t>2</m:t>
                              </m:r>
                            </m:den>
                          </m:f>
                        </m:sub>
                      </m:sSub>
                      <m:r>
                        <a:rPr lang="sl-SI" i="1" smtClean="0">
                          <a:latin typeface="Cambria Math" panose="02040503050406030204" pitchFamily="18" charset="0"/>
                          <a:ea typeface="Cambria Math" panose="02040503050406030204" pitchFamily="18" charset="0"/>
                        </a:rPr>
                        <m:t>∙</m:t>
                      </m:r>
                      <m:r>
                        <a:rPr lang="sl-SI" b="0" i="1" smtClean="0">
                          <a:latin typeface="Cambria Math" panose="02040503050406030204" pitchFamily="18" charset="0"/>
                          <a:ea typeface="Cambria Math" panose="02040503050406030204" pitchFamily="18" charset="0"/>
                        </a:rPr>
                        <m:t>𝑆𝐸</m:t>
                      </m:r>
                      <m:d>
                        <m:dPr>
                          <m:ctrlPr>
                            <a:rPr lang="sl-SI" b="0" i="1" smtClean="0">
                              <a:latin typeface="Cambria Math" panose="02040503050406030204" pitchFamily="18" charset="0"/>
                              <a:ea typeface="Cambria Math" panose="02040503050406030204" pitchFamily="18" charset="0"/>
                            </a:rPr>
                          </m:ctrlPr>
                        </m:dPr>
                        <m:e>
                          <m:r>
                            <a:rPr lang="sl-SI" b="0" i="1" smtClean="0">
                              <a:latin typeface="Cambria Math" panose="02040503050406030204" pitchFamily="18" charset="0"/>
                              <a:ea typeface="Cambria Math" panose="02040503050406030204" pitchFamily="18" charset="0"/>
                            </a:rPr>
                            <m:t>𝑔</m:t>
                          </m:r>
                        </m:e>
                      </m:d>
                      <m:r>
                        <a:rPr lang="sl-SI" b="0" i="1" smtClean="0">
                          <a:latin typeface="Cambria Math" panose="02040503050406030204" pitchFamily="18" charset="0"/>
                          <a:ea typeface="Cambria Math" panose="02040503050406030204" pitchFamily="18" charset="0"/>
                        </a:rPr>
                        <m:t>&lt;</m:t>
                      </m:r>
                      <m:r>
                        <a:rPr lang="sl-SI" b="0" i="1" smtClean="0">
                          <a:latin typeface="Cambria Math" panose="02040503050406030204" pitchFamily="18" charset="0"/>
                          <a:ea typeface="Cambria Math" panose="02040503050406030204" pitchFamily="18" charset="0"/>
                        </a:rPr>
                        <m:t>𝐸</m:t>
                      </m:r>
                    </m:oMath>
                  </m:oMathPara>
                </a14:m>
                <a:endParaRPr lang="sl-SI" dirty="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AF60BA04-A0F0-81AE-8697-F38A0CE8F78A}"/>
                  </a:ext>
                </a:extLst>
              </p:cNvPr>
              <p:cNvSpPr>
                <a:spLocks noGrp="1" noRot="1" noChangeAspect="1" noMove="1" noResize="1" noEditPoints="1" noAdjustHandles="1" noChangeArrowheads="1" noChangeShapeType="1" noTextEdit="1"/>
              </p:cNvSpPr>
              <p:nvPr>
                <p:ph idx="1"/>
              </p:nvPr>
            </p:nvSpPr>
            <p:spPr>
              <a:blipFill>
                <a:blip r:embed="rId3"/>
                <a:stretch>
                  <a:fillRect l="-1043" t="-2241" r="-986" b="-7563"/>
                </a:stretch>
              </a:blipFill>
            </p:spPr>
            <p:txBody>
              <a:bodyPr/>
              <a:lstStyle/>
              <a:p>
                <a:r>
                  <a:rPr lang="en-SI">
                    <a:noFill/>
                  </a:rPr>
                  <a:t> </a:t>
                </a:r>
              </a:p>
            </p:txBody>
          </p:sp>
        </mc:Fallback>
      </mc:AlternateContent>
    </p:spTree>
    <p:extLst>
      <p:ext uri="{BB962C8B-B14F-4D97-AF65-F5344CB8AC3E}">
        <p14:creationId xmlns:p14="http://schemas.microsoft.com/office/powerpoint/2010/main" val="45404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3600" b="1" dirty="0">
                <a:solidFill>
                  <a:srgbClr val="005892"/>
                </a:solidFill>
                <a:latin typeface="Hero New Light"/>
                <a:cs typeface="Arial" panose="020B0604020202020204" pitchFamily="34" charset="0"/>
              </a:rPr>
              <a:t>Velikost vzorca za ocenjevanje aritmetične sredine</a:t>
            </a:r>
            <a:endParaRPr lang="sl-SI" sz="36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39</a:t>
            </a:fld>
            <a:endParaRPr lang="en-SI"/>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F60BA04-A0F0-81AE-8697-F38A0CE8F78A}"/>
                  </a:ext>
                </a:extLst>
              </p:cNvPr>
              <p:cNvSpPr>
                <a:spLocks noGrp="1"/>
              </p:cNvSpPr>
              <p:nvPr>
                <p:ph idx="1"/>
              </p:nvPr>
            </p:nvSpPr>
            <p:spPr/>
            <p:txBody>
              <a:bodyPr>
                <a:normAutofit fontScale="92500"/>
              </a:bodyPr>
              <a:lstStyle/>
              <a:p>
                <a:pPr marL="0" indent="0">
                  <a:buNone/>
                </a:pPr>
                <a:r>
                  <a:rPr lang="sl-SI" dirty="0"/>
                  <a:t>Za ocenjevanje aritmetične sredine bi morala biti velikost vzorca večja od:</a:t>
                </a:r>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ea typeface="Cambria Math" panose="02040503050406030204" pitchFamily="18" charset="0"/>
                        </a:rPr>
                        <m:t>𝑛</m:t>
                      </m:r>
                      <m:r>
                        <a:rPr lang="sl-SI" b="0" i="1" smtClean="0">
                          <a:latin typeface="Cambria Math" panose="02040503050406030204" pitchFamily="18" charset="0"/>
                          <a:ea typeface="Cambria Math" panose="02040503050406030204" pitchFamily="18" charset="0"/>
                        </a:rPr>
                        <m:t>&gt;</m:t>
                      </m:r>
                      <m:sSup>
                        <m:sSupPr>
                          <m:ctrlPr>
                            <a:rPr lang="sl-SI" b="0" i="1" smtClean="0">
                              <a:latin typeface="Cambria Math" panose="02040503050406030204" pitchFamily="18" charset="0"/>
                              <a:ea typeface="Cambria Math" panose="02040503050406030204" pitchFamily="18" charset="0"/>
                            </a:rPr>
                          </m:ctrlPr>
                        </m:sSupPr>
                        <m:e>
                          <m:d>
                            <m:dPr>
                              <m:ctrlPr>
                                <a:rPr lang="sl-SI" b="0" i="1" smtClean="0">
                                  <a:latin typeface="Cambria Math" panose="02040503050406030204" pitchFamily="18" charset="0"/>
                                  <a:ea typeface="Cambria Math" panose="02040503050406030204" pitchFamily="18" charset="0"/>
                                </a:rPr>
                              </m:ctrlPr>
                            </m:dPr>
                            <m:e>
                              <m:f>
                                <m:fPr>
                                  <m:ctrlPr>
                                    <a:rPr lang="sl-SI" b="0" i="1" smtClean="0">
                                      <a:latin typeface="Cambria Math" panose="02040503050406030204" pitchFamily="18" charset="0"/>
                                      <a:ea typeface="Cambria Math" panose="02040503050406030204" pitchFamily="18" charset="0"/>
                                    </a:rPr>
                                  </m:ctrlPr>
                                </m:fPr>
                                <m:num>
                                  <m:sSub>
                                    <m:sSubPr>
                                      <m:ctrlPr>
                                        <a:rPr lang="sl-SI" b="0" i="1" smtClean="0">
                                          <a:latin typeface="Cambria Math" panose="02040503050406030204" pitchFamily="18" charset="0"/>
                                          <a:ea typeface="Cambria Math" panose="02040503050406030204" pitchFamily="18" charset="0"/>
                                        </a:rPr>
                                      </m:ctrlPr>
                                    </m:sSubPr>
                                    <m:e>
                                      <m:r>
                                        <a:rPr lang="sl-SI" b="0" i="1" smtClean="0">
                                          <a:latin typeface="Cambria Math" panose="02040503050406030204" pitchFamily="18" charset="0"/>
                                          <a:ea typeface="Cambria Math" panose="02040503050406030204" pitchFamily="18" charset="0"/>
                                        </a:rPr>
                                        <m:t>𝑧</m:t>
                                      </m:r>
                                    </m:e>
                                    <m:sub>
                                      <m:f>
                                        <m:fPr>
                                          <m:type m:val="lin"/>
                                          <m:ctrlPr>
                                            <a:rPr lang="sl-SI" b="0" i="1" smtClean="0">
                                              <a:latin typeface="Cambria Math" panose="02040503050406030204" pitchFamily="18" charset="0"/>
                                              <a:ea typeface="Cambria Math" panose="02040503050406030204" pitchFamily="18" charset="0"/>
                                            </a:rPr>
                                          </m:ctrlPr>
                                        </m:fPr>
                                        <m:num>
                                          <m:r>
                                            <a:rPr lang="sl-SI" b="0" i="1" smtClean="0">
                                              <a:latin typeface="Cambria Math" panose="02040503050406030204" pitchFamily="18" charset="0"/>
                                              <a:ea typeface="Cambria Math" panose="02040503050406030204" pitchFamily="18" charset="0"/>
                                            </a:rPr>
                                            <m:t>𝛼</m:t>
                                          </m:r>
                                        </m:num>
                                        <m:den>
                                          <m:r>
                                            <a:rPr lang="sl-SI" b="0" i="1" smtClean="0">
                                              <a:latin typeface="Cambria Math" panose="02040503050406030204" pitchFamily="18" charset="0"/>
                                              <a:ea typeface="Cambria Math" panose="02040503050406030204" pitchFamily="18" charset="0"/>
                                            </a:rPr>
                                            <m:t>2</m:t>
                                          </m:r>
                                        </m:den>
                                      </m:f>
                                    </m:sub>
                                  </m:sSub>
                                  <m:r>
                                    <a:rPr lang="sl-SI" b="0" i="1" smtClean="0">
                                      <a:latin typeface="Cambria Math" panose="02040503050406030204" pitchFamily="18" charset="0"/>
                                      <a:ea typeface="Cambria Math" panose="02040503050406030204" pitchFamily="18" charset="0"/>
                                    </a:rPr>
                                    <m:t>∙</m:t>
                                  </m:r>
                                  <m:r>
                                    <a:rPr lang="sl-SI" b="0" i="1" smtClean="0">
                                      <a:latin typeface="Cambria Math" panose="02040503050406030204" pitchFamily="18" charset="0"/>
                                      <a:ea typeface="Cambria Math" panose="02040503050406030204" pitchFamily="18" charset="0"/>
                                    </a:rPr>
                                    <m:t>𝜎</m:t>
                                  </m:r>
                                </m:num>
                                <m:den>
                                  <m:r>
                                    <a:rPr lang="sl-SI" b="0" i="1" smtClean="0">
                                      <a:latin typeface="Cambria Math" panose="02040503050406030204" pitchFamily="18" charset="0"/>
                                      <a:ea typeface="Cambria Math" panose="02040503050406030204" pitchFamily="18" charset="0"/>
                                    </a:rPr>
                                    <m:t>𝐸</m:t>
                                  </m:r>
                                </m:den>
                              </m:f>
                            </m:e>
                          </m:d>
                        </m:e>
                        <m:sup>
                          <m:r>
                            <a:rPr lang="sl-SI" b="0" i="1" smtClean="0">
                              <a:latin typeface="Cambria Math" panose="02040503050406030204" pitchFamily="18" charset="0"/>
                              <a:ea typeface="Cambria Math" panose="02040503050406030204" pitchFamily="18" charset="0"/>
                            </a:rPr>
                            <m:t>2</m:t>
                          </m:r>
                        </m:sup>
                      </m:sSup>
                    </m:oMath>
                  </m:oMathPara>
                </a14:m>
                <a:endParaRPr lang="sl-SI" dirty="0"/>
              </a:p>
              <a:p>
                <a:endParaRPr lang="sl-SI" u="sng" dirty="0"/>
              </a:p>
              <a:p>
                <a:pPr marL="0" indent="0">
                  <a:buNone/>
                </a:pPr>
                <a:r>
                  <a:rPr lang="sl-SI" u="sng" dirty="0"/>
                  <a:t>Primer</a:t>
                </a:r>
                <a:r>
                  <a:rPr lang="sl-SI" dirty="0"/>
                  <a:t>: Želimo oceniti povprečno starost udeležencev izobraževanja s 5 % tveganjem in na leto natanko. Standardna deviacija je 10. Kako velik vzorec potrebujmo?</a:t>
                </a:r>
              </a:p>
              <a:p>
                <a:pPr marL="0" indent="0">
                  <a:buNone/>
                </a:pPr>
                <a14:m>
                  <m:oMathPara xmlns:m="http://schemas.openxmlformats.org/officeDocument/2006/math">
                    <m:oMathParaPr>
                      <m:jc m:val="centerGroup"/>
                    </m:oMathParaPr>
                    <m:oMath xmlns:m="http://schemas.openxmlformats.org/officeDocument/2006/math">
                      <m:r>
                        <a:rPr lang="sl-SI" i="1">
                          <a:latin typeface="Cambria Math" panose="02040503050406030204" pitchFamily="18" charset="0"/>
                          <a:ea typeface="Cambria Math" panose="02040503050406030204" pitchFamily="18" charset="0"/>
                        </a:rPr>
                        <m:t>𝑛</m:t>
                      </m:r>
                      <m:r>
                        <a:rPr lang="sl-SI" i="1">
                          <a:latin typeface="Cambria Math" panose="02040503050406030204" pitchFamily="18" charset="0"/>
                          <a:ea typeface="Cambria Math" panose="02040503050406030204" pitchFamily="18" charset="0"/>
                        </a:rPr>
                        <m:t>&gt;</m:t>
                      </m:r>
                      <m:sSup>
                        <m:sSupPr>
                          <m:ctrlPr>
                            <a:rPr lang="sl-SI" i="1">
                              <a:latin typeface="Cambria Math" panose="02040503050406030204" pitchFamily="18" charset="0"/>
                              <a:ea typeface="Cambria Math" panose="02040503050406030204" pitchFamily="18" charset="0"/>
                            </a:rPr>
                          </m:ctrlPr>
                        </m:sSupPr>
                        <m:e>
                          <m:d>
                            <m:dPr>
                              <m:ctrlPr>
                                <a:rPr lang="sl-SI" i="1">
                                  <a:latin typeface="Cambria Math" panose="02040503050406030204" pitchFamily="18" charset="0"/>
                                  <a:ea typeface="Cambria Math" panose="02040503050406030204" pitchFamily="18" charset="0"/>
                                </a:rPr>
                              </m:ctrlPr>
                            </m:dPr>
                            <m:e>
                              <m:f>
                                <m:fPr>
                                  <m:ctrlPr>
                                    <a:rPr lang="sl-SI" i="1">
                                      <a:latin typeface="Cambria Math" panose="02040503050406030204" pitchFamily="18" charset="0"/>
                                      <a:ea typeface="Cambria Math" panose="02040503050406030204" pitchFamily="18" charset="0"/>
                                    </a:rPr>
                                  </m:ctrlPr>
                                </m:fPr>
                                <m:num>
                                  <m:r>
                                    <a:rPr lang="sl-SI" b="0" i="1" smtClean="0">
                                      <a:latin typeface="Cambria Math" panose="02040503050406030204" pitchFamily="18" charset="0"/>
                                      <a:ea typeface="Cambria Math" panose="02040503050406030204" pitchFamily="18" charset="0"/>
                                    </a:rPr>
                                    <m:t>1.96</m:t>
                                  </m:r>
                                  <m:r>
                                    <a:rPr lang="sl-SI" i="1">
                                      <a:latin typeface="Cambria Math" panose="02040503050406030204" pitchFamily="18" charset="0"/>
                                      <a:ea typeface="Cambria Math" panose="02040503050406030204" pitchFamily="18" charset="0"/>
                                    </a:rPr>
                                    <m:t>∙</m:t>
                                  </m:r>
                                  <m:r>
                                    <a:rPr lang="sl-SI" b="0" i="1" smtClean="0">
                                      <a:latin typeface="Cambria Math" panose="02040503050406030204" pitchFamily="18" charset="0"/>
                                      <a:ea typeface="Cambria Math" panose="02040503050406030204" pitchFamily="18" charset="0"/>
                                    </a:rPr>
                                    <m:t>10</m:t>
                                  </m:r>
                                </m:num>
                                <m:den>
                                  <m:r>
                                    <a:rPr lang="sl-SI" b="0" i="1" smtClean="0">
                                      <a:latin typeface="Cambria Math" panose="02040503050406030204" pitchFamily="18" charset="0"/>
                                      <a:ea typeface="Cambria Math" panose="02040503050406030204" pitchFamily="18" charset="0"/>
                                    </a:rPr>
                                    <m:t>1</m:t>
                                  </m:r>
                                </m:den>
                              </m:f>
                            </m:e>
                          </m:d>
                        </m:e>
                        <m:sup>
                          <m:r>
                            <a:rPr lang="sl-SI" i="1">
                              <a:latin typeface="Cambria Math" panose="02040503050406030204" pitchFamily="18" charset="0"/>
                              <a:ea typeface="Cambria Math" panose="02040503050406030204" pitchFamily="18" charset="0"/>
                            </a:rPr>
                            <m:t>2</m:t>
                          </m:r>
                        </m:sup>
                      </m:sSup>
                    </m:oMath>
                  </m:oMathPara>
                </a14:m>
                <a:endParaRPr lang="sl-SI" dirty="0"/>
              </a:p>
              <a:p>
                <a:pPr marL="0" indent="0">
                  <a:buNone/>
                </a:pPr>
                <a14:m>
                  <m:oMathPara xmlns:m="http://schemas.openxmlformats.org/officeDocument/2006/math">
                    <m:oMathParaPr>
                      <m:jc m:val="centerGroup"/>
                    </m:oMathParaPr>
                    <m:oMath xmlns:m="http://schemas.openxmlformats.org/officeDocument/2006/math">
                      <m:r>
                        <a:rPr lang="sl-SI" i="1">
                          <a:latin typeface="Cambria Math" panose="02040503050406030204" pitchFamily="18" charset="0"/>
                          <a:ea typeface="Cambria Math" panose="02040503050406030204" pitchFamily="18" charset="0"/>
                        </a:rPr>
                        <m:t>𝑛</m:t>
                      </m:r>
                      <m:r>
                        <a:rPr lang="sl-SI" i="1">
                          <a:latin typeface="Cambria Math" panose="02040503050406030204" pitchFamily="18" charset="0"/>
                          <a:ea typeface="Cambria Math" panose="02040503050406030204" pitchFamily="18" charset="0"/>
                        </a:rPr>
                        <m:t>&gt;384.2</m:t>
                      </m:r>
                    </m:oMath>
                  </m:oMathPara>
                </a14:m>
                <a:endParaRPr lang="sl-SI" dirty="0"/>
              </a:p>
              <a:p>
                <a:endParaRPr lang="sl-SI" dirty="0"/>
              </a:p>
            </p:txBody>
          </p:sp>
        </mc:Choice>
        <mc:Fallback xmlns="">
          <p:sp>
            <p:nvSpPr>
              <p:cNvPr id="4" name="Content Placeholder 3">
                <a:extLst>
                  <a:ext uri="{FF2B5EF4-FFF2-40B4-BE49-F238E27FC236}">
                    <a16:creationId xmlns:a16="http://schemas.microsoft.com/office/drawing/2014/main" id="{AF60BA04-A0F0-81AE-8697-F38A0CE8F78A}"/>
                  </a:ext>
                </a:extLst>
              </p:cNvPr>
              <p:cNvSpPr>
                <a:spLocks noGrp="1" noRot="1" noChangeAspect="1" noMove="1" noResize="1" noEditPoints="1" noAdjustHandles="1" noChangeArrowheads="1" noChangeShapeType="1" noTextEdit="1"/>
              </p:cNvSpPr>
              <p:nvPr>
                <p:ph idx="1"/>
              </p:nvPr>
            </p:nvSpPr>
            <p:spPr>
              <a:blipFill>
                <a:blip r:embed="rId3"/>
                <a:stretch>
                  <a:fillRect l="-1043" t="-2101"/>
                </a:stretch>
              </a:blipFill>
            </p:spPr>
            <p:txBody>
              <a:bodyPr/>
              <a:lstStyle/>
              <a:p>
                <a:r>
                  <a:rPr lang="en-SI">
                    <a:noFill/>
                  </a:rPr>
                  <a:t> </a:t>
                </a:r>
              </a:p>
            </p:txBody>
          </p:sp>
        </mc:Fallback>
      </mc:AlternateContent>
    </p:spTree>
    <p:extLst>
      <p:ext uri="{BB962C8B-B14F-4D97-AF65-F5344CB8AC3E}">
        <p14:creationId xmlns:p14="http://schemas.microsoft.com/office/powerpoint/2010/main" val="399304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3DF2D-2BC5-26A0-80C8-7EB88DF84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64A6E-D026-E255-FBD8-972D0E6C3E21}"/>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Vzorčenje</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178FA35C-2DC7-E2D6-A516-F8D730DD5525}"/>
              </a:ext>
            </a:extLst>
          </p:cNvPr>
          <p:cNvSpPr>
            <a:spLocks noGrp="1"/>
          </p:cNvSpPr>
          <p:nvPr>
            <p:ph sz="half" idx="1"/>
          </p:nvPr>
        </p:nvSpPr>
        <p:spPr/>
        <p:txBody>
          <a:bodyPr>
            <a:normAutofit/>
          </a:bodyPr>
          <a:lstStyle/>
          <a:p>
            <a:pPr>
              <a:lnSpc>
                <a:spcPct val="100000"/>
              </a:lnSpc>
            </a:pPr>
            <a:r>
              <a:rPr lang="sl-SI" b="1" noProof="0" dirty="0">
                <a:latin typeface="Hero New Light"/>
              </a:rPr>
              <a:t>Vzorčenje</a:t>
            </a:r>
            <a:r>
              <a:rPr lang="sl-SI" noProof="0" dirty="0">
                <a:latin typeface="Hero New Light"/>
              </a:rPr>
              <a:t> je postopek izbire dela populacije, ki jo vključimo v raziskavo.</a:t>
            </a:r>
          </a:p>
          <a:p>
            <a:pPr>
              <a:lnSpc>
                <a:spcPct val="100000"/>
              </a:lnSpc>
            </a:pPr>
            <a:r>
              <a:rPr lang="sl-SI" b="1" dirty="0">
                <a:latin typeface="Hero New Light"/>
              </a:rPr>
              <a:t>Vzorčni okvir </a:t>
            </a:r>
            <a:r>
              <a:rPr lang="sl-SI" dirty="0">
                <a:latin typeface="Hero New Light"/>
              </a:rPr>
              <a:t>je seznam elementov (enot) populacij, iz katerega jih izbiramo v vzorec.</a:t>
            </a:r>
            <a:r>
              <a:rPr lang="sl-SI" noProof="0" dirty="0">
                <a:latin typeface="Hero New Light"/>
              </a:rPr>
              <a:t> </a:t>
            </a:r>
          </a:p>
        </p:txBody>
      </p:sp>
      <p:sp>
        <p:nvSpPr>
          <p:cNvPr id="5" name="Slide Number Placeholder 4">
            <a:extLst>
              <a:ext uri="{FF2B5EF4-FFF2-40B4-BE49-F238E27FC236}">
                <a16:creationId xmlns:a16="http://schemas.microsoft.com/office/drawing/2014/main" id="{D35681B8-28E8-3EF3-3AE7-C15DDBA3A0F5}"/>
              </a:ext>
            </a:extLst>
          </p:cNvPr>
          <p:cNvSpPr>
            <a:spLocks noGrp="1"/>
          </p:cNvSpPr>
          <p:nvPr>
            <p:ph type="sldNum" sz="quarter" idx="12"/>
          </p:nvPr>
        </p:nvSpPr>
        <p:spPr/>
        <p:txBody>
          <a:bodyPr/>
          <a:lstStyle/>
          <a:p>
            <a:fld id="{82683814-1097-40E1-8B57-00353149029C}" type="slidenum">
              <a:rPr lang="en-SI" smtClean="0"/>
              <a:t>4</a:t>
            </a:fld>
            <a:endParaRPr lang="en-SI"/>
          </a:p>
        </p:txBody>
      </p:sp>
      <p:pic>
        <p:nvPicPr>
          <p:cNvPr id="10" name="Picture 2" descr="http://theanalysisinstitute.com/wp-content/uploads/2015/01/newsletter-image-01151.png">
            <a:extLst>
              <a:ext uri="{FF2B5EF4-FFF2-40B4-BE49-F238E27FC236}">
                <a16:creationId xmlns:a16="http://schemas.microsoft.com/office/drawing/2014/main" id="{BBB42A50-F0B5-FD35-8DB3-81F0922B847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67603" y="1825625"/>
            <a:ext cx="4486197" cy="28776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3559155-A1D4-5465-C49B-42D34567A783}"/>
              </a:ext>
            </a:extLst>
          </p:cNvPr>
          <p:cNvSpPr txBox="1"/>
          <p:nvPr/>
        </p:nvSpPr>
        <p:spPr>
          <a:xfrm>
            <a:off x="7548550" y="4956672"/>
            <a:ext cx="2563397" cy="276999"/>
          </a:xfrm>
          <a:prstGeom prst="rect">
            <a:avLst/>
          </a:prstGeom>
          <a:noFill/>
        </p:spPr>
        <p:txBody>
          <a:bodyPr wrap="square" rtlCol="0">
            <a:spAutoFit/>
          </a:bodyPr>
          <a:lstStyle/>
          <a:p>
            <a:r>
              <a:rPr lang="sl-SI" sz="1200" dirty="0"/>
              <a:t>Source: www.theanalysisfactor.com</a:t>
            </a:r>
            <a:endParaRPr lang="en-SI" sz="1200" dirty="0"/>
          </a:p>
        </p:txBody>
      </p:sp>
    </p:spTree>
    <p:extLst>
      <p:ext uri="{BB962C8B-B14F-4D97-AF65-F5344CB8AC3E}">
        <p14:creationId xmlns:p14="http://schemas.microsoft.com/office/powerpoint/2010/main" val="2628466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dirty="0">
                <a:solidFill>
                  <a:srgbClr val="005892"/>
                </a:solidFill>
                <a:latin typeface="Hero New Light"/>
                <a:cs typeface="Arial" panose="020B0604020202020204" pitchFamily="34" charset="0"/>
              </a:rPr>
              <a:t>Izračuni velikosti vzorca za različne velikosti populacije, intervale zaupanja in meje napake</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40</a:t>
            </a:fld>
            <a:endParaRPr lang="en-SI"/>
          </a:p>
        </p:txBody>
      </p:sp>
      <p:pic>
        <p:nvPicPr>
          <p:cNvPr id="3" name="Picture 2" descr="estimate_population_survey_sample">
            <a:extLst>
              <a:ext uri="{FF2B5EF4-FFF2-40B4-BE49-F238E27FC236}">
                <a16:creationId xmlns:a16="http://schemas.microsoft.com/office/drawing/2014/main" id="{B2F56596-6E6B-85C9-2A05-65CFCBE6C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195" y="2177696"/>
            <a:ext cx="6541325" cy="3352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135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dirty="0">
                <a:solidFill>
                  <a:srgbClr val="005892"/>
                </a:solidFill>
                <a:latin typeface="Hero New Light"/>
                <a:cs typeface="Arial" panose="020B0604020202020204" pitchFamily="34" charset="0"/>
              </a:rPr>
              <a:t>Vaje</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41</a:t>
            </a:fld>
            <a:endParaRPr lang="en-SI"/>
          </a:p>
        </p:txBody>
      </p:sp>
      <p:sp>
        <p:nvSpPr>
          <p:cNvPr id="4" name="Content Placeholder 3">
            <a:extLst>
              <a:ext uri="{FF2B5EF4-FFF2-40B4-BE49-F238E27FC236}">
                <a16:creationId xmlns:a16="http://schemas.microsoft.com/office/drawing/2014/main" id="{AF60BA04-A0F0-81AE-8697-F38A0CE8F78A}"/>
              </a:ext>
            </a:extLst>
          </p:cNvPr>
          <p:cNvSpPr>
            <a:spLocks noGrp="1"/>
          </p:cNvSpPr>
          <p:nvPr>
            <p:ph idx="1"/>
          </p:nvPr>
        </p:nvSpPr>
        <p:spPr/>
        <p:txBody>
          <a:bodyPr>
            <a:normAutofit/>
          </a:bodyPr>
          <a:lstStyle/>
          <a:p>
            <a:pPr marL="514350" indent="-514350">
              <a:buFont typeface="+mj-lt"/>
              <a:buAutoNum type="arabicPeriod"/>
            </a:pPr>
            <a:r>
              <a:rPr lang="sl-SI" dirty="0">
                <a:ea typeface="Cambria Math" panose="02040503050406030204" pitchFamily="18" charset="0"/>
              </a:rPr>
              <a:t>Izbrali smo vzorec šestnajstih otrok in jih stehtali. Določi interval zaupanja za pravo vrednost aritmetične sredine s 5 % tveganja.</a:t>
            </a:r>
          </a:p>
          <a:p>
            <a:pPr marL="0" indent="0">
              <a:buNone/>
            </a:pPr>
            <a:r>
              <a:rPr lang="sl-SI" dirty="0">
                <a:ea typeface="Cambria Math" panose="02040503050406030204" pitchFamily="18" charset="0"/>
              </a:rPr>
              <a:t>X	35	37	29	26	31	32	28	40</a:t>
            </a:r>
          </a:p>
          <a:p>
            <a:pPr marL="0" indent="0">
              <a:buNone/>
            </a:pPr>
            <a:r>
              <a:rPr lang="sl-SI" dirty="0">
                <a:ea typeface="Cambria Math" panose="02040503050406030204" pitchFamily="18" charset="0"/>
              </a:rPr>
              <a:t>	27	33	33	34	31	30	29	38</a:t>
            </a:r>
          </a:p>
          <a:p>
            <a:pPr marL="514350" indent="-514350">
              <a:buFont typeface="+mj-lt"/>
              <a:buAutoNum type="arabicPeriod" startAt="2"/>
            </a:pPr>
            <a:r>
              <a:rPr lang="sl-SI" dirty="0">
                <a:ea typeface="Cambria Math" panose="02040503050406030204" pitchFamily="18" charset="0"/>
              </a:rPr>
              <a:t>Imamo podatke za vzorec učencev o tem, koliko ur tedensko porabijo za učenje doma. 78 jih je odgovorilo, da se pripravljajo na pouk 2 do 3 ure tedensko, 125 s jih uči 3 do 4 ure na teden, 103 se učijo vsak teden več kot 4 ure. Določi odstotek tistih učencev, ki tedensko posvečajo učenju najmanj časa in oceni ta odstotek v osnovni množici (z 1% tveganjem).</a:t>
            </a:r>
          </a:p>
        </p:txBody>
      </p:sp>
    </p:spTree>
    <p:extLst>
      <p:ext uri="{BB962C8B-B14F-4D97-AF65-F5344CB8AC3E}">
        <p14:creationId xmlns:p14="http://schemas.microsoft.com/office/powerpoint/2010/main" val="3621446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normAutofit/>
          </a:bodyPr>
          <a:lstStyle/>
          <a:p>
            <a:r>
              <a:rPr lang="sl-SI" sz="4000" b="1" dirty="0">
                <a:solidFill>
                  <a:srgbClr val="005892"/>
                </a:solidFill>
                <a:latin typeface="Hero New Light"/>
                <a:cs typeface="Arial" panose="020B0604020202020204" pitchFamily="34" charset="0"/>
              </a:rPr>
              <a:t>Vaje</a:t>
            </a:r>
            <a:endParaRPr lang="sl-SI" sz="4000" noProof="0" dirty="0">
              <a:solidFill>
                <a:schemeClr val="accent6"/>
              </a:solidFill>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42</a:t>
            </a:fld>
            <a:endParaRPr lang="en-SI"/>
          </a:p>
        </p:txBody>
      </p:sp>
      <p:sp>
        <p:nvSpPr>
          <p:cNvPr id="4" name="Content Placeholder 3">
            <a:extLst>
              <a:ext uri="{FF2B5EF4-FFF2-40B4-BE49-F238E27FC236}">
                <a16:creationId xmlns:a16="http://schemas.microsoft.com/office/drawing/2014/main" id="{AF60BA04-A0F0-81AE-8697-F38A0CE8F78A}"/>
              </a:ext>
            </a:extLst>
          </p:cNvPr>
          <p:cNvSpPr>
            <a:spLocks noGrp="1"/>
          </p:cNvSpPr>
          <p:nvPr>
            <p:ph idx="1"/>
          </p:nvPr>
        </p:nvSpPr>
        <p:spPr/>
        <p:txBody>
          <a:bodyPr>
            <a:normAutofit fontScale="92500"/>
          </a:bodyPr>
          <a:lstStyle/>
          <a:p>
            <a:pPr marL="514350" indent="-514350">
              <a:buFont typeface="+mj-lt"/>
              <a:buAutoNum type="arabicPeriod" startAt="3"/>
            </a:pPr>
            <a:r>
              <a:rPr lang="sl-SI" dirty="0">
                <a:ea typeface="Cambria Math" panose="02040503050406030204" pitchFamily="18" charset="0"/>
              </a:rPr>
              <a:t>Učitelja matematike zanima, ali je povprečno število točk njegovih učencev na preizkusu znanja višje od nacionalnega povprečja, ki je 75. Izračunajte vrednost t-statistike pri stopnji tveganja 5 %, določite kritično območje in sklepajte o rezultati za naslednje podatke:</a:t>
            </a:r>
          </a:p>
          <a:p>
            <a:pPr lvl="1"/>
            <a:r>
              <a:rPr lang="sl-SI" dirty="0">
                <a:ea typeface="Cambria Math" panose="02040503050406030204" pitchFamily="18" charset="0"/>
              </a:rPr>
              <a:t>Za sodelovanje v raziskavi je bil izbran vzorec 25 učencev.</a:t>
            </a:r>
          </a:p>
          <a:p>
            <a:pPr lvl="1"/>
            <a:r>
              <a:rPr lang="sl-SI" dirty="0">
                <a:ea typeface="Cambria Math" panose="02040503050406030204" pitchFamily="18" charset="0"/>
              </a:rPr>
              <a:t>Povprečna ocena iz matematičnega izpita v vzorcu je 80.</a:t>
            </a:r>
          </a:p>
          <a:p>
            <a:pPr lvl="1"/>
            <a:r>
              <a:rPr lang="sl-SI" dirty="0">
                <a:ea typeface="Cambria Math" panose="02040503050406030204" pitchFamily="18" charset="0"/>
              </a:rPr>
              <a:t>Standardni odklon v vzorcu je 6.</a:t>
            </a:r>
          </a:p>
          <a:p>
            <a:pPr marL="514350" indent="-514350">
              <a:buFont typeface="+mj-lt"/>
              <a:buAutoNum type="arabicPeriod" startAt="3"/>
            </a:pPr>
            <a:r>
              <a:rPr lang="sl-SI" dirty="0">
                <a:ea typeface="Cambria Math" panose="02040503050406030204" pitchFamily="18" charset="0"/>
              </a:rPr>
              <a:t>Želimo določiti minimalno velikost vzorca za pilotno študijo novega izobraževalnega programa. Standardni odklon učinka programa na bralne sposobnosti je 3 točke. Želite imeti 95% stopnjo zaupanja, da bo vaša ocena učinka natančna. Izračunajte minimalno velikost vzorca.</a:t>
            </a:r>
          </a:p>
        </p:txBody>
      </p:sp>
    </p:spTree>
    <p:extLst>
      <p:ext uri="{BB962C8B-B14F-4D97-AF65-F5344CB8AC3E}">
        <p14:creationId xmlns:p14="http://schemas.microsoft.com/office/powerpoint/2010/main" val="365510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Metode vzorčenja</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3A761D7B-439D-649D-24C6-67FAE578316F}"/>
              </a:ext>
            </a:extLst>
          </p:cNvPr>
          <p:cNvSpPr>
            <a:spLocks noGrp="1"/>
          </p:cNvSpPr>
          <p:nvPr>
            <p:ph sz="half" idx="1"/>
          </p:nvPr>
        </p:nvSpPr>
        <p:spPr/>
        <p:txBody>
          <a:bodyPr>
            <a:normAutofit/>
          </a:bodyPr>
          <a:lstStyle/>
          <a:p>
            <a:r>
              <a:rPr lang="sl-SI" b="1" dirty="0">
                <a:latin typeface="Hero New Light"/>
              </a:rPr>
              <a:t>Verjetnostni vzorci</a:t>
            </a:r>
            <a:r>
              <a:rPr lang="sl-SI" dirty="0">
                <a:latin typeface="Hero New Light"/>
              </a:rPr>
              <a:t>: vsaka enota v populaciji ima znano in </a:t>
            </a:r>
            <a:r>
              <a:rPr lang="sl-SI" dirty="0" err="1">
                <a:latin typeface="Hero New Light"/>
              </a:rPr>
              <a:t>neničelno</a:t>
            </a:r>
            <a:r>
              <a:rPr lang="sl-SI" dirty="0">
                <a:latin typeface="Hero New Light"/>
              </a:rPr>
              <a:t> verjetnost, da bo vključena v vzorec.</a:t>
            </a:r>
          </a:p>
          <a:p>
            <a:pPr lvl="1"/>
            <a:r>
              <a:rPr lang="sl-SI" dirty="0">
                <a:latin typeface="Hero New Light"/>
              </a:rPr>
              <a:t>Enostavno slučajno vzorčenje</a:t>
            </a:r>
          </a:p>
          <a:p>
            <a:pPr lvl="1"/>
            <a:r>
              <a:rPr lang="sl-SI" dirty="0">
                <a:latin typeface="Hero New Light"/>
              </a:rPr>
              <a:t>Sistematično vzorčenj</a:t>
            </a:r>
          </a:p>
          <a:p>
            <a:pPr lvl="1"/>
            <a:r>
              <a:rPr lang="sl-SI" dirty="0" err="1">
                <a:latin typeface="Hero New Light"/>
              </a:rPr>
              <a:t>Stratificirano</a:t>
            </a:r>
            <a:r>
              <a:rPr lang="sl-SI" dirty="0">
                <a:latin typeface="Hero New Light"/>
              </a:rPr>
              <a:t> vzorčenje</a:t>
            </a:r>
          </a:p>
          <a:p>
            <a:pPr lvl="1"/>
            <a:r>
              <a:rPr lang="sl-SI" dirty="0" err="1">
                <a:latin typeface="Hero New Light"/>
              </a:rPr>
              <a:t>Vzočenje</a:t>
            </a:r>
            <a:r>
              <a:rPr lang="sl-SI" dirty="0">
                <a:latin typeface="Hero New Light"/>
              </a:rPr>
              <a:t> v skupinah</a:t>
            </a:r>
          </a:p>
          <a:p>
            <a:pPr lvl="2"/>
            <a:endParaRPr lang="sl-SI" dirty="0">
              <a:latin typeface="Hero New Light"/>
            </a:endParaRPr>
          </a:p>
          <a:p>
            <a:endParaRPr lang="sl-SI" dirty="0">
              <a:latin typeface="Hero New Light"/>
            </a:endParaRPr>
          </a:p>
        </p:txBody>
      </p:sp>
      <p:sp>
        <p:nvSpPr>
          <p:cNvPr id="4" name="Content Placeholder 3">
            <a:extLst>
              <a:ext uri="{FF2B5EF4-FFF2-40B4-BE49-F238E27FC236}">
                <a16:creationId xmlns:a16="http://schemas.microsoft.com/office/drawing/2014/main" id="{A74560D9-C512-D382-D730-1A698991CE87}"/>
              </a:ext>
            </a:extLst>
          </p:cNvPr>
          <p:cNvSpPr>
            <a:spLocks noGrp="1"/>
          </p:cNvSpPr>
          <p:nvPr>
            <p:ph sz="half" idx="2"/>
          </p:nvPr>
        </p:nvSpPr>
        <p:spPr/>
        <p:txBody>
          <a:bodyPr>
            <a:normAutofit/>
          </a:bodyPr>
          <a:lstStyle/>
          <a:p>
            <a:r>
              <a:rPr lang="sl-SI" b="1" dirty="0" err="1"/>
              <a:t>Neverjetnostni</a:t>
            </a:r>
            <a:r>
              <a:rPr lang="sl-SI" b="1" dirty="0"/>
              <a:t> vzorci: </a:t>
            </a:r>
            <a:r>
              <a:rPr lang="sl-SI" dirty="0"/>
              <a:t>verjetnost izbir ne moremo izračunati</a:t>
            </a:r>
          </a:p>
          <a:p>
            <a:pPr lvl="1"/>
            <a:r>
              <a:rPr lang="sl-SI" dirty="0"/>
              <a:t>Priložnostni vzorci</a:t>
            </a:r>
          </a:p>
          <a:p>
            <a:pPr lvl="1"/>
            <a:r>
              <a:rPr lang="sl-SI" dirty="0"/>
              <a:t>Ekspertna izbira</a:t>
            </a:r>
          </a:p>
          <a:p>
            <a:pPr lvl="1"/>
            <a:r>
              <a:rPr lang="sl-SI" dirty="0" err="1"/>
              <a:t>Kvotno</a:t>
            </a:r>
            <a:r>
              <a:rPr lang="sl-SI" dirty="0"/>
              <a:t> vzorčenje</a:t>
            </a:r>
          </a:p>
          <a:p>
            <a:pPr lvl="1"/>
            <a:endParaRPr lang="sl-SI" dirty="0"/>
          </a:p>
          <a:p>
            <a:pPr marL="0" indent="0">
              <a:buNone/>
            </a:pPr>
            <a:r>
              <a:rPr lang="sl-SI" dirty="0"/>
              <a:t>Opomba: statistično sklepanje je mogoče uporabiti samo za verjetnostne vzorce.</a:t>
            </a:r>
          </a:p>
          <a:p>
            <a:endParaRPr lang="sl-SI" dirty="0"/>
          </a:p>
          <a:p>
            <a:endParaRPr lang="sl-SI" dirty="0"/>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5</a:t>
            </a:fld>
            <a:endParaRPr lang="en-SI"/>
          </a:p>
        </p:txBody>
      </p:sp>
    </p:spTree>
    <p:extLst>
      <p:ext uri="{BB962C8B-B14F-4D97-AF65-F5344CB8AC3E}">
        <p14:creationId xmlns:p14="http://schemas.microsoft.com/office/powerpoint/2010/main" val="225579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Enostavno slučajno vzorčenje</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a:bodyPr>
          <a:lstStyle/>
          <a:p>
            <a:r>
              <a:rPr lang="sl-SI" dirty="0">
                <a:latin typeface="Hero New Light"/>
              </a:rPr>
              <a:t>Zahteve:</a:t>
            </a:r>
          </a:p>
          <a:p>
            <a:pPr marL="914400" lvl="1" indent="-457200">
              <a:buFont typeface="+mj-lt"/>
              <a:buAutoNum type="arabicPeriod"/>
            </a:pPr>
            <a:r>
              <a:rPr lang="sl-SI" dirty="0">
                <a:latin typeface="Hero New Light"/>
              </a:rPr>
              <a:t>Vsaka enota ima znano verjetnost izbire, ki ni enaka nič.</a:t>
            </a:r>
          </a:p>
          <a:p>
            <a:pPr marL="914400" lvl="1" indent="-457200">
              <a:buFont typeface="+mj-lt"/>
              <a:buAutoNum type="arabicPeriod"/>
            </a:pPr>
            <a:r>
              <a:rPr lang="sl-SI" dirty="0">
                <a:latin typeface="Hero New Light"/>
              </a:rPr>
              <a:t>Vsaka enota ima enako verjetnost biti izbrana v vzorec.</a:t>
            </a:r>
          </a:p>
          <a:p>
            <a:pPr marL="914400" lvl="1" indent="-457200">
              <a:buFont typeface="+mj-lt"/>
              <a:buAutoNum type="arabicPeriod"/>
            </a:pPr>
            <a:r>
              <a:rPr lang="sl-SI" dirty="0">
                <a:latin typeface="Hero New Light"/>
              </a:rPr>
              <a:t>Vsi možni vzorci so enako verjetni.</a:t>
            </a:r>
          </a:p>
          <a:p>
            <a:pPr marL="457200" lvl="1" indent="0">
              <a:buNone/>
            </a:pPr>
            <a:endParaRPr lang="sl-SI" dirty="0">
              <a:latin typeface="Hero New Light"/>
            </a:endParaRPr>
          </a:p>
          <a:p>
            <a:pPr marL="0" indent="0">
              <a:buNone/>
            </a:pPr>
            <a:r>
              <a:rPr lang="sl-SI" dirty="0">
                <a:latin typeface="Hero New Light"/>
              </a:rPr>
              <a:t>Primer: Vzorec 100 študentov UP od vseh študentov, vpisanih v študijskem letu 2023/2024 na podlagi seznama študentov (vzorčni okvir), ki je urejen po identifikacijski številki. Vzorec naključno ustvari računalnik.</a:t>
            </a:r>
          </a:p>
          <a:p>
            <a:pPr marL="914400" lvl="1" indent="-457200">
              <a:buFont typeface="+mj-lt"/>
              <a:buAutoNum type="arabicPeriod"/>
            </a:pPr>
            <a:endParaRPr lang="sl-SI" dirty="0">
              <a:latin typeface="Hero New Light"/>
            </a:endParaRP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6</a:t>
            </a:fld>
            <a:endParaRPr lang="en-SI"/>
          </a:p>
        </p:txBody>
      </p:sp>
    </p:spTree>
    <p:extLst>
      <p:ext uri="{BB962C8B-B14F-4D97-AF65-F5344CB8AC3E}">
        <p14:creationId xmlns:p14="http://schemas.microsoft.com/office/powerpoint/2010/main" val="278486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Vzorčenje z/brez zamenjave</a:t>
            </a:r>
            <a:endParaRPr lang="sl-SI" noProof="0" dirty="0">
              <a:solidFill>
                <a:schemeClr val="accent6"/>
              </a:solidFill>
            </a:endParaRPr>
          </a:p>
        </p:txBody>
      </p:sp>
      <p:sp>
        <p:nvSpPr>
          <p:cNvPr id="10" name="Text Placeholder 9">
            <a:extLst>
              <a:ext uri="{FF2B5EF4-FFF2-40B4-BE49-F238E27FC236}">
                <a16:creationId xmlns:a16="http://schemas.microsoft.com/office/drawing/2014/main" id="{6EB1E335-A1F0-B2BF-7E25-78A4D683A802}"/>
              </a:ext>
            </a:extLst>
          </p:cNvPr>
          <p:cNvSpPr>
            <a:spLocks noGrp="1"/>
          </p:cNvSpPr>
          <p:nvPr>
            <p:ph type="body" idx="1"/>
          </p:nvPr>
        </p:nvSpPr>
        <p:spPr/>
        <p:txBody>
          <a:bodyPr/>
          <a:lstStyle/>
          <a:p>
            <a:r>
              <a:rPr lang="sl-SI" dirty="0"/>
              <a:t>Vzorčenje brez zamenjave: </a:t>
            </a:r>
            <a:r>
              <a:rPr lang="sl-SI" b="0" dirty="0"/>
              <a:t>enot ne vračamo v populacijo</a:t>
            </a:r>
          </a:p>
        </p:txBody>
      </p:sp>
      <p:sp>
        <p:nvSpPr>
          <p:cNvPr id="11" name="Content Placeholder 10">
            <a:extLst>
              <a:ext uri="{FF2B5EF4-FFF2-40B4-BE49-F238E27FC236}">
                <a16:creationId xmlns:a16="http://schemas.microsoft.com/office/drawing/2014/main" id="{C1D8B0FF-88AD-1FD9-A19D-DD5C212FF71B}"/>
              </a:ext>
            </a:extLst>
          </p:cNvPr>
          <p:cNvSpPr>
            <a:spLocks noGrp="1"/>
          </p:cNvSpPr>
          <p:nvPr>
            <p:ph sz="half" idx="2"/>
          </p:nvPr>
        </p:nvSpPr>
        <p:spPr>
          <a:xfrm>
            <a:off x="839788" y="5638799"/>
            <a:ext cx="10514012" cy="550863"/>
          </a:xfrm>
        </p:spPr>
        <p:txBody>
          <a:bodyPr>
            <a:normAutofit fontScale="62500" lnSpcReduction="20000"/>
          </a:bodyPr>
          <a:lstStyle/>
          <a:p>
            <a:pPr marL="0" indent="0">
              <a:buNone/>
            </a:pPr>
            <a:r>
              <a:rPr lang="sl-SI" dirty="0"/>
              <a:t>Opomba: Večina </a:t>
            </a:r>
            <a:r>
              <a:rPr lang="sl-SI" dirty="0" err="1"/>
              <a:t>inferenčne</a:t>
            </a:r>
            <a:r>
              <a:rPr lang="sl-SI" dirty="0"/>
              <a:t> statistike poteka pod predpostavko, vzorčimo brez zamenjave. Če je velikost vzorca (n) majhna v primerjavi s populacijo (N), lahko tudi za vzorčenje z zamenjavo predpostavimo, da je slučajno.</a:t>
            </a:r>
          </a:p>
        </p:txBody>
      </p:sp>
      <p:sp>
        <p:nvSpPr>
          <p:cNvPr id="12" name="Text Placeholder 11">
            <a:extLst>
              <a:ext uri="{FF2B5EF4-FFF2-40B4-BE49-F238E27FC236}">
                <a16:creationId xmlns:a16="http://schemas.microsoft.com/office/drawing/2014/main" id="{4B69CF44-EE1D-9775-E1A2-32B03764A84A}"/>
              </a:ext>
            </a:extLst>
          </p:cNvPr>
          <p:cNvSpPr>
            <a:spLocks noGrp="1"/>
          </p:cNvSpPr>
          <p:nvPr>
            <p:ph type="body" sz="quarter" idx="3"/>
          </p:nvPr>
        </p:nvSpPr>
        <p:spPr/>
        <p:txBody>
          <a:bodyPr/>
          <a:lstStyle/>
          <a:p>
            <a:r>
              <a:rPr lang="sl-SI" dirty="0"/>
              <a:t>Vzorčenje z zamenjavo: </a:t>
            </a:r>
            <a:r>
              <a:rPr lang="sl-SI" b="0" dirty="0"/>
              <a:t>enote, ki so že bile izbrane, vrnemo v populacijo</a:t>
            </a: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7</a:t>
            </a:fld>
            <a:endParaRPr lang="en-SI"/>
          </a:p>
        </p:txBody>
      </p:sp>
      <p:graphicFrame>
        <p:nvGraphicFramePr>
          <p:cNvPr id="14" name="Content Placeholder 7">
            <a:extLst>
              <a:ext uri="{FF2B5EF4-FFF2-40B4-BE49-F238E27FC236}">
                <a16:creationId xmlns:a16="http://schemas.microsoft.com/office/drawing/2014/main" id="{ECFA80BB-1D34-6D0E-3D50-88FA89100431}"/>
              </a:ext>
            </a:extLst>
          </p:cNvPr>
          <p:cNvGraphicFramePr>
            <a:graphicFrameLocks/>
          </p:cNvGraphicFramePr>
          <p:nvPr>
            <p:extLst>
              <p:ext uri="{D42A27DB-BD31-4B8C-83A1-F6EECF244321}">
                <p14:modId xmlns:p14="http://schemas.microsoft.com/office/powerpoint/2010/main" val="2633820323"/>
              </p:ext>
            </p:extLst>
          </p:nvPr>
        </p:nvGraphicFramePr>
        <p:xfrm>
          <a:off x="6172200" y="2505075"/>
          <a:ext cx="5183188" cy="298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Content Placeholder 7">
            <a:extLst>
              <a:ext uri="{FF2B5EF4-FFF2-40B4-BE49-F238E27FC236}">
                <a16:creationId xmlns:a16="http://schemas.microsoft.com/office/drawing/2014/main" id="{BBBCF0CC-B94C-F755-C917-88132A1AE6A7}"/>
              </a:ext>
            </a:extLst>
          </p:cNvPr>
          <p:cNvGraphicFramePr>
            <a:graphicFrameLocks/>
          </p:cNvGraphicFramePr>
          <p:nvPr>
            <p:extLst>
              <p:ext uri="{D42A27DB-BD31-4B8C-83A1-F6EECF244321}">
                <p14:modId xmlns:p14="http://schemas.microsoft.com/office/powerpoint/2010/main" val="893689427"/>
              </p:ext>
            </p:extLst>
          </p:nvPr>
        </p:nvGraphicFramePr>
        <p:xfrm>
          <a:off x="839788" y="2505075"/>
          <a:ext cx="5157787" cy="29813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0616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a:solidFill>
                  <a:srgbClr val="005892"/>
                </a:solidFill>
                <a:latin typeface="Hero New Light"/>
                <a:cs typeface="Arial" panose="020B0604020202020204" pitchFamily="34" charset="0"/>
              </a:rPr>
              <a:t>Sistematično vzorčenje</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fontScale="92500" lnSpcReduction="10000"/>
          </a:bodyPr>
          <a:lstStyle/>
          <a:p>
            <a:r>
              <a:rPr lang="sl-SI" dirty="0">
                <a:latin typeface="Hero New Light"/>
              </a:rPr>
              <a:t>Iz vzorčnega okvira izberemo vsako k-to enoto</a:t>
            </a:r>
          </a:p>
          <a:p>
            <a:r>
              <a:rPr lang="sl-SI" dirty="0">
                <a:latin typeface="Hero New Light"/>
              </a:rPr>
              <a:t>Vsaka enota ima enako verjetnost, da je izbrana v populacijo, vendar vsi vzorci niso enako verjetni.</a:t>
            </a:r>
          </a:p>
          <a:p>
            <a:pPr marL="457200" lvl="1" indent="0">
              <a:buNone/>
            </a:pPr>
            <a:endParaRPr lang="sl-SI" dirty="0">
              <a:latin typeface="Hero New Light"/>
            </a:endParaRPr>
          </a:p>
          <a:p>
            <a:pPr marL="0" indent="0">
              <a:buNone/>
            </a:pPr>
            <a:r>
              <a:rPr lang="sl-SI" dirty="0">
                <a:latin typeface="Hero New Light"/>
              </a:rPr>
              <a:t>Primer: Vzorec 100 študentov UP pripravimo na podlagi seznama (vzročnega okvirja), ki je urejen po identifikacijski številki. Denimo, da je vseh študentov 1000, to pomeni, da je razmerje 1:10, zato izberemo vsako deseto enoto. Naključno izberemo samo prvo enoto, npr. 4. Nadaljujemo z 14, 24, itd.</a:t>
            </a:r>
          </a:p>
          <a:p>
            <a:pPr marL="0" indent="0">
              <a:buNone/>
            </a:pPr>
            <a:endParaRPr lang="sl-SI" dirty="0">
              <a:latin typeface="Hero New Light"/>
            </a:endParaRPr>
          </a:p>
          <a:p>
            <a:pPr marL="0" indent="0">
              <a:buNone/>
            </a:pPr>
            <a:r>
              <a:rPr lang="sl-SI" dirty="0">
                <a:latin typeface="Hero New Light"/>
              </a:rPr>
              <a:t>Sistematično vzorčenje ni enostavno slučajno vzorčenje, saj vsi vzorci niso enako verjetni. Ne moremo npr</a:t>
            </a:r>
            <a:r>
              <a:rPr lang="sl-SI">
                <a:latin typeface="Hero New Light"/>
              </a:rPr>
              <a:t>. hkrati </a:t>
            </a:r>
            <a:r>
              <a:rPr lang="sl-SI" dirty="0">
                <a:latin typeface="Hero New Light"/>
              </a:rPr>
              <a:t>izbrati četrte in pete enote.</a:t>
            </a: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8</a:t>
            </a:fld>
            <a:endParaRPr lang="en-SI"/>
          </a:p>
        </p:txBody>
      </p:sp>
    </p:spTree>
    <p:extLst>
      <p:ext uri="{BB962C8B-B14F-4D97-AF65-F5344CB8AC3E}">
        <p14:creationId xmlns:p14="http://schemas.microsoft.com/office/powerpoint/2010/main" val="115038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77DE-04EB-1E8A-39C7-9443CAB94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3CEF-C115-B4B3-EC55-C085CC09E6BE}"/>
              </a:ext>
            </a:extLst>
          </p:cNvPr>
          <p:cNvSpPr>
            <a:spLocks noGrp="1"/>
          </p:cNvSpPr>
          <p:nvPr>
            <p:ph type="title"/>
          </p:nvPr>
        </p:nvSpPr>
        <p:spPr/>
        <p:txBody>
          <a:bodyPr/>
          <a:lstStyle/>
          <a:p>
            <a:r>
              <a:rPr lang="sl-SI" b="1" noProof="0" dirty="0" err="1">
                <a:solidFill>
                  <a:srgbClr val="005892"/>
                </a:solidFill>
                <a:latin typeface="Hero New Light"/>
                <a:cs typeface="Arial" panose="020B0604020202020204" pitchFamily="34" charset="0"/>
              </a:rPr>
              <a:t>Stratificirano</a:t>
            </a:r>
            <a:r>
              <a:rPr lang="sl-SI" b="1" noProof="0" dirty="0">
                <a:solidFill>
                  <a:srgbClr val="005892"/>
                </a:solidFill>
                <a:latin typeface="Hero New Light"/>
                <a:cs typeface="Arial" panose="020B0604020202020204" pitchFamily="34" charset="0"/>
              </a:rPr>
              <a:t> vzorčenje</a:t>
            </a:r>
            <a:endParaRPr lang="sl-SI" noProof="0" dirty="0">
              <a:solidFill>
                <a:schemeClr val="accent6"/>
              </a:solidFill>
            </a:endParaRPr>
          </a:p>
        </p:txBody>
      </p:sp>
      <p:sp>
        <p:nvSpPr>
          <p:cNvPr id="3" name="Content Placeholder 2">
            <a:extLst>
              <a:ext uri="{FF2B5EF4-FFF2-40B4-BE49-F238E27FC236}">
                <a16:creationId xmlns:a16="http://schemas.microsoft.com/office/drawing/2014/main" id="{3A761D7B-439D-649D-24C6-67FAE578316F}"/>
              </a:ext>
            </a:extLst>
          </p:cNvPr>
          <p:cNvSpPr>
            <a:spLocks noGrp="1"/>
          </p:cNvSpPr>
          <p:nvPr>
            <p:ph idx="1"/>
          </p:nvPr>
        </p:nvSpPr>
        <p:spPr/>
        <p:txBody>
          <a:bodyPr>
            <a:normAutofit fontScale="92500" lnSpcReduction="10000"/>
          </a:bodyPr>
          <a:lstStyle/>
          <a:p>
            <a:r>
              <a:rPr lang="sl-SI" dirty="0">
                <a:latin typeface="Hero New Light"/>
              </a:rPr>
              <a:t>Populacijo </a:t>
            </a:r>
            <a:r>
              <a:rPr lang="sl-SI" dirty="0" err="1">
                <a:latin typeface="Hero New Light"/>
              </a:rPr>
              <a:t>stratificiramo</a:t>
            </a:r>
            <a:r>
              <a:rPr lang="sl-SI" dirty="0">
                <a:latin typeface="Hero New Light"/>
              </a:rPr>
              <a:t> na podlagi vnaprej znanih informacij in nato vzorčenje izvedemo za vsak stratum posebej.</a:t>
            </a:r>
          </a:p>
          <a:p>
            <a:r>
              <a:rPr lang="sl-SI" dirty="0">
                <a:latin typeface="Hero New Light"/>
              </a:rPr>
              <a:t>Dve vrsti:</a:t>
            </a:r>
          </a:p>
          <a:p>
            <a:pPr lvl="1"/>
            <a:r>
              <a:rPr lang="sl-SI" dirty="0">
                <a:latin typeface="Hero New Light"/>
              </a:rPr>
              <a:t>Proporcionalna stratifikacija: velikost vzorca je proporcionalna njegovi velikosti v populaciji.</a:t>
            </a:r>
          </a:p>
          <a:p>
            <a:pPr lvl="1"/>
            <a:r>
              <a:rPr lang="sl-SI" dirty="0">
                <a:latin typeface="Hero New Light"/>
              </a:rPr>
              <a:t>Disproporcionalna stratifikacija: velikost vzorca ni proporcionalna pripadajoči velikosti v populaciji.</a:t>
            </a:r>
          </a:p>
          <a:p>
            <a:pPr marL="0" indent="0">
              <a:buNone/>
            </a:pPr>
            <a:endParaRPr lang="sl-SI" dirty="0">
              <a:latin typeface="Hero New Light"/>
            </a:endParaRPr>
          </a:p>
          <a:p>
            <a:pPr marL="0" indent="0">
              <a:buNone/>
            </a:pPr>
            <a:r>
              <a:rPr lang="sl-SI" dirty="0">
                <a:latin typeface="Hero New Light"/>
              </a:rPr>
              <a:t>Primer: Recimo, da je 65% študentov UP žensk in 35% moških:</a:t>
            </a:r>
          </a:p>
          <a:p>
            <a:r>
              <a:rPr lang="sl-SI" dirty="0">
                <a:latin typeface="Hero New Light"/>
              </a:rPr>
              <a:t>Pri proporcionalnem vzorčenju izberemo v vzorec 65 žensk in 35 moških.</a:t>
            </a:r>
          </a:p>
          <a:p>
            <a:r>
              <a:rPr lang="sl-SI" dirty="0">
                <a:latin typeface="Hero New Light"/>
              </a:rPr>
              <a:t>Pri disproporcionalnem vzorčenju pa izberemo 50 žensk in 50 moških.</a:t>
            </a:r>
          </a:p>
        </p:txBody>
      </p:sp>
      <p:sp>
        <p:nvSpPr>
          <p:cNvPr id="5" name="Slide Number Placeholder 4">
            <a:extLst>
              <a:ext uri="{FF2B5EF4-FFF2-40B4-BE49-F238E27FC236}">
                <a16:creationId xmlns:a16="http://schemas.microsoft.com/office/drawing/2014/main" id="{D6B2D96E-2A77-EA67-C423-2ADF90AE6D70}"/>
              </a:ext>
            </a:extLst>
          </p:cNvPr>
          <p:cNvSpPr>
            <a:spLocks noGrp="1"/>
          </p:cNvSpPr>
          <p:nvPr>
            <p:ph type="sldNum" sz="quarter" idx="12"/>
          </p:nvPr>
        </p:nvSpPr>
        <p:spPr/>
        <p:txBody>
          <a:bodyPr/>
          <a:lstStyle/>
          <a:p>
            <a:fld id="{82683814-1097-40E1-8B57-00353149029C}" type="slidenum">
              <a:rPr lang="en-SI" smtClean="0"/>
              <a:t>9</a:t>
            </a:fld>
            <a:endParaRPr lang="en-SI"/>
          </a:p>
        </p:txBody>
      </p:sp>
    </p:spTree>
    <p:extLst>
      <p:ext uri="{BB962C8B-B14F-4D97-AF65-F5344CB8AC3E}">
        <p14:creationId xmlns:p14="http://schemas.microsoft.com/office/powerpoint/2010/main" val="415240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2852</TotalTime>
  <Words>3330</Words>
  <Application>Microsoft Office PowerPoint</Application>
  <PresentationFormat>Widescreen</PresentationFormat>
  <Paragraphs>446</Paragraphs>
  <Slides>42</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Hero New Light</vt:lpstr>
      <vt:lpstr>Poppins</vt:lpstr>
      <vt:lpstr>Wingdings</vt:lpstr>
      <vt:lpstr>Office Theme</vt:lpstr>
      <vt:lpstr>Inferenčna statistika</vt:lpstr>
      <vt:lpstr>Vsebina</vt:lpstr>
      <vt:lpstr>Uvod</vt:lpstr>
      <vt:lpstr>Vzorčenje</vt:lpstr>
      <vt:lpstr>Metode vzorčenja</vt:lpstr>
      <vt:lpstr>Enostavno slučajno vzorčenje</vt:lpstr>
      <vt:lpstr>Vzorčenje z/brez zamenjave</vt:lpstr>
      <vt:lpstr>Sistematično vzorčenje</vt:lpstr>
      <vt:lpstr>Stratificirano vzorčenje</vt:lpstr>
      <vt:lpstr>Vzorčenje v skupinah in večstopenjsko vzorčenje</vt:lpstr>
      <vt:lpstr>Neverjetnostno vzorčenje   Primer: Napovedovanja izida ameriških volitev leta 1936</vt:lpstr>
      <vt:lpstr>Rezultat in nauk zgodbe</vt:lpstr>
      <vt:lpstr>Natančnost in točnost</vt:lpstr>
      <vt:lpstr>Vzorčne statistike in njihove porazdelitve</vt:lpstr>
      <vt:lpstr>Statistične značilnosti</vt:lpstr>
      <vt:lpstr>Porazdelitev vzorčnih statistik</vt:lpstr>
      <vt:lpstr>Populacija vseh možnih vzorcev</vt:lpstr>
      <vt:lpstr>Frekvenčna porazdelitev vseh možnih vzorcev</vt:lpstr>
      <vt:lpstr>Pričakovana vrednost in disperzija</vt:lpstr>
      <vt:lpstr>Vzorčna porazdelitev aritmetičnih sredin</vt:lpstr>
      <vt:lpstr>Lastnosti vzorčnih porazdelitev</vt:lpstr>
      <vt:lpstr>Vzorčna porazdelitev aritmetičnih sredin: primer</vt:lpstr>
      <vt:lpstr>Standardni odklon in standardna napaka</vt:lpstr>
      <vt:lpstr>Vzorčna aritmetična sredina kot cenilka za populacijsko aritmetično sredino</vt:lpstr>
      <vt:lpstr>Vzorčna porazdelitev deleža</vt:lpstr>
      <vt:lpstr>Intervali zaupanja</vt:lpstr>
      <vt:lpstr>Intervali zaupanja standardiziranih spremenljivk</vt:lpstr>
      <vt:lpstr>Širina intervalov zaupanja</vt:lpstr>
      <vt:lpstr>Testiranje hipotez</vt:lpstr>
      <vt:lpstr>Statistične hipoteze (test značilnosti)</vt:lpstr>
      <vt:lpstr>Ničelna in alternativna hipoteza</vt:lpstr>
      <vt:lpstr>Dve vrsti napake</vt:lpstr>
      <vt:lpstr>Stopnja značilnosti</vt:lpstr>
      <vt:lpstr>Pregled testiranja hipotez</vt:lpstr>
      <vt:lpstr>Teorija majhnih vzorcev</vt:lpstr>
      <vt:lpstr>Studentova t porazdelitev</vt:lpstr>
      <vt:lpstr>T-test za en vzorec</vt:lpstr>
      <vt:lpstr>Velikost vzorca</vt:lpstr>
      <vt:lpstr>Velikost vzorca za ocenjevanje aritmetične sredine</vt:lpstr>
      <vt:lpstr>Izračuni velikosti vzorca za različne velikosti populacije, intervale zaupanja in meje napake</vt:lpstr>
      <vt:lpstr>Vaje</vt:lpstr>
      <vt:lpstr>Vaje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statistics</dc:title>
  <dc:creator>Ana Slavec</dc:creator>
  <cp:lastModifiedBy>Ana Slavec</cp:lastModifiedBy>
  <cp:revision>26</cp:revision>
  <dcterms:created xsi:type="dcterms:W3CDTF">2018-04-23T14:11:48Z</dcterms:created>
  <dcterms:modified xsi:type="dcterms:W3CDTF">2024-05-06T10:52:02Z</dcterms:modified>
</cp:coreProperties>
</file>