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9" autoAdjust="0"/>
    <p:restoredTop sz="94660"/>
  </p:normalViewPr>
  <p:slideViewPr>
    <p:cSldViewPr>
      <p:cViewPr varScale="1">
        <p:scale>
          <a:sx n="76" d="100"/>
          <a:sy n="76" d="100"/>
        </p:scale>
        <p:origin x="1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7FB9BA-7502-47F7-81C0-07281078A9D7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2</a:t>
            </a:r>
          </a:p>
          <a:p>
            <a:r>
              <a:rPr lang="en-US" sz="3000" dirty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ro-RO" sz="3000" dirty="0">
                <a:solidFill>
                  <a:srgbClr val="00B0F0"/>
                </a:solidFill>
              </a:rPr>
              <a:t>SISTEME DE BAZE DE </a:t>
            </a:r>
            <a:r>
              <a:rPr lang="ro-RO" sz="3000" dirty="0" smtClean="0">
                <a:solidFill>
                  <a:srgbClr val="00B0F0"/>
                </a:solidFill>
              </a:rPr>
              <a:t>DATE</a:t>
            </a:r>
            <a:r>
              <a:rPr lang="en-US" sz="3000" dirty="0" smtClean="0">
                <a:solidFill>
                  <a:srgbClr val="00B0F0"/>
                </a:solidFill>
              </a:rPr>
              <a:t>.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.1 </a:t>
            </a:r>
            <a:r>
              <a:rPr lang="en-US" sz="2800" dirty="0" err="1" smtClean="0">
                <a:solidFill>
                  <a:srgbClr val="00B0F0"/>
                </a:solidFill>
              </a:rPr>
              <a:t>Componentele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unui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sistem</a:t>
            </a:r>
            <a:r>
              <a:rPr lang="en-US" sz="2800" dirty="0" smtClean="0">
                <a:solidFill>
                  <a:srgbClr val="00B0F0"/>
                </a:solidFill>
              </a:rPr>
              <a:t> de </a:t>
            </a:r>
            <a:r>
              <a:rPr lang="en-US" sz="2800" dirty="0" err="1" smtClean="0">
                <a:solidFill>
                  <a:srgbClr val="00B0F0"/>
                </a:solidFill>
              </a:rPr>
              <a:t>baze</a:t>
            </a:r>
            <a:r>
              <a:rPr lang="en-US" sz="2800" dirty="0" smtClean="0">
                <a:solidFill>
                  <a:srgbClr val="00B0F0"/>
                </a:solidFill>
              </a:rPr>
              <a:t> de date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2.1.1 Hardware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2.1.2 Software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2.1.3 </a:t>
            </a:r>
            <a:r>
              <a:rPr lang="en-US" sz="2600" dirty="0" err="1" smtClean="0">
                <a:solidFill>
                  <a:srgbClr val="00B0F0"/>
                </a:solidFill>
              </a:rPr>
              <a:t>Utilizatorii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2.1.4 </a:t>
            </a:r>
            <a:r>
              <a:rPr lang="en-US" sz="2600" dirty="0" err="1">
                <a:solidFill>
                  <a:srgbClr val="00B0F0"/>
                </a:solidFill>
              </a:rPr>
              <a:t>D</a:t>
            </a:r>
            <a:r>
              <a:rPr lang="en-US" sz="2600" dirty="0" err="1" smtClean="0">
                <a:solidFill>
                  <a:srgbClr val="00B0F0"/>
                </a:solidFill>
              </a:rPr>
              <a:t>atele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persistente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.2 </a:t>
            </a:r>
            <a:r>
              <a:rPr lang="vi-VN" sz="2800" dirty="0">
                <a:solidFill>
                  <a:srgbClr val="00B0F0"/>
                </a:solidFill>
              </a:rPr>
              <a:t>Arhitectura internă a sistemlor de baze de </a:t>
            </a:r>
            <a:r>
              <a:rPr lang="vi-VN" sz="2800" dirty="0" smtClean="0">
                <a:solidFill>
                  <a:srgbClr val="00B0F0"/>
                </a:solidFill>
              </a:rPr>
              <a:t>date.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Modele </a:t>
            </a:r>
            <a:r>
              <a:rPr lang="vi-VN" sz="2800" dirty="0">
                <a:solidFill>
                  <a:srgbClr val="00B0F0"/>
                </a:solidFill>
              </a:rPr>
              <a:t>de date, scheme şi </a:t>
            </a:r>
            <a:r>
              <a:rPr lang="vi-VN" sz="2800" dirty="0" smtClean="0">
                <a:solidFill>
                  <a:srgbClr val="00B0F0"/>
                </a:solidFill>
              </a:rPr>
              <a:t>instanţe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SGBD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oferă utilizatorilor o viziune a datelor stocate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baza </a:t>
            </a:r>
            <a:r>
              <a:rPr lang="vi-VN" sz="2800" dirty="0">
                <a:solidFill>
                  <a:srgbClr val="00B0F0"/>
                </a:solidFill>
              </a:rPr>
              <a:t>de date, nemaifiind necesară cunoaşterea </a:t>
            </a:r>
            <a:r>
              <a:rPr lang="vi-VN" sz="2800" dirty="0" smtClean="0">
                <a:solidFill>
                  <a:srgbClr val="00B0F0"/>
                </a:solidFill>
              </a:rPr>
              <a:t>organizării</a:t>
            </a:r>
            <a:r>
              <a:rPr lang="ro-RO" sz="2800" dirty="0" smtClean="0">
                <a:solidFill>
                  <a:srgbClr val="00B0F0"/>
                </a:solidFill>
              </a:rPr>
              <a:t> p</a:t>
            </a:r>
            <a:r>
              <a:rPr lang="pt-BR" sz="2800" dirty="0" smtClean="0">
                <a:solidFill>
                  <a:srgbClr val="00B0F0"/>
                </a:solidFill>
              </a:rPr>
              <a:t>articulare </a:t>
            </a:r>
            <a:r>
              <a:rPr lang="pt-BR" sz="2800" dirty="0">
                <a:solidFill>
                  <a:srgbClr val="00B0F0"/>
                </a:solidFill>
              </a:rPr>
              <a:t>a </a:t>
            </a:r>
            <a:r>
              <a:rPr lang="pt-BR" sz="2800" dirty="0" smtClean="0">
                <a:solidFill>
                  <a:srgbClr val="00B0F0"/>
                </a:solidFill>
              </a:rPr>
              <a:t>sistemului</a:t>
            </a:r>
            <a:r>
              <a:rPr lang="ro-RO" sz="2800" dirty="0" smtClean="0">
                <a:solidFill>
                  <a:srgbClr val="00B0F0"/>
                </a:solidFill>
              </a:rPr>
              <a:t> şi</a:t>
            </a:r>
            <a:r>
              <a:rPr lang="pt-BR" sz="2800" dirty="0" smtClean="0">
                <a:solidFill>
                  <a:srgbClr val="00B0F0"/>
                </a:solidFill>
              </a:rPr>
              <a:t> </a:t>
            </a:r>
            <a:r>
              <a:rPr lang="pt-BR" sz="2800" dirty="0">
                <a:solidFill>
                  <a:srgbClr val="00B0F0"/>
                </a:solidFill>
              </a:rPr>
              <a:t>asigură o protecţie a datelor faţă </a:t>
            </a:r>
            <a:r>
              <a:rPr lang="pt-BR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accese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neautorizate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şi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anumite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defecte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funcţionare</a:t>
            </a:r>
            <a:r>
              <a:rPr lang="en-US" sz="2800" dirty="0">
                <a:solidFill>
                  <a:srgbClr val="00B0F0"/>
                </a:solidFill>
              </a:rPr>
              <a:t>.</a:t>
            </a:r>
            <a:endParaRPr lang="ro-RO" sz="28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Utilizatorii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Utilizatorii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unui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sistem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baze</a:t>
            </a:r>
            <a:r>
              <a:rPr lang="en-US" sz="2800" dirty="0">
                <a:solidFill>
                  <a:srgbClr val="00B0F0"/>
                </a:solidFill>
              </a:rPr>
              <a:t> de date se </a:t>
            </a:r>
            <a:r>
              <a:rPr lang="en-US" sz="2800" dirty="0" err="1">
                <a:solidFill>
                  <a:srgbClr val="00B0F0"/>
                </a:solidFill>
              </a:rPr>
              <a:t>împart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în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câteva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categorii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2"/>
                </a:solidFill>
              </a:rPr>
              <a:t>Programatorii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de </a:t>
            </a:r>
            <a:r>
              <a:rPr lang="en-US" sz="2800" dirty="0" err="1" smtClean="0">
                <a:solidFill>
                  <a:srgbClr val="00B0F0"/>
                </a:solidFill>
              </a:rPr>
              <a:t>aplicaţii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2"/>
                </a:solidFill>
              </a:rPr>
              <a:t>Utilizatorii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obişnuiţi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tx2"/>
                </a:solidFill>
              </a:rPr>
              <a:t>Administratorul </a:t>
            </a:r>
            <a:r>
              <a:rPr lang="pt-BR" sz="2800" dirty="0">
                <a:solidFill>
                  <a:srgbClr val="00B0F0"/>
                </a:solidFill>
              </a:rPr>
              <a:t>bazei de date (DataBase Administrator</a:t>
            </a:r>
            <a:r>
              <a:rPr lang="pt-BR" sz="2800" dirty="0" smtClean="0">
                <a:solidFill>
                  <a:srgbClr val="00B0F0"/>
                </a:solidFill>
              </a:rPr>
              <a:t>)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ro-RO" sz="28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Utilizatorii</a:t>
            </a:r>
          </a:p>
          <a:p>
            <a:pPr algn="just"/>
            <a:r>
              <a:rPr lang="vi-VN" sz="2700" dirty="0">
                <a:solidFill>
                  <a:schemeClr val="tx2"/>
                </a:solidFill>
              </a:rPr>
              <a:t>Programatorii de aplicaţii </a:t>
            </a:r>
            <a:r>
              <a:rPr lang="vi-VN" sz="2700" dirty="0" smtClean="0">
                <a:solidFill>
                  <a:srgbClr val="00B0F0"/>
                </a:solidFill>
              </a:rPr>
              <a:t>dezvoltă aplicaţiile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baze de date în anumite medii de programare. </a:t>
            </a:r>
            <a:r>
              <a:rPr lang="vi-VN" sz="2700" dirty="0" smtClean="0">
                <a:solidFill>
                  <a:srgbClr val="00B0F0"/>
                </a:solidFill>
              </a:rPr>
              <a:t>Aplicaţiile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pot </a:t>
            </a:r>
            <a:r>
              <a:rPr lang="vi-VN" sz="2700" dirty="0">
                <a:solidFill>
                  <a:srgbClr val="00B0F0"/>
                </a:solidFill>
              </a:rPr>
              <a:t>fi aplicaţii desktop </a:t>
            </a:r>
            <a:r>
              <a:rPr lang="vi-VN" sz="2700" dirty="0" smtClean="0">
                <a:solidFill>
                  <a:srgbClr val="00B0F0"/>
                </a:solidFill>
              </a:rPr>
              <a:t>şi </a:t>
            </a:r>
            <a:r>
              <a:rPr lang="vi-VN" sz="2700" dirty="0">
                <a:solidFill>
                  <a:srgbClr val="00B0F0"/>
                </a:solidFill>
              </a:rPr>
              <a:t>aplicaţii client-server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Aplicaţiile </a:t>
            </a:r>
            <a:r>
              <a:rPr lang="vi-VN" sz="2700" dirty="0">
                <a:solidFill>
                  <a:srgbClr val="00B0F0"/>
                </a:solidFill>
              </a:rPr>
              <a:t>desktop sunt </a:t>
            </a:r>
            <a:r>
              <a:rPr lang="vi-VN" sz="2700" dirty="0" smtClean="0">
                <a:solidFill>
                  <a:srgbClr val="00B0F0"/>
                </a:solidFill>
              </a:rPr>
              <a:t>aplicaţi</a:t>
            </a:r>
            <a:r>
              <a:rPr lang="ro-RO" sz="2700" dirty="0" smtClean="0">
                <a:solidFill>
                  <a:srgbClr val="00B0F0"/>
                </a:solidFill>
              </a:rPr>
              <a:t>i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care se instalează </a:t>
            </a:r>
            <a:r>
              <a:rPr lang="vi-VN" sz="2700" dirty="0" smtClean="0">
                <a:solidFill>
                  <a:srgbClr val="00B0F0"/>
                </a:solidFill>
              </a:rPr>
              <a:t>şi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rulează </a:t>
            </a:r>
            <a:r>
              <a:rPr lang="vi-VN" sz="2700" dirty="0">
                <a:solidFill>
                  <a:srgbClr val="00B0F0"/>
                </a:solidFill>
              </a:rPr>
              <a:t>pe un anumit </a:t>
            </a:r>
            <a:r>
              <a:rPr lang="vi-VN" sz="2700" dirty="0" smtClean="0">
                <a:solidFill>
                  <a:srgbClr val="00B0F0"/>
                </a:solidFill>
              </a:rPr>
              <a:t>calculator</a:t>
            </a:r>
            <a:r>
              <a:rPr lang="ro-RO" sz="2700" dirty="0" smtClean="0">
                <a:solidFill>
                  <a:srgbClr val="00B0F0"/>
                </a:solidFill>
              </a:rPr>
              <a:t> şi s</a:t>
            </a:r>
            <a:r>
              <a:rPr lang="vi-VN" sz="2700" dirty="0" smtClean="0">
                <a:solidFill>
                  <a:srgbClr val="00B0F0"/>
                </a:solidFill>
              </a:rPr>
              <a:t>unt implementate </a:t>
            </a:r>
            <a:r>
              <a:rPr lang="vi-VN" sz="2700" dirty="0">
                <a:solidFill>
                  <a:srgbClr val="00B0F0"/>
                </a:solidFill>
              </a:rPr>
              <a:t>în </a:t>
            </a:r>
            <a:r>
              <a:rPr lang="ro-RO" sz="2700" dirty="0" smtClean="0">
                <a:solidFill>
                  <a:srgbClr val="00B0F0"/>
                </a:solidFill>
              </a:rPr>
              <a:t>diferite </a:t>
            </a:r>
            <a:r>
              <a:rPr lang="vi-VN" sz="2700" dirty="0" smtClean="0">
                <a:solidFill>
                  <a:srgbClr val="00B0F0"/>
                </a:solidFill>
              </a:rPr>
              <a:t>medii </a:t>
            </a:r>
            <a:r>
              <a:rPr lang="vi-VN" sz="2700" dirty="0">
                <a:solidFill>
                  <a:srgbClr val="00B0F0"/>
                </a:solidFill>
              </a:rPr>
              <a:t>de </a:t>
            </a:r>
            <a:r>
              <a:rPr lang="vi-VN" sz="2700" dirty="0" smtClean="0">
                <a:solidFill>
                  <a:srgbClr val="00B0F0"/>
                </a:solidFill>
              </a:rPr>
              <a:t>programare</a:t>
            </a:r>
            <a:r>
              <a:rPr lang="ro-RO" sz="2700" dirty="0" smtClean="0">
                <a:solidFill>
                  <a:srgbClr val="00B0F0"/>
                </a:solidFill>
              </a:rPr>
              <a:t>. </a:t>
            </a:r>
            <a:r>
              <a:rPr lang="ro-RO" sz="2700" dirty="0" smtClean="0">
                <a:solidFill>
                  <a:schemeClr val="tx2"/>
                </a:solidFill>
              </a:rPr>
              <a:t>A</a:t>
            </a:r>
            <a:r>
              <a:rPr lang="vi-VN" sz="2700" dirty="0" smtClean="0">
                <a:solidFill>
                  <a:schemeClr val="tx2"/>
                </a:solidFill>
              </a:rPr>
              <a:t>plicaţiile client</a:t>
            </a:r>
            <a:r>
              <a:rPr lang="ro-RO" sz="2700" dirty="0">
                <a:solidFill>
                  <a:schemeClr val="tx2"/>
                </a:solidFill>
              </a:rPr>
              <a:t>-</a:t>
            </a:r>
            <a:r>
              <a:rPr lang="vi-VN" sz="2700" dirty="0" smtClean="0">
                <a:solidFill>
                  <a:schemeClr val="tx2"/>
                </a:solidFill>
              </a:rPr>
              <a:t>server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sunt </a:t>
            </a:r>
            <a:r>
              <a:rPr lang="vi-VN" sz="2700" dirty="0">
                <a:solidFill>
                  <a:srgbClr val="00B0F0"/>
                </a:solidFill>
              </a:rPr>
              <a:t>aplicaţii care se instalează pe un </a:t>
            </a:r>
            <a:r>
              <a:rPr lang="vi-VN" sz="2700" dirty="0" smtClean="0">
                <a:solidFill>
                  <a:srgbClr val="00B0F0"/>
                </a:solidFill>
              </a:rPr>
              <a:t>calculator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numit </a:t>
            </a:r>
            <a:r>
              <a:rPr lang="vi-VN" sz="2700" dirty="0">
                <a:solidFill>
                  <a:srgbClr val="00B0F0"/>
                </a:solidFill>
              </a:rPr>
              <a:t>server şi rulează de pe orice calculator aflat în </a:t>
            </a:r>
            <a:r>
              <a:rPr lang="vi-VN" sz="2700" dirty="0" smtClean="0">
                <a:solidFill>
                  <a:srgbClr val="00B0F0"/>
                </a:solidFill>
              </a:rPr>
              <a:t>acea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reţea</a:t>
            </a:r>
            <a:r>
              <a:rPr lang="vi-VN" sz="2700" dirty="0">
                <a:solidFill>
                  <a:srgbClr val="00B0F0"/>
                </a:solidFill>
              </a:rPr>
              <a:t>. Aceste aplicaţii sunt aplicaţii web implementate </a:t>
            </a:r>
            <a:r>
              <a:rPr lang="vi-VN" sz="2700" dirty="0" smtClean="0">
                <a:solidFill>
                  <a:srgbClr val="00B0F0"/>
                </a:solidFill>
              </a:rPr>
              <a:t>în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limbajul </a:t>
            </a:r>
            <a:r>
              <a:rPr lang="vi-VN" sz="2700" dirty="0">
                <a:solidFill>
                  <a:srgbClr val="00B0F0"/>
                </a:solidFill>
              </a:rPr>
              <a:t>de scripturi </a:t>
            </a:r>
            <a:r>
              <a:rPr lang="ro-RO" sz="2700" dirty="0" smtClean="0">
                <a:solidFill>
                  <a:schemeClr val="tx2"/>
                </a:solidFill>
              </a:rPr>
              <a:t>PHP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sau </a:t>
            </a:r>
            <a:r>
              <a:rPr lang="vi-VN" sz="2700" dirty="0" smtClean="0">
                <a:solidFill>
                  <a:schemeClr val="tx2"/>
                </a:solidFill>
              </a:rPr>
              <a:t>ASP</a:t>
            </a:r>
            <a:r>
              <a:rPr lang="vi-VN" sz="2700" dirty="0" smtClean="0">
                <a:solidFill>
                  <a:srgbClr val="00B0F0"/>
                </a:solidFill>
              </a:rPr>
              <a:t>, </a:t>
            </a:r>
            <a:r>
              <a:rPr lang="vi-VN" sz="2700" dirty="0">
                <a:solidFill>
                  <a:srgbClr val="00B0F0"/>
                </a:solidFill>
              </a:rPr>
              <a:t>cu interfaţa dezvoltată </a:t>
            </a:r>
            <a:r>
              <a:rPr lang="vi-VN" sz="2700" dirty="0" smtClean="0">
                <a:solidFill>
                  <a:srgbClr val="00B0F0"/>
                </a:solidFill>
              </a:rPr>
              <a:t>în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HTML</a:t>
            </a:r>
            <a:r>
              <a:rPr lang="vi-VN" sz="2700" dirty="0" smtClean="0">
                <a:solidFill>
                  <a:srgbClr val="00B0F0"/>
                </a:solidFill>
              </a:rPr>
              <a:t>. 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Utilizatorii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Utilizatorii obişnuiţi </a:t>
            </a:r>
            <a:r>
              <a:rPr lang="vi-VN" sz="2800" dirty="0">
                <a:solidFill>
                  <a:srgbClr val="00B0F0"/>
                </a:solidFill>
              </a:rPr>
              <a:t>sunt acei utilizatori care accesează </a:t>
            </a:r>
            <a:r>
              <a:rPr lang="vi-VN" sz="2800" dirty="0" smtClean="0">
                <a:solidFill>
                  <a:srgbClr val="00B0F0"/>
                </a:solidFill>
              </a:rPr>
              <a:t>baza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date prin intermediul unei aplicaţii de baze de date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Aceşti </a:t>
            </a:r>
            <a:r>
              <a:rPr lang="vi-VN" sz="2800" dirty="0">
                <a:solidFill>
                  <a:srgbClr val="00B0F0"/>
                </a:solidFill>
              </a:rPr>
              <a:t>utilizatori au drepturi limitate asupra accesului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datele </a:t>
            </a:r>
            <a:r>
              <a:rPr lang="vi-VN" sz="2800" dirty="0">
                <a:solidFill>
                  <a:srgbClr val="00B0F0"/>
                </a:solidFill>
              </a:rPr>
              <a:t>din baza de date, ei neavând cunoştinţe </a:t>
            </a:r>
            <a:r>
              <a:rPr lang="vi-VN" sz="2800" dirty="0" smtClean="0">
                <a:solidFill>
                  <a:srgbClr val="00B0F0"/>
                </a:solidFill>
              </a:rPr>
              <a:t>aprofundate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asupra </a:t>
            </a:r>
            <a:r>
              <a:rPr lang="vi-VN" sz="2800" dirty="0">
                <a:solidFill>
                  <a:srgbClr val="00B0F0"/>
                </a:solidFill>
              </a:rPr>
              <a:t>structurii şi a datelor din acea bază de 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Utilizatorii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Administratorul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bazei de date (DataBase Administrator</a:t>
            </a:r>
            <a:r>
              <a:rPr lang="vi-VN" sz="2800" dirty="0" smtClean="0">
                <a:solidFill>
                  <a:srgbClr val="00B0F0"/>
                </a:solidFill>
              </a:rPr>
              <a:t>)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este o persoană autorizată, care are ca </a:t>
            </a:r>
            <a:r>
              <a:rPr lang="vi-VN" sz="2800" dirty="0" smtClean="0">
                <a:solidFill>
                  <a:srgbClr val="00B0F0"/>
                </a:solidFill>
              </a:rPr>
              <a:t>sarcină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administrarea </a:t>
            </a:r>
            <a:r>
              <a:rPr lang="vi-VN" sz="2800" dirty="0">
                <a:solidFill>
                  <a:schemeClr val="tx2"/>
                </a:solidFill>
              </a:rPr>
              <a:t>resurselor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autorizarea accesului</a:t>
            </a:r>
            <a:r>
              <a:rPr lang="vi-VN" sz="2800" dirty="0">
                <a:solidFill>
                  <a:srgbClr val="00B0F0"/>
                </a:solidFill>
              </a:rPr>
              <a:t> la baza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, a </a:t>
            </a:r>
            <a:r>
              <a:rPr lang="vi-VN" sz="2800" dirty="0">
                <a:solidFill>
                  <a:schemeClr val="tx2"/>
                </a:solidFill>
              </a:rPr>
              <a:t>coordonării şi monitorizării utilizatorilor</a:t>
            </a:r>
            <a:r>
              <a:rPr lang="vi-VN" sz="2800" dirty="0">
                <a:solidFill>
                  <a:srgbClr val="00B0F0"/>
                </a:solidFill>
              </a:rPr>
              <a:t> acelei </a:t>
            </a:r>
            <a:r>
              <a:rPr lang="vi-VN" sz="2800" dirty="0" smtClean="0">
                <a:solidFill>
                  <a:srgbClr val="00B0F0"/>
                </a:solidFill>
              </a:rPr>
              <a:t>baze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date. Administratorul bazei de date efectuează </a:t>
            </a:r>
            <a:r>
              <a:rPr lang="vi-VN" sz="2800" dirty="0" smtClean="0">
                <a:solidFill>
                  <a:srgbClr val="00B0F0"/>
                </a:solidFill>
              </a:rPr>
              <a:t>şi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operaţii </a:t>
            </a:r>
            <a:r>
              <a:rPr lang="vi-VN" sz="2800" dirty="0">
                <a:solidFill>
                  <a:srgbClr val="00B0F0"/>
                </a:solidFill>
              </a:rPr>
              <a:t>periodice de </a:t>
            </a:r>
            <a:r>
              <a:rPr lang="vi-VN" sz="2800" dirty="0" smtClean="0">
                <a:solidFill>
                  <a:srgbClr val="00B0F0"/>
                </a:solidFill>
              </a:rPr>
              <a:t>salvare a datelor </a:t>
            </a:r>
            <a:r>
              <a:rPr lang="vi-VN" sz="2800" dirty="0">
                <a:solidFill>
                  <a:srgbClr val="00B0F0"/>
                </a:solidFill>
              </a:rPr>
              <a:t>(backup) şi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refacere </a:t>
            </a:r>
            <a:r>
              <a:rPr lang="vi-VN" sz="2800" dirty="0">
                <a:solidFill>
                  <a:srgbClr val="00B0F0"/>
                </a:solidFill>
              </a:rPr>
              <a:t>a lor atunci când este necesar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Datele persistente</a:t>
            </a: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Datele memorate într-o bază de date sunt </a:t>
            </a:r>
            <a:r>
              <a:rPr lang="vi-VN" sz="2700" dirty="0">
                <a:solidFill>
                  <a:schemeClr val="tx2"/>
                </a:solidFill>
              </a:rPr>
              <a:t>date persistente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adică </a:t>
            </a:r>
            <a:r>
              <a:rPr lang="vi-VN" sz="2700" dirty="0">
                <a:solidFill>
                  <a:srgbClr val="00B0F0"/>
                </a:solidFill>
              </a:rPr>
              <a:t>date care rămân memorate pe </a:t>
            </a:r>
            <a:r>
              <a:rPr lang="ro-RO" sz="2700" dirty="0" smtClean="0">
                <a:solidFill>
                  <a:srgbClr val="00B0F0"/>
                </a:solidFill>
              </a:rPr>
              <a:t>S</a:t>
            </a:r>
            <a:r>
              <a:rPr lang="en-US" sz="2700">
                <a:solidFill>
                  <a:srgbClr val="00B0F0"/>
                </a:solidFill>
              </a:rPr>
              <a:t>S</a:t>
            </a:r>
            <a:r>
              <a:rPr lang="ro-RO" sz="2700" smtClean="0">
                <a:solidFill>
                  <a:srgbClr val="00B0F0"/>
                </a:solidFill>
              </a:rPr>
              <a:t>D</a:t>
            </a:r>
            <a:r>
              <a:rPr lang="en-US" sz="2700" dirty="0" smtClean="0">
                <a:solidFill>
                  <a:srgbClr val="00B0F0"/>
                </a:solidFill>
              </a:rPr>
              <a:t>/</a:t>
            </a:r>
            <a:r>
              <a:rPr lang="ro-RO" sz="2700" dirty="0" smtClean="0">
                <a:solidFill>
                  <a:srgbClr val="00B0F0"/>
                </a:solidFill>
              </a:rPr>
              <a:t>HDD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independent </a:t>
            </a:r>
            <a:r>
              <a:rPr lang="vi-VN" sz="2700" dirty="0">
                <a:solidFill>
                  <a:srgbClr val="00B0F0"/>
                </a:solidFill>
              </a:rPr>
              <a:t>de execuţia programelor de aplicaţii. </a:t>
            </a:r>
            <a:r>
              <a:rPr lang="vi-VN" sz="2700" dirty="0" smtClean="0">
                <a:solidFill>
                  <a:srgbClr val="00B0F0"/>
                </a:solidFill>
              </a:rPr>
              <a:t>Datele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persistente </a:t>
            </a:r>
            <a:r>
              <a:rPr lang="vi-VN" sz="2700" dirty="0">
                <a:solidFill>
                  <a:srgbClr val="00B0F0"/>
                </a:solidFill>
              </a:rPr>
              <a:t>ale unei baze de date se introduc, se şterg sau </a:t>
            </a:r>
            <a:r>
              <a:rPr lang="vi-VN" sz="2700" dirty="0" smtClean="0">
                <a:solidFill>
                  <a:srgbClr val="00B0F0"/>
                </a:solidFill>
              </a:rPr>
              <a:t>se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actualizează </a:t>
            </a:r>
            <a:r>
              <a:rPr lang="vi-VN" sz="2700" dirty="0">
                <a:solidFill>
                  <a:srgbClr val="00B0F0"/>
                </a:solidFill>
              </a:rPr>
              <a:t>în funcţie de date de </a:t>
            </a:r>
            <a:r>
              <a:rPr lang="vi-VN" sz="2700" dirty="0" smtClean="0">
                <a:solidFill>
                  <a:srgbClr val="00B0F0"/>
                </a:solidFill>
              </a:rPr>
              <a:t>intrare. </a:t>
            </a:r>
            <a:r>
              <a:rPr lang="vi-VN" sz="2700" dirty="0">
                <a:solidFill>
                  <a:srgbClr val="00B0F0"/>
                </a:solidFill>
              </a:rPr>
              <a:t>Iniţial datele de intare sunt date nepersistente, </a:t>
            </a:r>
            <a:r>
              <a:rPr lang="vi-VN" sz="2700" dirty="0" smtClean="0">
                <a:solidFill>
                  <a:srgbClr val="00B0F0"/>
                </a:solidFill>
              </a:rPr>
              <a:t>ele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devenind </a:t>
            </a:r>
            <a:r>
              <a:rPr lang="vi-VN" sz="2700" dirty="0">
                <a:solidFill>
                  <a:srgbClr val="00B0F0"/>
                </a:solidFill>
              </a:rPr>
              <a:t>persistente după ce au fost </a:t>
            </a:r>
            <a:r>
              <a:rPr lang="vi-VN" sz="2700" dirty="0">
                <a:solidFill>
                  <a:schemeClr val="tx2"/>
                </a:solidFill>
              </a:rPr>
              <a:t>validate</a:t>
            </a:r>
            <a:r>
              <a:rPr lang="vi-VN" sz="2700" dirty="0">
                <a:solidFill>
                  <a:srgbClr val="00B0F0"/>
                </a:solidFill>
              </a:rPr>
              <a:t> de SGBD. </a:t>
            </a:r>
            <a:r>
              <a:rPr lang="vi-VN" sz="2700" dirty="0" smtClean="0">
                <a:solidFill>
                  <a:srgbClr val="00B0F0"/>
                </a:solidFill>
              </a:rPr>
              <a:t>Datele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ieşire ale unui sistem de baze de date sunt tot </a:t>
            </a:r>
            <a:r>
              <a:rPr lang="vi-VN" sz="2700" dirty="0" smtClean="0">
                <a:solidFill>
                  <a:schemeClr val="tx2"/>
                </a:solidFill>
              </a:rPr>
              <a:t>date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nepersistenete</a:t>
            </a:r>
            <a:r>
              <a:rPr lang="vi-VN" sz="2700" dirty="0">
                <a:solidFill>
                  <a:srgbClr val="00B0F0"/>
                </a:solidFill>
              </a:rPr>
              <a:t>, ele provenind din operaţii de interogare a </a:t>
            </a:r>
            <a:r>
              <a:rPr lang="vi-VN" sz="2700" dirty="0" smtClean="0">
                <a:solidFill>
                  <a:srgbClr val="00B0F0"/>
                </a:solidFill>
              </a:rPr>
              <a:t>bazei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date şi puse la dispoziţie utilizatorului sunt formă de </a:t>
            </a:r>
            <a:r>
              <a:rPr lang="ro-RO" sz="2700" dirty="0" smtClean="0">
                <a:solidFill>
                  <a:schemeClr val="tx2"/>
                </a:solidFill>
              </a:rPr>
              <a:t>view</a:t>
            </a:r>
            <a:r>
              <a:rPr lang="ro-RO" sz="2700" dirty="0" smtClean="0">
                <a:solidFill>
                  <a:srgbClr val="00B0F0"/>
                </a:solidFill>
              </a:rPr>
              <a:t>, </a:t>
            </a:r>
            <a:r>
              <a:rPr lang="vi-VN" sz="2700" dirty="0" smtClean="0">
                <a:solidFill>
                  <a:schemeClr val="tx2"/>
                </a:solidFill>
              </a:rPr>
              <a:t>raport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ro-RO" sz="2700" dirty="0" smtClean="0">
                <a:solidFill>
                  <a:srgbClr val="00B0F0"/>
                </a:solidFill>
              </a:rPr>
              <a:t>sau </a:t>
            </a:r>
            <a:r>
              <a:rPr lang="vi-VN" sz="2700" dirty="0" smtClean="0">
                <a:solidFill>
                  <a:schemeClr val="tx2"/>
                </a:solidFill>
              </a:rPr>
              <a:t>afişare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Una din caracteristicile fundamentale a bazelor de </a:t>
            </a:r>
            <a:r>
              <a:rPr lang="vi-VN" sz="2700" dirty="0" smtClean="0">
                <a:solidFill>
                  <a:srgbClr val="00B0F0"/>
                </a:solidFill>
              </a:rPr>
              <a:t>date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este </a:t>
            </a:r>
            <a:r>
              <a:rPr lang="vi-VN" sz="2700" dirty="0">
                <a:solidFill>
                  <a:srgbClr val="00B0F0"/>
                </a:solidFill>
              </a:rPr>
              <a:t>dată de faptul că produce </a:t>
            </a:r>
            <a:r>
              <a:rPr lang="en-US" sz="2700" dirty="0">
                <a:solidFill>
                  <a:schemeClr val="tx2"/>
                </a:solidFill>
              </a:rPr>
              <a:t>3</a:t>
            </a:r>
            <a:r>
              <a:rPr lang="vi-VN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>
                <a:solidFill>
                  <a:schemeClr val="tx2"/>
                </a:solidFill>
              </a:rPr>
              <a:t>niveluri de abstractizare </a:t>
            </a:r>
            <a:r>
              <a:rPr lang="vi-VN" sz="2700" dirty="0" smtClean="0">
                <a:solidFill>
                  <a:schemeClr val="tx2"/>
                </a:solidFill>
              </a:rPr>
              <a:t>a</a:t>
            </a:r>
            <a:r>
              <a:rPr lang="en-US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datelor</a:t>
            </a:r>
            <a:r>
              <a:rPr lang="vi-VN" sz="2700" dirty="0">
                <a:solidFill>
                  <a:srgbClr val="00B0F0"/>
                </a:solidFill>
              </a:rPr>
              <a:t>, prin ascunderea detaliilor legate de stocarea datelor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detalii </a:t>
            </a:r>
            <a:r>
              <a:rPr lang="vi-VN" sz="2700" dirty="0">
                <a:solidFill>
                  <a:srgbClr val="00B0F0"/>
                </a:solidFill>
              </a:rPr>
              <a:t>ce nu sunt utile utilizatorilor bazei de date. Se </a:t>
            </a:r>
            <a:r>
              <a:rPr lang="vi-VN" sz="2700" dirty="0" smtClean="0">
                <a:solidFill>
                  <a:srgbClr val="00B0F0"/>
                </a:solidFill>
              </a:rPr>
              <a:t>defineşte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modelul </a:t>
            </a:r>
            <a:r>
              <a:rPr lang="vi-VN" sz="2700" dirty="0">
                <a:solidFill>
                  <a:schemeClr val="tx2"/>
                </a:solidFill>
              </a:rPr>
              <a:t>datelor</a:t>
            </a:r>
            <a:r>
              <a:rPr lang="vi-VN" sz="2700" dirty="0">
                <a:solidFill>
                  <a:srgbClr val="00B0F0"/>
                </a:solidFill>
              </a:rPr>
              <a:t> ca un set de concepte ce poate fi utilizat </a:t>
            </a:r>
            <a:r>
              <a:rPr lang="vi-VN" sz="2700" dirty="0" smtClean="0">
                <a:solidFill>
                  <a:srgbClr val="00B0F0"/>
                </a:solidFill>
              </a:rPr>
              <a:t>în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descriereea </a:t>
            </a:r>
            <a:r>
              <a:rPr lang="vi-VN" sz="2700" dirty="0">
                <a:solidFill>
                  <a:schemeClr val="tx2"/>
                </a:solidFill>
              </a:rPr>
              <a:t>structurii datelor</a:t>
            </a:r>
            <a:r>
              <a:rPr lang="vi-VN" sz="2700" dirty="0">
                <a:solidFill>
                  <a:srgbClr val="00B0F0"/>
                </a:solidFill>
              </a:rPr>
              <a:t>. Prin </a:t>
            </a:r>
            <a:r>
              <a:rPr lang="vi-VN" sz="2700" dirty="0">
                <a:solidFill>
                  <a:schemeClr val="tx2"/>
                </a:solidFill>
              </a:rPr>
              <a:t>structura bazei de date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înţelege </a:t>
            </a:r>
            <a:r>
              <a:rPr lang="vi-VN" sz="2700" dirty="0">
                <a:solidFill>
                  <a:schemeClr val="tx2"/>
                </a:solidFill>
              </a:rPr>
              <a:t>tipul datelor</a:t>
            </a:r>
            <a:r>
              <a:rPr lang="vi-VN" sz="2700" dirty="0">
                <a:solidFill>
                  <a:srgbClr val="00B0F0"/>
                </a:solidFill>
              </a:rPr>
              <a:t>, </a:t>
            </a:r>
            <a:r>
              <a:rPr lang="vi-VN" sz="2700" dirty="0">
                <a:solidFill>
                  <a:schemeClr val="tx2"/>
                </a:solidFill>
              </a:rPr>
              <a:t>legătura dintre ele</a:t>
            </a:r>
            <a:r>
              <a:rPr lang="vi-VN" sz="2700" dirty="0">
                <a:solidFill>
                  <a:srgbClr val="00B0F0"/>
                </a:solidFill>
              </a:rPr>
              <a:t>, </a:t>
            </a:r>
            <a:r>
              <a:rPr lang="vi-VN" sz="2700" dirty="0">
                <a:solidFill>
                  <a:schemeClr val="tx2"/>
                </a:solidFill>
              </a:rPr>
              <a:t>restricţiile</a:t>
            </a:r>
            <a:r>
              <a:rPr lang="vi-VN" sz="2700" dirty="0">
                <a:solidFill>
                  <a:srgbClr val="00B0F0"/>
                </a:solidFill>
              </a:rPr>
              <a:t> ce </a:t>
            </a:r>
            <a:r>
              <a:rPr lang="vi-VN" sz="2700" dirty="0" smtClean="0">
                <a:solidFill>
                  <a:srgbClr val="00B0F0"/>
                </a:solidFill>
              </a:rPr>
              <a:t>trebuie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îndeplinite </a:t>
            </a:r>
            <a:r>
              <a:rPr lang="vi-VN" sz="2700" dirty="0">
                <a:solidFill>
                  <a:srgbClr val="00B0F0"/>
                </a:solidFill>
              </a:rPr>
              <a:t>de date. Cele mai multe baze de date includ un set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operaţii </a:t>
            </a:r>
            <a:r>
              <a:rPr lang="vi-VN" sz="2700" dirty="0">
                <a:solidFill>
                  <a:srgbClr val="00B0F0"/>
                </a:solidFill>
              </a:rPr>
              <a:t>ce specifică modul de acces la date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3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endParaRPr lang="en-US" sz="27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O </a:t>
            </a:r>
            <a:r>
              <a:rPr lang="vi-VN" sz="2800" dirty="0">
                <a:solidFill>
                  <a:srgbClr val="00B0F0"/>
                </a:solidFill>
              </a:rPr>
              <a:t>structură de date asociată unei baze de date poate </a:t>
            </a:r>
            <a:r>
              <a:rPr lang="vi-VN" sz="2800" dirty="0" smtClean="0">
                <a:solidFill>
                  <a:srgbClr val="00B0F0"/>
                </a:solidFill>
              </a:rPr>
              <a:t>fi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reprezentată </a:t>
            </a:r>
            <a:r>
              <a:rPr lang="vi-VN" sz="2800" dirty="0">
                <a:solidFill>
                  <a:srgbClr val="00B0F0"/>
                </a:solidFill>
              </a:rPr>
              <a:t>pe trei niveluri, având ca scop separarea </a:t>
            </a:r>
            <a:r>
              <a:rPr lang="vi-VN" sz="2800" dirty="0" smtClean="0">
                <a:solidFill>
                  <a:srgbClr val="00B0F0"/>
                </a:solidFill>
              </a:rPr>
              <a:t>aplicaţiilor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utilizatorului </a:t>
            </a:r>
            <a:r>
              <a:rPr lang="vi-VN" sz="2800" dirty="0">
                <a:solidFill>
                  <a:srgbClr val="00B0F0"/>
                </a:solidFill>
              </a:rPr>
              <a:t>de baza de date fizică. Schema bazei de date pe </a:t>
            </a:r>
            <a:r>
              <a:rPr lang="vi-VN" sz="2800" dirty="0" smtClean="0">
                <a:solidFill>
                  <a:srgbClr val="00B0F0"/>
                </a:solidFill>
              </a:rPr>
              <a:t>cele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trei </a:t>
            </a:r>
            <a:r>
              <a:rPr lang="vi-VN" sz="2800" dirty="0">
                <a:solidFill>
                  <a:srgbClr val="00B0F0"/>
                </a:solidFill>
              </a:rPr>
              <a:t>niveluri poate fi văzută astfel</a:t>
            </a:r>
            <a:r>
              <a:rPr lang="vi-VN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endParaRPr lang="en-US" sz="3000" dirty="0" smtClean="0">
              <a:solidFill>
                <a:srgbClr val="00B0F0"/>
              </a:solidFill>
            </a:endParaRPr>
          </a:p>
          <a:p>
            <a:pPr algn="just"/>
            <a:r>
              <a:rPr lang="en-US" sz="3000" dirty="0" err="1" smtClean="0">
                <a:solidFill>
                  <a:srgbClr val="00B0F0"/>
                </a:solidFill>
              </a:rPr>
              <a:t>Nivelul</a:t>
            </a:r>
            <a:r>
              <a:rPr lang="en-US" sz="3000" dirty="0" smtClean="0">
                <a:solidFill>
                  <a:srgbClr val="00B0F0"/>
                </a:solidFill>
              </a:rPr>
              <a:t> extern</a:t>
            </a:r>
          </a:p>
          <a:p>
            <a:pPr algn="just"/>
            <a:endParaRPr lang="en-US" sz="3000" dirty="0">
              <a:solidFill>
                <a:srgbClr val="00B0F0"/>
              </a:solidFill>
            </a:endParaRPr>
          </a:p>
          <a:p>
            <a:pPr algn="just"/>
            <a:r>
              <a:rPr lang="en-US" sz="3000" dirty="0" err="1" smtClean="0">
                <a:solidFill>
                  <a:srgbClr val="00B0F0"/>
                </a:solidFill>
              </a:rPr>
              <a:t>Nivelul</a:t>
            </a:r>
            <a:r>
              <a:rPr lang="en-US" sz="3000" dirty="0" smtClean="0">
                <a:solidFill>
                  <a:srgbClr val="00B0F0"/>
                </a:solidFill>
              </a:rPr>
              <a:t> conceptual</a:t>
            </a:r>
          </a:p>
          <a:p>
            <a:pPr algn="just"/>
            <a:endParaRPr lang="en-US" sz="3000" dirty="0">
              <a:solidFill>
                <a:srgbClr val="00B0F0"/>
              </a:solidFill>
            </a:endParaRPr>
          </a:p>
          <a:p>
            <a:pPr algn="just"/>
            <a:r>
              <a:rPr lang="en-US" sz="3000" dirty="0" err="1" smtClean="0">
                <a:solidFill>
                  <a:srgbClr val="00B0F0"/>
                </a:solidFill>
              </a:rPr>
              <a:t>Nivelul</a:t>
            </a:r>
            <a:r>
              <a:rPr lang="en-US" sz="3000" dirty="0" smtClean="0">
                <a:solidFill>
                  <a:srgbClr val="00B0F0"/>
                </a:solidFill>
              </a:rPr>
              <a:t> intern</a:t>
            </a:r>
            <a:endParaRPr lang="ro-RO" sz="3000" dirty="0" smtClean="0">
              <a:solidFill>
                <a:srgbClr val="00B0F0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229100" y="2507673"/>
            <a:ext cx="1447800" cy="914400"/>
          </a:xfrm>
          <a:prstGeom prst="flowChartProcess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Vedere</a:t>
            </a:r>
            <a:endParaRPr lang="en-US" dirty="0"/>
          </a:p>
          <a:p>
            <a:pPr algn="ctr"/>
            <a:r>
              <a:rPr lang="en-US" dirty="0" err="1" smtClean="0"/>
              <a:t>Grup</a:t>
            </a:r>
            <a:endParaRPr lang="en-US" dirty="0" smtClean="0"/>
          </a:p>
          <a:p>
            <a:pPr algn="ctr"/>
            <a:r>
              <a:rPr lang="en-US" dirty="0" err="1" smtClean="0"/>
              <a:t>Utilizator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6743700" y="2507673"/>
            <a:ext cx="1447800" cy="914400"/>
          </a:xfrm>
          <a:prstGeom prst="flowChartProcess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Vedere</a:t>
            </a:r>
            <a:endParaRPr lang="en-US" dirty="0"/>
          </a:p>
          <a:p>
            <a:pPr algn="ctr"/>
            <a:r>
              <a:rPr lang="en-US" dirty="0" err="1" smtClean="0"/>
              <a:t>Grup</a:t>
            </a:r>
            <a:endParaRPr lang="en-US" dirty="0" smtClean="0"/>
          </a:p>
          <a:p>
            <a:pPr algn="ctr"/>
            <a:r>
              <a:rPr lang="en-US" dirty="0" err="1" smtClean="0"/>
              <a:t>Utilizator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953000" y="3879273"/>
            <a:ext cx="2514600" cy="381000"/>
          </a:xfrm>
          <a:prstGeom prst="flowChartProcess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</a:t>
            </a:r>
            <a:r>
              <a:rPr lang="en-US" dirty="0" err="1" smtClean="0"/>
              <a:t>conceptuala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953000" y="4901046"/>
            <a:ext cx="2514600" cy="381000"/>
          </a:xfrm>
          <a:prstGeom prst="flowChartProcess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</a:t>
            </a:r>
            <a:r>
              <a:rPr lang="en-US" dirty="0" err="1" smtClean="0"/>
              <a:t>interna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8700" y="5753100"/>
            <a:ext cx="2743200" cy="671945"/>
          </a:xfrm>
          <a:prstGeom prst="ellips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</a:t>
            </a:r>
            <a:r>
              <a:rPr lang="en-US" dirty="0" err="1" smtClean="0"/>
              <a:t>memorate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H="1" flipV="1">
            <a:off x="4953000" y="3422073"/>
            <a:ext cx="1257300" cy="45720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6210300" y="3422073"/>
            <a:ext cx="1257300" cy="45720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210300" y="4260273"/>
            <a:ext cx="0" cy="640773"/>
          </a:xfrm>
          <a:prstGeom prst="straightConnector1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>
            <a:off x="6210300" y="5282046"/>
            <a:ext cx="0" cy="47105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 smtClean="0">
                <a:solidFill>
                  <a:schemeClr val="tx2"/>
                </a:solidFill>
              </a:rPr>
              <a:t>Nivelul </a:t>
            </a:r>
            <a:r>
              <a:rPr lang="vi-VN" sz="2800" b="1" dirty="0">
                <a:solidFill>
                  <a:schemeClr val="tx2"/>
                </a:solidFill>
              </a:rPr>
              <a:t>intern </a:t>
            </a:r>
            <a:r>
              <a:rPr lang="vi-VN" sz="2800" dirty="0">
                <a:solidFill>
                  <a:srgbClr val="00B0F0"/>
                </a:solidFill>
              </a:rPr>
              <a:t>constituit din schema internă ce </a:t>
            </a:r>
            <a:r>
              <a:rPr lang="vi-VN" sz="2800" dirty="0" smtClean="0">
                <a:solidFill>
                  <a:srgbClr val="00B0F0"/>
                </a:solidFill>
              </a:rPr>
              <a:t>descrie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structura </a:t>
            </a:r>
            <a:r>
              <a:rPr lang="vi-VN" sz="2800" dirty="0">
                <a:solidFill>
                  <a:srgbClr val="00B0F0"/>
                </a:solidFill>
              </a:rPr>
              <a:t>de stocare fizică a datelor în baza de date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utilizând </a:t>
            </a:r>
            <a:r>
              <a:rPr lang="vi-VN" sz="2800" dirty="0">
                <a:solidFill>
                  <a:srgbClr val="00B0F0"/>
                </a:solidFill>
              </a:rPr>
              <a:t>un model al datelor fizice. La acest nivel se </a:t>
            </a:r>
            <a:r>
              <a:rPr lang="vi-VN" sz="2800" dirty="0" smtClean="0">
                <a:solidFill>
                  <a:srgbClr val="00B0F0"/>
                </a:solidFill>
              </a:rPr>
              <a:t>descriu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detaliile </a:t>
            </a:r>
            <a:r>
              <a:rPr lang="vi-VN" sz="2800" dirty="0">
                <a:solidFill>
                  <a:srgbClr val="00B0F0"/>
                </a:solidFill>
              </a:rPr>
              <a:t>complete ale stocării, precum şi modul de acces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2. </a:t>
            </a:r>
            <a:r>
              <a:rPr lang="ro-RO" sz="3000" dirty="0">
                <a:solidFill>
                  <a:srgbClr val="00B0F0"/>
                </a:solidFill>
              </a:rPr>
              <a:t>SISTEME DE BAZE DE </a:t>
            </a:r>
            <a:r>
              <a:rPr lang="ro-RO" sz="3000" dirty="0" smtClean="0">
                <a:solidFill>
                  <a:srgbClr val="00B0F0"/>
                </a:solidFill>
              </a:rPr>
              <a:t>DATE</a:t>
            </a:r>
            <a:r>
              <a:rPr lang="en-US" sz="3000" dirty="0" smtClean="0">
                <a:solidFill>
                  <a:srgbClr val="00B0F0"/>
                </a:solidFill>
              </a:rPr>
              <a:t>.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.3 </a:t>
            </a:r>
            <a:r>
              <a:rPr lang="en-US" sz="2800" dirty="0" err="1">
                <a:solidFill>
                  <a:srgbClr val="00B0F0"/>
                </a:solidFill>
              </a:rPr>
              <a:t>Independenţa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datelor</a:t>
            </a:r>
            <a:endParaRPr lang="en-US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2.4 </a:t>
            </a:r>
            <a:r>
              <a:rPr lang="vi-VN" sz="2800" dirty="0">
                <a:solidFill>
                  <a:srgbClr val="00B0F0"/>
                </a:solidFill>
              </a:rPr>
              <a:t>Limbaje SGBD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pPr lvl="1" algn="l"/>
            <a:r>
              <a:rPr lang="en-US" sz="2800" dirty="0">
                <a:solidFill>
                  <a:srgbClr val="00B0F0"/>
                </a:solidFill>
              </a:rPr>
              <a:t>2.5 </a:t>
            </a:r>
            <a:r>
              <a:rPr lang="en-US" sz="2800" dirty="0" err="1">
                <a:solidFill>
                  <a:srgbClr val="00B0F0"/>
                </a:solidFill>
              </a:rPr>
              <a:t>Interfeţe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SGBD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2.5.1 </a:t>
            </a:r>
            <a:r>
              <a:rPr lang="en-US" sz="2600" dirty="0" err="1" smtClean="0">
                <a:solidFill>
                  <a:srgbClr val="00B0F0"/>
                </a:solidFill>
              </a:rPr>
              <a:t>Interfeţe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bazate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pe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meniuri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2.5.2 </a:t>
            </a:r>
            <a:r>
              <a:rPr lang="en-US" sz="2600" dirty="0" err="1" smtClean="0">
                <a:solidFill>
                  <a:srgbClr val="00B0F0"/>
                </a:solidFill>
              </a:rPr>
              <a:t>Interfeţe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grafice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>
                <a:solidFill>
                  <a:srgbClr val="00B0F0"/>
                </a:solidFill>
              </a:rPr>
              <a:t>2.5.3 </a:t>
            </a:r>
            <a:r>
              <a:rPr lang="en-US" sz="2600" dirty="0" err="1">
                <a:solidFill>
                  <a:srgbClr val="00B0F0"/>
                </a:solidFill>
              </a:rPr>
              <a:t>Interfeţe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bazate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pe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forme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>
                <a:solidFill>
                  <a:srgbClr val="00B0F0"/>
                </a:solidFill>
              </a:rPr>
              <a:t>2.5.4 </a:t>
            </a:r>
            <a:r>
              <a:rPr lang="en-US" sz="2600" dirty="0" err="1">
                <a:solidFill>
                  <a:srgbClr val="00B0F0"/>
                </a:solidFill>
              </a:rPr>
              <a:t>Interfeţe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în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limbaj</a:t>
            </a:r>
            <a:r>
              <a:rPr lang="en-US" sz="2600" dirty="0">
                <a:solidFill>
                  <a:srgbClr val="00B0F0"/>
                </a:solidFill>
              </a:rPr>
              <a:t> natural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>
                <a:solidFill>
                  <a:srgbClr val="00B0F0"/>
                </a:solidFill>
              </a:rPr>
              <a:t>2.5.5 </a:t>
            </a:r>
            <a:r>
              <a:rPr lang="en-US" sz="2600" dirty="0" err="1">
                <a:solidFill>
                  <a:srgbClr val="00B0F0"/>
                </a:solidFill>
              </a:rPr>
              <a:t>Interfeţe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specializate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cererilor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repetate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2.5.6 </a:t>
            </a:r>
            <a:r>
              <a:rPr lang="pt-BR" sz="2600" dirty="0">
                <a:solidFill>
                  <a:srgbClr val="00B0F0"/>
                </a:solidFill>
              </a:rPr>
              <a:t>Interfeţe pentru administratorii </a:t>
            </a:r>
            <a:r>
              <a:rPr lang="pt-BR" sz="2600" dirty="0" smtClean="0">
                <a:solidFill>
                  <a:srgbClr val="00B0F0"/>
                </a:solidFill>
              </a:rPr>
              <a:t>BD</a:t>
            </a:r>
            <a:endParaRPr lang="en-US" sz="26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2.6 </a:t>
            </a:r>
            <a:r>
              <a:rPr lang="en-US" sz="2800" dirty="0" err="1" smtClean="0">
                <a:solidFill>
                  <a:srgbClr val="00B0F0"/>
                </a:solidFill>
              </a:rPr>
              <a:t>Exemple</a:t>
            </a:r>
            <a:r>
              <a:rPr lang="en-US" sz="2800" dirty="0" smtClean="0">
                <a:solidFill>
                  <a:srgbClr val="00B0F0"/>
                </a:solidFill>
              </a:rPr>
              <a:t> SGBD</a:t>
            </a:r>
            <a:endParaRPr lang="pt-BR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 smtClean="0">
                <a:solidFill>
                  <a:schemeClr val="tx2"/>
                </a:solidFill>
              </a:rPr>
              <a:t>Nivelul </a:t>
            </a:r>
            <a:r>
              <a:rPr lang="vi-VN" sz="2800" b="1" dirty="0">
                <a:solidFill>
                  <a:schemeClr val="tx2"/>
                </a:solidFill>
              </a:rPr>
              <a:t>conceptual </a:t>
            </a:r>
            <a:r>
              <a:rPr lang="vi-VN" sz="2800" dirty="0">
                <a:solidFill>
                  <a:srgbClr val="00B0F0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schema conceptuală </a:t>
            </a:r>
            <a:r>
              <a:rPr lang="vi-VN" sz="2800" dirty="0" smtClean="0">
                <a:solidFill>
                  <a:srgbClr val="00B0F0"/>
                </a:solidFill>
              </a:rPr>
              <a:t>descrie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structura </a:t>
            </a:r>
            <a:r>
              <a:rPr lang="vi-VN" sz="2800" dirty="0">
                <a:solidFill>
                  <a:srgbClr val="00B0F0"/>
                </a:solidFill>
              </a:rPr>
              <a:t>întregii baze de date pentru o comunitate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utilizatori</a:t>
            </a:r>
            <a:r>
              <a:rPr lang="vi-VN" sz="2800" dirty="0">
                <a:solidFill>
                  <a:srgbClr val="00B0F0"/>
                </a:solidFill>
              </a:rPr>
              <a:t>. La nivelul conceptual se face o </a:t>
            </a:r>
            <a:r>
              <a:rPr lang="vi-VN" sz="2800" dirty="0" smtClean="0">
                <a:solidFill>
                  <a:srgbClr val="00B0F0"/>
                </a:solidFill>
              </a:rPr>
              <a:t>descriere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completă </a:t>
            </a:r>
            <a:r>
              <a:rPr lang="vi-VN" sz="2800" dirty="0">
                <a:solidFill>
                  <a:srgbClr val="00B0F0"/>
                </a:solidFill>
              </a:rPr>
              <a:t>a bazei de date, ascunzând detaliile legate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stocarea </a:t>
            </a:r>
            <a:r>
              <a:rPr lang="vi-VN" sz="2800" dirty="0">
                <a:solidFill>
                  <a:srgbClr val="00B0F0"/>
                </a:solidFill>
              </a:rPr>
              <a:t>fizică, concentrându-se asupra </a:t>
            </a:r>
            <a:r>
              <a:rPr lang="vi-VN" sz="2800" dirty="0" smtClean="0">
                <a:solidFill>
                  <a:schemeClr val="tx2"/>
                </a:solidFill>
              </a:rPr>
              <a:t>descrierii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entităţilor</a:t>
            </a:r>
            <a:r>
              <a:rPr lang="vi-VN" sz="2800" dirty="0">
                <a:solidFill>
                  <a:schemeClr val="tx2"/>
                </a:solidFill>
              </a:rPr>
              <a:t>, tipurilor de date, relaţiilor dintre ele, precum şi </a:t>
            </a:r>
            <a:r>
              <a:rPr lang="vi-VN" sz="2800" dirty="0" smtClean="0">
                <a:solidFill>
                  <a:schemeClr val="tx2"/>
                </a:solidFill>
              </a:rPr>
              <a:t>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restricţiilor </a:t>
            </a:r>
            <a:r>
              <a:rPr lang="vi-VN" sz="2800" dirty="0">
                <a:solidFill>
                  <a:schemeClr val="tx2"/>
                </a:solidFill>
              </a:rPr>
              <a:t>asociate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b="1" dirty="0" smtClean="0">
                <a:solidFill>
                  <a:schemeClr val="tx2"/>
                </a:solidFill>
              </a:rPr>
              <a:t>Nivelul </a:t>
            </a:r>
            <a:r>
              <a:rPr lang="vi-VN" sz="2800" b="1" dirty="0">
                <a:solidFill>
                  <a:schemeClr val="tx2"/>
                </a:solidFill>
              </a:rPr>
              <a:t>extern </a:t>
            </a:r>
            <a:r>
              <a:rPr lang="vi-VN" sz="2800" dirty="0">
                <a:solidFill>
                  <a:srgbClr val="00B0F0"/>
                </a:solidFill>
              </a:rPr>
              <a:t>sau </a:t>
            </a:r>
            <a:r>
              <a:rPr lang="vi-VN" sz="2800" dirty="0">
                <a:solidFill>
                  <a:schemeClr val="tx2"/>
                </a:solidFill>
              </a:rPr>
              <a:t>nivelul vizual (utilizator) </a:t>
            </a:r>
            <a:r>
              <a:rPr lang="vi-VN" sz="2800" dirty="0">
                <a:solidFill>
                  <a:srgbClr val="00B0F0"/>
                </a:solidFill>
              </a:rPr>
              <a:t>include o </a:t>
            </a:r>
            <a:r>
              <a:rPr lang="vi-VN" sz="2800" dirty="0" smtClean="0">
                <a:solidFill>
                  <a:srgbClr val="00B0F0"/>
                </a:solidFill>
              </a:rPr>
              <a:t>colecţie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scheme externe ce descriu baza de date prin </a:t>
            </a:r>
            <a:r>
              <a:rPr lang="vi-VN" sz="2800" dirty="0" smtClean="0">
                <a:solidFill>
                  <a:srgbClr val="00B0F0"/>
                </a:solidFill>
              </a:rPr>
              <a:t>prisma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diferiţilor </a:t>
            </a:r>
            <a:r>
              <a:rPr lang="vi-VN" sz="2800" dirty="0">
                <a:solidFill>
                  <a:srgbClr val="00B0F0"/>
                </a:solidFill>
              </a:rPr>
              <a:t>utilizatori. Fiecare grup de utilizatori descrie </a:t>
            </a:r>
            <a:r>
              <a:rPr lang="vi-VN" sz="2800" dirty="0" smtClean="0">
                <a:solidFill>
                  <a:srgbClr val="00B0F0"/>
                </a:solidFill>
              </a:rPr>
              <a:t>baza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date prin prisma propriilor interese. Există tendinţa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 </a:t>
            </a:r>
            <a:r>
              <a:rPr lang="vi-VN" sz="2800" dirty="0">
                <a:solidFill>
                  <a:srgbClr val="00B0F0"/>
                </a:solidFill>
              </a:rPr>
              <a:t>nivel ca grupuri de utilizatori să ascundă detalii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nu sunt interesate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Observaţii: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rgbClr val="00B0F0"/>
                </a:solidFill>
              </a:rPr>
              <a:t>Î</a:t>
            </a:r>
            <a:r>
              <a:rPr lang="vi-VN" sz="2800" dirty="0" smtClean="0">
                <a:solidFill>
                  <a:srgbClr val="00B0F0"/>
                </a:solidFill>
              </a:rPr>
              <a:t>n </a:t>
            </a:r>
            <a:r>
              <a:rPr lang="vi-VN" sz="2800" dirty="0">
                <a:solidFill>
                  <a:srgbClr val="00B0F0"/>
                </a:solidFill>
              </a:rPr>
              <a:t>multe </a:t>
            </a:r>
            <a:r>
              <a:rPr lang="vi-VN" sz="2800" dirty="0" smtClean="0">
                <a:solidFill>
                  <a:srgbClr val="00B0F0"/>
                </a:solidFill>
              </a:rPr>
              <a:t>SGB</a:t>
            </a:r>
            <a:r>
              <a:rPr lang="ro-RO" sz="2800" dirty="0" smtClean="0">
                <a:solidFill>
                  <a:srgbClr val="00B0F0"/>
                </a:solidFill>
              </a:rPr>
              <a:t>D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nu se poate face o </a:t>
            </a:r>
            <a:r>
              <a:rPr lang="vi-VN" sz="2800" dirty="0" smtClean="0">
                <a:solidFill>
                  <a:srgbClr val="00B0F0"/>
                </a:solidFill>
              </a:rPr>
              <a:t>distincţie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netă </a:t>
            </a:r>
            <a:r>
              <a:rPr lang="vi-VN" sz="2800" dirty="0">
                <a:solidFill>
                  <a:srgbClr val="00B0F0"/>
                </a:solidFill>
              </a:rPr>
              <a:t>între cele trei nivele. </a:t>
            </a:r>
            <a:r>
              <a:rPr lang="ro-RO" sz="2800" dirty="0" smtClean="0">
                <a:solidFill>
                  <a:srgbClr val="00B0F0"/>
                </a:solidFill>
              </a:rPr>
              <a:t>L</a:t>
            </a:r>
            <a:r>
              <a:rPr lang="vi-VN" sz="2800" dirty="0" smtClean="0">
                <a:solidFill>
                  <a:srgbClr val="00B0F0"/>
                </a:solidFill>
              </a:rPr>
              <a:t>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majoritatea </a:t>
            </a:r>
            <a:r>
              <a:rPr lang="vi-VN" sz="2800" dirty="0">
                <a:solidFill>
                  <a:srgbClr val="00B0F0"/>
                </a:solidFill>
              </a:rPr>
              <a:t>SGBD </a:t>
            </a:r>
            <a:r>
              <a:rPr lang="vi-VN" sz="2800" dirty="0" smtClean="0">
                <a:solidFill>
                  <a:srgbClr val="00B0F0"/>
                </a:solidFill>
              </a:rPr>
              <a:t>nivel</a:t>
            </a:r>
            <a:r>
              <a:rPr lang="ro-RO" sz="2800" dirty="0" smtClean="0">
                <a:solidFill>
                  <a:srgbClr val="00B0F0"/>
                </a:solidFill>
              </a:rPr>
              <a:t>ul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conceptual </a:t>
            </a:r>
            <a:r>
              <a:rPr lang="vi-VN" sz="2800" dirty="0" smtClean="0">
                <a:solidFill>
                  <a:srgbClr val="00B0F0"/>
                </a:solidFill>
              </a:rPr>
              <a:t>puternic suplineşte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aparent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celelalte </a:t>
            </a:r>
            <a:r>
              <a:rPr lang="vi-VN" sz="2800" dirty="0">
                <a:solidFill>
                  <a:srgbClr val="00B0F0"/>
                </a:solidFill>
              </a:rPr>
              <a:t>niveluri. </a:t>
            </a:r>
            <a:r>
              <a:rPr lang="ro-RO" sz="2800" dirty="0" smtClean="0">
                <a:solidFill>
                  <a:srgbClr val="00B0F0"/>
                </a:solidFill>
              </a:rPr>
              <a:t>S</a:t>
            </a:r>
            <a:r>
              <a:rPr lang="vi-VN" sz="2800" dirty="0" smtClean="0">
                <a:solidFill>
                  <a:srgbClr val="00B0F0"/>
                </a:solidFill>
              </a:rPr>
              <a:t>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remarcă </a:t>
            </a:r>
            <a:r>
              <a:rPr lang="vi-VN" sz="2800" dirty="0">
                <a:solidFill>
                  <a:srgbClr val="00B0F0"/>
                </a:solidFill>
              </a:rPr>
              <a:t>o </a:t>
            </a:r>
            <a:r>
              <a:rPr lang="vi-VN" sz="2800" dirty="0">
                <a:solidFill>
                  <a:schemeClr val="tx2"/>
                </a:solidFill>
              </a:rPr>
              <a:t>contopire</a:t>
            </a:r>
            <a:r>
              <a:rPr lang="vi-VN" sz="2800" dirty="0">
                <a:solidFill>
                  <a:srgbClr val="00B0F0"/>
                </a:solidFill>
              </a:rPr>
              <a:t> mai ales la dezvoltarea aplicaţiilor a </a:t>
            </a:r>
            <a:r>
              <a:rPr lang="vi-VN" sz="2800" dirty="0" smtClean="0">
                <a:solidFill>
                  <a:schemeClr val="tx2"/>
                </a:solidFill>
              </a:rPr>
              <a:t>nivelului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conceptual </a:t>
            </a:r>
            <a:r>
              <a:rPr lang="vi-VN" sz="2800" dirty="0">
                <a:solidFill>
                  <a:srgbClr val="00B0F0"/>
                </a:solidFill>
              </a:rPr>
              <a:t>şi</a:t>
            </a:r>
            <a:r>
              <a:rPr lang="vi-VN" sz="2800" dirty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extern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pPr algn="just"/>
            <a:endParaRPr lang="ro-RO" sz="28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Observaţii: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rhitectura </a:t>
            </a:r>
            <a:r>
              <a:rPr lang="vi-VN" sz="2800" dirty="0">
                <a:solidFill>
                  <a:srgbClr val="00B0F0"/>
                </a:solidFill>
              </a:rPr>
              <a:t>pe </a:t>
            </a:r>
            <a:r>
              <a:rPr lang="vi-VN" sz="2800" dirty="0" smtClean="0">
                <a:solidFill>
                  <a:srgbClr val="00B0F0"/>
                </a:solidFill>
              </a:rPr>
              <a:t>trei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niveluri </a:t>
            </a:r>
            <a:r>
              <a:rPr lang="vi-VN" sz="2800" dirty="0">
                <a:solidFill>
                  <a:srgbClr val="00B0F0"/>
                </a:solidFill>
              </a:rPr>
              <a:t>reprezintă numai o </a:t>
            </a:r>
            <a:r>
              <a:rPr lang="vi-VN" sz="2800" dirty="0">
                <a:solidFill>
                  <a:schemeClr val="tx2"/>
                </a:solidFill>
              </a:rPr>
              <a:t>descriere a datelor la nivel fizic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Grupurile </a:t>
            </a:r>
            <a:r>
              <a:rPr lang="vi-VN" sz="2800" dirty="0">
                <a:solidFill>
                  <a:srgbClr val="00B0F0"/>
                </a:solidFill>
              </a:rPr>
              <a:t>de utilizatori se referă numai la schema externă, </a:t>
            </a:r>
            <a:r>
              <a:rPr lang="vi-VN" sz="2800" dirty="0" smtClean="0">
                <a:solidFill>
                  <a:srgbClr val="00B0F0"/>
                </a:solidFill>
              </a:rPr>
              <a:t>deci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SGBD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este cel ce va </a:t>
            </a:r>
            <a:r>
              <a:rPr lang="vi-VN" sz="2800" dirty="0">
                <a:solidFill>
                  <a:schemeClr val="tx2"/>
                </a:solidFill>
              </a:rPr>
              <a:t>trebui</a:t>
            </a:r>
            <a:r>
              <a:rPr lang="vi-VN" sz="2800" dirty="0">
                <a:solidFill>
                  <a:srgbClr val="00B0F0"/>
                </a:solidFill>
              </a:rPr>
              <a:t> să </a:t>
            </a:r>
            <a:r>
              <a:rPr lang="vi-VN" sz="2800" dirty="0">
                <a:solidFill>
                  <a:schemeClr val="tx2"/>
                </a:solidFill>
              </a:rPr>
              <a:t>transforme schema externă </a:t>
            </a:r>
            <a:r>
              <a:rPr lang="vi-VN" sz="2800" dirty="0" smtClean="0">
                <a:solidFill>
                  <a:schemeClr val="tx2"/>
                </a:solidFill>
              </a:rPr>
              <a:t>în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schemă </a:t>
            </a:r>
            <a:r>
              <a:rPr lang="vi-VN" sz="2800" dirty="0">
                <a:solidFill>
                  <a:schemeClr val="tx2"/>
                </a:solidFill>
              </a:rPr>
              <a:t>conceptuală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pt-BR" sz="3000" b="1" dirty="0">
                <a:solidFill>
                  <a:schemeClr val="tx2"/>
                </a:solidFill>
              </a:rPr>
              <a:t>Arhitectura internă a sistemlor de baze de </a:t>
            </a:r>
            <a:r>
              <a:rPr lang="pt-BR" sz="3000" b="1" dirty="0" smtClean="0">
                <a:solidFill>
                  <a:schemeClr val="tx2"/>
                </a:solidFill>
              </a:rPr>
              <a:t>date</a:t>
            </a:r>
          </a:p>
          <a:p>
            <a:pPr algn="just"/>
            <a:endParaRPr lang="ro-RO" sz="1500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Observaţii: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00B0F0"/>
                </a:solidFill>
              </a:rPr>
              <a:t>De la modelul conceptual cererile sunt adresate </a:t>
            </a:r>
            <a:r>
              <a:rPr lang="vi-VN" sz="2800" dirty="0" smtClean="0">
                <a:solidFill>
                  <a:srgbClr val="00B0F0"/>
                </a:solidFill>
              </a:rPr>
              <a:t>modelului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intern </a:t>
            </a:r>
            <a:r>
              <a:rPr lang="vi-VN" sz="2800" dirty="0">
                <a:solidFill>
                  <a:srgbClr val="00B0F0"/>
                </a:solidFill>
              </a:rPr>
              <a:t>pentru a fi procesate şi aplicate datelor stocate. </a:t>
            </a:r>
            <a:r>
              <a:rPr lang="vi-VN" sz="2800" dirty="0" smtClean="0">
                <a:solidFill>
                  <a:srgbClr val="00B0F0"/>
                </a:solidFill>
              </a:rPr>
              <a:t>Procesul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transferului </a:t>
            </a:r>
            <a:r>
              <a:rPr lang="vi-VN" sz="2800" dirty="0">
                <a:solidFill>
                  <a:srgbClr val="00B0F0"/>
                </a:solidFill>
              </a:rPr>
              <a:t>cererilor şi rezultatelor între nivele este </a:t>
            </a:r>
            <a:r>
              <a:rPr lang="vi-VN" sz="2800" dirty="0" smtClean="0">
                <a:solidFill>
                  <a:srgbClr val="00B0F0"/>
                </a:solidFill>
              </a:rPr>
              <a:t>numit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mapping</a:t>
            </a:r>
            <a:r>
              <a:rPr lang="vi-VN" sz="2800" dirty="0" smtClean="0">
                <a:solidFill>
                  <a:srgbClr val="00B0F0"/>
                </a:solidFill>
              </a:rPr>
              <a:t>. </a:t>
            </a:r>
            <a:r>
              <a:rPr lang="vi-VN" sz="2800" dirty="0">
                <a:solidFill>
                  <a:srgbClr val="00B0F0"/>
                </a:solidFill>
              </a:rPr>
              <a:t>Acest proces este mare consumator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timp </a:t>
            </a:r>
            <a:r>
              <a:rPr lang="vi-VN" sz="2800" dirty="0">
                <a:solidFill>
                  <a:srgbClr val="00B0F0"/>
                </a:solidFill>
              </a:rPr>
              <a:t>pentru care multe </a:t>
            </a:r>
            <a:r>
              <a:rPr lang="vi-VN" sz="2800" dirty="0">
                <a:solidFill>
                  <a:schemeClr val="tx2"/>
                </a:solidFill>
              </a:rPr>
              <a:t>SGBD nu posedă nivel extern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Independenţa datelor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M</a:t>
            </a:r>
            <a:r>
              <a:rPr lang="en-US" sz="2800" dirty="0" err="1" smtClean="0">
                <a:solidFill>
                  <a:srgbClr val="00B0F0"/>
                </a:solidFill>
              </a:rPr>
              <a:t>odificarea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sistemului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bazei</a:t>
            </a:r>
            <a:r>
              <a:rPr lang="en-US" sz="2800" dirty="0" smtClean="0">
                <a:solidFill>
                  <a:srgbClr val="00B0F0"/>
                </a:solidFill>
              </a:rPr>
              <a:t> de date la </a:t>
            </a:r>
            <a:r>
              <a:rPr lang="en-US" sz="2800" dirty="0" err="1" smtClean="0">
                <a:solidFill>
                  <a:srgbClr val="00B0F0"/>
                </a:solidFill>
              </a:rPr>
              <a:t>orice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nivel</a:t>
            </a:r>
            <a:r>
              <a:rPr lang="ro-RO" sz="2800" dirty="0" smtClean="0">
                <a:solidFill>
                  <a:srgbClr val="00B0F0"/>
                </a:solidFill>
              </a:rPr>
              <a:t>, nu influenţează nivelurile superioare. Astfel independenţa datelor poate fi definită în două moduri, corespunzătoare nivelurilor conceptual şi intern: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Independenţa logică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2"/>
                </a:solidFill>
              </a:rPr>
              <a:t>Independenţa fizică</a:t>
            </a:r>
          </a:p>
        </p:txBody>
      </p:sp>
    </p:spTree>
    <p:extLst>
      <p:ext uri="{BB962C8B-B14F-4D97-AF65-F5344CB8AC3E}">
        <p14:creationId xmlns:p14="http://schemas.microsoft.com/office/powerpoint/2010/main" val="5366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Independenţa datelor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700" dirty="0" smtClean="0">
                <a:solidFill>
                  <a:schemeClr val="tx2"/>
                </a:solidFill>
              </a:rPr>
              <a:t>I</a:t>
            </a:r>
            <a:r>
              <a:rPr lang="vi-VN" sz="2700" dirty="0" smtClean="0">
                <a:solidFill>
                  <a:schemeClr val="tx2"/>
                </a:solidFill>
              </a:rPr>
              <a:t>ndependenţa </a:t>
            </a:r>
            <a:r>
              <a:rPr lang="vi-VN" sz="2700" dirty="0">
                <a:solidFill>
                  <a:schemeClr val="tx2"/>
                </a:solidFill>
              </a:rPr>
              <a:t>logică</a:t>
            </a:r>
            <a:r>
              <a:rPr lang="vi-VN" sz="2700" dirty="0">
                <a:solidFill>
                  <a:srgbClr val="00B0F0"/>
                </a:solidFill>
              </a:rPr>
              <a:t> se </a:t>
            </a:r>
            <a:r>
              <a:rPr lang="ro-RO" sz="2700" dirty="0" smtClean="0">
                <a:solidFill>
                  <a:srgbClr val="00B0F0"/>
                </a:solidFill>
              </a:rPr>
              <a:t>referă la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capacitatea </a:t>
            </a:r>
            <a:r>
              <a:rPr lang="vi-VN" sz="2700" dirty="0" smtClean="0">
                <a:solidFill>
                  <a:srgbClr val="00B0F0"/>
                </a:solidFill>
              </a:rPr>
              <a:t>schimbării</a:t>
            </a:r>
            <a:r>
              <a:rPr lang="ro-RO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schemei </a:t>
            </a:r>
            <a:r>
              <a:rPr lang="vi-VN" sz="2700" dirty="0">
                <a:solidFill>
                  <a:srgbClr val="00B0F0"/>
                </a:solidFill>
              </a:rPr>
              <a:t>conceptuale fără a atrage după sine schimbări în </a:t>
            </a:r>
            <a:r>
              <a:rPr lang="vi-VN" sz="2700" dirty="0" smtClean="0">
                <a:solidFill>
                  <a:srgbClr val="00B0F0"/>
                </a:solidFill>
              </a:rPr>
              <a:t>schema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externă. </a:t>
            </a:r>
            <a:r>
              <a:rPr lang="ro-RO" sz="2700" dirty="0" smtClean="0">
                <a:solidFill>
                  <a:srgbClr val="00B0F0"/>
                </a:solidFill>
              </a:rPr>
              <a:t>S</a:t>
            </a:r>
            <a:r>
              <a:rPr lang="vi-VN" sz="2700" dirty="0" smtClean="0">
                <a:solidFill>
                  <a:srgbClr val="00B0F0"/>
                </a:solidFill>
              </a:rPr>
              <a:t>chimbarea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schemei conceptuale</a:t>
            </a:r>
            <a:r>
              <a:rPr lang="ro-RO" sz="2700" dirty="0" smtClean="0">
                <a:solidFill>
                  <a:srgbClr val="00B0F0"/>
                </a:solidFill>
              </a:rPr>
              <a:t> e posibilă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prin expandarea bazei de date ca urmare </a:t>
            </a:r>
            <a:r>
              <a:rPr lang="vi-VN" sz="2700" dirty="0" smtClean="0">
                <a:solidFill>
                  <a:srgbClr val="00B0F0"/>
                </a:solidFill>
              </a:rPr>
              <a:t>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adăugării </a:t>
            </a:r>
            <a:r>
              <a:rPr lang="vi-VN" sz="2700" dirty="0">
                <a:solidFill>
                  <a:srgbClr val="00B0F0"/>
                </a:solidFill>
              </a:rPr>
              <a:t>de noi tipuri de înregistrări sau a datelor </a:t>
            </a:r>
            <a:r>
              <a:rPr lang="ro-RO" sz="2700" dirty="0" smtClean="0">
                <a:solidFill>
                  <a:srgbClr val="00B0F0"/>
                </a:solidFill>
              </a:rPr>
              <a:t>î</a:t>
            </a:r>
            <a:r>
              <a:rPr lang="vi-VN" sz="2700" dirty="0" smtClean="0">
                <a:solidFill>
                  <a:srgbClr val="00B0F0"/>
                </a:solidFill>
              </a:rPr>
              <a:t>nsăşi</a:t>
            </a:r>
            <a:r>
              <a:rPr lang="vi-VN" sz="2700" dirty="0">
                <a:solidFill>
                  <a:srgbClr val="00B0F0"/>
                </a:solidFill>
              </a:rPr>
              <a:t>, sau </a:t>
            </a:r>
            <a:r>
              <a:rPr lang="vi-VN" sz="2700" dirty="0" smtClean="0">
                <a:solidFill>
                  <a:srgbClr val="00B0F0"/>
                </a:solidFill>
              </a:rPr>
              <a:t>prin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reducerea </a:t>
            </a:r>
            <a:r>
              <a:rPr lang="vi-VN" sz="2700" dirty="0">
                <a:solidFill>
                  <a:srgbClr val="00B0F0"/>
                </a:solidFill>
              </a:rPr>
              <a:t>bazei de date ca urmare a reducerii înregistrărilor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Schema </a:t>
            </a:r>
            <a:r>
              <a:rPr lang="vi-VN" sz="2700" dirty="0">
                <a:solidFill>
                  <a:srgbClr val="00B0F0"/>
                </a:solidFill>
              </a:rPr>
              <a:t>conceptuală după aceste operaţii se referă la </a:t>
            </a:r>
            <a:r>
              <a:rPr lang="vi-VN" sz="2700" dirty="0" smtClean="0">
                <a:solidFill>
                  <a:srgbClr val="00B0F0"/>
                </a:solidFill>
              </a:rPr>
              <a:t>schema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conceptuală </a:t>
            </a:r>
            <a:r>
              <a:rPr lang="vi-VN" sz="2700" dirty="0">
                <a:solidFill>
                  <a:srgbClr val="00B0F0"/>
                </a:solidFill>
              </a:rPr>
              <a:t>a datelor existente. </a:t>
            </a:r>
            <a:r>
              <a:rPr lang="ro-RO" sz="2700" dirty="0" smtClean="0">
                <a:solidFill>
                  <a:schemeClr val="tx2"/>
                </a:solidFill>
              </a:rPr>
              <a:t>E</a:t>
            </a:r>
            <a:r>
              <a:rPr lang="vi-VN" sz="2700" dirty="0" smtClean="0">
                <a:solidFill>
                  <a:schemeClr val="tx2"/>
                </a:solidFill>
              </a:rPr>
              <a:t>xemplu </a:t>
            </a:r>
            <a:r>
              <a:rPr lang="vi-VN" sz="2700" dirty="0">
                <a:solidFill>
                  <a:schemeClr val="tx2"/>
                </a:solidFill>
              </a:rPr>
              <a:t>de expandare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al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bazei </a:t>
            </a:r>
            <a:r>
              <a:rPr lang="vi-VN" sz="2700" dirty="0">
                <a:solidFill>
                  <a:srgbClr val="00B0F0"/>
                </a:solidFill>
              </a:rPr>
              <a:t>de </a:t>
            </a:r>
            <a:r>
              <a:rPr lang="vi-VN" sz="2700" dirty="0" smtClean="0">
                <a:solidFill>
                  <a:srgbClr val="00B0F0"/>
                </a:solidFill>
              </a:rPr>
              <a:t>date</a:t>
            </a:r>
            <a:r>
              <a:rPr lang="ro-RO" sz="2700" dirty="0" smtClean="0">
                <a:solidFill>
                  <a:srgbClr val="00B0F0"/>
                </a:solidFill>
              </a:rPr>
              <a:t>:</a:t>
            </a:r>
            <a:r>
              <a:rPr lang="vi-VN" sz="2700" dirty="0" smtClean="0">
                <a:solidFill>
                  <a:srgbClr val="00B0F0"/>
                </a:solidFill>
              </a:rPr>
              <a:t> adăugarea </a:t>
            </a:r>
            <a:r>
              <a:rPr lang="vi-VN" sz="2700" dirty="0">
                <a:solidFill>
                  <a:srgbClr val="00B0F0"/>
                </a:solidFill>
              </a:rPr>
              <a:t>unei noi coloane la un tabel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Independenţa datelor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endParaRPr lang="ro-RO" sz="2700" dirty="0" smtClean="0">
              <a:solidFill>
                <a:schemeClr val="tx2"/>
              </a:solidFill>
            </a:endParaRPr>
          </a:p>
          <a:p>
            <a:pPr algn="just"/>
            <a:r>
              <a:rPr lang="vi-VN" sz="2700" dirty="0" smtClean="0">
                <a:solidFill>
                  <a:schemeClr val="tx2"/>
                </a:solidFill>
              </a:rPr>
              <a:t>Independenţa </a:t>
            </a:r>
            <a:r>
              <a:rPr lang="vi-VN" sz="2700" dirty="0">
                <a:solidFill>
                  <a:schemeClr val="tx2"/>
                </a:solidFill>
              </a:rPr>
              <a:t>fizică </a:t>
            </a:r>
            <a:r>
              <a:rPr lang="vi-VN" sz="2700" dirty="0">
                <a:solidFill>
                  <a:srgbClr val="00B0F0"/>
                </a:solidFill>
              </a:rPr>
              <a:t>este reprezentată </a:t>
            </a:r>
            <a:r>
              <a:rPr lang="ro-RO" sz="2700" dirty="0" smtClean="0">
                <a:solidFill>
                  <a:srgbClr val="00B0F0"/>
                </a:solidFill>
              </a:rPr>
              <a:t>de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capacitatea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schimbare </a:t>
            </a:r>
            <a:r>
              <a:rPr lang="vi-VN" sz="2700" dirty="0">
                <a:solidFill>
                  <a:srgbClr val="00B0F0"/>
                </a:solidFill>
              </a:rPr>
              <a:t>a schemei interne fără schimbarea </a:t>
            </a:r>
            <a:r>
              <a:rPr lang="vi-VN" sz="2700" dirty="0" smtClean="0">
                <a:solidFill>
                  <a:srgbClr val="00B0F0"/>
                </a:solidFill>
              </a:rPr>
              <a:t>schemei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conceptuale </a:t>
            </a:r>
            <a:r>
              <a:rPr lang="vi-VN" sz="2700" dirty="0">
                <a:solidFill>
                  <a:srgbClr val="00B0F0"/>
                </a:solidFill>
              </a:rPr>
              <a:t>sau externe. Schimbarea schemei </a:t>
            </a:r>
            <a:r>
              <a:rPr lang="en-US" sz="2700" dirty="0" smtClean="0">
                <a:solidFill>
                  <a:srgbClr val="00B0F0"/>
                </a:solidFill>
              </a:rPr>
              <a:t>interne </a:t>
            </a:r>
            <a:r>
              <a:rPr lang="vi-VN" sz="2700" dirty="0" smtClean="0">
                <a:solidFill>
                  <a:srgbClr val="00B0F0"/>
                </a:solidFill>
              </a:rPr>
              <a:t>poate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surveni </a:t>
            </a:r>
            <a:r>
              <a:rPr lang="vi-VN" sz="2700" dirty="0">
                <a:solidFill>
                  <a:srgbClr val="00B0F0"/>
                </a:solidFill>
              </a:rPr>
              <a:t>ca urmare a reorganizării fizice a unor fişiere, prin </a:t>
            </a:r>
            <a:r>
              <a:rPr lang="vi-VN" sz="2700" dirty="0" smtClean="0">
                <a:solidFill>
                  <a:srgbClr val="00B0F0"/>
                </a:solidFill>
              </a:rPr>
              <a:t>crearea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noi structuri de acces menite să asigure accesul eficient </a:t>
            </a:r>
            <a:r>
              <a:rPr lang="vi-VN" sz="2700" dirty="0" smtClean="0">
                <a:solidFill>
                  <a:srgbClr val="00B0F0"/>
                </a:solidFill>
              </a:rPr>
              <a:t>la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date.</a:t>
            </a:r>
            <a:endParaRPr lang="ro-RO" sz="27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SGBD trebuie să ofere limbajele corespunzătoare </a:t>
            </a:r>
            <a:r>
              <a:rPr lang="vi-VN" sz="2700" dirty="0" smtClean="0">
                <a:solidFill>
                  <a:srgbClr val="00B0F0"/>
                </a:solidFill>
              </a:rPr>
              <a:t>tuturor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categoriilor </a:t>
            </a:r>
            <a:r>
              <a:rPr lang="vi-VN" sz="2700" dirty="0">
                <a:solidFill>
                  <a:srgbClr val="00B0F0"/>
                </a:solidFill>
              </a:rPr>
              <a:t>de utilizatori. După proiectarea bazei de date </a:t>
            </a:r>
            <a:r>
              <a:rPr lang="vi-VN" sz="2700" dirty="0" smtClean="0">
                <a:solidFill>
                  <a:srgbClr val="00B0F0"/>
                </a:solidFill>
              </a:rPr>
              <a:t>şi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alegerea </a:t>
            </a:r>
            <a:r>
              <a:rPr lang="vi-VN" sz="2700" dirty="0">
                <a:solidFill>
                  <a:srgbClr val="00B0F0"/>
                </a:solidFill>
              </a:rPr>
              <a:t>SGBD, este </a:t>
            </a:r>
            <a:r>
              <a:rPr lang="vi-VN" sz="2700" dirty="0" smtClean="0">
                <a:solidFill>
                  <a:srgbClr val="00B0F0"/>
                </a:solidFill>
              </a:rPr>
              <a:t>foart</a:t>
            </a:r>
            <a:r>
              <a:rPr lang="ro-RO" sz="2700" dirty="0" smtClean="0">
                <a:solidFill>
                  <a:srgbClr val="00B0F0"/>
                </a:solidFill>
              </a:rPr>
              <a:t>e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importantă </a:t>
            </a:r>
            <a:r>
              <a:rPr lang="vi-VN" sz="2700" dirty="0">
                <a:solidFill>
                  <a:schemeClr val="tx2"/>
                </a:solidFill>
              </a:rPr>
              <a:t>construirea </a:t>
            </a:r>
            <a:r>
              <a:rPr lang="vi-VN" sz="2700" dirty="0" smtClean="0">
                <a:solidFill>
                  <a:schemeClr val="tx2"/>
                </a:solidFill>
              </a:rPr>
              <a:t>schemei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interne </a:t>
            </a:r>
            <a:r>
              <a:rPr lang="vi-VN" sz="2700" dirty="0">
                <a:solidFill>
                  <a:schemeClr val="tx2"/>
                </a:solidFill>
              </a:rPr>
              <a:t>şi conceptuale</a:t>
            </a:r>
            <a:r>
              <a:rPr lang="vi-VN" sz="2700" dirty="0">
                <a:solidFill>
                  <a:srgbClr val="00B0F0"/>
                </a:solidFill>
              </a:rPr>
              <a:t> a </a:t>
            </a:r>
            <a:r>
              <a:rPr lang="ro-RO" sz="2700" dirty="0" smtClean="0">
                <a:solidFill>
                  <a:srgbClr val="00B0F0"/>
                </a:solidFill>
              </a:rPr>
              <a:t>DB</a:t>
            </a:r>
            <a:r>
              <a:rPr lang="vi-VN" sz="2700" dirty="0" smtClean="0">
                <a:solidFill>
                  <a:srgbClr val="00B0F0"/>
                </a:solidFill>
              </a:rPr>
              <a:t>. </a:t>
            </a:r>
            <a:r>
              <a:rPr lang="vi-VN" sz="2700" dirty="0">
                <a:solidFill>
                  <a:srgbClr val="00B0F0"/>
                </a:solidFill>
              </a:rPr>
              <a:t>Cum în cele mai </a:t>
            </a:r>
            <a:r>
              <a:rPr lang="vi-VN" sz="2700" dirty="0" smtClean="0">
                <a:solidFill>
                  <a:srgbClr val="00B0F0"/>
                </a:solidFill>
              </a:rPr>
              <a:t>multe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situaţii</a:t>
            </a:r>
            <a:r>
              <a:rPr lang="vi-VN" sz="2700" dirty="0">
                <a:solidFill>
                  <a:srgbClr val="00B0F0"/>
                </a:solidFill>
              </a:rPr>
              <a:t>, nu există o separaţie netă între cele două nivele, un </a:t>
            </a:r>
            <a:r>
              <a:rPr lang="vi-VN" sz="2700" dirty="0" smtClean="0">
                <a:solidFill>
                  <a:srgbClr val="00B0F0"/>
                </a:solidFill>
              </a:rPr>
              <a:t>limbaj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numit </a:t>
            </a:r>
            <a:r>
              <a:rPr lang="vi-VN" sz="2700" dirty="0">
                <a:solidFill>
                  <a:schemeClr val="tx2"/>
                </a:solidFill>
              </a:rPr>
              <a:t>Data Definition </a:t>
            </a:r>
            <a:r>
              <a:rPr lang="vi-VN" sz="2700" dirty="0" smtClean="0">
                <a:solidFill>
                  <a:schemeClr val="tx2"/>
                </a:solidFill>
              </a:rPr>
              <a:t>Language</a:t>
            </a:r>
            <a:r>
              <a:rPr lang="vi-VN" sz="2700" dirty="0" smtClean="0">
                <a:solidFill>
                  <a:srgbClr val="00B0F0"/>
                </a:solidFill>
              </a:rPr>
              <a:t>(</a:t>
            </a:r>
            <a:r>
              <a:rPr lang="vi-VN" sz="2700" dirty="0" smtClean="0">
                <a:solidFill>
                  <a:schemeClr val="tx2"/>
                </a:solidFill>
              </a:rPr>
              <a:t>DDL</a:t>
            </a:r>
            <a:r>
              <a:rPr lang="vi-VN" sz="2700" dirty="0">
                <a:solidFill>
                  <a:srgbClr val="00B0F0"/>
                </a:solidFill>
              </a:rPr>
              <a:t>) este utilizat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administratorul</a:t>
            </a:r>
            <a:r>
              <a:rPr lang="ro-RO" sz="2700" dirty="0" smtClean="0">
                <a:solidFill>
                  <a:srgbClr val="00B0F0"/>
                </a:solidFill>
              </a:rPr>
              <a:t>/</a:t>
            </a:r>
            <a:r>
              <a:rPr lang="vi-VN" sz="2700" dirty="0" smtClean="0">
                <a:solidFill>
                  <a:srgbClr val="00B0F0"/>
                </a:solidFill>
              </a:rPr>
              <a:t>proiectantul </a:t>
            </a:r>
            <a:r>
              <a:rPr lang="ro-RO" sz="2700" dirty="0" smtClean="0">
                <a:solidFill>
                  <a:srgbClr val="00B0F0"/>
                </a:solidFill>
              </a:rPr>
              <a:t>DB</a:t>
            </a:r>
            <a:r>
              <a:rPr lang="vi-VN" sz="2700" dirty="0" smtClean="0">
                <a:solidFill>
                  <a:srgbClr val="00B0F0"/>
                </a:solidFill>
              </a:rPr>
              <a:t> în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definirea </a:t>
            </a:r>
            <a:r>
              <a:rPr lang="vi-VN" sz="2700" dirty="0">
                <a:solidFill>
                  <a:srgbClr val="00B0F0"/>
                </a:solidFill>
              </a:rPr>
              <a:t>ambelor scheme. Un compilator DDL </a:t>
            </a:r>
            <a:r>
              <a:rPr lang="vi-VN" sz="2700" dirty="0" smtClean="0">
                <a:solidFill>
                  <a:srgbClr val="00B0F0"/>
                </a:solidFill>
              </a:rPr>
              <a:t>procesează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instrucţiunile </a:t>
            </a:r>
            <a:r>
              <a:rPr lang="vi-VN" sz="2700" dirty="0">
                <a:solidFill>
                  <a:srgbClr val="00B0F0"/>
                </a:solidFill>
              </a:rPr>
              <a:t>pentru identificarea descrierilor despre construcţie </a:t>
            </a:r>
            <a:r>
              <a:rPr lang="vi-VN" sz="2700" dirty="0" smtClean="0">
                <a:solidFill>
                  <a:srgbClr val="00B0F0"/>
                </a:solidFill>
              </a:rPr>
              <a:t>şi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memorează </a:t>
            </a:r>
            <a:r>
              <a:rPr lang="vi-VN" sz="2700" dirty="0">
                <a:solidFill>
                  <a:srgbClr val="00B0F0"/>
                </a:solidFill>
              </a:rPr>
              <a:t>aceasta în catalogul SGBD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endParaRPr lang="ro-RO" sz="27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rgbClr val="00B0F0"/>
                </a:solidFill>
              </a:rPr>
              <a:t>SGBD cu o clară separaţie între nivelul conceptual şi </a:t>
            </a:r>
            <a:r>
              <a:rPr lang="vi-VN" sz="2800" dirty="0" smtClean="0">
                <a:solidFill>
                  <a:srgbClr val="00B0F0"/>
                </a:solidFill>
              </a:rPr>
              <a:t>cel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intern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DDL</a:t>
            </a:r>
            <a:r>
              <a:rPr lang="vi-VN" sz="2800" dirty="0">
                <a:solidFill>
                  <a:srgbClr val="00B0F0"/>
                </a:solidFill>
              </a:rPr>
              <a:t> este utilizat pentru specificarea schemei conceptuale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rgbClr val="00B0F0"/>
                </a:solidFill>
              </a:rPr>
              <a:t>alt limbaj numit </a:t>
            </a:r>
            <a:r>
              <a:rPr lang="vi-VN" sz="2800" dirty="0">
                <a:solidFill>
                  <a:schemeClr val="tx2"/>
                </a:solidFill>
              </a:rPr>
              <a:t>Storage Definition </a:t>
            </a:r>
            <a:r>
              <a:rPr lang="vi-VN" sz="2800" dirty="0" smtClean="0">
                <a:solidFill>
                  <a:schemeClr val="tx2"/>
                </a:solidFill>
              </a:rPr>
              <a:t>Language</a:t>
            </a:r>
            <a:r>
              <a:rPr lang="vi-VN" sz="2800" dirty="0" smtClean="0">
                <a:solidFill>
                  <a:srgbClr val="00B0F0"/>
                </a:solidFill>
              </a:rPr>
              <a:t>(</a:t>
            </a:r>
            <a:r>
              <a:rPr lang="vi-VN" sz="2800" dirty="0" smtClean="0">
                <a:solidFill>
                  <a:schemeClr val="tx2"/>
                </a:solidFill>
              </a:rPr>
              <a:t>SDL</a:t>
            </a:r>
            <a:r>
              <a:rPr lang="vi-VN" sz="2800" dirty="0">
                <a:solidFill>
                  <a:srgbClr val="00B0F0"/>
                </a:solidFill>
              </a:rPr>
              <a:t>) este </a:t>
            </a:r>
            <a:r>
              <a:rPr lang="vi-VN" sz="2800" dirty="0" smtClean="0">
                <a:solidFill>
                  <a:srgbClr val="00B0F0"/>
                </a:solidFill>
              </a:rPr>
              <a:t>utilizat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specificarea schemei interne. Legătura între cele </a:t>
            </a:r>
            <a:r>
              <a:rPr lang="vi-VN" sz="2800" dirty="0" smtClean="0">
                <a:solidFill>
                  <a:srgbClr val="00B0F0"/>
                </a:solidFill>
              </a:rPr>
              <a:t>două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nivele </a:t>
            </a:r>
            <a:r>
              <a:rPr lang="vi-VN" sz="2800" dirty="0">
                <a:solidFill>
                  <a:srgbClr val="00B0F0"/>
                </a:solidFill>
              </a:rPr>
              <a:t>de implementare este asigurată de unul din cele două.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general</a:t>
            </a:r>
            <a:r>
              <a:rPr lang="vi-VN" sz="2800" dirty="0">
                <a:solidFill>
                  <a:srgbClr val="00B0F0"/>
                </a:solidFill>
              </a:rPr>
              <a:t>, fără specificare explicită, referirea la definirea bazei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presupune utilizarea DDL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pPr marL="0" lvl="1" algn="just"/>
            <a:r>
              <a:rPr lang="en-US" sz="3000" dirty="0" smtClean="0">
                <a:solidFill>
                  <a:srgbClr val="00B0F0"/>
                </a:solidFill>
              </a:rPr>
              <a:t>2.1 </a:t>
            </a:r>
            <a:r>
              <a:rPr lang="en-US" sz="3000" b="1" dirty="0" err="1" smtClean="0">
                <a:solidFill>
                  <a:schemeClr val="tx2"/>
                </a:solidFill>
              </a:rPr>
              <a:t>Componentele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unui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sistem</a:t>
            </a:r>
            <a:r>
              <a:rPr lang="en-US" sz="3000" b="1" dirty="0">
                <a:solidFill>
                  <a:schemeClr val="tx2"/>
                </a:solidFill>
              </a:rPr>
              <a:t> de </a:t>
            </a:r>
            <a:r>
              <a:rPr lang="en-US" sz="3000" b="1" dirty="0" err="1">
                <a:solidFill>
                  <a:schemeClr val="tx2"/>
                </a:solidFill>
              </a:rPr>
              <a:t>baze</a:t>
            </a:r>
            <a:r>
              <a:rPr lang="en-US" sz="3000" b="1" dirty="0">
                <a:solidFill>
                  <a:schemeClr val="tx2"/>
                </a:solidFill>
              </a:rPr>
              <a:t> de date</a:t>
            </a: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rgbClr val="00B0F0"/>
                </a:solidFill>
              </a:rPr>
              <a:t>sistem de baze de date (Database System) </a:t>
            </a:r>
            <a:r>
              <a:rPr lang="vi-VN" sz="2800" dirty="0" smtClean="0">
                <a:solidFill>
                  <a:srgbClr val="00B0F0"/>
                </a:solidFill>
              </a:rPr>
              <a:t>reprezintă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 </a:t>
            </a:r>
            <a:r>
              <a:rPr lang="vi-VN" sz="2800" dirty="0">
                <a:solidFill>
                  <a:schemeClr val="tx2"/>
                </a:solidFill>
              </a:rPr>
              <a:t>ansamblu de componente care asigură crearea, utilizarea </a:t>
            </a:r>
            <a:r>
              <a:rPr lang="vi-VN" sz="2800" dirty="0" smtClean="0">
                <a:solidFill>
                  <a:schemeClr val="tx2"/>
                </a:solidFill>
              </a:rPr>
              <a:t>şi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întreţinerea </a:t>
            </a:r>
            <a:r>
              <a:rPr lang="vi-VN" sz="2800" dirty="0">
                <a:solidFill>
                  <a:schemeClr val="tx2"/>
                </a:solidFill>
              </a:rPr>
              <a:t>uneia sau mai multor baze de date</a:t>
            </a:r>
            <a:r>
              <a:rPr lang="vi-VN" sz="2800" dirty="0">
                <a:solidFill>
                  <a:srgbClr val="00B0F0"/>
                </a:solidFill>
              </a:rPr>
              <a:t>. </a:t>
            </a:r>
            <a:r>
              <a:rPr lang="vi-VN" sz="2800" dirty="0" smtClean="0">
                <a:solidFill>
                  <a:srgbClr val="00B0F0"/>
                </a:solidFill>
              </a:rPr>
              <a:t>Componentele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unui </a:t>
            </a:r>
            <a:r>
              <a:rPr lang="vi-VN" sz="2800" dirty="0">
                <a:solidFill>
                  <a:srgbClr val="00B0F0"/>
                </a:solidFill>
              </a:rPr>
              <a:t>sistem de baze de date </a:t>
            </a:r>
            <a:r>
              <a:rPr lang="vi-VN" sz="2800" dirty="0" smtClean="0">
                <a:solidFill>
                  <a:srgbClr val="00B0F0"/>
                </a:solidFill>
              </a:rPr>
              <a:t>sunt: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vi-VN" sz="2600" dirty="0" smtClean="0">
                <a:solidFill>
                  <a:schemeClr val="tx2"/>
                </a:solidFill>
              </a:rPr>
              <a:t>hardware,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vi-VN" sz="2600" dirty="0" smtClean="0">
                <a:solidFill>
                  <a:schemeClr val="tx2"/>
                </a:solidFill>
              </a:rPr>
              <a:t>software,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vi-VN" sz="2600" dirty="0" smtClean="0">
                <a:solidFill>
                  <a:schemeClr val="tx2"/>
                </a:solidFill>
              </a:rPr>
              <a:t>utilizatori,</a:t>
            </a:r>
            <a:endParaRPr lang="en-US" sz="2600" dirty="0">
              <a:solidFill>
                <a:schemeClr val="tx2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vi-VN" sz="2600" dirty="0" smtClean="0">
                <a:solidFill>
                  <a:schemeClr val="tx2"/>
                </a:solidFill>
              </a:rPr>
              <a:t>date</a:t>
            </a:r>
            <a:r>
              <a:rPr lang="en-US" sz="2600" dirty="0" smtClean="0">
                <a:solidFill>
                  <a:schemeClr val="tx2"/>
                </a:solidFill>
              </a:rPr>
              <a:t>le</a:t>
            </a:r>
            <a:r>
              <a:rPr lang="vi-VN" sz="2600" dirty="0" smtClean="0">
                <a:solidFill>
                  <a:schemeClr val="tx2"/>
                </a:solidFill>
              </a:rPr>
              <a:t> </a:t>
            </a:r>
            <a:r>
              <a:rPr lang="vi-VN" sz="2600" dirty="0">
                <a:solidFill>
                  <a:schemeClr val="tx2"/>
                </a:solidFill>
              </a:rPr>
              <a:t>persistente</a:t>
            </a:r>
            <a:r>
              <a:rPr lang="vi-VN" sz="2600" dirty="0">
                <a:solidFill>
                  <a:srgbClr val="00B0F0"/>
                </a:solidFill>
              </a:rPr>
              <a:t>.</a:t>
            </a:r>
            <a:endParaRPr lang="pt-BR" sz="2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Instrucţiunile </a:t>
            </a:r>
            <a:r>
              <a:rPr lang="vi-VN" sz="2800" dirty="0">
                <a:solidFill>
                  <a:srgbClr val="00B0F0"/>
                </a:solidFill>
              </a:rPr>
              <a:t>în limbaj DDL pot fi înglobate într-un </a:t>
            </a:r>
            <a:r>
              <a:rPr lang="vi-VN" sz="2800" dirty="0" smtClean="0">
                <a:solidFill>
                  <a:srgbClr val="00B0F0"/>
                </a:solidFill>
              </a:rPr>
              <a:t>limbaj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general </a:t>
            </a:r>
            <a:r>
              <a:rPr lang="vi-VN" sz="2800" dirty="0">
                <a:solidFill>
                  <a:srgbClr val="00B0F0"/>
                </a:solidFill>
              </a:rPr>
              <a:t>de programare sau pot fi compilate separat. </a:t>
            </a:r>
            <a:r>
              <a:rPr lang="vi-VN" sz="2800" dirty="0" smtClean="0">
                <a:solidFill>
                  <a:srgbClr val="00B0F0"/>
                </a:solidFill>
              </a:rPr>
              <a:t>Odată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schema </a:t>
            </a:r>
            <a:r>
              <a:rPr lang="vi-VN" sz="2800" dirty="0">
                <a:solidFill>
                  <a:srgbClr val="00B0F0"/>
                </a:solidFill>
              </a:rPr>
              <a:t>compilată şi baza de date populată cu date, </a:t>
            </a:r>
            <a:r>
              <a:rPr lang="vi-VN" sz="2800" dirty="0" smtClean="0">
                <a:solidFill>
                  <a:srgbClr val="00B0F0"/>
                </a:solidFill>
              </a:rPr>
              <a:t>utilizatorul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are </a:t>
            </a:r>
            <a:r>
              <a:rPr lang="vi-VN" sz="2800" dirty="0">
                <a:solidFill>
                  <a:srgbClr val="00B0F0"/>
                </a:solidFill>
              </a:rPr>
              <a:t>o serie de facilităţi pentru manipularea datelor. Operaţiile </a:t>
            </a:r>
            <a:r>
              <a:rPr lang="vi-VN" sz="2800" dirty="0" smtClean="0">
                <a:solidFill>
                  <a:srgbClr val="00B0F0"/>
                </a:solidFill>
              </a:rPr>
              <a:t>tipice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includ </a:t>
            </a:r>
            <a:r>
              <a:rPr lang="vi-VN" sz="2800" dirty="0">
                <a:solidFill>
                  <a:srgbClr val="00B0F0"/>
                </a:solidFill>
              </a:rPr>
              <a:t>căutarea, inserarea, ştergerea şi modificare datelor.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aceasta </a:t>
            </a:r>
            <a:r>
              <a:rPr lang="vi-VN" sz="2800" dirty="0">
                <a:solidFill>
                  <a:srgbClr val="00B0F0"/>
                </a:solidFill>
              </a:rPr>
              <a:t>SGBD dispune de </a:t>
            </a:r>
            <a:r>
              <a:rPr lang="vi-VN" sz="2800" dirty="0">
                <a:solidFill>
                  <a:schemeClr val="tx2"/>
                </a:solidFill>
              </a:rPr>
              <a:t>Data Manipulation Language</a:t>
            </a:r>
            <a:r>
              <a:rPr lang="vi-VN" sz="2800" dirty="0">
                <a:solidFill>
                  <a:srgbClr val="00B0F0"/>
                </a:solidFill>
              </a:rPr>
              <a:t> (</a:t>
            </a:r>
            <a:r>
              <a:rPr lang="vi-VN" sz="2800" dirty="0">
                <a:solidFill>
                  <a:schemeClr val="tx2"/>
                </a:solidFill>
              </a:rPr>
              <a:t>DML</a:t>
            </a:r>
            <a:r>
              <a:rPr lang="vi-VN" sz="2800" dirty="0" smtClean="0">
                <a:solidFill>
                  <a:srgbClr val="00B0F0"/>
                </a:solidFill>
              </a:rPr>
              <a:t>).</a:t>
            </a:r>
            <a:endParaRPr lang="ro-RO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Structured Query Language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SQL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DML</a:t>
            </a:r>
            <a:r>
              <a:rPr lang="ro-RO" sz="2800" dirty="0" smtClean="0">
                <a:solidFill>
                  <a:srgbClr val="00B0F0"/>
                </a:solidFill>
              </a:rPr>
              <a:t> - comenzile </a:t>
            </a:r>
            <a:r>
              <a:rPr lang="ro-RO" sz="2800" dirty="0">
                <a:solidFill>
                  <a:srgbClr val="00B0F0"/>
                </a:solidFill>
              </a:rPr>
              <a:t>pentru extragere și </a:t>
            </a:r>
            <a:r>
              <a:rPr lang="ro-RO" sz="2800" dirty="0" smtClean="0">
                <a:solidFill>
                  <a:srgbClr val="00B0F0"/>
                </a:solidFill>
              </a:rPr>
              <a:t>actualizare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SELECT </a:t>
            </a:r>
            <a:r>
              <a:rPr lang="vi-VN" sz="2800" dirty="0">
                <a:solidFill>
                  <a:srgbClr val="00B0F0"/>
                </a:solidFill>
              </a:rPr>
              <a:t>- extrage date din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UPDATE </a:t>
            </a:r>
            <a:r>
              <a:rPr lang="vi-VN" sz="2800" dirty="0">
                <a:solidFill>
                  <a:srgbClr val="00B0F0"/>
                </a:solidFill>
              </a:rPr>
              <a:t>- actualizează date în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DELETE </a:t>
            </a:r>
            <a:r>
              <a:rPr lang="vi-VN" sz="2800" dirty="0">
                <a:solidFill>
                  <a:srgbClr val="00B0F0"/>
                </a:solidFill>
              </a:rPr>
              <a:t>- șterge înregistrări din baza de date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INSERT </a:t>
            </a:r>
            <a:r>
              <a:rPr lang="vi-VN" sz="2800" dirty="0">
                <a:solidFill>
                  <a:srgbClr val="00B0F0"/>
                </a:solidFill>
              </a:rPr>
              <a:t>INTO - inserează date noi în baza de date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Structured Query Language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SQL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DDL</a:t>
            </a:r>
            <a:r>
              <a:rPr lang="ro-RO" sz="2800" dirty="0" smtClean="0">
                <a:solidFill>
                  <a:srgbClr val="00B0F0"/>
                </a:solidFill>
              </a:rPr>
              <a:t> –</a:t>
            </a:r>
            <a:r>
              <a:rPr lang="it-IT" sz="2800" dirty="0" smtClean="0">
                <a:solidFill>
                  <a:srgbClr val="00B0F0"/>
                </a:solidFill>
              </a:rPr>
              <a:t> comenzi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pentru </a:t>
            </a:r>
            <a:r>
              <a:rPr lang="it-IT" sz="2800" dirty="0">
                <a:solidFill>
                  <a:srgbClr val="00B0F0"/>
                </a:solidFill>
              </a:rPr>
              <a:t>creare/modificare bază de date</a:t>
            </a:r>
            <a:r>
              <a:rPr lang="it-IT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tabele</a:t>
            </a:r>
            <a:r>
              <a:rPr lang="it-IT" sz="2800" dirty="0">
                <a:solidFill>
                  <a:srgbClr val="00B0F0"/>
                </a:solidFill>
              </a:rPr>
              <a:t>, indecși, stabilire legături între tabele</a:t>
            </a:r>
            <a:r>
              <a:rPr lang="it-IT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constrângeri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81783"/>
              </p:ext>
            </p:extLst>
          </p:nvPr>
        </p:nvGraphicFramePr>
        <p:xfrm>
          <a:off x="838200" y="3733800"/>
          <a:ext cx="7467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3429000"/>
              </a:tblGrid>
              <a:tr h="1828800">
                <a:tc>
                  <a:txBody>
                    <a:bodyPr/>
                    <a:lstStyle/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CREATE DATABASE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ALTER DATABASE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CREATE TABLE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ALTER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DROP TABLE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CREATE INDEX</a:t>
                      </a: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DROP </a:t>
                      </a:r>
                      <a:r>
                        <a:rPr lang="ro-RO" sz="2800" dirty="0" smtClean="0">
                          <a:solidFill>
                            <a:srgbClr val="00B0F0"/>
                          </a:solidFill>
                        </a:rPr>
                        <a:t>INDEX</a:t>
                      </a:r>
                      <a:endParaRPr lang="en-US" sz="2800" dirty="0" smtClean="0">
                        <a:solidFill>
                          <a:srgbClr val="00B0F0"/>
                        </a:solidFill>
                      </a:endParaRPr>
                    </a:p>
                    <a:p>
                      <a:pPr marL="457200" indent="-457200" algn="just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2800" dirty="0" smtClean="0">
                          <a:solidFill>
                            <a:srgbClr val="00B0F0"/>
                          </a:solidFill>
                        </a:rPr>
                        <a:t>DROP</a:t>
                      </a:r>
                      <a:r>
                        <a:rPr lang="en-US" sz="2800" baseline="0" dirty="0" smtClean="0">
                          <a:solidFill>
                            <a:srgbClr val="00B0F0"/>
                          </a:solidFill>
                        </a:rPr>
                        <a:t> DATABASE</a:t>
                      </a:r>
                      <a:endParaRPr lang="ro-RO" sz="2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Structured Query Language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SQL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DCL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Data Control Language </a:t>
            </a:r>
            <a:r>
              <a:rPr lang="ro-RO" sz="2800" dirty="0" smtClean="0">
                <a:solidFill>
                  <a:srgbClr val="00B0F0"/>
                </a:solidFill>
              </a:rPr>
              <a:t>- c</a:t>
            </a:r>
            <a:r>
              <a:rPr lang="it-IT" sz="2800" dirty="0" smtClean="0">
                <a:solidFill>
                  <a:srgbClr val="00B0F0"/>
                </a:solidFill>
              </a:rPr>
              <a:t>omenzi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controlul accesului utilizatorilor bazei de date la anumite date.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GRANT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14800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Limbaje SGBD</a:t>
            </a:r>
            <a:endParaRPr lang="pt-BR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chemeClr val="tx2"/>
                </a:solidFill>
              </a:rPr>
              <a:t>Structured Query Language</a:t>
            </a:r>
            <a:r>
              <a:rPr lang="ro-RO" sz="2800" dirty="0" smtClean="0">
                <a:solidFill>
                  <a:srgbClr val="00B0F0"/>
                </a:solidFill>
              </a:rPr>
              <a:t>(</a:t>
            </a:r>
            <a:r>
              <a:rPr lang="ro-RO" sz="2800" dirty="0" smtClean="0">
                <a:solidFill>
                  <a:schemeClr val="tx2"/>
                </a:solidFill>
              </a:rPr>
              <a:t>SQL</a:t>
            </a:r>
            <a:r>
              <a:rPr lang="ro-RO" sz="2800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T</a:t>
            </a:r>
            <a:r>
              <a:rPr lang="ro-RO" sz="2800" dirty="0" smtClean="0">
                <a:solidFill>
                  <a:schemeClr val="tx2"/>
                </a:solidFill>
              </a:rPr>
              <a:t>CL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chemeClr val="tx2"/>
                </a:solidFill>
              </a:rPr>
              <a:t>Transaction Control Language </a:t>
            </a:r>
            <a:r>
              <a:rPr lang="ro-RO" sz="2800" dirty="0" smtClean="0">
                <a:solidFill>
                  <a:srgbClr val="00B0F0"/>
                </a:solidFill>
              </a:rPr>
              <a:t>- c</a:t>
            </a:r>
            <a:r>
              <a:rPr lang="it-IT" sz="2800" dirty="0" smtClean="0">
                <a:solidFill>
                  <a:srgbClr val="00B0F0"/>
                </a:solidFill>
              </a:rPr>
              <a:t>omenzi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controlul si procesarea tranzacţiilor cu o bază de date.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COMMIT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ROLLBACK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SAVEPOINT</a:t>
            </a:r>
          </a:p>
        </p:txBody>
      </p:sp>
    </p:spTree>
    <p:extLst>
      <p:ext uri="{BB962C8B-B14F-4D97-AF65-F5344CB8AC3E}">
        <p14:creationId xmlns:p14="http://schemas.microsoft.com/office/powerpoint/2010/main" val="31807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endParaRPr lang="ro-RO" sz="3000" dirty="0" smtClean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SGBD </a:t>
            </a:r>
            <a:r>
              <a:rPr lang="vi-VN" sz="2800" dirty="0">
                <a:solidFill>
                  <a:srgbClr val="00B0F0"/>
                </a:solidFill>
              </a:rPr>
              <a:t>trebuie să ofere </a:t>
            </a:r>
            <a:r>
              <a:rPr lang="vi-VN" sz="2800" dirty="0" smtClean="0">
                <a:solidFill>
                  <a:schemeClr val="tx2"/>
                </a:solidFill>
              </a:rPr>
              <a:t>interfeţe</a:t>
            </a:r>
            <a:r>
              <a:rPr lang="ro-RO" sz="2800" dirty="0" smtClean="0">
                <a:solidFill>
                  <a:schemeClr val="tx2"/>
                </a:solidFill>
              </a:rPr>
              <a:t> c</a:t>
            </a:r>
            <a:r>
              <a:rPr lang="vi-VN" sz="2800" dirty="0" smtClean="0">
                <a:solidFill>
                  <a:schemeClr val="tx2"/>
                </a:solidFill>
              </a:rPr>
              <a:t>orespunzătoare tuturor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categoriilor </a:t>
            </a:r>
            <a:r>
              <a:rPr lang="vi-VN" sz="2800" dirty="0">
                <a:solidFill>
                  <a:schemeClr val="tx2"/>
                </a:solidFill>
              </a:rPr>
              <a:t>de </a:t>
            </a:r>
            <a:r>
              <a:rPr lang="ro-RO" sz="2800" dirty="0" smtClean="0">
                <a:solidFill>
                  <a:schemeClr val="tx2"/>
                </a:solidFill>
              </a:rPr>
              <a:t>u</a:t>
            </a:r>
            <a:r>
              <a:rPr lang="vi-VN" sz="2800" dirty="0" smtClean="0">
                <a:solidFill>
                  <a:schemeClr val="tx2"/>
                </a:solidFill>
              </a:rPr>
              <a:t>tilizatori</a:t>
            </a:r>
            <a:r>
              <a:rPr lang="vi-VN" sz="2800" dirty="0">
                <a:solidFill>
                  <a:srgbClr val="00B0F0"/>
                </a:solidFill>
              </a:rPr>
              <a:t>. Aceste interfeţe au ca scop </a:t>
            </a:r>
            <a:r>
              <a:rPr lang="ro-RO" sz="2800" dirty="0" smtClean="0">
                <a:solidFill>
                  <a:srgbClr val="00B0F0"/>
                </a:solidFill>
              </a:rPr>
              <a:t>f</a:t>
            </a:r>
            <a:r>
              <a:rPr lang="vi-VN" sz="2800" dirty="0" smtClean="0">
                <a:solidFill>
                  <a:srgbClr val="00B0F0"/>
                </a:solidFill>
              </a:rPr>
              <a:t>acilitarea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legăturii </a:t>
            </a:r>
            <a:r>
              <a:rPr lang="vi-VN" sz="2800" dirty="0">
                <a:solidFill>
                  <a:srgbClr val="00B0F0"/>
                </a:solidFill>
              </a:rPr>
              <a:t>între utilizatori şi sistemul de baze de date. </a:t>
            </a:r>
            <a:r>
              <a:rPr lang="vi-VN" sz="2800" dirty="0" smtClean="0">
                <a:solidFill>
                  <a:srgbClr val="00B0F0"/>
                </a:solidFill>
              </a:rPr>
              <a:t>Principalele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tipuri </a:t>
            </a:r>
            <a:r>
              <a:rPr lang="vi-VN" sz="2800" dirty="0">
                <a:solidFill>
                  <a:srgbClr val="00B0F0"/>
                </a:solidFill>
              </a:rPr>
              <a:t>de interfeţe oferite de SGBD sunt: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b="1" dirty="0" smtClean="0">
                <a:solidFill>
                  <a:schemeClr val="tx2"/>
                </a:solidFill>
              </a:rPr>
              <a:t>Interfeţe </a:t>
            </a:r>
            <a:r>
              <a:rPr lang="vi-VN" sz="2800" b="1" dirty="0">
                <a:solidFill>
                  <a:schemeClr val="tx2"/>
                </a:solidFill>
              </a:rPr>
              <a:t>bazate pe meniuri</a:t>
            </a:r>
            <a:r>
              <a:rPr lang="vi-VN" sz="2800" dirty="0">
                <a:solidFill>
                  <a:srgbClr val="00B0F0"/>
                </a:solidFill>
              </a:rPr>
              <a:t>. Acestea oferă utilizatorului </a:t>
            </a:r>
            <a:r>
              <a:rPr lang="vi-VN" sz="2800" dirty="0" smtClean="0">
                <a:solidFill>
                  <a:srgbClr val="00B0F0"/>
                </a:solidFill>
              </a:rPr>
              <a:t>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listă </a:t>
            </a:r>
            <a:r>
              <a:rPr lang="vi-VN" sz="2800" dirty="0">
                <a:solidFill>
                  <a:srgbClr val="00B0F0"/>
                </a:solidFill>
              </a:rPr>
              <a:t>de opţiuni, numite meniuri care îi ajută la </a:t>
            </a:r>
            <a:r>
              <a:rPr lang="vi-VN" sz="2800" dirty="0" smtClean="0">
                <a:solidFill>
                  <a:srgbClr val="00B0F0"/>
                </a:solidFill>
              </a:rPr>
              <a:t>formularea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cererilor</a:t>
            </a:r>
            <a:r>
              <a:rPr lang="vi-VN" sz="2800" dirty="0">
                <a:solidFill>
                  <a:srgbClr val="00B0F0"/>
                </a:solidFill>
              </a:rPr>
              <a:t>. Nu este necesară memorarea unor </a:t>
            </a:r>
            <a:r>
              <a:rPr lang="vi-VN" sz="2800" dirty="0" smtClean="0">
                <a:solidFill>
                  <a:srgbClr val="00B0F0"/>
                </a:solidFill>
              </a:rPr>
              <a:t>comenzi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deoarece </a:t>
            </a:r>
            <a:r>
              <a:rPr lang="vi-VN" sz="2800" dirty="0">
                <a:solidFill>
                  <a:srgbClr val="00B0F0"/>
                </a:solidFill>
              </a:rPr>
              <a:t>o comandă specifică este formată pas cu pas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compunerea </a:t>
            </a:r>
            <a:r>
              <a:rPr lang="vi-VN" sz="2800" dirty="0">
                <a:solidFill>
                  <a:srgbClr val="00B0F0"/>
                </a:solidFill>
              </a:rPr>
              <a:t>opţiunilor indicate prin meniu.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b="1" dirty="0">
                <a:solidFill>
                  <a:schemeClr val="tx2"/>
                </a:solidFill>
              </a:rPr>
              <a:t>Interfeţe grafice</a:t>
            </a:r>
            <a:r>
              <a:rPr lang="vi-VN" sz="2800" dirty="0">
                <a:solidFill>
                  <a:srgbClr val="00B0F0"/>
                </a:solidFill>
              </a:rPr>
              <a:t>. Aceste interfeţe afişează utilizatorului </a:t>
            </a:r>
            <a:r>
              <a:rPr lang="vi-VN" sz="2800" dirty="0" smtClean="0">
                <a:solidFill>
                  <a:srgbClr val="00B0F0"/>
                </a:solidFill>
              </a:rPr>
              <a:t>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diagramă</a:t>
            </a:r>
            <a:r>
              <a:rPr lang="vi-VN" sz="2800" dirty="0">
                <a:solidFill>
                  <a:srgbClr val="00B0F0"/>
                </a:solidFill>
              </a:rPr>
              <a:t>. Utilizatorul poate formula cererea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manipularea </a:t>
            </a:r>
            <a:r>
              <a:rPr lang="vi-VN" sz="2800" dirty="0">
                <a:solidFill>
                  <a:srgbClr val="00B0F0"/>
                </a:solidFill>
              </a:rPr>
              <a:t>acestei diagrame. În cele mai multe </a:t>
            </a:r>
            <a:r>
              <a:rPr lang="vi-VN" sz="2800" dirty="0" smtClean="0">
                <a:solidFill>
                  <a:srgbClr val="00B0F0"/>
                </a:solidFill>
              </a:rPr>
              <a:t>cazuri,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interfeţele </a:t>
            </a:r>
            <a:r>
              <a:rPr lang="vi-VN" sz="2800" dirty="0">
                <a:solidFill>
                  <a:srgbClr val="00B0F0"/>
                </a:solidFill>
              </a:rPr>
              <a:t>grafice sunt combinate cu meniuri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endParaRPr lang="ro-RO" sz="28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b="1" dirty="0">
                <a:solidFill>
                  <a:schemeClr val="tx2"/>
                </a:solidFill>
              </a:rPr>
              <a:t>Interfeţe bazate pe forme</a:t>
            </a:r>
            <a:r>
              <a:rPr lang="vi-VN" sz="2800" dirty="0">
                <a:solidFill>
                  <a:srgbClr val="00B0F0"/>
                </a:solidFill>
              </a:rPr>
              <a:t>. Aceste interfeţe sunt acelea </a:t>
            </a:r>
            <a:r>
              <a:rPr lang="vi-VN" sz="2800" dirty="0" smtClean="0">
                <a:solidFill>
                  <a:srgbClr val="00B0F0"/>
                </a:solidFill>
              </a:rPr>
              <a:t>prin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intermediul </a:t>
            </a:r>
            <a:r>
              <a:rPr lang="vi-VN" sz="2800" dirty="0">
                <a:solidFill>
                  <a:srgbClr val="00B0F0"/>
                </a:solidFill>
              </a:rPr>
              <a:t>cărora utilizatorul poate completa formele </a:t>
            </a:r>
            <a:r>
              <a:rPr lang="vi-VN" sz="2800" dirty="0" smtClean="0">
                <a:solidFill>
                  <a:srgbClr val="00B0F0"/>
                </a:solidFill>
              </a:rPr>
              <a:t>cu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noile </a:t>
            </a:r>
            <a:r>
              <a:rPr lang="vi-VN" sz="2800" dirty="0">
                <a:solidFill>
                  <a:srgbClr val="00B0F0"/>
                </a:solidFill>
              </a:rPr>
              <a:t>date pe care le doreşte să le insereze, sau </a:t>
            </a:r>
            <a:r>
              <a:rPr lang="vi-VN" sz="2800" dirty="0" smtClean="0">
                <a:solidFill>
                  <a:srgbClr val="00B0F0"/>
                </a:solidFill>
              </a:rPr>
              <a:t>foloseşte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 </a:t>
            </a:r>
            <a:r>
              <a:rPr lang="vi-VN" sz="2800" dirty="0">
                <a:solidFill>
                  <a:srgbClr val="00B0F0"/>
                </a:solidFill>
              </a:rPr>
              <a:t>forme pentru a cere SGBD să obţină datele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interes.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r>
              <a:rPr lang="vi-VN" sz="2700" b="1" dirty="0">
                <a:solidFill>
                  <a:schemeClr val="tx2"/>
                </a:solidFill>
              </a:rPr>
              <a:t>Interfeţe în limbaj natural</a:t>
            </a:r>
            <a:r>
              <a:rPr lang="vi-VN" sz="2700" dirty="0">
                <a:solidFill>
                  <a:srgbClr val="00B0F0"/>
                </a:solidFill>
              </a:rPr>
              <a:t>. Aceste interfeţe acceptă </a:t>
            </a:r>
            <a:r>
              <a:rPr lang="vi-VN" sz="2700" dirty="0" smtClean="0">
                <a:solidFill>
                  <a:srgbClr val="00B0F0"/>
                </a:solidFill>
              </a:rPr>
              <a:t>cereri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scrise </a:t>
            </a:r>
            <a:r>
              <a:rPr lang="vi-VN" sz="2700" dirty="0">
                <a:solidFill>
                  <a:srgbClr val="00B0F0"/>
                </a:solidFill>
              </a:rPr>
              <a:t>în limba engleză sau alte limbi de </a:t>
            </a:r>
            <a:r>
              <a:rPr lang="vi-VN" sz="2700" dirty="0" smtClean="0">
                <a:solidFill>
                  <a:srgbClr val="00B0F0"/>
                </a:solidFill>
              </a:rPr>
              <a:t>circulaţie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internaţională</a:t>
            </a:r>
            <a:r>
              <a:rPr lang="vi-VN" sz="2700" dirty="0">
                <a:solidFill>
                  <a:srgbClr val="00B0F0"/>
                </a:solidFill>
              </a:rPr>
              <a:t>. O interfaţă în limbaj natural conţine uzual </a:t>
            </a:r>
            <a:r>
              <a:rPr lang="vi-VN" sz="2700" dirty="0" smtClean="0">
                <a:solidFill>
                  <a:srgbClr val="00B0F0"/>
                </a:solidFill>
              </a:rPr>
              <a:t>o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schemă </a:t>
            </a:r>
            <a:r>
              <a:rPr lang="vi-VN" sz="2700" dirty="0">
                <a:solidFill>
                  <a:srgbClr val="00B0F0"/>
                </a:solidFill>
              </a:rPr>
              <a:t>proprie similară cu schema conceptuală a </a:t>
            </a:r>
            <a:r>
              <a:rPr lang="vi-VN" sz="2700" dirty="0" smtClean="0">
                <a:solidFill>
                  <a:srgbClr val="00B0F0"/>
                </a:solidFill>
              </a:rPr>
              <a:t>bazelor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de </a:t>
            </a:r>
            <a:r>
              <a:rPr lang="vi-VN" sz="2700" dirty="0">
                <a:solidFill>
                  <a:srgbClr val="00B0F0"/>
                </a:solidFill>
              </a:rPr>
              <a:t>date. Interpretarea cererilor se face pe baza unui </a:t>
            </a:r>
            <a:r>
              <a:rPr lang="vi-VN" sz="2700" dirty="0" smtClean="0">
                <a:solidFill>
                  <a:srgbClr val="00B0F0"/>
                </a:solidFill>
              </a:rPr>
              <a:t>set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standard </a:t>
            </a:r>
            <a:r>
              <a:rPr lang="vi-VN" sz="2700" dirty="0">
                <a:solidFill>
                  <a:srgbClr val="00B0F0"/>
                </a:solidFill>
              </a:rPr>
              <a:t>de cuvinte cheie ce sunt interpretate pe </a:t>
            </a:r>
            <a:r>
              <a:rPr lang="vi-VN" sz="2700" dirty="0" smtClean="0">
                <a:solidFill>
                  <a:srgbClr val="00B0F0"/>
                </a:solidFill>
              </a:rPr>
              <a:t>baza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schemei </a:t>
            </a:r>
            <a:r>
              <a:rPr lang="vi-VN" sz="2700" dirty="0">
                <a:solidFill>
                  <a:srgbClr val="00B0F0"/>
                </a:solidFill>
              </a:rPr>
              <a:t>interne. Dacă interpretarea se realizează </a:t>
            </a:r>
            <a:r>
              <a:rPr lang="vi-VN" sz="2700" dirty="0" smtClean="0">
                <a:solidFill>
                  <a:srgbClr val="00B0F0"/>
                </a:solidFill>
              </a:rPr>
              <a:t>cu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succes</a:t>
            </a:r>
            <a:r>
              <a:rPr lang="vi-VN" sz="2700" dirty="0">
                <a:solidFill>
                  <a:srgbClr val="00B0F0"/>
                </a:solidFill>
              </a:rPr>
              <a:t>, programul de interfaţă generează cererea de </a:t>
            </a:r>
            <a:r>
              <a:rPr lang="vi-VN" sz="2700" dirty="0" smtClean="0">
                <a:solidFill>
                  <a:srgbClr val="00B0F0"/>
                </a:solidFill>
              </a:rPr>
              <a:t>nivel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înalt </a:t>
            </a:r>
            <a:r>
              <a:rPr lang="vi-VN" sz="2700" dirty="0">
                <a:solidFill>
                  <a:srgbClr val="00B0F0"/>
                </a:solidFill>
              </a:rPr>
              <a:t>corespunzătoare celei în limbaj natural, ce va </a:t>
            </a:r>
            <a:r>
              <a:rPr lang="vi-VN" sz="2700" dirty="0" smtClean="0">
                <a:solidFill>
                  <a:srgbClr val="00B0F0"/>
                </a:solidFill>
              </a:rPr>
              <a:t>fi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transmisă </a:t>
            </a:r>
            <a:r>
              <a:rPr lang="vi-VN" sz="2700" dirty="0">
                <a:solidFill>
                  <a:srgbClr val="00B0F0"/>
                </a:solidFill>
              </a:rPr>
              <a:t>către </a:t>
            </a:r>
            <a:r>
              <a:rPr lang="vi-VN" sz="2700" dirty="0" smtClean="0">
                <a:solidFill>
                  <a:srgbClr val="00B0F0"/>
                </a:solidFill>
              </a:rPr>
              <a:t>SGBD.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2.1.1. </a:t>
            </a:r>
            <a:r>
              <a:rPr lang="en-US" sz="3000" b="1" dirty="0" smtClean="0">
                <a:solidFill>
                  <a:schemeClr val="tx2"/>
                </a:solidFill>
              </a:rPr>
              <a:t>Hardware</a:t>
            </a:r>
          </a:p>
          <a:p>
            <a:endParaRPr lang="en-US" sz="3000" dirty="0">
              <a:solidFill>
                <a:schemeClr val="tx2"/>
              </a:solidFill>
            </a:endParaRPr>
          </a:p>
          <a:p>
            <a:pPr algn="just"/>
            <a:r>
              <a:rPr lang="pt-BR" sz="2800" dirty="0">
                <a:solidFill>
                  <a:srgbClr val="00B0F0"/>
                </a:solidFill>
              </a:rPr>
              <a:t>Calculatoarele pe care sunt instalate de obicei </a:t>
            </a:r>
            <a:r>
              <a:rPr lang="pt-BR" sz="2800" dirty="0" smtClean="0">
                <a:solidFill>
                  <a:srgbClr val="00B0F0"/>
                </a:solidFill>
              </a:rPr>
              <a:t>sistemele </a:t>
            </a:r>
            <a:r>
              <a:rPr lang="en-US" sz="2800" dirty="0" smtClean="0">
                <a:solidFill>
                  <a:srgbClr val="00B0F0"/>
                </a:solidFill>
              </a:rPr>
              <a:t>de </a:t>
            </a:r>
            <a:r>
              <a:rPr lang="en-US" sz="2800" dirty="0" err="1">
                <a:solidFill>
                  <a:srgbClr val="00B0F0"/>
                </a:solidFill>
              </a:rPr>
              <a:t>baze</a:t>
            </a:r>
            <a:r>
              <a:rPr lang="en-US" sz="2800" dirty="0">
                <a:solidFill>
                  <a:srgbClr val="00B0F0"/>
                </a:solidFill>
              </a:rPr>
              <a:t> de date </a:t>
            </a:r>
            <a:r>
              <a:rPr lang="en-US" sz="2800" dirty="0" err="1">
                <a:solidFill>
                  <a:srgbClr val="00B0F0"/>
                </a:solidFill>
              </a:rPr>
              <a:t>sunt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PC</a:t>
            </a:r>
            <a:r>
              <a:rPr lang="ro-RO" sz="2800" dirty="0">
                <a:solidFill>
                  <a:srgbClr val="00B0F0"/>
                </a:solidFill>
              </a:rPr>
              <a:t>-</a:t>
            </a:r>
            <a:r>
              <a:rPr lang="ro-RO" sz="2800" dirty="0" smtClean="0">
                <a:solidFill>
                  <a:srgbClr val="00B0F0"/>
                </a:solidFill>
              </a:rPr>
              <a:t>uri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standard, </a:t>
            </a:r>
            <a:r>
              <a:rPr lang="en-US" sz="2800" dirty="0" err="1">
                <a:solidFill>
                  <a:srgbClr val="00B0F0"/>
                </a:solidFill>
              </a:rPr>
              <a:t>dar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şi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servere m</a:t>
            </a:r>
            <a:r>
              <a:rPr lang="it-IT" sz="2800" dirty="0" smtClean="0">
                <a:solidFill>
                  <a:srgbClr val="00B0F0"/>
                </a:solidFill>
              </a:rPr>
              <a:t>ultiprocesor </a:t>
            </a:r>
            <a:r>
              <a:rPr lang="it-IT" sz="2800" dirty="0">
                <a:solidFill>
                  <a:srgbClr val="00B0F0"/>
                </a:solidFill>
              </a:rPr>
              <a:t>foarte puternice. Performanţele generale de </a:t>
            </a:r>
            <a:r>
              <a:rPr lang="it-IT" sz="2800" dirty="0" smtClean="0">
                <a:solidFill>
                  <a:srgbClr val="00B0F0"/>
                </a:solidFill>
              </a:rPr>
              <a:t>operare </a:t>
            </a:r>
            <a:r>
              <a:rPr lang="pt-BR" sz="2800" dirty="0" smtClean="0">
                <a:solidFill>
                  <a:srgbClr val="00B0F0"/>
                </a:solidFill>
              </a:rPr>
              <a:t>ale </a:t>
            </a:r>
            <a:r>
              <a:rPr lang="pt-BR" sz="2800" dirty="0">
                <a:solidFill>
                  <a:srgbClr val="00B0F0"/>
                </a:solidFill>
              </a:rPr>
              <a:t>calculatorului (numărul şi viteza procesoarelor, dimensiunea </a:t>
            </a:r>
            <a:r>
              <a:rPr lang="pt-BR" sz="2800" dirty="0" smtClean="0">
                <a:solidFill>
                  <a:srgbClr val="00B0F0"/>
                </a:solidFill>
              </a:rPr>
              <a:t>şi viteza de operare a memoriei</a:t>
            </a:r>
            <a:r>
              <a:rPr lang="ro-RO" sz="2800" dirty="0" smtClean="0">
                <a:solidFill>
                  <a:srgbClr val="00B0F0"/>
                </a:solidFill>
              </a:rPr>
              <a:t>,</a:t>
            </a:r>
            <a:r>
              <a:rPr lang="pt-BR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viteza conexiunii la retea</a:t>
            </a:r>
            <a:r>
              <a:rPr lang="pt-BR" sz="2800" dirty="0" smtClean="0">
                <a:solidFill>
                  <a:srgbClr val="00B0F0"/>
                </a:solidFill>
              </a:rPr>
              <a:t>) influenţează în mod </a:t>
            </a:r>
            <a:r>
              <a:rPr lang="vi-VN" sz="2800" dirty="0">
                <a:solidFill>
                  <a:srgbClr val="00B0F0"/>
                </a:solidFill>
              </a:rPr>
              <a:t>corespunzător perfomanţele sistemului de baze de date. </a:t>
            </a:r>
            <a:endParaRPr lang="pt-BR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r>
              <a:rPr lang="vi-VN" sz="2800" b="1" dirty="0" smtClean="0">
                <a:solidFill>
                  <a:schemeClr val="tx2"/>
                </a:solidFill>
              </a:rPr>
              <a:t>Interfeţe </a:t>
            </a:r>
            <a:r>
              <a:rPr lang="vi-VN" sz="2800" b="1" dirty="0">
                <a:solidFill>
                  <a:schemeClr val="tx2"/>
                </a:solidFill>
              </a:rPr>
              <a:t>specializate aferente cererilor repetate</a:t>
            </a:r>
            <a:r>
              <a:rPr lang="vi-VN" sz="2800" b="1" dirty="0">
                <a:solidFill>
                  <a:srgbClr val="00B0F0"/>
                </a:solidFill>
              </a:rPr>
              <a:t>.</a:t>
            </a:r>
            <a:r>
              <a:rPr lang="vi-VN" sz="2800" b="1" dirty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interfeţe </a:t>
            </a:r>
            <a:r>
              <a:rPr lang="vi-VN" sz="2800" dirty="0">
                <a:solidFill>
                  <a:srgbClr val="00B0F0"/>
                </a:solidFill>
              </a:rPr>
              <a:t>sunt destinate unei anumite categorii de utilizatori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exemplu utilizatorii care se ocupă de operaţiile </a:t>
            </a:r>
            <a:r>
              <a:rPr lang="vi-VN" sz="2800" dirty="0" smtClean="0">
                <a:solidFill>
                  <a:srgbClr val="00B0F0"/>
                </a:solidFill>
              </a:rPr>
              <a:t>dintr-o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bancă</a:t>
            </a:r>
            <a:r>
              <a:rPr lang="vi-VN" sz="2800" dirty="0">
                <a:solidFill>
                  <a:srgbClr val="00B0F0"/>
                </a:solidFill>
              </a:rPr>
              <a:t>. Uzual, un mic set de comenzi prescurtate </a:t>
            </a:r>
            <a:r>
              <a:rPr lang="vi-VN" sz="2800" dirty="0" smtClean="0">
                <a:solidFill>
                  <a:srgbClr val="00B0F0"/>
                </a:solidFill>
              </a:rPr>
              <a:t>sunt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implementate </a:t>
            </a:r>
            <a:r>
              <a:rPr lang="vi-VN" sz="2800" dirty="0">
                <a:solidFill>
                  <a:srgbClr val="00B0F0"/>
                </a:solidFill>
              </a:rPr>
              <a:t>pentru a scurta timpul necesar </a:t>
            </a:r>
            <a:r>
              <a:rPr lang="vi-VN" sz="2800" dirty="0" smtClean="0">
                <a:solidFill>
                  <a:srgbClr val="00B0F0"/>
                </a:solidFill>
              </a:rPr>
              <a:t>introducerii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comenzii</a:t>
            </a:r>
            <a:r>
              <a:rPr lang="vi-VN" sz="2800" dirty="0">
                <a:solidFill>
                  <a:srgbClr val="00B0F0"/>
                </a:solidFill>
              </a:rPr>
              <a:t>, sau chiar utilizarea de chei funcţionale. </a:t>
            </a:r>
            <a:r>
              <a:rPr lang="vi-VN" sz="2800" dirty="0" smtClean="0">
                <a:solidFill>
                  <a:srgbClr val="00B0F0"/>
                </a:solidFill>
              </a:rPr>
              <a:t>Aceste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interfeţe </a:t>
            </a:r>
            <a:r>
              <a:rPr lang="vi-VN" sz="2800" dirty="0">
                <a:solidFill>
                  <a:srgbClr val="00B0F0"/>
                </a:solidFill>
              </a:rPr>
              <a:t>implementează un limbaj numit şi limbaj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comandă.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Interfeţe SGBD</a:t>
            </a:r>
            <a:endParaRPr lang="ro-RO" sz="3000" b="1" dirty="0">
              <a:solidFill>
                <a:srgbClr val="00B0F0"/>
              </a:solidFill>
            </a:endParaRPr>
          </a:p>
          <a:p>
            <a:pPr algn="just"/>
            <a:r>
              <a:rPr lang="vi-VN" sz="2700" b="1" dirty="0">
                <a:solidFill>
                  <a:schemeClr val="tx2"/>
                </a:solidFill>
              </a:rPr>
              <a:t>Interfeţe pentru administratorii bazelor de date</a:t>
            </a:r>
            <a:r>
              <a:rPr lang="vi-VN" sz="2700" dirty="0">
                <a:solidFill>
                  <a:srgbClr val="00B0F0"/>
                </a:solidFill>
              </a:rPr>
              <a:t>. </a:t>
            </a:r>
            <a:r>
              <a:rPr lang="vi-VN" sz="2700" dirty="0" smtClean="0">
                <a:solidFill>
                  <a:srgbClr val="00B0F0"/>
                </a:solidFill>
              </a:rPr>
              <a:t>Acestea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sunt </a:t>
            </a:r>
            <a:r>
              <a:rPr lang="vi-VN" sz="2700" dirty="0">
                <a:solidFill>
                  <a:srgbClr val="00B0F0"/>
                </a:solidFill>
              </a:rPr>
              <a:t>utilizate în implementarea comenzilor privilegiate </a:t>
            </a:r>
            <a:r>
              <a:rPr lang="vi-VN" sz="2700" dirty="0" smtClean="0">
                <a:solidFill>
                  <a:srgbClr val="00B0F0"/>
                </a:solidFill>
              </a:rPr>
              <a:t>ce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sunt </a:t>
            </a:r>
            <a:r>
              <a:rPr lang="vi-VN" sz="2700" dirty="0">
                <a:solidFill>
                  <a:srgbClr val="00B0F0"/>
                </a:solidFill>
              </a:rPr>
              <a:t>folosite de administratorii bazelor de date. Astfel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comenzi </a:t>
            </a:r>
            <a:r>
              <a:rPr lang="vi-VN" sz="2700" dirty="0">
                <a:solidFill>
                  <a:srgbClr val="00B0F0"/>
                </a:solidFill>
              </a:rPr>
              <a:t>includ crearea de conturi, setarea </a:t>
            </a:r>
            <a:r>
              <a:rPr lang="vi-VN" sz="2700" dirty="0" smtClean="0">
                <a:solidFill>
                  <a:srgbClr val="00B0F0"/>
                </a:solidFill>
              </a:rPr>
              <a:t>parametrilor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sistemului</a:t>
            </a:r>
            <a:r>
              <a:rPr lang="vi-VN" sz="2700" dirty="0">
                <a:solidFill>
                  <a:srgbClr val="00B0F0"/>
                </a:solidFill>
              </a:rPr>
              <a:t>, autorizarea intrării într-un anumit cont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reorganizarea </a:t>
            </a:r>
            <a:r>
              <a:rPr lang="vi-VN" sz="2700" dirty="0">
                <a:solidFill>
                  <a:srgbClr val="00B0F0"/>
                </a:solidFill>
              </a:rPr>
              <a:t>structurii de stocare a datelor din baza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date</a:t>
            </a:r>
            <a:r>
              <a:rPr lang="vi-VN" sz="2700" dirty="0">
                <a:solidFill>
                  <a:srgbClr val="00B0F0"/>
                </a:solidFill>
              </a:rPr>
              <a:t>, precum şi o serie de facilităţi legate de </a:t>
            </a:r>
            <a:r>
              <a:rPr lang="vi-VN" sz="2700" dirty="0" smtClean="0">
                <a:solidFill>
                  <a:srgbClr val="00B0F0"/>
                </a:solidFill>
              </a:rPr>
              <a:t>administrarea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bazei </a:t>
            </a:r>
            <a:r>
              <a:rPr lang="vi-VN" sz="2700" dirty="0">
                <a:solidFill>
                  <a:srgbClr val="00B0F0"/>
                </a:solidFill>
              </a:rPr>
              <a:t>de date, cum sunt: accesul la tabele şi înregistrări</a:t>
            </a:r>
            <a:r>
              <a:rPr lang="vi-VN" sz="2700" dirty="0" smtClean="0">
                <a:solidFill>
                  <a:srgbClr val="00B0F0"/>
                </a:solidFill>
              </a:rPr>
              <a:t>,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facilităţi </a:t>
            </a:r>
            <a:r>
              <a:rPr lang="vi-VN" sz="2700" dirty="0">
                <a:solidFill>
                  <a:srgbClr val="00B0F0"/>
                </a:solidFill>
              </a:rPr>
              <a:t>de acces la câmpuri ale tabelelor de date</a:t>
            </a:r>
            <a:r>
              <a:rPr lang="vi-VN" sz="2700" dirty="0" smtClean="0">
                <a:solidFill>
                  <a:srgbClr val="00B0F0"/>
                </a:solidFill>
              </a:rPr>
              <a:t>.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</a:t>
            </a:r>
            <a:r>
              <a:rPr lang="ro-RO" sz="3000" b="1" dirty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Exemple de SGBD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b="1" dirty="0">
                <a:solidFill>
                  <a:srgbClr val="00B0F0"/>
                </a:solidFill>
              </a:rPr>
              <a:t>Microsoft SQL Server </a:t>
            </a:r>
            <a:r>
              <a:rPr lang="ro-RO" sz="2800" b="1" dirty="0" smtClean="0">
                <a:solidFill>
                  <a:srgbClr val="00B0F0"/>
                </a:solidFill>
              </a:rPr>
              <a:t>201</a:t>
            </a:r>
            <a:r>
              <a:rPr lang="en-US" sz="2800" b="1" dirty="0" smtClean="0">
                <a:solidFill>
                  <a:srgbClr val="00B0F0"/>
                </a:solidFill>
              </a:rPr>
              <a:t>7</a:t>
            </a:r>
            <a:endParaRPr lang="ro-RO" sz="2800" b="1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00B0F0"/>
                </a:solidFill>
              </a:rPr>
              <a:t>Oracle Database </a:t>
            </a:r>
            <a:r>
              <a:rPr lang="en-US" sz="2800" b="1" dirty="0" smtClean="0">
                <a:solidFill>
                  <a:srgbClr val="00B0F0"/>
                </a:solidFill>
              </a:rPr>
              <a:t>19c </a:t>
            </a:r>
            <a:r>
              <a:rPr lang="ro-RO" sz="2800" b="1" dirty="0" smtClean="0">
                <a:solidFill>
                  <a:srgbClr val="00B0F0"/>
                </a:solidFill>
              </a:rPr>
              <a:t>201</a:t>
            </a:r>
            <a:r>
              <a:rPr lang="en-US" sz="2800" b="1" dirty="0" smtClean="0">
                <a:solidFill>
                  <a:srgbClr val="00B0F0"/>
                </a:solidFill>
              </a:rPr>
              <a:t>9</a:t>
            </a:r>
            <a:endParaRPr lang="ro-RO" sz="2800" b="1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b="1" dirty="0" smtClean="0">
                <a:solidFill>
                  <a:srgbClr val="00B0F0"/>
                </a:solidFill>
              </a:rPr>
              <a:t>IBM DB2 v1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ro-RO" sz="2800" b="1" dirty="0" smtClean="0">
                <a:solidFill>
                  <a:srgbClr val="00B0F0"/>
                </a:solidFill>
              </a:rPr>
              <a:t>.</a:t>
            </a:r>
            <a:r>
              <a:rPr lang="en-US" sz="2800" b="1" dirty="0" smtClean="0">
                <a:solidFill>
                  <a:srgbClr val="00B0F0"/>
                </a:solidFill>
              </a:rPr>
              <a:t>5 27</a:t>
            </a:r>
            <a:r>
              <a:rPr lang="ro-RO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</a:rPr>
              <a:t>iunie</a:t>
            </a:r>
            <a:r>
              <a:rPr lang="en-US" sz="2800" b="1" dirty="0" smtClean="0">
                <a:solidFill>
                  <a:srgbClr val="00B0F0"/>
                </a:solidFill>
              </a:rPr>
              <a:t> 2019</a:t>
            </a:r>
            <a:endParaRPr lang="ro-RO" sz="2800" b="1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b="1" dirty="0" err="1" smtClean="0">
                <a:solidFill>
                  <a:srgbClr val="00B0F0"/>
                </a:solidFill>
              </a:rPr>
              <a:t>MySQL</a:t>
            </a:r>
            <a:r>
              <a:rPr lang="ro-RO" sz="2800" b="1" dirty="0" smtClean="0">
                <a:solidFill>
                  <a:srgbClr val="00B0F0"/>
                </a:solidFill>
              </a:rPr>
              <a:t> v</a:t>
            </a:r>
            <a:r>
              <a:rPr lang="en-US" sz="2800" b="1" dirty="0" smtClean="0">
                <a:solidFill>
                  <a:srgbClr val="00B0F0"/>
                </a:solidFill>
              </a:rPr>
              <a:t>8</a:t>
            </a:r>
            <a:r>
              <a:rPr lang="ro-RO" sz="2800" b="1" dirty="0" smtClean="0">
                <a:solidFill>
                  <a:srgbClr val="00B0F0"/>
                </a:solidFill>
              </a:rPr>
              <a:t>.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ro-RO" sz="2800" b="1" dirty="0" smtClean="0">
                <a:solidFill>
                  <a:srgbClr val="00B0F0"/>
                </a:solidFill>
              </a:rPr>
              <a:t>.</a:t>
            </a:r>
            <a:r>
              <a:rPr lang="en-US" sz="2800" b="1" dirty="0" smtClean="0">
                <a:solidFill>
                  <a:srgbClr val="00B0F0"/>
                </a:solidFill>
              </a:rPr>
              <a:t>18</a:t>
            </a:r>
            <a:r>
              <a:rPr lang="ro-RO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14 </a:t>
            </a:r>
            <a:r>
              <a:rPr lang="en-US" sz="2800" b="1" dirty="0" err="1" smtClean="0">
                <a:solidFill>
                  <a:srgbClr val="00B0F0"/>
                </a:solidFill>
              </a:rPr>
              <a:t>oct</a:t>
            </a:r>
            <a:r>
              <a:rPr lang="ro-RO" sz="2800" b="1" dirty="0" smtClean="0">
                <a:solidFill>
                  <a:srgbClr val="00B0F0"/>
                </a:solidFill>
              </a:rPr>
              <a:t> 201</a:t>
            </a:r>
            <a:r>
              <a:rPr lang="en-US" sz="2800" b="1" dirty="0" smtClean="0">
                <a:solidFill>
                  <a:srgbClr val="00B0F0"/>
                </a:solidFill>
              </a:rPr>
              <a:t>9</a:t>
            </a:r>
            <a:endParaRPr lang="ro-RO" sz="28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2.1.1. </a:t>
            </a:r>
            <a:r>
              <a:rPr lang="en-US" sz="3000" b="1" dirty="0" smtClean="0">
                <a:solidFill>
                  <a:schemeClr val="tx2"/>
                </a:solidFill>
              </a:rPr>
              <a:t>Hardware</a:t>
            </a:r>
            <a:endParaRPr lang="en-US" sz="3000" dirty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Cea mai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importantă </a:t>
            </a:r>
            <a:r>
              <a:rPr lang="vi-VN" sz="2800" dirty="0">
                <a:solidFill>
                  <a:srgbClr val="00B0F0"/>
                </a:solidFill>
              </a:rPr>
              <a:t>caracteristică a calculatorului pe care </a:t>
            </a:r>
            <a:r>
              <a:rPr lang="vi-VN" sz="2800" dirty="0" smtClean="0">
                <a:solidFill>
                  <a:srgbClr val="00B0F0"/>
                </a:solidFill>
              </a:rPr>
              <a:t>funcţionează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sistemul </a:t>
            </a:r>
            <a:r>
              <a:rPr lang="vi-VN" sz="2800" dirty="0">
                <a:solidFill>
                  <a:srgbClr val="00B0F0"/>
                </a:solidFill>
              </a:rPr>
              <a:t>de baze de date este capacitatea </a:t>
            </a:r>
            <a:r>
              <a:rPr lang="en-US" sz="2800" dirty="0" err="1" smtClean="0">
                <a:solidFill>
                  <a:srgbClr val="00B0F0"/>
                </a:solidFill>
              </a:rPr>
              <a:t>uni</a:t>
            </a:r>
            <a:r>
              <a:rPr lang="ro-RO" sz="2800" dirty="0" smtClean="0">
                <a:solidFill>
                  <a:srgbClr val="00B0F0"/>
                </a:solidFill>
              </a:rPr>
              <a:t>tăţii de stocare</a:t>
            </a:r>
            <a:r>
              <a:rPr lang="vi-VN" sz="2800" dirty="0" smtClean="0">
                <a:solidFill>
                  <a:srgbClr val="00B0F0"/>
                </a:solidFill>
              </a:rPr>
              <a:t>, utilizată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pentru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memorarea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datelor</a:t>
            </a:r>
            <a:r>
              <a:rPr lang="en-US" sz="2800" dirty="0">
                <a:solidFill>
                  <a:srgbClr val="00B0F0"/>
                </a:solidFill>
              </a:rPr>
              <a:t> din </a:t>
            </a:r>
            <a:r>
              <a:rPr lang="en-US" sz="2800" dirty="0" err="1">
                <a:solidFill>
                  <a:srgbClr val="00B0F0"/>
                </a:solidFill>
              </a:rPr>
              <a:t>baza</a:t>
            </a:r>
            <a:r>
              <a:rPr lang="en-US" sz="2800" dirty="0">
                <a:solidFill>
                  <a:srgbClr val="00B0F0"/>
                </a:solidFill>
              </a:rPr>
              <a:t> de date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r>
              <a:rPr lang="vi-VN" sz="2800" dirty="0">
                <a:solidFill>
                  <a:srgbClr val="00B0F0"/>
                </a:solidFill>
              </a:rPr>
              <a:t> Deoarece într-un sistem de baze de date este </a:t>
            </a:r>
            <a:r>
              <a:rPr lang="vi-VN" sz="2800" dirty="0" smtClean="0">
                <a:solidFill>
                  <a:srgbClr val="00B0F0"/>
                </a:solidFill>
              </a:rPr>
              <a:t>necesar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accesul </a:t>
            </a:r>
            <a:r>
              <a:rPr lang="vi-VN" sz="2800" dirty="0">
                <a:solidFill>
                  <a:srgbClr val="00B0F0"/>
                </a:solidFill>
              </a:rPr>
              <a:t>rapid la oricare dintre </a:t>
            </a:r>
            <a:r>
              <a:rPr lang="vi-VN" sz="2800" dirty="0" smtClean="0">
                <a:solidFill>
                  <a:srgbClr val="00B0F0"/>
                </a:solidFill>
              </a:rPr>
              <a:t>înregistrări, pentru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memorarea </a:t>
            </a:r>
            <a:r>
              <a:rPr lang="vi-VN" sz="2800" dirty="0">
                <a:solidFill>
                  <a:srgbClr val="00B0F0"/>
                </a:solidFill>
              </a:rPr>
              <a:t>acestora se folosesc </a:t>
            </a:r>
            <a:r>
              <a:rPr lang="ro-RO" sz="2800" dirty="0" smtClean="0">
                <a:solidFill>
                  <a:srgbClr val="00B0F0"/>
                </a:solidFill>
              </a:rPr>
              <a:t>SSD-uri şi HDD-uri configurate în </a:t>
            </a:r>
            <a:r>
              <a:rPr lang="ro-RO" sz="2800" dirty="0" err="1" smtClean="0">
                <a:solidFill>
                  <a:srgbClr val="00B0F0"/>
                </a:solidFill>
              </a:rPr>
              <a:t>matrici</a:t>
            </a:r>
            <a:r>
              <a:rPr lang="ro-RO" sz="2800" dirty="0" smtClean="0">
                <a:solidFill>
                  <a:srgbClr val="00B0F0"/>
                </a:solidFill>
              </a:rPr>
              <a:t> RAI</a:t>
            </a:r>
            <a:r>
              <a:rPr lang="en-US" sz="2800" dirty="0" smtClean="0">
                <a:solidFill>
                  <a:srgbClr val="00B0F0"/>
                </a:solidFill>
              </a:rPr>
              <a:t>D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Benzile </a:t>
            </a:r>
            <a:r>
              <a:rPr lang="vi-VN" sz="2800" dirty="0">
                <a:solidFill>
                  <a:srgbClr val="00B0F0"/>
                </a:solidFill>
              </a:rPr>
              <a:t>magnetice (care oferă acces secvenţial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înregistrările </a:t>
            </a:r>
            <a:r>
              <a:rPr lang="vi-VN" sz="2800" dirty="0">
                <a:solidFill>
                  <a:srgbClr val="00B0F0"/>
                </a:solidFill>
              </a:rPr>
              <a:t>de date) se folosesc pentru duplicarea (backup</a:t>
            </a:r>
            <a:r>
              <a:rPr lang="vi-VN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pt-BR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pPr algn="just"/>
            <a:r>
              <a:rPr lang="vi-VN" sz="3000" dirty="0">
                <a:solidFill>
                  <a:srgbClr val="00B0F0"/>
                </a:solidFill>
              </a:rPr>
              <a:t>Între baza de date (colecţia de date memorate fizic în </a:t>
            </a:r>
            <a:r>
              <a:rPr lang="vi-VN" sz="3000" dirty="0" smtClean="0">
                <a:solidFill>
                  <a:srgbClr val="00B0F0"/>
                </a:solidFill>
              </a:rPr>
              <a:t>fişiere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pe </a:t>
            </a:r>
            <a:r>
              <a:rPr lang="vi-VN" sz="3000" dirty="0">
                <a:solidFill>
                  <a:srgbClr val="00B0F0"/>
                </a:solidFill>
              </a:rPr>
              <a:t>harddisk-uri) şi utilizatorii sistemului există un nivel software</a:t>
            </a:r>
            <a:r>
              <a:rPr lang="vi-VN" sz="3000" dirty="0" smtClean="0">
                <a:solidFill>
                  <a:srgbClr val="00B0F0"/>
                </a:solidFill>
              </a:rPr>
              <a:t>,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numit </a:t>
            </a:r>
            <a:r>
              <a:rPr lang="vi-VN" sz="3000" dirty="0">
                <a:solidFill>
                  <a:schemeClr val="tx2"/>
                </a:solidFill>
              </a:rPr>
              <a:t>sistem de gestiune a bazei de date </a:t>
            </a:r>
            <a:r>
              <a:rPr lang="vi-VN" sz="3000" dirty="0" smtClean="0">
                <a:solidFill>
                  <a:schemeClr val="tx2"/>
                </a:solidFill>
              </a:rPr>
              <a:t>SGBD</a:t>
            </a:r>
            <a:r>
              <a:rPr lang="ro-RO" sz="3000" dirty="0" smtClean="0">
                <a:solidFill>
                  <a:schemeClr val="tx2"/>
                </a:solidFill>
              </a:rPr>
              <a:t> </a:t>
            </a:r>
            <a:r>
              <a:rPr lang="vi-VN" sz="3000" dirty="0" smtClean="0">
                <a:solidFill>
                  <a:schemeClr val="tx2"/>
                </a:solidFill>
              </a:rPr>
              <a:t>(DataBase</a:t>
            </a:r>
            <a:r>
              <a:rPr lang="ro-RO" sz="3000" dirty="0" smtClean="0">
                <a:solidFill>
                  <a:schemeClr val="tx2"/>
                </a:solidFill>
              </a:rPr>
              <a:t> </a:t>
            </a:r>
            <a:r>
              <a:rPr lang="vi-VN" sz="3000" dirty="0" smtClean="0">
                <a:solidFill>
                  <a:schemeClr val="tx2"/>
                </a:solidFill>
              </a:rPr>
              <a:t>Management </a:t>
            </a:r>
            <a:r>
              <a:rPr lang="vi-VN" sz="3000" dirty="0">
                <a:solidFill>
                  <a:schemeClr val="tx2"/>
                </a:solidFill>
              </a:rPr>
              <a:t>System)</a:t>
            </a:r>
            <a:r>
              <a:rPr lang="vi-VN" sz="3000" dirty="0">
                <a:solidFill>
                  <a:srgbClr val="00B0F0"/>
                </a:solidFill>
              </a:rPr>
              <a:t>. O bază de date computerizată poate </a:t>
            </a:r>
            <a:r>
              <a:rPr lang="vi-VN" sz="3000" dirty="0" smtClean="0">
                <a:solidFill>
                  <a:srgbClr val="00B0F0"/>
                </a:solidFill>
              </a:rPr>
              <a:t>fi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generată </a:t>
            </a:r>
            <a:r>
              <a:rPr lang="vi-VN" sz="3000" dirty="0">
                <a:solidFill>
                  <a:srgbClr val="00B0F0"/>
                </a:solidFill>
              </a:rPr>
              <a:t>şi menţinută fie cu ajutorul unui grup de </a:t>
            </a:r>
            <a:r>
              <a:rPr lang="ro-RO" sz="3000" dirty="0" smtClean="0">
                <a:solidFill>
                  <a:srgbClr val="00B0F0"/>
                </a:solidFill>
              </a:rPr>
              <a:t>p</a:t>
            </a:r>
            <a:r>
              <a:rPr lang="vi-VN" sz="3000" dirty="0" smtClean="0">
                <a:solidFill>
                  <a:srgbClr val="00B0F0"/>
                </a:solidFill>
              </a:rPr>
              <a:t>rograme de</a:t>
            </a:r>
            <a:r>
              <a:rPr lang="ro-RO" sz="3000" dirty="0" smtClean="0">
                <a:solidFill>
                  <a:srgbClr val="00B0F0"/>
                </a:solidFill>
              </a:rPr>
              <a:t> </a:t>
            </a:r>
            <a:r>
              <a:rPr lang="vi-VN" sz="3000" dirty="0" smtClean="0">
                <a:solidFill>
                  <a:srgbClr val="00B0F0"/>
                </a:solidFill>
              </a:rPr>
              <a:t>aplicaţie </a:t>
            </a:r>
            <a:r>
              <a:rPr lang="vi-VN" sz="3000" dirty="0">
                <a:solidFill>
                  <a:srgbClr val="00B0F0"/>
                </a:solidFill>
              </a:rPr>
              <a:t>specifice acestui scop, fie cu acest SGBD.</a:t>
            </a:r>
            <a:endParaRPr lang="en-US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endParaRPr lang="ro-RO" sz="3000" b="1" dirty="0">
              <a:solidFill>
                <a:schemeClr val="tx2"/>
              </a:solidFill>
            </a:endParaRPr>
          </a:p>
          <a:p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>
                <a:solidFill>
                  <a:schemeClr val="tx2"/>
                </a:solidFill>
              </a:rPr>
              <a:t>Sistemul de gestiune al bazei de date (SGBD) </a:t>
            </a:r>
            <a:r>
              <a:rPr lang="vi-VN" sz="2800" dirty="0">
                <a:solidFill>
                  <a:srgbClr val="00B0F0"/>
                </a:solidFill>
              </a:rPr>
              <a:t>este </a:t>
            </a:r>
            <a:r>
              <a:rPr lang="vi-VN" sz="2800" dirty="0" smtClean="0">
                <a:solidFill>
                  <a:srgbClr val="00B0F0"/>
                </a:solidFill>
              </a:rPr>
              <a:t>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interpretor </a:t>
            </a:r>
            <a:r>
              <a:rPr lang="vi-VN" sz="2800" dirty="0">
                <a:solidFill>
                  <a:schemeClr val="tx2"/>
                </a:solidFill>
              </a:rPr>
              <a:t>de cereri</a:t>
            </a:r>
            <a:r>
              <a:rPr lang="vi-VN" sz="2800" dirty="0">
                <a:solidFill>
                  <a:srgbClr val="00B0F0"/>
                </a:solidFill>
              </a:rPr>
              <a:t>, el recepţionând de la utilizatori </a:t>
            </a:r>
            <a:r>
              <a:rPr lang="vi-VN" sz="2800" dirty="0" smtClean="0">
                <a:solidFill>
                  <a:srgbClr val="00B0F0"/>
                </a:solidFill>
              </a:rPr>
              <a:t>anumite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cereri </a:t>
            </a:r>
            <a:r>
              <a:rPr lang="vi-VN" sz="2800" dirty="0">
                <a:solidFill>
                  <a:schemeClr val="tx2"/>
                </a:solidFill>
              </a:rPr>
              <a:t>de acces</a:t>
            </a:r>
            <a:r>
              <a:rPr lang="vi-VN" sz="2800" dirty="0">
                <a:solidFill>
                  <a:srgbClr val="00B0F0"/>
                </a:solidFill>
              </a:rPr>
              <a:t> la baza de date, le </a:t>
            </a:r>
            <a:r>
              <a:rPr lang="ro-RO" sz="2800" dirty="0" smtClean="0">
                <a:solidFill>
                  <a:schemeClr val="tx2"/>
                </a:solidFill>
              </a:rPr>
              <a:t>i</a:t>
            </a:r>
            <a:r>
              <a:rPr lang="vi-VN" sz="2800" dirty="0" smtClean="0">
                <a:solidFill>
                  <a:schemeClr val="tx2"/>
                </a:solidFill>
              </a:rPr>
              <a:t>nterpretează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 smtClean="0">
                <a:solidFill>
                  <a:schemeClr val="tx2"/>
                </a:solidFill>
              </a:rPr>
              <a:t>execută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operaţiile </a:t>
            </a:r>
            <a:r>
              <a:rPr lang="vi-VN" sz="2800" dirty="0">
                <a:solidFill>
                  <a:srgbClr val="00B0F0"/>
                </a:solidFill>
              </a:rPr>
              <a:t>respective şi </a:t>
            </a:r>
            <a:r>
              <a:rPr lang="vi-VN" sz="2800" dirty="0">
                <a:solidFill>
                  <a:schemeClr val="tx2"/>
                </a:solidFill>
              </a:rPr>
              <a:t>returnează rezultatul</a:t>
            </a:r>
            <a:r>
              <a:rPr lang="vi-VN" sz="2800" dirty="0">
                <a:solidFill>
                  <a:srgbClr val="00B0F0"/>
                </a:solidFill>
              </a:rPr>
              <a:t> către utilizatori.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7038472" y="1918488"/>
            <a:ext cx="1395663" cy="1074093"/>
          </a:xfrm>
          <a:prstGeom prst="flowChartMagneticDisk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tx2"/>
                </a:solidFill>
              </a:rPr>
              <a:t>BD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6428873" y="2265035"/>
            <a:ext cx="609600" cy="381000"/>
          </a:xfrm>
          <a:prstGeom prst="leftRightArrow">
            <a:avLst>
              <a:gd name="adj1" fmla="val 37369"/>
              <a:gd name="adj2" fmla="val 50000"/>
            </a:avLst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862" y="2216181"/>
            <a:ext cx="1752600" cy="523220"/>
          </a:xfrm>
          <a:prstGeom prst="rect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800" dirty="0" smtClean="0">
                <a:solidFill>
                  <a:schemeClr val="tx2"/>
                </a:solidFill>
              </a:rPr>
              <a:t>Utilizatori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2062" y="2207962"/>
            <a:ext cx="1447800" cy="523220"/>
          </a:xfrm>
          <a:prstGeom prst="rect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800" dirty="0" smtClean="0">
                <a:solidFill>
                  <a:schemeClr val="tx2"/>
                </a:solidFill>
              </a:rPr>
              <a:t>Aplicaţii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3473" y="2224400"/>
            <a:ext cx="1295400" cy="5232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800" dirty="0" smtClean="0">
                <a:solidFill>
                  <a:schemeClr val="tx2"/>
                </a:solidFill>
              </a:rPr>
              <a:t>SGBD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2462462" y="2309547"/>
            <a:ext cx="609600" cy="381000"/>
          </a:xfrm>
          <a:prstGeom prst="leftRightArrow">
            <a:avLst>
              <a:gd name="adj1" fmla="val 37369"/>
              <a:gd name="adj2" fmla="val 50000"/>
            </a:avLst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4523873" y="2295510"/>
            <a:ext cx="609600" cy="381000"/>
          </a:xfrm>
          <a:prstGeom prst="leftRightArrow">
            <a:avLst>
              <a:gd name="adj1" fmla="val 37369"/>
              <a:gd name="adj2" fmla="val 50000"/>
            </a:avLst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pPr algn="just"/>
            <a:r>
              <a:rPr lang="vi-VN" sz="2800" dirty="0" smtClean="0">
                <a:solidFill>
                  <a:schemeClr val="tx2"/>
                </a:solidFill>
              </a:rPr>
              <a:t>SGBD </a:t>
            </a:r>
            <a:r>
              <a:rPr lang="vi-VN" sz="2800" dirty="0">
                <a:solidFill>
                  <a:srgbClr val="00B0F0"/>
                </a:solidFill>
              </a:rPr>
              <a:t>este un sistem de programe general </a:t>
            </a:r>
            <a:r>
              <a:rPr lang="vi-VN" sz="2800" dirty="0" smtClean="0">
                <a:solidFill>
                  <a:srgbClr val="00B0F0"/>
                </a:solidFill>
              </a:rPr>
              <a:t>ce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facilitează </a:t>
            </a:r>
            <a:r>
              <a:rPr lang="vi-VN" sz="2800" dirty="0">
                <a:solidFill>
                  <a:srgbClr val="00B0F0"/>
                </a:solidFill>
              </a:rPr>
              <a:t>procesul </a:t>
            </a:r>
            <a:r>
              <a:rPr lang="vi-VN" sz="2800" dirty="0">
                <a:solidFill>
                  <a:schemeClr val="tx2"/>
                </a:solidFill>
              </a:rPr>
              <a:t>definirii</a:t>
            </a:r>
            <a:r>
              <a:rPr lang="vi-VN" sz="2800" dirty="0">
                <a:solidFill>
                  <a:srgbClr val="00B0F0"/>
                </a:solidFill>
              </a:rPr>
              <a:t>, </a:t>
            </a:r>
            <a:r>
              <a:rPr lang="vi-VN" sz="2800" dirty="0">
                <a:solidFill>
                  <a:schemeClr val="tx2"/>
                </a:solidFill>
              </a:rPr>
              <a:t>construcţiei</a:t>
            </a:r>
            <a:r>
              <a:rPr lang="vi-VN" sz="2800" dirty="0">
                <a:solidFill>
                  <a:srgbClr val="00B0F0"/>
                </a:solidFill>
              </a:rPr>
              <a:t> şi </a:t>
            </a:r>
            <a:r>
              <a:rPr lang="vi-VN" sz="2800" dirty="0">
                <a:solidFill>
                  <a:schemeClr val="tx2"/>
                </a:solidFill>
              </a:rPr>
              <a:t>manipulării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datelor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diverse </a:t>
            </a:r>
            <a:r>
              <a:rPr lang="vi-VN" sz="2800" dirty="0">
                <a:solidFill>
                  <a:srgbClr val="00B0F0"/>
                </a:solidFill>
              </a:rPr>
              <a:t>aplicaţii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Definirea</a:t>
            </a:r>
            <a:r>
              <a:rPr lang="vi-VN" sz="2800" dirty="0">
                <a:solidFill>
                  <a:srgbClr val="00B0F0"/>
                </a:solidFill>
              </a:rPr>
              <a:t> bazei de date presupune specificarea tipurilor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 </a:t>
            </a:r>
            <a:r>
              <a:rPr lang="vi-VN" sz="2800" dirty="0">
                <a:solidFill>
                  <a:srgbClr val="00B0F0"/>
                </a:solidFill>
              </a:rPr>
              <a:t>ce vor fi stocate în baza de date, precum şi </a:t>
            </a:r>
            <a:r>
              <a:rPr lang="vi-VN" sz="2800" dirty="0" smtClean="0">
                <a:solidFill>
                  <a:srgbClr val="00B0F0"/>
                </a:solidFill>
              </a:rPr>
              <a:t>descrierea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detaliată </a:t>
            </a:r>
            <a:r>
              <a:rPr lang="vi-VN" sz="2800" dirty="0">
                <a:solidFill>
                  <a:srgbClr val="00B0F0"/>
                </a:solidFill>
              </a:rPr>
              <a:t>a fiecărui tip </a:t>
            </a:r>
            <a:r>
              <a:rPr lang="ro-RO" sz="2800" dirty="0" smtClean="0">
                <a:solidFill>
                  <a:srgbClr val="00B0F0"/>
                </a:solidFill>
              </a:rPr>
              <a:t>d</a:t>
            </a:r>
            <a:r>
              <a:rPr lang="vi-VN" sz="2800" dirty="0" smtClean="0">
                <a:solidFill>
                  <a:srgbClr val="00B0F0"/>
                </a:solidFill>
              </a:rPr>
              <a:t>e </a:t>
            </a:r>
            <a:r>
              <a:rPr lang="vi-VN" sz="2800" dirty="0">
                <a:solidFill>
                  <a:srgbClr val="00B0F0"/>
                </a:solidFill>
              </a:rPr>
              <a:t>dată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chemeClr val="tx2"/>
                </a:solidFill>
              </a:rPr>
              <a:t>Construcţia</a:t>
            </a:r>
            <a:r>
              <a:rPr lang="vi-VN" sz="2800" dirty="0">
                <a:solidFill>
                  <a:srgbClr val="00B0F0"/>
                </a:solidFill>
              </a:rPr>
              <a:t> bazei de date reprezintă procesul </a:t>
            </a:r>
            <a:r>
              <a:rPr lang="vi-VN" sz="2800" dirty="0" smtClean="0">
                <a:solidFill>
                  <a:srgbClr val="00B0F0"/>
                </a:solidFill>
              </a:rPr>
              <a:t>stocării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datelor </a:t>
            </a:r>
            <a:r>
              <a:rPr lang="vi-VN" sz="2800" dirty="0">
                <a:solidFill>
                  <a:srgbClr val="00B0F0"/>
                </a:solidFill>
              </a:rPr>
              <a:t>însăşi prin mediul controlat prin SGBD.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2.1.</a:t>
            </a:r>
            <a:r>
              <a:rPr lang="ro-RO" sz="3000" b="1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rgbClr val="00B0F0"/>
                </a:solidFill>
              </a:rPr>
              <a:t>. </a:t>
            </a:r>
            <a:r>
              <a:rPr lang="ro-RO" sz="3000" b="1" dirty="0" smtClean="0">
                <a:solidFill>
                  <a:schemeClr val="tx2"/>
                </a:solidFill>
              </a:rPr>
              <a:t>Software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Prin </a:t>
            </a:r>
            <a:r>
              <a:rPr lang="vi-VN" sz="2800" dirty="0">
                <a:solidFill>
                  <a:schemeClr val="tx2"/>
                </a:solidFill>
              </a:rPr>
              <a:t>manipulare</a:t>
            </a:r>
            <a:r>
              <a:rPr lang="vi-VN" sz="2800" dirty="0">
                <a:solidFill>
                  <a:srgbClr val="00B0F0"/>
                </a:solidFill>
              </a:rPr>
              <a:t> se înţeleg o serie de funcţii ce </a:t>
            </a:r>
            <a:r>
              <a:rPr lang="vi-VN" sz="2800" dirty="0" smtClean="0">
                <a:solidFill>
                  <a:srgbClr val="00B0F0"/>
                </a:solidFill>
              </a:rPr>
              <a:t>facilitează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implementarea </a:t>
            </a:r>
            <a:r>
              <a:rPr lang="vi-VN" sz="2800" dirty="0">
                <a:solidFill>
                  <a:srgbClr val="00B0F0"/>
                </a:solidFill>
              </a:rPr>
              <a:t>cererilor pentru găsirea datelor specificate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adăugarea </a:t>
            </a:r>
            <a:r>
              <a:rPr lang="vi-VN" sz="2800" dirty="0">
                <a:solidFill>
                  <a:srgbClr val="00B0F0"/>
                </a:solidFill>
              </a:rPr>
              <a:t>de noi date ce reflectă modificarea contextului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generearea </a:t>
            </a:r>
            <a:r>
              <a:rPr lang="vi-VN" sz="2800" dirty="0">
                <a:solidFill>
                  <a:srgbClr val="00B0F0"/>
                </a:solidFill>
              </a:rPr>
              <a:t>de rapoarte pe baza conţinutului bazei de </a:t>
            </a:r>
            <a:r>
              <a:rPr lang="vi-VN" sz="2800" dirty="0" smtClean="0">
                <a:solidFill>
                  <a:srgbClr val="00B0F0"/>
                </a:solidFill>
              </a:rPr>
              <a:t>date.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rgbClr val="00B0F0"/>
                </a:solidFill>
              </a:rPr>
              <a:t>concluzie, pachetul software ce asigură </a:t>
            </a:r>
            <a:r>
              <a:rPr lang="vi-VN" sz="2800" dirty="0" smtClean="0">
                <a:solidFill>
                  <a:srgbClr val="00B0F0"/>
                </a:solidFill>
              </a:rPr>
              <a:t>manipularea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datelor, împreună cu datele însăşi (conţinutul bazei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vi-VN" sz="2800" dirty="0">
                <a:solidFill>
                  <a:srgbClr val="00B0F0"/>
                </a:solidFill>
              </a:rPr>
              <a:t>) formează ceea ce se numeşte </a:t>
            </a:r>
            <a:r>
              <a:rPr lang="vi-VN" sz="2800" dirty="0">
                <a:solidFill>
                  <a:schemeClr val="tx2"/>
                </a:solidFill>
              </a:rPr>
              <a:t>sistemul de baze </a:t>
            </a:r>
            <a:r>
              <a:rPr lang="vi-VN" sz="2800" dirty="0" smtClean="0">
                <a:solidFill>
                  <a:schemeClr val="tx2"/>
                </a:solidFill>
              </a:rPr>
              <a:t>de</a:t>
            </a:r>
            <a:r>
              <a:rPr lang="ro-RO" sz="2800" dirty="0" smtClean="0">
                <a:solidFill>
                  <a:schemeClr val="tx2"/>
                </a:solidFill>
              </a:rPr>
              <a:t> </a:t>
            </a:r>
            <a:r>
              <a:rPr lang="vi-VN" sz="2800" dirty="0" smtClean="0">
                <a:solidFill>
                  <a:schemeClr val="tx2"/>
                </a:solidFill>
              </a:rPr>
              <a:t>date </a:t>
            </a:r>
            <a:r>
              <a:rPr lang="vi-VN" sz="2800" dirty="0">
                <a:solidFill>
                  <a:schemeClr val="tx2"/>
                </a:solidFill>
              </a:rPr>
              <a:t>(DataBase System)</a:t>
            </a:r>
            <a:r>
              <a:rPr lang="vi-VN" sz="2800" dirty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1790</TotalTime>
  <Words>2672</Words>
  <Application>Microsoft Office PowerPoint</Application>
  <PresentationFormat>On-screen Show (4:3)</PresentationFormat>
  <Paragraphs>225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Wingdings</vt:lpstr>
      <vt:lpstr>Perspective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Tilu</dc:creator>
  <cp:lastModifiedBy>Tilu</cp:lastModifiedBy>
  <cp:revision>99</cp:revision>
  <dcterms:created xsi:type="dcterms:W3CDTF">2015-10-07T07:22:37Z</dcterms:created>
  <dcterms:modified xsi:type="dcterms:W3CDTF">2020-10-19T09:26:55Z</dcterms:modified>
</cp:coreProperties>
</file>