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92" r:id="rId3"/>
    <p:sldId id="293" r:id="rId4"/>
    <p:sldId id="294" r:id="rId5"/>
    <p:sldId id="295" r:id="rId6"/>
    <p:sldId id="296" r:id="rId7"/>
    <p:sldId id="297" r:id="rId8"/>
    <p:sldId id="298" r:id="rId9"/>
    <p:sldId id="306" r:id="rId10"/>
    <p:sldId id="299" r:id="rId11"/>
    <p:sldId id="307" r:id="rId12"/>
    <p:sldId id="300" r:id="rId13"/>
    <p:sldId id="301" r:id="rId14"/>
    <p:sldId id="303" r:id="rId15"/>
  </p:sldIdLst>
  <p:sldSz cx="9144000" cy="5143500" type="screen16x9"/>
  <p:notesSz cx="6858000" cy="9144000"/>
  <p:embeddedFontLst>
    <p:embeddedFont>
      <p:font typeface="Roboto Slab" charset="0"/>
      <p:regular r:id="rId17"/>
      <p:bold r:id="rId18"/>
    </p:embeddedFont>
    <p:embeddedFont>
      <p:font typeface="Source Sans Pro"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9767" autoAdjust="0"/>
  </p:normalViewPr>
  <p:slideViewPr>
    <p:cSldViewPr snapToGrid="0">
      <p:cViewPr>
        <p:scale>
          <a:sx n="100" d="100"/>
          <a:sy n="100" d="100"/>
        </p:scale>
        <p:origin x="-1944" y="-55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139700" indent="0">
              <a:buNone/>
            </a:pPr>
            <a:endParaRPr lang="hu-HU" sz="1100" dirty="0" smtClean="0"/>
          </a:p>
        </p:txBody>
      </p:sp>
    </p:spTree>
    <p:extLst>
      <p:ext uri="{BB962C8B-B14F-4D97-AF65-F5344CB8AC3E}">
        <p14:creationId xmlns:p14="http://schemas.microsoft.com/office/powerpoint/2010/main" xmlns="" val="442403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989482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1965420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lvl="0"/>
            <a:r>
              <a:rPr lang="en-US" sz="1100" b="0" i="0" u="none" strike="noStrike" cap="none" dirty="0" smtClean="0">
                <a:solidFill>
                  <a:srgbClr val="000000"/>
                </a:solidFill>
                <a:effectLst/>
                <a:latin typeface="Arial"/>
                <a:ea typeface="Arial"/>
                <a:cs typeface="Arial"/>
                <a:sym typeface="Arial"/>
              </a:rPr>
              <a:t>Alpha is a measure of </a:t>
            </a:r>
            <a:r>
              <a:rPr lang="en-US" sz="1100" b="0" i="0" u="none" strike="noStrike" cap="none" dirty="0" err="1" smtClean="0">
                <a:solidFill>
                  <a:srgbClr val="000000"/>
                </a:solidFill>
                <a:effectLst/>
                <a:latin typeface="Arial"/>
                <a:ea typeface="Arial"/>
                <a:cs typeface="Arial"/>
                <a:sym typeface="Arial"/>
              </a:rPr>
              <a:t>th</a:t>
            </a:r>
            <a:r>
              <a:rPr lang="hu-HU" sz="1100" b="0" i="0" u="none" strike="noStrike" cap="none" dirty="0" smtClean="0">
                <a:solidFill>
                  <a:srgbClr val="000000"/>
                </a:solidFill>
                <a:effectLst/>
                <a:latin typeface="Arial"/>
                <a:ea typeface="Arial"/>
                <a:cs typeface="Arial"/>
                <a:sym typeface="Arial"/>
              </a:rPr>
              <a:t>e </a:t>
            </a:r>
            <a:r>
              <a:rPr lang="hu-HU" sz="1100" b="0" i="0" u="none" strike="noStrike" cap="none" dirty="0" err="1" smtClean="0">
                <a:solidFill>
                  <a:srgbClr val="000000"/>
                </a:solidFill>
                <a:effectLst/>
                <a:latin typeface="Arial"/>
                <a:ea typeface="Arial"/>
                <a:cs typeface="Arial"/>
                <a:sym typeface="Arial"/>
              </a:rPr>
              <a:t>active</a:t>
            </a:r>
            <a:r>
              <a:rPr lang="hu-HU" sz="1100" b="0" i="0" u="none" strike="noStrike" cap="none" dirty="0" smtClean="0">
                <a:solidFill>
                  <a:srgbClr val="000000"/>
                </a:solidFill>
                <a:effectLst/>
                <a:latin typeface="Arial"/>
                <a:ea typeface="Arial"/>
                <a:cs typeface="Arial"/>
                <a:sym typeface="Arial"/>
              </a:rPr>
              <a:t> </a:t>
            </a:r>
            <a:r>
              <a:rPr lang="hu-HU" sz="1100" b="0" i="0" u="none" strike="noStrike" cap="none" dirty="0" err="1" smtClean="0">
                <a:solidFill>
                  <a:srgbClr val="000000"/>
                </a:solidFill>
                <a:effectLst/>
                <a:latin typeface="Arial"/>
                <a:ea typeface="Arial"/>
                <a:cs typeface="Arial"/>
                <a:sym typeface="Arial"/>
              </a:rPr>
              <a:t>return</a:t>
            </a:r>
            <a:r>
              <a:rPr lang="en-US" sz="1100" b="0" i="0" u="none" strike="noStrike" cap="none" dirty="0" smtClean="0">
                <a:solidFill>
                  <a:srgbClr val="000000"/>
                </a:solidFill>
                <a:effectLst/>
                <a:latin typeface="Arial"/>
                <a:ea typeface="Arial"/>
                <a:cs typeface="Arial"/>
                <a:sym typeface="Arial"/>
              </a:rPr>
              <a:t> on</a:t>
            </a:r>
            <a:r>
              <a:rPr lang="hu-HU" sz="1100" b="0" i="0" u="none" strike="noStrike" cap="none" dirty="0" smtClean="0">
                <a:solidFill>
                  <a:srgbClr val="000000"/>
                </a:solidFill>
                <a:effectLst/>
                <a:latin typeface="Arial"/>
                <a:ea typeface="Arial"/>
                <a:cs typeface="Arial"/>
                <a:sym typeface="Arial"/>
              </a:rPr>
              <a:t> an </a:t>
            </a:r>
            <a:r>
              <a:rPr lang="hu-HU" sz="1100" b="0" i="0" u="none" strike="noStrike" cap="none" dirty="0" err="1" smtClean="0">
                <a:solidFill>
                  <a:srgbClr val="000000"/>
                </a:solidFill>
                <a:effectLst/>
                <a:latin typeface="Arial"/>
                <a:ea typeface="Arial"/>
                <a:cs typeface="Arial"/>
                <a:sym typeface="Arial"/>
              </a:rPr>
              <a:t>investment</a:t>
            </a:r>
            <a:r>
              <a:rPr lang="en-US" sz="1100" b="0" i="0" u="none" strike="noStrike" cap="none" dirty="0" smtClean="0">
                <a:solidFill>
                  <a:srgbClr val="000000"/>
                </a:solidFill>
                <a:effectLst/>
                <a:latin typeface="Arial"/>
                <a:ea typeface="Arial"/>
                <a:cs typeface="Arial"/>
                <a:sym typeface="Arial"/>
              </a:rPr>
              <a:t>, the performance of that investment compared with a suitable</a:t>
            </a:r>
            <a:r>
              <a:rPr lang="hu-HU" sz="1100" b="0" i="0" u="none" strike="noStrike" cap="none" baseline="0" dirty="0" smtClean="0">
                <a:solidFill>
                  <a:srgbClr val="000000"/>
                </a:solidFill>
                <a:effectLst/>
                <a:latin typeface="Arial"/>
                <a:ea typeface="Arial"/>
                <a:cs typeface="Arial"/>
                <a:sym typeface="Arial"/>
              </a:rPr>
              <a:t> market index</a:t>
            </a:r>
            <a:r>
              <a:rPr lang="en-US" sz="1100" b="0" i="0" u="none" strike="noStrike" cap="none" dirty="0" smtClean="0">
                <a:solidFill>
                  <a:srgbClr val="000000"/>
                </a:solidFill>
                <a:effectLst/>
                <a:latin typeface="Arial"/>
                <a:ea typeface="Arial"/>
                <a:cs typeface="Arial"/>
                <a:sym typeface="Arial"/>
              </a:rPr>
              <a:t>. An alpha of 1% means the investment‚</a:t>
            </a:r>
            <a:r>
              <a:rPr lang="hu-HU" sz="1100" b="0" i="0" u="none" strike="noStrike" cap="none" dirty="0" smtClean="0">
                <a:solidFill>
                  <a:srgbClr val="000000"/>
                </a:solidFill>
                <a:effectLst/>
                <a:latin typeface="Arial"/>
                <a:ea typeface="Arial"/>
                <a:cs typeface="Arial"/>
                <a:sym typeface="Arial"/>
              </a:rPr>
              <a:t>s </a:t>
            </a:r>
            <a:r>
              <a:rPr lang="hu-HU" sz="1100" b="0" i="0" u="none" strike="noStrike" cap="none" dirty="0" err="1" smtClean="0">
                <a:solidFill>
                  <a:srgbClr val="000000"/>
                </a:solidFill>
                <a:effectLst/>
                <a:latin typeface="Arial"/>
                <a:ea typeface="Arial"/>
                <a:cs typeface="Arial"/>
                <a:sym typeface="Arial"/>
              </a:rPr>
              <a:t>return</a:t>
            </a:r>
            <a:r>
              <a:rPr lang="hu-HU" sz="1100" b="0" i="0" u="none" strike="noStrike" cap="none" dirty="0" smtClean="0">
                <a:solidFill>
                  <a:srgbClr val="000000"/>
                </a:solidFill>
                <a:effectLst/>
                <a:latin typeface="Arial"/>
                <a:ea typeface="Arial"/>
                <a:cs typeface="Arial"/>
                <a:sym typeface="Arial"/>
              </a:rPr>
              <a:t> </a:t>
            </a:r>
            <a:r>
              <a:rPr lang="hu-HU" sz="1100" b="0" i="0" u="none" strike="noStrike" cap="none" dirty="0" err="1" smtClean="0">
                <a:solidFill>
                  <a:srgbClr val="000000"/>
                </a:solidFill>
                <a:effectLst/>
                <a:latin typeface="Arial"/>
                <a:ea typeface="Arial"/>
                <a:cs typeface="Arial"/>
                <a:sym typeface="Arial"/>
              </a:rPr>
              <a:t>on</a:t>
            </a:r>
            <a:r>
              <a:rPr lang="hu-HU" sz="1100" b="0" i="0" u="none" strike="noStrike" cap="none" dirty="0" smtClean="0">
                <a:solidFill>
                  <a:srgbClr val="000000"/>
                </a:solidFill>
                <a:effectLst/>
                <a:latin typeface="Arial"/>
                <a:ea typeface="Arial"/>
                <a:cs typeface="Arial"/>
                <a:sym typeface="Arial"/>
              </a:rPr>
              <a:t> </a:t>
            </a:r>
            <a:r>
              <a:rPr lang="hu-HU" sz="1100" b="0" i="0" u="none" strike="noStrike" cap="none" dirty="0" err="1" smtClean="0">
                <a:solidFill>
                  <a:srgbClr val="000000"/>
                </a:solidFill>
                <a:effectLst/>
                <a:latin typeface="Arial"/>
                <a:ea typeface="Arial"/>
                <a:cs typeface="Arial"/>
                <a:sym typeface="Arial"/>
              </a:rPr>
              <a:t>investment</a:t>
            </a:r>
            <a:r>
              <a:rPr lang="en-US" sz="1100" b="0" i="0" u="none" strike="noStrike" cap="none" dirty="0" smtClean="0">
                <a:solidFill>
                  <a:srgbClr val="000000"/>
                </a:solidFill>
                <a:effectLst/>
                <a:latin typeface="Arial"/>
                <a:ea typeface="Arial"/>
                <a:cs typeface="Arial"/>
                <a:sym typeface="Arial"/>
              </a:rPr>
              <a:t> over a selected period of time was 1% better than the market during that same period; a negative alpha means the investment underperformed the market</a:t>
            </a:r>
            <a:r>
              <a:rPr lang="hu-HU" sz="1100" b="0" i="0" u="none" strike="noStrike" cap="none" dirty="0" smtClean="0">
                <a:solidFill>
                  <a:srgbClr val="000000"/>
                </a:solidFill>
                <a:effectLst/>
                <a:latin typeface="Arial"/>
                <a:ea typeface="Arial"/>
                <a:cs typeface="Arial"/>
                <a:sym typeface="Arial"/>
              </a:rPr>
              <a:t>.</a:t>
            </a:r>
            <a:endParaRPr lang="en-US" sz="1100" b="0" i="0" u="none" strike="noStrike" cap="none" dirty="0" smtClean="0">
              <a:solidFill>
                <a:srgbClr val="000000"/>
              </a:solidFill>
              <a:effectLst/>
              <a:latin typeface="Arial"/>
              <a:ea typeface="Arial"/>
              <a:cs typeface="Arial"/>
              <a:sym typeface="Arial"/>
            </a:endParaRPr>
          </a:p>
          <a:p>
            <a:pPr lvl="0"/>
            <a:r>
              <a:rPr lang="en-US" sz="1100" b="0" i="0" u="none" strike="noStrike" cap="none" dirty="0" smtClean="0">
                <a:solidFill>
                  <a:srgbClr val="000000"/>
                </a:solidFill>
                <a:effectLst/>
                <a:latin typeface="Arial"/>
                <a:ea typeface="Arial"/>
                <a:cs typeface="Arial"/>
                <a:sym typeface="Arial"/>
              </a:rPr>
              <a:t>Alpha clusters are short-lived clusters that run stable Kubernetes releases with all Kubernetes APIs and features enabled. Alpha clusters are designed for advanced users and early adopters to experiment with workloads that take advantage of new features before those features are production-ready. </a:t>
            </a:r>
          </a:p>
          <a:p>
            <a:endParaRPr lang="en-US" dirty="0"/>
          </a:p>
        </p:txBody>
      </p:sp>
    </p:spTree>
    <p:extLst>
      <p:ext uri="{BB962C8B-B14F-4D97-AF65-F5344CB8AC3E}">
        <p14:creationId xmlns:p14="http://schemas.microsoft.com/office/powerpoint/2010/main" xmlns="" val="1562662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Cím">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userDrawn="1">
  <p:cSld name="Diasor">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1" y="308120"/>
            <a:ext cx="6926091"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sz="24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57" name="Google Shape;57;p8"/>
          <p:cNvSpPr txBox="1">
            <a:spLocks noGrp="1"/>
          </p:cNvSpPr>
          <p:nvPr>
            <p:ph type="sldNum" idx="12"/>
          </p:nvPr>
        </p:nvSpPr>
        <p:spPr>
          <a:xfrm>
            <a:off x="8404385"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 name="Tartalom helye 2">
            <a:extLst>
              <a:ext uri="{FF2B5EF4-FFF2-40B4-BE49-F238E27FC236}">
                <a16:creationId xmlns:a16="http://schemas.microsoft.com/office/drawing/2014/main" xmlns="" id="{EDDF5799-F679-428E-8FA5-B0DAAF2B8DA0}"/>
              </a:ext>
            </a:extLst>
          </p:cNvPr>
          <p:cNvSpPr>
            <a:spLocks noGrp="1"/>
          </p:cNvSpPr>
          <p:nvPr>
            <p:ph sz="quarter" idx="13"/>
          </p:nvPr>
        </p:nvSpPr>
        <p:spPr>
          <a:xfrm>
            <a:off x="785813" y="1304925"/>
            <a:ext cx="6926262" cy="3055938"/>
          </a:xfrm>
        </p:spPr>
        <p:txBody>
          <a:bodyPr/>
          <a:lstStyle>
            <a:lvl1pPr>
              <a:buSzPct val="100000"/>
              <a:defRPr sz="1800">
                <a:latin typeface="Roboto Slab" panose="020B0604020202020204" charset="0"/>
                <a:ea typeface="Roboto Slab" panose="020B0604020202020204" charset="0"/>
              </a:defRPr>
            </a:lvl1pPr>
            <a:lvl2pPr>
              <a:buSzPct val="90000"/>
              <a:defRPr sz="1600">
                <a:latin typeface="Roboto Slab" panose="020B0604020202020204" charset="0"/>
                <a:ea typeface="Roboto Slab" panose="020B0604020202020204" charset="0"/>
              </a:defRPr>
            </a:lvl2pPr>
            <a:lvl3pPr>
              <a:buSzPct val="80000"/>
              <a:defRPr sz="1600">
                <a:latin typeface="Roboto Slab" panose="020B0604020202020204" charset="0"/>
                <a:ea typeface="Roboto Slab" panose="020B0604020202020204" charset="0"/>
              </a:defRPr>
            </a:lvl3pPr>
            <a:lvl4pPr>
              <a:buSzPct val="70000"/>
              <a:defRPr sz="1200">
                <a:latin typeface="Roboto Slab" panose="020B0604020202020204" charset="0"/>
                <a:ea typeface="Roboto Slab" panose="020B0604020202020204" charset="0"/>
              </a:defRPr>
            </a:lvl4pPr>
            <a:lvl5pPr>
              <a:buSzPct val="60000"/>
              <a:defRPr sz="1200">
                <a:latin typeface="Roboto Slab" panose="020B0604020202020204" charset="0"/>
                <a:ea typeface="Roboto Slab" panose="020B0604020202020204"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mplete pattern" preserve="1" userDrawn="1">
  <p:cSld name="Teljes Háttér">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userDrawn="1"/>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5" name="Google Shape;10;p2">
            <a:extLst>
              <a:ext uri="{FF2B5EF4-FFF2-40B4-BE49-F238E27FC236}">
                <a16:creationId xmlns:a16="http://schemas.microsoft.com/office/drawing/2014/main" xmlns="" id="{69A6AE7C-251E-4B62-8DEC-0312A17EAF80}"/>
              </a:ext>
            </a:extLst>
          </p:cNvPr>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800"/>
              <a:buNone/>
              <a:defRPr sz="40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dirty="0"/>
          </a:p>
        </p:txBody>
      </p:sp>
    </p:spTree>
    <p:extLst>
      <p:ext uri="{BB962C8B-B14F-4D97-AF65-F5344CB8AC3E}">
        <p14:creationId xmlns:p14="http://schemas.microsoft.com/office/powerpoint/2010/main" xmlns="" val="8758757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1"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dirty="0"/>
          </a:p>
        </p:txBody>
      </p:sp>
      <p:sp>
        <p:nvSpPr>
          <p:cNvPr id="7" name="Google Shape;7;p1"/>
          <p:cNvSpPr txBox="1">
            <a:spLocks noGrp="1"/>
          </p:cNvSpPr>
          <p:nvPr>
            <p:ph type="body" idx="1"/>
          </p:nvPr>
        </p:nvSpPr>
        <p:spPr>
          <a:xfrm>
            <a:off x="786151"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dirty="0"/>
          </a:p>
        </p:txBody>
      </p:sp>
      <p:sp>
        <p:nvSpPr>
          <p:cNvPr id="8" name="Google Shape;8;p1"/>
          <p:cNvSpPr txBox="1">
            <a:spLocks noGrp="1"/>
          </p:cNvSpPr>
          <p:nvPr>
            <p:ph type="sldNum" idx="12"/>
          </p:nvPr>
        </p:nvSpPr>
        <p:spPr>
          <a:xfrm>
            <a:off x="8404385"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fld id="{00000000-1234-1234-1234-123412341234}" type="slidenum">
              <a:rPr lang="en" smtClean="0"/>
              <a:pPr/>
              <a:t>‹#›</a:t>
            </a:fld>
            <a:endParaRPr lang="en">
              <a:latin typeface="Roboto Slab"/>
              <a:ea typeface="Roboto Slab"/>
              <a:cs typeface="Roboto Slab"/>
              <a:sym typeface="Roboto Slab"/>
            </a:endParaRPr>
          </a:p>
        </p:txBody>
      </p:sp>
      <p:pic>
        <p:nvPicPr>
          <p:cNvPr id="5" name="Kép 4">
            <a:extLst>
              <a:ext uri="{FF2B5EF4-FFF2-40B4-BE49-F238E27FC236}">
                <a16:creationId xmlns:a16="http://schemas.microsoft.com/office/drawing/2014/main" xmlns="" id="{75CAC15E-81B5-4CB8-B202-F904AA306617}"/>
              </a:ext>
            </a:extLst>
          </p:cNvPr>
          <p:cNvPicPr>
            <a:picLocks noChangeAspect="1"/>
          </p:cNvPicPr>
          <p:nvPr userDrawn="1"/>
        </p:nvPicPr>
        <p:blipFill>
          <a:blip r:embed="rId6"/>
          <a:stretch>
            <a:fillRect/>
          </a:stretch>
        </p:blipFill>
        <p:spPr>
          <a:xfrm>
            <a:off x="7698612" y="308120"/>
            <a:ext cx="1248784" cy="624392"/>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54" r:id="rId2"/>
    <p:sldLayoutId id="2147483659"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15888" y="905042"/>
            <a:ext cx="8912226" cy="1589550"/>
          </a:xfrm>
          <a:prstGeom prst="rect">
            <a:avLst/>
          </a:prstGeom>
        </p:spPr>
        <p:txBody>
          <a:bodyPr spcFirstLastPara="1" wrap="square" lIns="91425" tIns="91425" rIns="91425" bIns="91425" anchor="ctr" anchorCtr="0">
            <a:noAutofit/>
          </a:bodyPr>
          <a:lstStyle/>
          <a:p>
            <a:r>
              <a:rPr lang="en-US" sz="3500" dirty="0"/>
              <a:t>SEEKING ALPHA ON THE CLOUD: </a:t>
            </a:r>
            <a:r>
              <a:rPr lang="hu-HU" sz="3500" dirty="0" smtClean="0"/>
              <a:t/>
            </a:r>
            <a:br>
              <a:rPr lang="hu-HU" sz="3500" dirty="0" smtClean="0"/>
            </a:br>
            <a:r>
              <a:rPr lang="en-US" sz="3500" dirty="0" smtClean="0"/>
              <a:t>AN </a:t>
            </a:r>
            <a:r>
              <a:rPr lang="en-US" sz="3500" dirty="0"/>
              <a:t>SAAS SOLUTION FOR MARKET ANALYTICS</a:t>
            </a:r>
            <a:endParaRPr sz="3500" dirty="0"/>
          </a:p>
        </p:txBody>
      </p:sp>
      <p:sp>
        <p:nvSpPr>
          <p:cNvPr id="3" name="Rectangle 3">
            <a:extLst>
              <a:ext uri="{FF2B5EF4-FFF2-40B4-BE49-F238E27FC236}">
                <a16:creationId xmlns:a16="http://schemas.microsoft.com/office/drawing/2014/main" xmlns="" id="{AA2DE30D-D6A4-40F3-90E0-7FDDFB928E17}"/>
              </a:ext>
            </a:extLst>
          </p:cNvPr>
          <p:cNvSpPr txBox="1">
            <a:spLocks noChangeArrowheads="1"/>
          </p:cNvSpPr>
          <p:nvPr/>
        </p:nvSpPr>
        <p:spPr>
          <a:xfrm>
            <a:off x="1016001" y="2494592"/>
            <a:ext cx="7261224" cy="278288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lnSpc>
                <a:spcPct val="80000"/>
              </a:lnSpc>
              <a:buFontTx/>
              <a:buNone/>
            </a:pPr>
            <a:r>
              <a:rPr lang="hu-HU" sz="2800" b="1" dirty="0" smtClean="0">
                <a:latin typeface="Roboto Slab" panose="020B0604020202020204" charset="0"/>
                <a:ea typeface="Roboto Slab" panose="020B0604020202020204" charset="0"/>
              </a:rPr>
              <a:t>Bordás Olivér Odin</a:t>
            </a:r>
            <a:endParaRPr lang="hu-HU" sz="2800" b="1" dirty="0">
              <a:latin typeface="Roboto Slab" panose="020B0604020202020204" charset="0"/>
              <a:ea typeface="Roboto Slab" panose="020B0604020202020204" charset="0"/>
            </a:endParaRPr>
          </a:p>
          <a:p>
            <a:pPr marL="0" indent="0" algn="ctr">
              <a:lnSpc>
                <a:spcPct val="80000"/>
              </a:lnSpc>
              <a:buFontTx/>
              <a:buNone/>
            </a:pPr>
            <a:r>
              <a:rPr lang="hu-HU" sz="2800" smtClean="0">
                <a:latin typeface="Roboto Slab" panose="020B0604020202020204" charset="0"/>
                <a:ea typeface="Roboto Slab" panose="020B0604020202020204" charset="0"/>
              </a:rPr>
              <a:t>Mérnökinformatikus</a:t>
            </a:r>
            <a:endParaRPr lang="hu-HU" sz="2800" dirty="0">
              <a:latin typeface="Roboto Slab" panose="020B0604020202020204" charset="0"/>
              <a:ea typeface="Roboto Slab" panose="020B0604020202020204" charset="0"/>
            </a:endParaRPr>
          </a:p>
          <a:p>
            <a:pPr marL="0" indent="0" algn="ctr">
              <a:lnSpc>
                <a:spcPct val="80000"/>
              </a:lnSpc>
              <a:buFontTx/>
              <a:buNone/>
            </a:pPr>
            <a:endParaRPr lang="hu-HU" sz="1200" dirty="0">
              <a:latin typeface="Roboto Slab" panose="020B0604020202020204" charset="0"/>
              <a:ea typeface="Roboto Slab" panose="020B0604020202020204" charset="0"/>
            </a:endParaRPr>
          </a:p>
          <a:p>
            <a:pPr marL="0" indent="0" algn="ctr">
              <a:lnSpc>
                <a:spcPct val="80000"/>
              </a:lnSpc>
              <a:buFontTx/>
              <a:buNone/>
            </a:pPr>
            <a:r>
              <a:rPr lang="hu-HU" sz="2800" dirty="0">
                <a:latin typeface="Roboto Slab" panose="020B0604020202020204" charset="0"/>
                <a:ea typeface="Roboto Slab" panose="020B0604020202020204" charset="0"/>
              </a:rPr>
              <a:t>Konzulens tanár:  </a:t>
            </a:r>
            <a:r>
              <a:rPr lang="hu-HU" sz="2800" b="1" dirty="0" err="1" smtClean="0"/>
              <a:t>Peck</a:t>
            </a:r>
            <a:r>
              <a:rPr lang="hu-HU" sz="2800" b="1" dirty="0" smtClean="0"/>
              <a:t> Tibor János</a:t>
            </a:r>
            <a:endParaRPr lang="hu-HU" sz="2800" b="1" dirty="0">
              <a:latin typeface="Roboto Slab" panose="020B0604020202020204" charset="0"/>
              <a:ea typeface="Roboto Slab" panose="020B0604020202020204" charset="0"/>
            </a:endParaRPr>
          </a:p>
          <a:p>
            <a:pPr marL="0" indent="0" algn="ctr">
              <a:lnSpc>
                <a:spcPct val="80000"/>
              </a:lnSpc>
              <a:buFontTx/>
              <a:buNone/>
            </a:pPr>
            <a:endParaRPr lang="hu-HU" sz="1600" b="1" dirty="0">
              <a:latin typeface="Roboto Slab" panose="020B0604020202020204" charset="0"/>
              <a:ea typeface="Roboto Slab" panose="020B0604020202020204" charset="0"/>
            </a:endParaRPr>
          </a:p>
          <a:p>
            <a:pPr marL="0" indent="0" algn="ctr">
              <a:lnSpc>
                <a:spcPct val="80000"/>
              </a:lnSpc>
              <a:buFontTx/>
              <a:buNone/>
            </a:pPr>
            <a:r>
              <a:rPr lang="hu-HU" sz="2800" b="1" dirty="0" smtClean="0">
                <a:latin typeface="Roboto Slab" panose="020B0604020202020204" charset="0"/>
                <a:ea typeface="Roboto Slab" panose="020B0604020202020204" charset="0"/>
              </a:rPr>
              <a:t>2022</a:t>
            </a:r>
            <a:endParaRPr lang="hu-HU" sz="2800" b="1" dirty="0">
              <a:latin typeface="Roboto Slab" panose="020B0604020202020204" charset="0"/>
              <a:ea typeface="Roboto Slab" panose="020B0604020202020204" charset="0"/>
            </a:endParaRPr>
          </a:p>
        </p:txBody>
      </p:sp>
      <p:sp>
        <p:nvSpPr>
          <p:cNvPr id="4" name="Élőláb helye 1">
            <a:extLst>
              <a:ext uri="{FF2B5EF4-FFF2-40B4-BE49-F238E27FC236}">
                <a16:creationId xmlns:a16="http://schemas.microsoft.com/office/drawing/2014/main" xmlns="" id="{541B3F1B-ED32-471C-8263-CE1D9DD4CFC4}"/>
              </a:ext>
            </a:extLst>
          </p:cNvPr>
          <p:cNvSpPr txBox="1">
            <a:spLocks/>
          </p:cNvSpPr>
          <p:nvPr/>
        </p:nvSpPr>
        <p:spPr>
          <a:xfrm>
            <a:off x="1" y="4713288"/>
            <a:ext cx="9144000" cy="2682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hu-H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730FA17F-8A05-4ACE-9591-7AD434BC50BE}"/>
              </a:ext>
            </a:extLst>
          </p:cNvPr>
          <p:cNvSpPr>
            <a:spLocks noGrp="1"/>
          </p:cNvSpPr>
          <p:nvPr>
            <p:ph type="title"/>
          </p:nvPr>
        </p:nvSpPr>
        <p:spPr>
          <a:xfrm>
            <a:off x="216983" y="102847"/>
            <a:ext cx="6926091" cy="702600"/>
          </a:xfrm>
        </p:spPr>
        <p:txBody>
          <a:bodyPr/>
          <a:lstStyle/>
          <a:p>
            <a:r>
              <a:rPr lang="hu-HU" b="0" dirty="0" smtClean="0"/>
              <a:t>Technologies</a:t>
            </a:r>
            <a:endParaRPr lang="hu-HU" dirty="0"/>
          </a:p>
        </p:txBody>
      </p:sp>
      <p:sp>
        <p:nvSpPr>
          <p:cNvPr id="3" name="Dia számának helye 2">
            <a:extLst>
              <a:ext uri="{FF2B5EF4-FFF2-40B4-BE49-F238E27FC236}">
                <a16:creationId xmlns:a16="http://schemas.microsoft.com/office/drawing/2014/main" xmlns="" id="{763F2DD8-ADB1-46EF-941C-E4C550BE80C8}"/>
              </a:ext>
            </a:extLst>
          </p:cNvPr>
          <p:cNvSpPr>
            <a:spLocks noGrp="1"/>
          </p:cNvSpPr>
          <p:nvPr>
            <p:ph type="sldNum" idx="12"/>
          </p:nvPr>
        </p:nvSpPr>
        <p:spPr/>
        <p:txBody>
          <a:bodyPr/>
          <a:lstStyle/>
          <a:p>
            <a:fld id="{00000000-1234-1234-1234-123412341234}" type="slidenum">
              <a:rPr lang="en" smtClean="0"/>
              <a:pPr/>
              <a:t>10</a:t>
            </a:fld>
            <a:endParaRPr lang="en"/>
          </a:p>
        </p:txBody>
      </p:sp>
      <p:sp>
        <p:nvSpPr>
          <p:cNvPr id="4" name="Tartalom helye 3">
            <a:extLst>
              <a:ext uri="{FF2B5EF4-FFF2-40B4-BE49-F238E27FC236}">
                <a16:creationId xmlns:a16="http://schemas.microsoft.com/office/drawing/2014/main" xmlns="" id="{E8073136-D2D0-48C2-B7EC-07D67F701EEC}"/>
              </a:ext>
            </a:extLst>
          </p:cNvPr>
          <p:cNvSpPr>
            <a:spLocks noGrp="1"/>
          </p:cNvSpPr>
          <p:nvPr>
            <p:ph sz="quarter" idx="13"/>
          </p:nvPr>
        </p:nvSpPr>
        <p:spPr>
          <a:xfrm>
            <a:off x="65314" y="734385"/>
            <a:ext cx="8994710" cy="4130447"/>
          </a:xfrm>
        </p:spPr>
        <p:txBody>
          <a:bodyPr/>
          <a:lstStyle/>
          <a:p>
            <a:r>
              <a:rPr lang="en-US" sz="2000" dirty="0" smtClean="0"/>
              <a:t>MAP</a:t>
            </a:r>
            <a:endParaRPr lang="hu-HU" sz="2000" dirty="0" smtClean="0"/>
          </a:p>
          <a:p>
            <a:pPr lvl="1"/>
            <a:r>
              <a:rPr lang="en-US" sz="2000" dirty="0" err="1" smtClean="0"/>
              <a:t>Minikube</a:t>
            </a:r>
            <a:endParaRPr lang="hu-HU" sz="2000" dirty="0" smtClean="0"/>
          </a:p>
          <a:p>
            <a:pPr lvl="1"/>
            <a:r>
              <a:rPr lang="hu-HU" sz="2000" dirty="0"/>
              <a:t>e</a:t>
            </a:r>
            <a:r>
              <a:rPr lang="en-US" sz="2000" dirty="0" smtClean="0"/>
              <a:t>ach service will have its own Docker image, available on my </a:t>
            </a:r>
            <a:r>
              <a:rPr lang="en-US" sz="2000" dirty="0" err="1" smtClean="0"/>
              <a:t>Dockerhub</a:t>
            </a:r>
            <a:r>
              <a:rPr lang="en-US" sz="2000" dirty="0" smtClean="0"/>
              <a:t>: https://hub.docker.com/u/zedas </a:t>
            </a:r>
            <a:endParaRPr lang="hu-HU" sz="2000" dirty="0" smtClean="0"/>
          </a:p>
          <a:p>
            <a:r>
              <a:rPr lang="en-US" sz="2000" dirty="0" smtClean="0"/>
              <a:t>Analytics and </a:t>
            </a:r>
            <a:r>
              <a:rPr lang="en-US" sz="2000" dirty="0" err="1" smtClean="0"/>
              <a:t>Datahandler</a:t>
            </a:r>
            <a:r>
              <a:rPr lang="en-US" sz="2000" dirty="0" smtClean="0"/>
              <a:t> services</a:t>
            </a:r>
            <a:r>
              <a:rPr lang="hu-HU" sz="2000" dirty="0" smtClean="0"/>
              <a:t>:</a:t>
            </a:r>
          </a:p>
          <a:p>
            <a:pPr lvl="1"/>
            <a:r>
              <a:rPr lang="en-US" sz="2000" dirty="0" err="1" smtClean="0"/>
              <a:t>microservice</a:t>
            </a:r>
            <a:r>
              <a:rPr lang="en-US" sz="2000" dirty="0" smtClean="0"/>
              <a:t> implementations in Java 8</a:t>
            </a:r>
            <a:endParaRPr lang="hu-HU" sz="2000" dirty="0" smtClean="0"/>
          </a:p>
          <a:p>
            <a:pPr lvl="1"/>
            <a:r>
              <a:rPr lang="en-US" sz="2000" dirty="0" smtClean="0"/>
              <a:t>Spring Boot as a DI framework</a:t>
            </a:r>
            <a:endParaRPr lang="hu-HU" sz="2000" dirty="0" smtClean="0"/>
          </a:p>
          <a:p>
            <a:pPr lvl="1"/>
            <a:r>
              <a:rPr lang="en-US" sz="2000" dirty="0" smtClean="0"/>
              <a:t>built by Maven </a:t>
            </a:r>
            <a:r>
              <a:rPr lang="hu-HU" sz="2000" dirty="0" smtClean="0"/>
              <a:t>(</a:t>
            </a:r>
            <a:r>
              <a:rPr lang="en-US" sz="2000" dirty="0" smtClean="0"/>
              <a:t>dependency management feature to resolve the required </a:t>
            </a:r>
            <a:r>
              <a:rPr lang="en-US" sz="2000" dirty="0" err="1" smtClean="0"/>
              <a:t>gRPC</a:t>
            </a:r>
            <a:r>
              <a:rPr lang="en-US" sz="2000" dirty="0" smtClean="0"/>
              <a:t>, Sprint Boot, Swagger, </a:t>
            </a:r>
            <a:r>
              <a:rPr lang="en-US" sz="2000" dirty="0" err="1" smtClean="0"/>
              <a:t>Mapstruct</a:t>
            </a:r>
            <a:r>
              <a:rPr lang="en-US" sz="2000" dirty="0" smtClean="0"/>
              <a:t>, and IEX Cloud Client API dependencies</a:t>
            </a:r>
            <a:r>
              <a:rPr lang="hu-HU" sz="2000" dirty="0" smtClean="0"/>
              <a:t>/</a:t>
            </a:r>
            <a:r>
              <a:rPr lang="en-US" sz="2000" dirty="0" smtClean="0"/>
              <a:t> plugins</a:t>
            </a:r>
            <a:endParaRPr lang="hu-HU" sz="2000" dirty="0" smtClean="0"/>
          </a:p>
          <a:p>
            <a:pPr lvl="1"/>
            <a:r>
              <a:rPr lang="en-US" sz="2000" dirty="0" smtClean="0"/>
              <a:t>Eclipse IDE</a:t>
            </a:r>
            <a:endParaRPr lang="hu-HU" sz="2000" dirty="0" smtClean="0"/>
          </a:p>
        </p:txBody>
      </p:sp>
    </p:spTree>
    <p:extLst>
      <p:ext uri="{BB962C8B-B14F-4D97-AF65-F5344CB8AC3E}">
        <p14:creationId xmlns:p14="http://schemas.microsoft.com/office/powerpoint/2010/main" xmlns="" val="1608955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730FA17F-8A05-4ACE-9591-7AD434BC50BE}"/>
              </a:ext>
            </a:extLst>
          </p:cNvPr>
          <p:cNvSpPr>
            <a:spLocks noGrp="1"/>
          </p:cNvSpPr>
          <p:nvPr>
            <p:ph type="title"/>
          </p:nvPr>
        </p:nvSpPr>
        <p:spPr>
          <a:xfrm>
            <a:off x="216983" y="102847"/>
            <a:ext cx="6926091" cy="702600"/>
          </a:xfrm>
        </p:spPr>
        <p:txBody>
          <a:bodyPr/>
          <a:lstStyle/>
          <a:p>
            <a:r>
              <a:rPr lang="hu-HU" b="0" dirty="0" smtClean="0"/>
              <a:t>Technologies</a:t>
            </a:r>
            <a:endParaRPr lang="hu-HU" dirty="0"/>
          </a:p>
        </p:txBody>
      </p:sp>
      <p:sp>
        <p:nvSpPr>
          <p:cNvPr id="3" name="Dia számának helye 2">
            <a:extLst>
              <a:ext uri="{FF2B5EF4-FFF2-40B4-BE49-F238E27FC236}">
                <a16:creationId xmlns:a16="http://schemas.microsoft.com/office/drawing/2014/main" xmlns="" id="{763F2DD8-ADB1-46EF-941C-E4C550BE80C8}"/>
              </a:ext>
            </a:extLst>
          </p:cNvPr>
          <p:cNvSpPr>
            <a:spLocks noGrp="1"/>
          </p:cNvSpPr>
          <p:nvPr>
            <p:ph type="sldNum" idx="12"/>
          </p:nvPr>
        </p:nvSpPr>
        <p:spPr/>
        <p:txBody>
          <a:bodyPr/>
          <a:lstStyle/>
          <a:p>
            <a:fld id="{00000000-1234-1234-1234-123412341234}" type="slidenum">
              <a:rPr lang="en" smtClean="0"/>
              <a:pPr/>
              <a:t>11</a:t>
            </a:fld>
            <a:endParaRPr lang="en"/>
          </a:p>
        </p:txBody>
      </p:sp>
      <p:sp>
        <p:nvSpPr>
          <p:cNvPr id="4" name="Tartalom helye 3">
            <a:extLst>
              <a:ext uri="{FF2B5EF4-FFF2-40B4-BE49-F238E27FC236}">
                <a16:creationId xmlns:a16="http://schemas.microsoft.com/office/drawing/2014/main" xmlns="" id="{E8073136-D2D0-48C2-B7EC-07D67F701EEC}"/>
              </a:ext>
            </a:extLst>
          </p:cNvPr>
          <p:cNvSpPr>
            <a:spLocks noGrp="1"/>
          </p:cNvSpPr>
          <p:nvPr>
            <p:ph sz="quarter" idx="13"/>
          </p:nvPr>
        </p:nvSpPr>
        <p:spPr>
          <a:xfrm>
            <a:off x="0" y="1013004"/>
            <a:ext cx="8994710" cy="4130447"/>
          </a:xfrm>
        </p:spPr>
        <p:txBody>
          <a:bodyPr/>
          <a:lstStyle/>
          <a:p>
            <a:r>
              <a:rPr lang="en-US" sz="2000" dirty="0" smtClean="0"/>
              <a:t>Frontend</a:t>
            </a:r>
            <a:r>
              <a:rPr lang="hu-HU" sz="2000" dirty="0" smtClean="0"/>
              <a:t>:</a:t>
            </a:r>
          </a:p>
          <a:p>
            <a:pPr lvl="1">
              <a:spcBef>
                <a:spcPts val="600"/>
              </a:spcBef>
            </a:pPr>
            <a:r>
              <a:rPr lang="en-US" sz="2000" dirty="0" smtClean="0"/>
              <a:t>Angular</a:t>
            </a:r>
            <a:r>
              <a:rPr lang="hu-HU" sz="2000" dirty="0" smtClean="0"/>
              <a:t>, </a:t>
            </a:r>
            <a:r>
              <a:rPr lang="en-US" sz="2000" dirty="0" smtClean="0"/>
              <a:t>Angular Material component library</a:t>
            </a:r>
            <a:endParaRPr lang="hu-HU" sz="2000" dirty="0" smtClean="0"/>
          </a:p>
          <a:p>
            <a:pPr lvl="1">
              <a:spcBef>
                <a:spcPts val="600"/>
              </a:spcBef>
            </a:pPr>
            <a:r>
              <a:rPr lang="en-US" sz="2000" dirty="0" smtClean="0"/>
              <a:t>Swagger to generate the REST API clients from the Analytics service</a:t>
            </a:r>
            <a:endParaRPr lang="hu-HU" sz="2000" dirty="0" smtClean="0"/>
          </a:p>
          <a:p>
            <a:pPr lvl="1">
              <a:spcBef>
                <a:spcPts val="600"/>
              </a:spcBef>
            </a:pPr>
            <a:r>
              <a:rPr lang="hu-HU" sz="2000" dirty="0"/>
              <a:t>t</a:t>
            </a:r>
            <a:r>
              <a:rPr lang="en-US" sz="2000" dirty="0" smtClean="0"/>
              <a:t>he services handling the REST API clients</a:t>
            </a:r>
            <a:r>
              <a:rPr lang="hu-HU" sz="2000" dirty="0" smtClean="0"/>
              <a:t> </a:t>
            </a:r>
            <a:r>
              <a:rPr lang="hu-HU" sz="2000" dirty="0" err="1" smtClean="0"/>
              <a:t>using</a:t>
            </a:r>
            <a:r>
              <a:rPr lang="hu-HU" sz="2000" dirty="0" smtClean="0"/>
              <a:t> </a:t>
            </a:r>
            <a:r>
              <a:rPr lang="en-US" sz="2000" dirty="0" err="1" smtClean="0"/>
              <a:t>RxJS</a:t>
            </a:r>
            <a:r>
              <a:rPr lang="en-US" sz="2000" dirty="0" smtClean="0"/>
              <a:t> </a:t>
            </a:r>
            <a:endParaRPr lang="hu-HU" sz="2000" dirty="0" smtClean="0"/>
          </a:p>
          <a:p>
            <a:pPr lvl="1">
              <a:spcBef>
                <a:spcPts val="600"/>
              </a:spcBef>
            </a:pPr>
            <a:r>
              <a:rPr lang="en-US" sz="2000" dirty="0" smtClean="0"/>
              <a:t>Visual Studio Code</a:t>
            </a:r>
            <a:r>
              <a:rPr lang="hu-HU" sz="2000" dirty="0" smtClean="0"/>
              <a:t> </a:t>
            </a:r>
            <a:r>
              <a:rPr lang="en-US" sz="2000" dirty="0" smtClean="0"/>
              <a:t>IDE </a:t>
            </a:r>
            <a:endParaRPr lang="hu-HU" sz="2000" dirty="0" smtClean="0"/>
          </a:p>
          <a:p>
            <a:pPr lvl="1">
              <a:spcBef>
                <a:spcPts val="600"/>
              </a:spcBef>
            </a:pPr>
            <a:r>
              <a:rPr lang="en-US" sz="2000" dirty="0" err="1" smtClean="0"/>
              <a:t>npm</a:t>
            </a:r>
            <a:r>
              <a:rPr lang="en-US" sz="2000" dirty="0" smtClean="0"/>
              <a:t> as the package manager</a:t>
            </a:r>
            <a:endParaRPr lang="hu-HU" sz="2000" dirty="0"/>
          </a:p>
        </p:txBody>
      </p:sp>
    </p:spTree>
    <p:extLst>
      <p:ext uri="{BB962C8B-B14F-4D97-AF65-F5344CB8AC3E}">
        <p14:creationId xmlns:p14="http://schemas.microsoft.com/office/powerpoint/2010/main" xmlns="" val="3868025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32293B1A-3A87-48F3-8D79-2A262E9F1B18}"/>
              </a:ext>
            </a:extLst>
          </p:cNvPr>
          <p:cNvSpPr>
            <a:spLocks noGrp="1"/>
          </p:cNvSpPr>
          <p:nvPr>
            <p:ph type="title"/>
          </p:nvPr>
        </p:nvSpPr>
        <p:spPr>
          <a:xfrm>
            <a:off x="246919" y="74854"/>
            <a:ext cx="6926091" cy="702600"/>
          </a:xfrm>
        </p:spPr>
        <p:txBody>
          <a:bodyPr/>
          <a:lstStyle/>
          <a:p>
            <a:r>
              <a:rPr lang="hu-HU" b="0" dirty="0" err="1" smtClean="0"/>
              <a:t>Completed</a:t>
            </a:r>
            <a:r>
              <a:rPr lang="hu-HU" b="0" dirty="0" smtClean="0"/>
              <a:t> </a:t>
            </a:r>
            <a:r>
              <a:rPr lang="hu-HU" b="0" dirty="0" err="1" smtClean="0"/>
              <a:t>product</a:t>
            </a:r>
            <a:r>
              <a:rPr lang="hu-HU" b="0" dirty="0" smtClean="0"/>
              <a:t> </a:t>
            </a:r>
            <a:endParaRPr lang="hu-HU" dirty="0"/>
          </a:p>
        </p:txBody>
      </p:sp>
      <p:sp>
        <p:nvSpPr>
          <p:cNvPr id="3" name="Dia számának helye 2">
            <a:extLst>
              <a:ext uri="{FF2B5EF4-FFF2-40B4-BE49-F238E27FC236}">
                <a16:creationId xmlns:a16="http://schemas.microsoft.com/office/drawing/2014/main" xmlns="" id="{C8E99C0F-8B2F-4991-84BB-46553C6EBE2A}"/>
              </a:ext>
            </a:extLst>
          </p:cNvPr>
          <p:cNvSpPr>
            <a:spLocks noGrp="1"/>
          </p:cNvSpPr>
          <p:nvPr>
            <p:ph type="sldNum" idx="12"/>
          </p:nvPr>
        </p:nvSpPr>
        <p:spPr/>
        <p:txBody>
          <a:bodyPr/>
          <a:lstStyle/>
          <a:p>
            <a:fld id="{00000000-1234-1234-1234-123412341234}" type="slidenum">
              <a:rPr lang="en" smtClean="0"/>
              <a:pPr/>
              <a:t>12</a:t>
            </a:fld>
            <a:endParaRPr lang="en"/>
          </a:p>
        </p:txBody>
      </p:sp>
      <p:pic>
        <p:nvPicPr>
          <p:cNvPr id="7" name="Tartalom helye 6"/>
          <p:cNvPicPr>
            <a:picLocks noGrp="1" noChangeAspect="1"/>
          </p:cNvPicPr>
          <p:nvPr>
            <p:ph sz="quarter" idx="13"/>
          </p:nvPr>
        </p:nvPicPr>
        <p:blipFill>
          <a:blip r:embed="rId2"/>
          <a:stretch>
            <a:fillRect/>
          </a:stretch>
        </p:blipFill>
        <p:spPr>
          <a:xfrm>
            <a:off x="246920" y="1010720"/>
            <a:ext cx="8556860" cy="3739131"/>
          </a:xfrm>
          <a:prstGeom prst="rect">
            <a:avLst/>
          </a:prstGeom>
        </p:spPr>
      </p:pic>
    </p:spTree>
    <p:extLst>
      <p:ext uri="{BB962C8B-B14F-4D97-AF65-F5344CB8AC3E}">
        <p14:creationId xmlns:p14="http://schemas.microsoft.com/office/powerpoint/2010/main" xmlns="" val="1069065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9C431EDC-29ED-449D-929D-00EC8BC3CDAD}"/>
              </a:ext>
            </a:extLst>
          </p:cNvPr>
          <p:cNvSpPr>
            <a:spLocks noGrp="1"/>
          </p:cNvSpPr>
          <p:nvPr>
            <p:ph type="title"/>
          </p:nvPr>
        </p:nvSpPr>
        <p:spPr>
          <a:xfrm>
            <a:off x="347274" y="517264"/>
            <a:ext cx="6926091" cy="702600"/>
          </a:xfrm>
        </p:spPr>
        <p:txBody>
          <a:bodyPr/>
          <a:lstStyle/>
          <a:p>
            <a:r>
              <a:rPr lang="hu-HU" dirty="0" smtClean="0"/>
              <a:t>A bíráló által megfogalmazott észrevételek ismertetése</a:t>
            </a:r>
            <a:endParaRPr lang="hu-HU" dirty="0"/>
          </a:p>
        </p:txBody>
      </p:sp>
      <p:sp>
        <p:nvSpPr>
          <p:cNvPr id="3" name="Dia számának helye 2">
            <a:extLst>
              <a:ext uri="{FF2B5EF4-FFF2-40B4-BE49-F238E27FC236}">
                <a16:creationId xmlns:a16="http://schemas.microsoft.com/office/drawing/2014/main" xmlns="" id="{D259F4C9-9515-4C79-B447-91EFE3E5279A}"/>
              </a:ext>
            </a:extLst>
          </p:cNvPr>
          <p:cNvSpPr>
            <a:spLocks noGrp="1"/>
          </p:cNvSpPr>
          <p:nvPr>
            <p:ph type="sldNum" idx="12"/>
          </p:nvPr>
        </p:nvSpPr>
        <p:spPr/>
        <p:txBody>
          <a:bodyPr/>
          <a:lstStyle/>
          <a:p>
            <a:fld id="{00000000-1234-1234-1234-123412341234}" type="slidenum">
              <a:rPr lang="en" smtClean="0"/>
              <a:pPr/>
              <a:t>13</a:t>
            </a:fld>
            <a:endParaRPr lang="en"/>
          </a:p>
        </p:txBody>
      </p:sp>
      <p:sp>
        <p:nvSpPr>
          <p:cNvPr id="4" name="Tartalom helye 3">
            <a:extLst>
              <a:ext uri="{FF2B5EF4-FFF2-40B4-BE49-F238E27FC236}">
                <a16:creationId xmlns:a16="http://schemas.microsoft.com/office/drawing/2014/main" xmlns="" id="{355F5D73-287B-4A48-81D8-1E486FCFD1EE}"/>
              </a:ext>
            </a:extLst>
          </p:cNvPr>
          <p:cNvSpPr>
            <a:spLocks noGrp="1"/>
          </p:cNvSpPr>
          <p:nvPr>
            <p:ph sz="quarter" idx="13"/>
          </p:nvPr>
        </p:nvSpPr>
        <p:spPr>
          <a:xfrm>
            <a:off x="347274" y="1648489"/>
            <a:ext cx="7574415" cy="3739131"/>
          </a:xfrm>
        </p:spPr>
        <p:txBody>
          <a:bodyPr/>
          <a:lstStyle/>
          <a:p>
            <a:pPr algn="just">
              <a:lnSpc>
                <a:spcPct val="90000"/>
              </a:lnSpc>
            </a:pPr>
            <a:r>
              <a:rPr lang="hu-HU" sz="2000" dirty="0" smtClean="0"/>
              <a:t>1.) A címben szereplő „</a:t>
            </a:r>
            <a:r>
              <a:rPr lang="hu-HU" sz="2000" dirty="0" err="1" smtClean="0"/>
              <a:t>alpha</a:t>
            </a:r>
            <a:r>
              <a:rPr lang="hu-HU" sz="2000" dirty="0" smtClean="0"/>
              <a:t>” érték, illetve ennek értelme nagyon nincs elmagyarázva. Mi ennek a </a:t>
            </a:r>
            <a:r>
              <a:rPr lang="hu-HU" sz="2000" dirty="0" err="1" smtClean="0"/>
              <a:t>definiciója</a:t>
            </a:r>
            <a:r>
              <a:rPr lang="hu-HU" sz="2000" dirty="0" smtClean="0"/>
              <a:t>?</a:t>
            </a:r>
          </a:p>
          <a:p>
            <a:pPr algn="just">
              <a:lnSpc>
                <a:spcPct val="90000"/>
              </a:lnSpc>
            </a:pPr>
            <a:endParaRPr lang="hu-HU" sz="2000" dirty="0" smtClean="0"/>
          </a:p>
          <a:p>
            <a:pPr algn="just">
              <a:lnSpc>
                <a:spcPct val="90000"/>
              </a:lnSpc>
            </a:pPr>
            <a:r>
              <a:rPr lang="hu-HU" sz="2000" dirty="0" smtClean="0"/>
              <a:t>2.) Teljesen más értelemben előkerül az „</a:t>
            </a:r>
            <a:r>
              <a:rPr lang="hu-HU" sz="2000" dirty="0" err="1" smtClean="0"/>
              <a:t>alpha</a:t>
            </a:r>
            <a:r>
              <a:rPr lang="hu-HU" sz="2000" dirty="0" smtClean="0"/>
              <a:t>” szó a szakdolgozatban is szereplő K8S –szel kapcsolatban is (</a:t>
            </a:r>
            <a:r>
              <a:rPr lang="hu-HU" sz="2000" dirty="0" err="1" smtClean="0"/>
              <a:t>Alpha</a:t>
            </a:r>
            <a:r>
              <a:rPr lang="hu-HU" sz="2000" dirty="0" smtClean="0"/>
              <a:t> </a:t>
            </a:r>
            <a:r>
              <a:rPr lang="hu-HU" sz="2000" dirty="0" err="1" smtClean="0"/>
              <a:t>cluster</a:t>
            </a:r>
            <a:r>
              <a:rPr lang="hu-HU" sz="2000" dirty="0" smtClean="0"/>
              <a:t>). Hol kerül elő és mit jelent a fogalom?</a:t>
            </a:r>
          </a:p>
          <a:p>
            <a:pPr algn="just">
              <a:lnSpc>
                <a:spcPct val="90000"/>
              </a:lnSpc>
            </a:pPr>
            <a:endParaRPr lang="hu-HU" dirty="0" smtClean="0"/>
          </a:p>
        </p:txBody>
      </p:sp>
    </p:spTree>
    <p:extLst>
      <p:ext uri="{BB962C8B-B14F-4D97-AF65-F5344CB8AC3E}">
        <p14:creationId xmlns:p14="http://schemas.microsoft.com/office/powerpoint/2010/main" xmlns="" val="3589110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9580" y="205483"/>
            <a:ext cx="6926091" cy="702600"/>
          </a:xfrm>
        </p:spPr>
        <p:txBody>
          <a:bodyPr/>
          <a:lstStyle/>
          <a:p>
            <a:r>
              <a:rPr lang="hu-HU" dirty="0" err="1" smtClean="0"/>
              <a:t>Summary</a:t>
            </a:r>
            <a:r>
              <a:rPr lang="hu-HU" dirty="0" smtClean="0"/>
              <a:t> </a:t>
            </a:r>
            <a:endParaRPr lang="hu-HU" dirty="0"/>
          </a:p>
        </p:txBody>
      </p:sp>
      <p:sp>
        <p:nvSpPr>
          <p:cNvPr id="3" name="Dia számának helye 2"/>
          <p:cNvSpPr>
            <a:spLocks noGrp="1"/>
          </p:cNvSpPr>
          <p:nvPr>
            <p:ph type="sldNum" idx="12"/>
          </p:nvPr>
        </p:nvSpPr>
        <p:spPr/>
        <p:txBody>
          <a:bodyPr/>
          <a:lstStyle/>
          <a:p>
            <a:fld id="{00000000-1234-1234-1234-123412341234}" type="slidenum">
              <a:rPr lang="en" smtClean="0"/>
              <a:pPr/>
              <a:t>14</a:t>
            </a:fld>
            <a:endParaRPr lang="en"/>
          </a:p>
        </p:txBody>
      </p:sp>
      <p:sp>
        <p:nvSpPr>
          <p:cNvPr id="4" name="Tartalom helye 3"/>
          <p:cNvSpPr>
            <a:spLocks noGrp="1"/>
          </p:cNvSpPr>
          <p:nvPr>
            <p:ph sz="quarter" idx="13"/>
          </p:nvPr>
        </p:nvSpPr>
        <p:spPr>
          <a:xfrm>
            <a:off x="137190" y="908083"/>
            <a:ext cx="8541545" cy="3519001"/>
          </a:xfrm>
        </p:spPr>
        <p:txBody>
          <a:bodyPr/>
          <a:lstStyle/>
          <a:p>
            <a:r>
              <a:rPr lang="en-US" sz="2000" dirty="0" smtClean="0"/>
              <a:t>MAP </a:t>
            </a:r>
            <a:r>
              <a:rPr lang="en-US" sz="2000" dirty="0"/>
              <a:t>has demonstrated a small step towards a more value focused financial technology </a:t>
            </a:r>
            <a:r>
              <a:rPr lang="en-US" sz="2000" dirty="0" smtClean="0"/>
              <a:t>concept</a:t>
            </a:r>
            <a:endParaRPr lang="hu-HU" sz="2000" dirty="0" smtClean="0"/>
          </a:p>
          <a:p>
            <a:r>
              <a:rPr lang="en-US" sz="2000" dirty="0" smtClean="0"/>
              <a:t>more </a:t>
            </a:r>
            <a:r>
              <a:rPr lang="en-US" sz="2000" dirty="0"/>
              <a:t>sustainable way of investing </a:t>
            </a:r>
            <a:endParaRPr lang="hu-HU" sz="2000" dirty="0" smtClean="0"/>
          </a:p>
          <a:p>
            <a:r>
              <a:rPr lang="en-US" sz="2000" dirty="0" smtClean="0"/>
              <a:t>lightweight</a:t>
            </a:r>
            <a:r>
              <a:rPr lang="en-US" sz="2000" dirty="0"/>
              <a:t>, modern </a:t>
            </a:r>
            <a:r>
              <a:rPr lang="en-US" sz="2000" dirty="0" smtClean="0"/>
              <a:t>technologies</a:t>
            </a:r>
            <a:endParaRPr lang="hu-HU" sz="2000" dirty="0" smtClean="0"/>
          </a:p>
          <a:p>
            <a:r>
              <a:rPr lang="en-US" sz="2000" dirty="0" smtClean="0"/>
              <a:t>building </a:t>
            </a:r>
            <a:r>
              <a:rPr lang="en-US" sz="2000" dirty="0"/>
              <a:t>on </a:t>
            </a:r>
            <a:r>
              <a:rPr lang="en-US" sz="2000" dirty="0" err="1"/>
              <a:t>Kubernates</a:t>
            </a:r>
            <a:r>
              <a:rPr lang="en-US" sz="2000" dirty="0"/>
              <a:t> from day </a:t>
            </a:r>
            <a:r>
              <a:rPr lang="en-US" sz="2000" dirty="0" smtClean="0"/>
              <a:t>one</a:t>
            </a:r>
            <a:endParaRPr lang="hu-HU" sz="2000" dirty="0"/>
          </a:p>
          <a:p>
            <a:r>
              <a:rPr lang="en-US" sz="2000" dirty="0" smtClean="0"/>
              <a:t>it is possible to perform financial analysis and reporting on multiple companies to some degree on the platform</a:t>
            </a:r>
            <a:endParaRPr lang="hu-HU" sz="2000" dirty="0"/>
          </a:p>
          <a:p>
            <a:r>
              <a:rPr lang="hu-HU" sz="2000" dirty="0" err="1"/>
              <a:t>c</a:t>
            </a:r>
            <a:r>
              <a:rPr lang="hu-HU" sz="2000" dirty="0" err="1" smtClean="0"/>
              <a:t>an</a:t>
            </a:r>
            <a:r>
              <a:rPr lang="hu-HU" sz="2000" dirty="0" smtClean="0"/>
              <a:t> </a:t>
            </a:r>
            <a:r>
              <a:rPr lang="en-US" sz="2000" dirty="0" smtClean="0"/>
              <a:t>be developed further on many angles</a:t>
            </a:r>
            <a:endParaRPr lang="hu-HU" sz="2000" dirty="0" smtClean="0"/>
          </a:p>
          <a:p>
            <a:endParaRPr lang="hu-HU"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56F7FF3B-5189-442E-8F97-3B3905E42A6A}"/>
              </a:ext>
            </a:extLst>
          </p:cNvPr>
          <p:cNvSpPr>
            <a:spLocks noGrp="1"/>
          </p:cNvSpPr>
          <p:nvPr>
            <p:ph type="title"/>
          </p:nvPr>
        </p:nvSpPr>
        <p:spPr>
          <a:xfrm>
            <a:off x="511630" y="202420"/>
            <a:ext cx="6926091" cy="702600"/>
          </a:xfrm>
        </p:spPr>
        <p:txBody>
          <a:bodyPr/>
          <a:lstStyle/>
          <a:p>
            <a:r>
              <a:rPr lang="hu-HU" dirty="0" err="1" smtClean="0"/>
              <a:t>Problem</a:t>
            </a:r>
            <a:r>
              <a:rPr lang="hu-HU" dirty="0" smtClean="0"/>
              <a:t> </a:t>
            </a:r>
            <a:r>
              <a:rPr lang="hu-HU" dirty="0" err="1" smtClean="0"/>
              <a:t>description</a:t>
            </a:r>
            <a:endParaRPr lang="hu-HU" dirty="0"/>
          </a:p>
        </p:txBody>
      </p:sp>
      <p:sp>
        <p:nvSpPr>
          <p:cNvPr id="3" name="Dia számának helye 2">
            <a:extLst>
              <a:ext uri="{FF2B5EF4-FFF2-40B4-BE49-F238E27FC236}">
                <a16:creationId xmlns:a16="http://schemas.microsoft.com/office/drawing/2014/main" xmlns="" id="{7F96B13E-0D08-42A3-B81D-86AD0FAC1636}"/>
              </a:ext>
            </a:extLst>
          </p:cNvPr>
          <p:cNvSpPr>
            <a:spLocks noGrp="1"/>
          </p:cNvSpPr>
          <p:nvPr>
            <p:ph type="sldNum" idx="12"/>
          </p:nvPr>
        </p:nvSpPr>
        <p:spPr/>
        <p:txBody>
          <a:bodyPr/>
          <a:lstStyle/>
          <a:p>
            <a:fld id="{00000000-1234-1234-1234-123412341234}" type="slidenum">
              <a:rPr lang="en" smtClean="0"/>
              <a:pPr/>
              <a:t>2</a:t>
            </a:fld>
            <a:endParaRPr lang="en"/>
          </a:p>
        </p:txBody>
      </p:sp>
      <p:sp>
        <p:nvSpPr>
          <p:cNvPr id="4" name="Tartalom helye 3">
            <a:extLst>
              <a:ext uri="{FF2B5EF4-FFF2-40B4-BE49-F238E27FC236}">
                <a16:creationId xmlns:a16="http://schemas.microsoft.com/office/drawing/2014/main" xmlns="" id="{6C15C422-C4F4-4C14-8A95-3808AFAE2C90}"/>
              </a:ext>
            </a:extLst>
          </p:cNvPr>
          <p:cNvSpPr>
            <a:spLocks noGrp="1"/>
          </p:cNvSpPr>
          <p:nvPr>
            <p:ph sz="quarter" idx="13"/>
          </p:nvPr>
        </p:nvSpPr>
        <p:spPr>
          <a:xfrm>
            <a:off x="511630" y="1212930"/>
            <a:ext cx="8167105" cy="3536921"/>
          </a:xfrm>
        </p:spPr>
        <p:txBody>
          <a:bodyPr/>
          <a:lstStyle/>
          <a:p>
            <a:r>
              <a:rPr lang="en-US" sz="2000" dirty="0" smtClean="0"/>
              <a:t>technical innovations</a:t>
            </a:r>
            <a:r>
              <a:rPr lang="hu-HU" sz="2000" dirty="0" smtClean="0"/>
              <a:t> (</a:t>
            </a:r>
            <a:r>
              <a:rPr lang="hu-HU" sz="2000" dirty="0" err="1" smtClean="0"/>
              <a:t>Robinhoood</a:t>
            </a:r>
            <a:r>
              <a:rPr lang="hu-HU" sz="2000" dirty="0" smtClean="0"/>
              <a:t>, </a:t>
            </a:r>
            <a:r>
              <a:rPr lang="hu-HU" sz="2000" dirty="0" err="1" smtClean="0"/>
              <a:t>Wise</a:t>
            </a:r>
            <a:r>
              <a:rPr lang="hu-HU" sz="2000" dirty="0" smtClean="0"/>
              <a:t>, </a:t>
            </a:r>
            <a:r>
              <a:rPr lang="hu-HU" sz="2000" dirty="0" err="1" smtClean="0"/>
              <a:t>Revolut</a:t>
            </a:r>
            <a:r>
              <a:rPr lang="hu-HU" sz="2000" dirty="0" smtClean="0"/>
              <a:t>, </a:t>
            </a:r>
            <a:r>
              <a:rPr lang="hu-HU" sz="2000" dirty="0" err="1" smtClean="0"/>
              <a:t>etc</a:t>
            </a:r>
            <a:r>
              <a:rPr lang="hu-HU" sz="2000" dirty="0" smtClean="0"/>
              <a:t>)</a:t>
            </a:r>
          </a:p>
          <a:p>
            <a:pPr>
              <a:spcBef>
                <a:spcPts val="1200"/>
              </a:spcBef>
            </a:pPr>
            <a:r>
              <a:rPr lang="hu-HU" sz="2000" dirty="0" err="1" smtClean="0"/>
              <a:t>easier</a:t>
            </a:r>
            <a:r>
              <a:rPr lang="hu-HU" sz="2000" dirty="0" smtClean="0"/>
              <a:t> </a:t>
            </a:r>
            <a:r>
              <a:rPr lang="en-US" sz="2000" dirty="0" smtClean="0"/>
              <a:t>access to the </a:t>
            </a:r>
            <a:r>
              <a:rPr lang="en-US" sz="2000" dirty="0" err="1" smtClean="0"/>
              <a:t>stockmarket</a:t>
            </a:r>
            <a:endParaRPr lang="hu-HU" sz="2000" dirty="0" smtClean="0"/>
          </a:p>
          <a:p>
            <a:pPr>
              <a:spcBef>
                <a:spcPts val="1200"/>
              </a:spcBef>
            </a:pPr>
            <a:r>
              <a:rPr lang="en-US" sz="2000" dirty="0" smtClean="0"/>
              <a:t>new tools of trade</a:t>
            </a:r>
            <a:r>
              <a:rPr lang="hu-HU" sz="2000" dirty="0" smtClean="0"/>
              <a:t>: </a:t>
            </a:r>
            <a:r>
              <a:rPr lang="en-US" sz="2000" dirty="0" smtClean="0"/>
              <a:t>created by fast growing </a:t>
            </a:r>
            <a:r>
              <a:rPr lang="en-US" sz="2000" dirty="0" err="1" smtClean="0"/>
              <a:t>fintech</a:t>
            </a:r>
            <a:r>
              <a:rPr lang="en-US" sz="2000" dirty="0" smtClean="0"/>
              <a:t> companies and startups</a:t>
            </a:r>
            <a:endParaRPr lang="hu-HU" sz="2000" dirty="0" smtClean="0"/>
          </a:p>
          <a:p>
            <a:pPr lvl="1"/>
            <a:r>
              <a:rPr lang="en-US" sz="2000" dirty="0" smtClean="0"/>
              <a:t>main focus</a:t>
            </a:r>
            <a:r>
              <a:rPr lang="hu-HU" sz="2000" dirty="0" smtClean="0"/>
              <a:t>: u</a:t>
            </a:r>
            <a:r>
              <a:rPr lang="en-US" sz="2000" dirty="0" err="1" smtClean="0"/>
              <a:t>ser</a:t>
            </a:r>
            <a:r>
              <a:rPr lang="en-US" sz="2000" dirty="0" smtClean="0"/>
              <a:t>-growth and application experience</a:t>
            </a:r>
            <a:r>
              <a:rPr lang="hu-HU" sz="2000" dirty="0" smtClean="0"/>
              <a:t>, </a:t>
            </a:r>
            <a:r>
              <a:rPr lang="hu-HU" sz="2000" dirty="0" err="1" smtClean="0"/>
              <a:t>rather</a:t>
            </a:r>
            <a:r>
              <a:rPr lang="hu-HU" sz="2000" dirty="0" smtClean="0"/>
              <a:t> </a:t>
            </a:r>
            <a:r>
              <a:rPr lang="hu-HU" sz="2000" dirty="0" err="1" smtClean="0"/>
              <a:t>than</a:t>
            </a:r>
            <a:r>
              <a:rPr lang="hu-HU" sz="2000" dirty="0" smtClean="0"/>
              <a:t> </a:t>
            </a:r>
            <a:r>
              <a:rPr lang="hu-HU" sz="2000" dirty="0" err="1" smtClean="0"/>
              <a:t>retail</a:t>
            </a:r>
            <a:r>
              <a:rPr lang="hu-HU" sz="2000" dirty="0" smtClean="0"/>
              <a:t> </a:t>
            </a:r>
            <a:r>
              <a:rPr lang="hu-HU" sz="2000" dirty="0" err="1" smtClean="0"/>
              <a:t>investors</a:t>
            </a:r>
            <a:r>
              <a:rPr lang="hu-HU" sz="2000" dirty="0" smtClean="0"/>
              <a:t>’ </a:t>
            </a:r>
            <a:r>
              <a:rPr lang="hu-HU" sz="2000" dirty="0" err="1" smtClean="0"/>
              <a:t>benefits</a:t>
            </a:r>
            <a:r>
              <a:rPr lang="hu-HU" sz="2000" dirty="0" smtClean="0"/>
              <a:t> </a:t>
            </a:r>
            <a:r>
              <a:rPr lang="hu-HU" sz="2000" dirty="0" err="1" smtClean="0"/>
              <a:t>on</a:t>
            </a:r>
            <a:r>
              <a:rPr lang="hu-HU" sz="2000" dirty="0" smtClean="0"/>
              <a:t> </a:t>
            </a:r>
            <a:r>
              <a:rPr lang="hu-HU" sz="2000" dirty="0" err="1" smtClean="0"/>
              <a:t>the</a:t>
            </a:r>
            <a:r>
              <a:rPr lang="hu-HU" sz="2000" dirty="0" smtClean="0"/>
              <a:t> </a:t>
            </a:r>
            <a:r>
              <a:rPr lang="hu-HU" sz="2000" dirty="0" err="1" smtClean="0"/>
              <a:t>long</a:t>
            </a:r>
            <a:r>
              <a:rPr lang="hu-HU" sz="2000" dirty="0" smtClean="0"/>
              <a:t> </a:t>
            </a:r>
            <a:r>
              <a:rPr lang="hu-HU" sz="2000" dirty="0" err="1" smtClean="0"/>
              <a:t>term</a:t>
            </a:r>
            <a:r>
              <a:rPr lang="hu-HU" sz="2000" dirty="0" smtClean="0"/>
              <a:t> </a:t>
            </a:r>
          </a:p>
          <a:p>
            <a:r>
              <a:rPr lang="en-US" sz="2000" dirty="0"/>
              <a:t>The thesis and the software, called Market Analytics Platform (MAP), </a:t>
            </a:r>
            <a:r>
              <a:rPr lang="en-US" sz="2000" dirty="0" err="1"/>
              <a:t>attemps</a:t>
            </a:r>
            <a:r>
              <a:rPr lang="en-US" sz="2000" dirty="0"/>
              <a:t> to give a technical demo counter example to these trends. </a:t>
            </a:r>
            <a:endParaRPr lang="hu-HU" sz="2000" dirty="0"/>
          </a:p>
          <a:p>
            <a:endParaRPr lang="hu-HU" sz="2000" dirty="0" smtClean="0"/>
          </a:p>
        </p:txBody>
      </p:sp>
    </p:spTree>
    <p:extLst>
      <p:ext uri="{BB962C8B-B14F-4D97-AF65-F5344CB8AC3E}">
        <p14:creationId xmlns:p14="http://schemas.microsoft.com/office/powerpoint/2010/main" xmlns="" val="1351273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F656CF55-3997-46CC-8D40-5F57BC8C1A16}"/>
              </a:ext>
            </a:extLst>
          </p:cNvPr>
          <p:cNvSpPr>
            <a:spLocks noGrp="1"/>
          </p:cNvSpPr>
          <p:nvPr>
            <p:ph type="title"/>
          </p:nvPr>
        </p:nvSpPr>
        <p:spPr>
          <a:xfrm>
            <a:off x="468911" y="205483"/>
            <a:ext cx="6926091" cy="702600"/>
          </a:xfrm>
        </p:spPr>
        <p:txBody>
          <a:bodyPr/>
          <a:lstStyle/>
          <a:p>
            <a:r>
              <a:rPr lang="hu-HU" dirty="0" smtClean="0"/>
              <a:t>MAP </a:t>
            </a:r>
            <a:r>
              <a:rPr lang="hu-HU" dirty="0" err="1" smtClean="0"/>
              <a:t>goals</a:t>
            </a:r>
            <a:endParaRPr lang="hu-HU" dirty="0"/>
          </a:p>
        </p:txBody>
      </p:sp>
      <p:sp>
        <p:nvSpPr>
          <p:cNvPr id="3" name="Dia számának helye 2">
            <a:extLst>
              <a:ext uri="{FF2B5EF4-FFF2-40B4-BE49-F238E27FC236}">
                <a16:creationId xmlns:a16="http://schemas.microsoft.com/office/drawing/2014/main" xmlns="" id="{CD206722-1DF8-491B-8A60-55FD1FC3AD23}"/>
              </a:ext>
            </a:extLst>
          </p:cNvPr>
          <p:cNvSpPr>
            <a:spLocks noGrp="1"/>
          </p:cNvSpPr>
          <p:nvPr>
            <p:ph type="sldNum" idx="12"/>
          </p:nvPr>
        </p:nvSpPr>
        <p:spPr/>
        <p:txBody>
          <a:bodyPr/>
          <a:lstStyle/>
          <a:p>
            <a:fld id="{00000000-1234-1234-1234-123412341234}" type="slidenum">
              <a:rPr lang="en" smtClean="0"/>
              <a:pPr/>
              <a:t>3</a:t>
            </a:fld>
            <a:endParaRPr lang="en"/>
          </a:p>
        </p:txBody>
      </p:sp>
      <p:sp>
        <p:nvSpPr>
          <p:cNvPr id="4" name="Tartalom helye 3">
            <a:extLst>
              <a:ext uri="{FF2B5EF4-FFF2-40B4-BE49-F238E27FC236}">
                <a16:creationId xmlns:a16="http://schemas.microsoft.com/office/drawing/2014/main" xmlns="" id="{8340BCD8-6238-4CC3-82FA-49E708E1397B}"/>
              </a:ext>
            </a:extLst>
          </p:cNvPr>
          <p:cNvSpPr>
            <a:spLocks noGrp="1"/>
          </p:cNvSpPr>
          <p:nvPr>
            <p:ph sz="quarter" idx="13"/>
          </p:nvPr>
        </p:nvSpPr>
        <p:spPr>
          <a:xfrm>
            <a:off x="468911" y="824107"/>
            <a:ext cx="7816844" cy="3733606"/>
          </a:xfrm>
        </p:spPr>
        <p:txBody>
          <a:bodyPr/>
          <a:lstStyle/>
          <a:p>
            <a:pPr algn="just"/>
            <a:r>
              <a:rPr lang="en-US" sz="2000" dirty="0" smtClean="0"/>
              <a:t>Software as a Service (SaaS)</a:t>
            </a:r>
            <a:endParaRPr lang="hu-HU" sz="2000" dirty="0" smtClean="0"/>
          </a:p>
          <a:p>
            <a:pPr lvl="1" algn="just"/>
            <a:r>
              <a:rPr lang="en-US" sz="2000" dirty="0" smtClean="0"/>
              <a:t>accessible from anywhere</a:t>
            </a:r>
            <a:endParaRPr lang="hu-HU" sz="2000" dirty="0" smtClean="0"/>
          </a:p>
          <a:p>
            <a:pPr lvl="1" algn="just"/>
            <a:r>
              <a:rPr lang="hu-HU" sz="2000" dirty="0" err="1"/>
              <a:t>d</a:t>
            </a:r>
            <a:r>
              <a:rPr lang="hu-HU" sz="2000" dirty="0" err="1" smtClean="0"/>
              <a:t>ue</a:t>
            </a:r>
            <a:r>
              <a:rPr lang="hu-HU" sz="2000" dirty="0" smtClean="0"/>
              <a:t> </a:t>
            </a:r>
            <a:r>
              <a:rPr lang="hu-HU" sz="2000" dirty="0" err="1" smtClean="0"/>
              <a:t>to</a:t>
            </a:r>
            <a:r>
              <a:rPr lang="hu-HU" sz="2000" dirty="0" smtClean="0"/>
              <a:t> </a:t>
            </a:r>
            <a:r>
              <a:rPr lang="hu-HU" sz="2000" dirty="0" err="1" smtClean="0"/>
              <a:t>its</a:t>
            </a:r>
            <a:r>
              <a:rPr lang="hu-HU" sz="2000" dirty="0" smtClean="0"/>
              <a:t> </a:t>
            </a:r>
            <a:r>
              <a:rPr lang="en-US" sz="2000" dirty="0" smtClean="0"/>
              <a:t>flexible </a:t>
            </a:r>
            <a:r>
              <a:rPr lang="en-US" sz="2000" dirty="0" err="1" smtClean="0"/>
              <a:t>microservice</a:t>
            </a:r>
            <a:r>
              <a:rPr lang="en-US" sz="2000" dirty="0" smtClean="0"/>
              <a:t> nature, it can easily be expanded with new features to help us generate alpha over the long term</a:t>
            </a:r>
          </a:p>
          <a:p>
            <a:pPr algn="just">
              <a:spcBef>
                <a:spcPts val="1200"/>
              </a:spcBef>
            </a:pPr>
            <a:r>
              <a:rPr lang="hu-HU" sz="2000" dirty="0"/>
              <a:t>p</a:t>
            </a:r>
            <a:r>
              <a:rPr lang="en-US" sz="2000" dirty="0" err="1" smtClean="0"/>
              <a:t>erform</a:t>
            </a:r>
            <a:r>
              <a:rPr lang="en-US" sz="2000" dirty="0" smtClean="0"/>
              <a:t> </a:t>
            </a:r>
            <a:r>
              <a:rPr lang="en-US" sz="2000" dirty="0"/>
              <a:t>financial analysis and reporting on multiple </a:t>
            </a:r>
            <a:r>
              <a:rPr lang="en-US" sz="2000" dirty="0" smtClean="0"/>
              <a:t>companies</a:t>
            </a:r>
            <a:r>
              <a:rPr lang="hu-HU" sz="2000" dirty="0" smtClean="0"/>
              <a:t> </a:t>
            </a:r>
            <a:r>
              <a:rPr lang="en-US" sz="2000" dirty="0" smtClean="0"/>
              <a:t>on </a:t>
            </a:r>
            <a:r>
              <a:rPr lang="en-US" sz="2000" dirty="0"/>
              <a:t>the </a:t>
            </a:r>
            <a:r>
              <a:rPr lang="en-US" sz="2000" dirty="0" smtClean="0"/>
              <a:t>platform</a:t>
            </a:r>
            <a:endParaRPr lang="hu-HU" sz="2000" dirty="0" smtClean="0"/>
          </a:p>
          <a:p>
            <a:pPr algn="just">
              <a:spcBef>
                <a:spcPts val="1200"/>
              </a:spcBef>
            </a:pPr>
            <a:r>
              <a:rPr lang="en-US" sz="2000" dirty="0" smtClean="0"/>
              <a:t>MAP's strength</a:t>
            </a:r>
            <a:r>
              <a:rPr lang="hu-HU" sz="2000" dirty="0" smtClean="0"/>
              <a:t>s (</a:t>
            </a:r>
            <a:r>
              <a:rPr lang="hu-HU" sz="2000" dirty="0" err="1" smtClean="0"/>
              <a:t>due</a:t>
            </a:r>
            <a:r>
              <a:rPr lang="hu-HU" sz="2000" dirty="0" smtClean="0"/>
              <a:t> </a:t>
            </a:r>
            <a:r>
              <a:rPr lang="hu-HU" sz="2000" dirty="0" err="1"/>
              <a:t>to</a:t>
            </a:r>
            <a:r>
              <a:rPr lang="hu-HU" sz="2000" dirty="0"/>
              <a:t> </a:t>
            </a:r>
            <a:r>
              <a:rPr lang="hu-HU" sz="2000" dirty="0" err="1" smtClean="0"/>
              <a:t>kubernates</a:t>
            </a:r>
            <a:r>
              <a:rPr lang="hu-HU" sz="2000" dirty="0" smtClean="0"/>
              <a:t> and </a:t>
            </a:r>
            <a:r>
              <a:rPr lang="hu-HU" sz="2000" dirty="0" err="1" smtClean="0"/>
              <a:t>microservices</a:t>
            </a:r>
            <a:r>
              <a:rPr lang="hu-HU" sz="2000" dirty="0" smtClean="0"/>
              <a:t>):</a:t>
            </a:r>
          </a:p>
          <a:p>
            <a:pPr lvl="1" algn="just"/>
            <a:r>
              <a:rPr lang="hu-HU" sz="2000" dirty="0"/>
              <a:t>e</a:t>
            </a:r>
            <a:r>
              <a:rPr lang="en-US" sz="2000" dirty="0" err="1" smtClean="0"/>
              <a:t>xpandability</a:t>
            </a:r>
            <a:endParaRPr lang="hu-HU" sz="2000" dirty="0" smtClean="0"/>
          </a:p>
          <a:p>
            <a:pPr lvl="1" algn="just"/>
            <a:r>
              <a:rPr lang="hu-HU" sz="2000" dirty="0"/>
              <a:t>a</a:t>
            </a:r>
            <a:r>
              <a:rPr lang="en-US" sz="2000" dirty="0" err="1" smtClean="0"/>
              <a:t>ccessibility</a:t>
            </a:r>
            <a:endParaRPr lang="hu-HU" sz="2000" dirty="0" smtClean="0"/>
          </a:p>
          <a:p>
            <a:pPr lvl="1" algn="just"/>
            <a:r>
              <a:rPr lang="hu-HU" sz="2000" dirty="0" smtClean="0"/>
              <a:t>s</a:t>
            </a:r>
            <a:r>
              <a:rPr lang="en-US" sz="2000" dirty="0" err="1" smtClean="0"/>
              <a:t>calability</a:t>
            </a:r>
            <a:endParaRPr lang="hu-HU" sz="2000" dirty="0"/>
          </a:p>
          <a:p>
            <a:pPr marL="38100" lvl="1" indent="0" algn="just">
              <a:spcBef>
                <a:spcPts val="600"/>
              </a:spcBef>
              <a:buSzPct val="100000"/>
              <a:buNone/>
            </a:pPr>
            <a:endParaRPr lang="hu-HU" sz="1800" dirty="0"/>
          </a:p>
        </p:txBody>
      </p:sp>
    </p:spTree>
    <p:extLst>
      <p:ext uri="{BB962C8B-B14F-4D97-AF65-F5344CB8AC3E}">
        <p14:creationId xmlns:p14="http://schemas.microsoft.com/office/powerpoint/2010/main" xmlns="" val="357542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9EB73D9D-4858-4BA3-87EE-A801475DFEEE}"/>
              </a:ext>
            </a:extLst>
          </p:cNvPr>
          <p:cNvSpPr>
            <a:spLocks noGrp="1"/>
          </p:cNvSpPr>
          <p:nvPr>
            <p:ph type="title"/>
          </p:nvPr>
        </p:nvSpPr>
        <p:spPr>
          <a:xfrm>
            <a:off x="605101" y="194079"/>
            <a:ext cx="6926091" cy="702600"/>
          </a:xfrm>
        </p:spPr>
        <p:txBody>
          <a:bodyPr/>
          <a:lstStyle/>
          <a:p>
            <a:r>
              <a:rPr lang="hu-HU" dirty="0" err="1"/>
              <a:t>Analysis</a:t>
            </a:r>
            <a:r>
              <a:rPr lang="hu-HU" dirty="0"/>
              <a:t> </a:t>
            </a:r>
            <a:r>
              <a:rPr lang="hu-HU" dirty="0" smtClean="0"/>
              <a:t>I. </a:t>
            </a:r>
            <a:r>
              <a:rPr lang="hu-HU" dirty="0" err="1" smtClean="0"/>
              <a:t>Architecture</a:t>
            </a:r>
            <a:endParaRPr lang="hu-HU" dirty="0"/>
          </a:p>
        </p:txBody>
      </p:sp>
      <p:sp>
        <p:nvSpPr>
          <p:cNvPr id="3" name="Dia számának helye 2">
            <a:extLst>
              <a:ext uri="{FF2B5EF4-FFF2-40B4-BE49-F238E27FC236}">
                <a16:creationId xmlns:a16="http://schemas.microsoft.com/office/drawing/2014/main" xmlns="" id="{D54BEB08-A64A-45B6-B408-1CFA07D69533}"/>
              </a:ext>
            </a:extLst>
          </p:cNvPr>
          <p:cNvSpPr>
            <a:spLocks noGrp="1"/>
          </p:cNvSpPr>
          <p:nvPr>
            <p:ph type="sldNum" idx="12"/>
          </p:nvPr>
        </p:nvSpPr>
        <p:spPr/>
        <p:txBody>
          <a:bodyPr/>
          <a:lstStyle/>
          <a:p>
            <a:fld id="{00000000-1234-1234-1234-123412341234}" type="slidenum">
              <a:rPr lang="en" smtClean="0"/>
              <a:pPr/>
              <a:t>4</a:t>
            </a:fld>
            <a:endParaRPr lang="en"/>
          </a:p>
        </p:txBody>
      </p:sp>
      <p:pic>
        <p:nvPicPr>
          <p:cNvPr id="1026" name="Picture 2"/>
          <p:cNvPicPr>
            <a:picLocks noGrp="1" noChangeAspect="1" noChangeArrowheads="1"/>
          </p:cNvPicPr>
          <p:nvPr>
            <p:ph sz="quarter" idx="13"/>
          </p:nvPr>
        </p:nvPicPr>
        <p:blipFill>
          <a:blip r:embed="rId2"/>
          <a:srcRect/>
          <a:stretch>
            <a:fillRect/>
          </a:stretch>
        </p:blipFill>
        <p:spPr bwMode="auto">
          <a:xfrm>
            <a:off x="4192850" y="308120"/>
            <a:ext cx="4951150" cy="4693088"/>
          </a:xfrm>
          <a:prstGeom prst="rect">
            <a:avLst/>
          </a:prstGeom>
          <a:noFill/>
          <a:ln w="9525">
            <a:noFill/>
            <a:miter lim="800000"/>
            <a:headEnd/>
            <a:tailEnd/>
          </a:ln>
          <a:effectLst/>
        </p:spPr>
      </p:pic>
      <p:sp>
        <p:nvSpPr>
          <p:cNvPr id="6" name="Téglalap 5"/>
          <p:cNvSpPr/>
          <p:nvPr/>
        </p:nvSpPr>
        <p:spPr>
          <a:xfrm>
            <a:off x="786151" y="1176555"/>
            <a:ext cx="3281996" cy="3017877"/>
          </a:xfrm>
          <a:prstGeom prst="rect">
            <a:avLst/>
          </a:prstGeom>
        </p:spPr>
        <p:txBody>
          <a:bodyPr wrap="square">
            <a:spAutoFit/>
          </a:bodyPr>
          <a:lstStyle/>
          <a:p>
            <a:pPr>
              <a:lnSpc>
                <a:spcPct val="120000"/>
              </a:lnSpc>
              <a:spcAft>
                <a:spcPts val="300"/>
              </a:spcAft>
            </a:pPr>
            <a:r>
              <a:rPr lang="hu-HU" sz="2000" dirty="0" err="1" smtClean="0">
                <a:latin typeface="Roboto Slab" panose="020B0604020202020204" charset="0"/>
                <a:ea typeface="Roboto Slab" panose="020B0604020202020204" charset="0"/>
              </a:rPr>
              <a:t>All</a:t>
            </a:r>
            <a:r>
              <a:rPr lang="hu-HU" sz="2000" dirty="0" smtClean="0">
                <a:latin typeface="Roboto Slab" panose="020B0604020202020204" charset="0"/>
                <a:ea typeface="Roboto Slab" panose="020B0604020202020204" charset="0"/>
              </a:rPr>
              <a:t> </a:t>
            </a:r>
            <a:r>
              <a:rPr lang="hu-HU" sz="2000" dirty="0" err="1" smtClean="0">
                <a:latin typeface="Roboto Slab" panose="020B0604020202020204" charset="0"/>
                <a:ea typeface="Roboto Slab" panose="020B0604020202020204" charset="0"/>
              </a:rPr>
              <a:t>components</a:t>
            </a:r>
            <a:r>
              <a:rPr lang="hu-HU" sz="2000" dirty="0" smtClean="0">
                <a:latin typeface="Roboto Slab" panose="020B0604020202020204" charset="0"/>
                <a:ea typeface="Roboto Slab" panose="020B0604020202020204" charset="0"/>
              </a:rPr>
              <a:t> </a:t>
            </a:r>
            <a:r>
              <a:rPr lang="hu-HU" sz="2000" dirty="0" err="1" smtClean="0">
                <a:latin typeface="Roboto Slab" panose="020B0604020202020204" charset="0"/>
                <a:ea typeface="Roboto Slab" panose="020B0604020202020204" charset="0"/>
              </a:rPr>
              <a:t>are</a:t>
            </a:r>
            <a:r>
              <a:rPr lang="en-US" sz="2000" dirty="0" smtClean="0">
                <a:latin typeface="Roboto Slab" panose="020B0604020202020204" charset="0"/>
                <a:ea typeface="Roboto Slab" panose="020B0604020202020204" charset="0"/>
              </a:rPr>
              <a:t> standalone </a:t>
            </a:r>
            <a:r>
              <a:rPr lang="en-US" sz="2000" dirty="0" err="1" smtClean="0">
                <a:latin typeface="Roboto Slab" panose="020B0604020202020204" charset="0"/>
                <a:ea typeface="Roboto Slab" panose="020B0604020202020204" charset="0"/>
              </a:rPr>
              <a:t>microservice</a:t>
            </a:r>
            <a:r>
              <a:rPr lang="hu-HU" sz="2000" dirty="0" smtClean="0">
                <a:latin typeface="Roboto Slab" panose="020B0604020202020204" charset="0"/>
                <a:ea typeface="Roboto Slab" panose="020B0604020202020204" charset="0"/>
              </a:rPr>
              <a:t>s</a:t>
            </a:r>
            <a:r>
              <a:rPr lang="en-US" sz="2000" dirty="0" smtClean="0">
                <a:latin typeface="Roboto Slab" panose="020B0604020202020204" charset="0"/>
                <a:ea typeface="Roboto Slab" panose="020B0604020202020204" charset="0"/>
              </a:rPr>
              <a:t>,</a:t>
            </a:r>
            <a:r>
              <a:rPr lang="hu-HU" sz="2000" dirty="0" smtClean="0">
                <a:latin typeface="Roboto Slab" panose="020B0604020202020204" charset="0"/>
                <a:ea typeface="Roboto Slab" panose="020B0604020202020204" charset="0"/>
              </a:rPr>
              <a:t> </a:t>
            </a:r>
            <a:r>
              <a:rPr lang="hu-HU" sz="2000" dirty="0" err="1" smtClean="0">
                <a:latin typeface="Roboto Slab" panose="020B0604020202020204" charset="0"/>
                <a:ea typeface="Roboto Slab" panose="020B0604020202020204" charset="0"/>
              </a:rPr>
              <a:t>each</a:t>
            </a:r>
            <a:r>
              <a:rPr lang="hu-HU" sz="2000" dirty="0" smtClean="0">
                <a:latin typeface="Roboto Slab" panose="020B0604020202020204" charset="0"/>
                <a:ea typeface="Roboto Slab" panose="020B0604020202020204" charset="0"/>
              </a:rPr>
              <a:t> </a:t>
            </a:r>
            <a:r>
              <a:rPr lang="hu-HU" sz="2000" dirty="0" err="1" smtClean="0">
                <a:latin typeface="Roboto Slab" panose="020B0604020202020204" charset="0"/>
                <a:ea typeface="Roboto Slab" panose="020B0604020202020204" charset="0"/>
              </a:rPr>
              <a:t>having</a:t>
            </a:r>
            <a:r>
              <a:rPr lang="en-US" sz="2000" dirty="0" smtClean="0">
                <a:latin typeface="Roboto Slab" panose="020B0604020202020204" charset="0"/>
                <a:ea typeface="Roboto Slab" panose="020B0604020202020204" charset="0"/>
              </a:rPr>
              <a:t> its own </a:t>
            </a:r>
            <a:r>
              <a:rPr lang="en-US" sz="2000" dirty="0" err="1" smtClean="0">
                <a:latin typeface="Roboto Slab" panose="020B0604020202020204" charset="0"/>
                <a:ea typeface="Roboto Slab" panose="020B0604020202020204" charset="0"/>
              </a:rPr>
              <a:t>Dockerfile</a:t>
            </a:r>
            <a:r>
              <a:rPr lang="en-US" sz="2000" dirty="0" smtClean="0">
                <a:latin typeface="Roboto Slab" panose="020B0604020202020204" charset="0"/>
                <a:ea typeface="Roboto Slab" panose="020B0604020202020204" charset="0"/>
              </a:rPr>
              <a:t>, as well as the relevant Deployment and Service configuration .</a:t>
            </a:r>
            <a:r>
              <a:rPr lang="en-US" sz="2000" dirty="0" err="1" smtClean="0">
                <a:latin typeface="Roboto Slab" panose="020B0604020202020204" charset="0"/>
                <a:ea typeface="Roboto Slab" panose="020B0604020202020204" charset="0"/>
              </a:rPr>
              <a:t>yaml</a:t>
            </a:r>
            <a:r>
              <a:rPr lang="en-US" sz="2000" dirty="0" smtClean="0">
                <a:latin typeface="Roboto Slab" panose="020B0604020202020204" charset="0"/>
                <a:ea typeface="Roboto Slab" panose="020B0604020202020204" charset="0"/>
              </a:rPr>
              <a:t> files for the cluster</a:t>
            </a:r>
            <a:r>
              <a:rPr lang="hu-HU" sz="2000" dirty="0" smtClean="0">
                <a:latin typeface="Roboto Slab" panose="020B0604020202020204" charset="0"/>
                <a:ea typeface="Roboto Slab" panose="020B0604020202020204" charset="0"/>
              </a:rPr>
              <a:t>.</a:t>
            </a:r>
            <a:endParaRPr lang="hu-HU" sz="2000" dirty="0">
              <a:latin typeface="Roboto Slab" panose="020B0604020202020204" charset="0"/>
              <a:ea typeface="Roboto Slab" panose="020B0604020202020204" charset="0"/>
            </a:endParaRPr>
          </a:p>
        </p:txBody>
      </p:sp>
    </p:spTree>
    <p:extLst>
      <p:ext uri="{BB962C8B-B14F-4D97-AF65-F5344CB8AC3E}">
        <p14:creationId xmlns:p14="http://schemas.microsoft.com/office/powerpoint/2010/main" xmlns="" val="4029400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02B8E859-F127-44A7-86F5-664DA9B25F49}"/>
              </a:ext>
            </a:extLst>
          </p:cNvPr>
          <p:cNvSpPr>
            <a:spLocks noGrp="1"/>
          </p:cNvSpPr>
          <p:nvPr>
            <p:ph type="title"/>
          </p:nvPr>
        </p:nvSpPr>
        <p:spPr>
          <a:xfrm>
            <a:off x="431588" y="91230"/>
            <a:ext cx="6926091" cy="702600"/>
          </a:xfrm>
        </p:spPr>
        <p:txBody>
          <a:bodyPr/>
          <a:lstStyle/>
          <a:p>
            <a:r>
              <a:rPr lang="hu-HU" dirty="0" err="1"/>
              <a:t>Analysis</a:t>
            </a:r>
            <a:r>
              <a:rPr lang="hu-HU" dirty="0"/>
              <a:t> </a:t>
            </a:r>
            <a:r>
              <a:rPr lang="hu-HU" dirty="0" smtClean="0"/>
              <a:t>II. </a:t>
            </a:r>
            <a:r>
              <a:rPr lang="hu-HU" dirty="0" err="1" smtClean="0"/>
              <a:t>Datahandler</a:t>
            </a:r>
            <a:endParaRPr lang="hu-HU" dirty="0"/>
          </a:p>
        </p:txBody>
      </p:sp>
      <p:sp>
        <p:nvSpPr>
          <p:cNvPr id="3" name="Dia számának helye 2">
            <a:extLst>
              <a:ext uri="{FF2B5EF4-FFF2-40B4-BE49-F238E27FC236}">
                <a16:creationId xmlns:a16="http://schemas.microsoft.com/office/drawing/2014/main" xmlns="" id="{B8DAE85A-01C8-4DB9-B510-E96ADF1669EE}"/>
              </a:ext>
            </a:extLst>
          </p:cNvPr>
          <p:cNvSpPr>
            <a:spLocks noGrp="1"/>
          </p:cNvSpPr>
          <p:nvPr>
            <p:ph type="sldNum" idx="12"/>
          </p:nvPr>
        </p:nvSpPr>
        <p:spPr/>
        <p:txBody>
          <a:bodyPr/>
          <a:lstStyle/>
          <a:p>
            <a:fld id="{00000000-1234-1234-1234-123412341234}" type="slidenum">
              <a:rPr lang="en" smtClean="0"/>
              <a:pPr/>
              <a:t>5</a:t>
            </a:fld>
            <a:endParaRPr lang="en"/>
          </a:p>
        </p:txBody>
      </p:sp>
      <p:sp>
        <p:nvSpPr>
          <p:cNvPr id="4" name="Tartalom helye 3">
            <a:extLst>
              <a:ext uri="{FF2B5EF4-FFF2-40B4-BE49-F238E27FC236}">
                <a16:creationId xmlns:a16="http://schemas.microsoft.com/office/drawing/2014/main" xmlns="" id="{4E045DF5-D1A9-4249-A952-18B88DF07020}"/>
              </a:ext>
            </a:extLst>
          </p:cNvPr>
          <p:cNvSpPr>
            <a:spLocks noGrp="1"/>
          </p:cNvSpPr>
          <p:nvPr>
            <p:ph sz="quarter" idx="13"/>
          </p:nvPr>
        </p:nvSpPr>
        <p:spPr>
          <a:xfrm>
            <a:off x="431588" y="793830"/>
            <a:ext cx="7984625" cy="3915843"/>
          </a:xfrm>
        </p:spPr>
        <p:txBody>
          <a:bodyPr/>
          <a:lstStyle/>
          <a:p>
            <a:r>
              <a:rPr lang="en-US" sz="2000" dirty="0" smtClean="0"/>
              <a:t>responsible for all tasks related to data integrations </a:t>
            </a:r>
            <a:endParaRPr lang="hu-HU" sz="2000" dirty="0" smtClean="0"/>
          </a:p>
          <a:p>
            <a:r>
              <a:rPr lang="hu-HU" sz="2000" dirty="0" err="1"/>
              <a:t>c</a:t>
            </a:r>
            <a:r>
              <a:rPr lang="hu-HU" sz="2000" dirty="0" err="1" smtClean="0"/>
              <a:t>urrently</a:t>
            </a:r>
            <a:r>
              <a:rPr lang="hu-HU" sz="2000" dirty="0" smtClean="0"/>
              <a:t> </a:t>
            </a:r>
            <a:r>
              <a:rPr lang="en-US" sz="2000" dirty="0" smtClean="0"/>
              <a:t>integrate</a:t>
            </a:r>
            <a:r>
              <a:rPr lang="hu-HU" sz="2000" dirty="0" smtClean="0"/>
              <a:t>s</a:t>
            </a:r>
            <a:r>
              <a:rPr lang="en-US" sz="2000" dirty="0" smtClean="0"/>
              <a:t> only with the IEX Cloud API, through a 3rd party client library</a:t>
            </a:r>
            <a:r>
              <a:rPr lang="en-US" sz="2000" dirty="0" smtClean="0">
                <a:solidFill>
                  <a:schemeClr val="tx1"/>
                </a:solidFill>
              </a:rPr>
              <a:t>: </a:t>
            </a:r>
            <a:endParaRPr lang="hu-HU" sz="2000" dirty="0" smtClean="0">
              <a:solidFill>
                <a:schemeClr val="tx1"/>
              </a:solidFill>
            </a:endParaRPr>
          </a:p>
          <a:p>
            <a:pPr lvl="1"/>
            <a:r>
              <a:rPr lang="hu-HU" sz="2000" dirty="0" err="1" smtClean="0"/>
              <a:t>Supported</a:t>
            </a:r>
            <a:r>
              <a:rPr lang="hu-HU" sz="2000" dirty="0" smtClean="0"/>
              <a:t> </a:t>
            </a:r>
            <a:r>
              <a:rPr lang="hu-HU" sz="2000" dirty="0" err="1" smtClean="0"/>
              <a:t>methods</a:t>
            </a:r>
            <a:r>
              <a:rPr lang="hu-HU" sz="2000" dirty="0" smtClean="0"/>
              <a:t>: </a:t>
            </a:r>
            <a:r>
              <a:rPr lang="hu-HU" sz="2000" dirty="0" err="1" smtClean="0"/>
              <a:t>getSymbols</a:t>
            </a:r>
            <a:r>
              <a:rPr lang="hu-HU" sz="2000" dirty="0" smtClean="0"/>
              <a:t>, </a:t>
            </a:r>
            <a:r>
              <a:rPr lang="hu-HU" sz="2000" dirty="0" err="1" smtClean="0"/>
              <a:t>getBalanceSheets</a:t>
            </a:r>
            <a:r>
              <a:rPr lang="hu-HU" sz="2000" dirty="0" smtClean="0"/>
              <a:t>, </a:t>
            </a:r>
            <a:r>
              <a:rPr lang="hu-HU" sz="2000" dirty="0" err="1" smtClean="0"/>
              <a:t>getIncomeStatements</a:t>
            </a:r>
            <a:r>
              <a:rPr lang="hu-HU" sz="2000" dirty="0" smtClean="0"/>
              <a:t>, </a:t>
            </a:r>
            <a:r>
              <a:rPr lang="hu-HU" sz="2000" dirty="0" err="1" smtClean="0"/>
              <a:t>getCashflowStatements</a:t>
            </a:r>
            <a:r>
              <a:rPr lang="hu-HU" sz="2000" dirty="0" smtClean="0"/>
              <a:t>, </a:t>
            </a:r>
            <a:r>
              <a:rPr lang="hu-HU" sz="2000" dirty="0" err="1" smtClean="0"/>
              <a:t>getPeers</a:t>
            </a:r>
            <a:r>
              <a:rPr lang="hu-HU" sz="2000" dirty="0" smtClean="0"/>
              <a:t>  </a:t>
            </a:r>
          </a:p>
          <a:p>
            <a:r>
              <a:rPr lang="en-US" sz="2000" dirty="0" err="1" smtClean="0"/>
              <a:t>datasource</a:t>
            </a:r>
            <a:r>
              <a:rPr lang="en-US" sz="2000" dirty="0" smtClean="0"/>
              <a:t> of the MAP</a:t>
            </a:r>
            <a:r>
              <a:rPr lang="hu-HU" sz="2000" dirty="0" smtClean="0"/>
              <a:t>, </a:t>
            </a:r>
            <a:r>
              <a:rPr lang="en-US" sz="2000" dirty="0" smtClean="0"/>
              <a:t>host of </a:t>
            </a:r>
            <a:r>
              <a:rPr lang="en-US" sz="2000" dirty="0" err="1" smtClean="0"/>
              <a:t>gRPC</a:t>
            </a:r>
            <a:r>
              <a:rPr lang="en-US" sz="2000" dirty="0" smtClean="0"/>
              <a:t> server in the cluster</a:t>
            </a:r>
            <a:endParaRPr lang="hu-HU" sz="2000" dirty="0" smtClean="0"/>
          </a:p>
          <a:p>
            <a:r>
              <a:rPr lang="en-US" sz="2000" dirty="0" smtClean="0"/>
              <a:t>data conversions from the POJOs coming from the IEX Cloud API to </a:t>
            </a:r>
            <a:r>
              <a:rPr lang="en-US" sz="2000" dirty="0" err="1" smtClean="0"/>
              <a:t>gRPC</a:t>
            </a:r>
            <a:r>
              <a:rPr lang="en-US" sz="2000" dirty="0" smtClean="0"/>
              <a:t> objects via custom mapping</a:t>
            </a:r>
            <a:r>
              <a:rPr lang="hu-HU" sz="2000" dirty="0" smtClean="0"/>
              <a:t> &amp; </a:t>
            </a:r>
            <a:r>
              <a:rPr lang="hu-HU" sz="2000" dirty="0" err="1" smtClean="0"/>
              <a:t>reflection</a:t>
            </a:r>
            <a:r>
              <a:rPr lang="hu-HU" sz="2000" dirty="0" smtClean="0"/>
              <a:t> </a:t>
            </a:r>
          </a:p>
          <a:p>
            <a:r>
              <a:rPr lang="hu-HU" sz="2000" dirty="0" err="1" smtClean="0"/>
              <a:t>issues</a:t>
            </a:r>
            <a:r>
              <a:rPr lang="hu-HU" sz="2000" dirty="0" smtClean="0"/>
              <a:t> </a:t>
            </a:r>
            <a:r>
              <a:rPr lang="hu-HU" sz="2000" dirty="0" err="1" smtClean="0"/>
              <a:t>with</a:t>
            </a:r>
            <a:r>
              <a:rPr lang="hu-HU" sz="2000" dirty="0" smtClean="0"/>
              <a:t> </a:t>
            </a:r>
            <a:r>
              <a:rPr lang="hu-HU" sz="2000" dirty="0" err="1" smtClean="0"/>
              <a:t>special</a:t>
            </a:r>
            <a:r>
              <a:rPr lang="hu-HU" sz="2000" dirty="0" smtClean="0"/>
              <a:t> </a:t>
            </a:r>
            <a:r>
              <a:rPr lang="hu-HU" sz="2000" dirty="0" err="1" smtClean="0"/>
              <a:t>generated</a:t>
            </a:r>
            <a:r>
              <a:rPr lang="hu-HU" sz="2000" dirty="0" smtClean="0"/>
              <a:t> </a:t>
            </a:r>
            <a:r>
              <a:rPr lang="hu-HU" sz="2000" dirty="0" err="1" smtClean="0"/>
              <a:t>grpc</a:t>
            </a:r>
            <a:r>
              <a:rPr lang="hu-HU" sz="2000" dirty="0" smtClean="0"/>
              <a:t> </a:t>
            </a:r>
            <a:r>
              <a:rPr lang="hu-HU" sz="2000" dirty="0" err="1" smtClean="0"/>
              <a:t>classes</a:t>
            </a:r>
            <a:r>
              <a:rPr lang="hu-HU" sz="2000" dirty="0" smtClean="0"/>
              <a:t>, </a:t>
            </a:r>
            <a:r>
              <a:rPr lang="hu-HU" sz="2000" dirty="0" err="1" smtClean="0"/>
              <a:t>NoParam</a:t>
            </a:r>
            <a:r>
              <a:rPr lang="hu-HU" sz="2000" dirty="0" smtClean="0"/>
              <a:t> </a:t>
            </a:r>
            <a:r>
              <a:rPr lang="hu-HU" sz="2000" dirty="0" err="1" smtClean="0"/>
              <a:t>type</a:t>
            </a:r>
            <a:r>
              <a:rPr lang="hu-HU" sz="2000" dirty="0" smtClean="0"/>
              <a:t> and </a:t>
            </a:r>
            <a:r>
              <a:rPr lang="hu-HU" sz="2000" dirty="0" err="1" smtClean="0"/>
              <a:t>DecimalValue</a:t>
            </a:r>
            <a:r>
              <a:rPr lang="hu-HU" sz="2000" dirty="0" smtClean="0"/>
              <a:t> </a:t>
            </a:r>
            <a:r>
              <a:rPr lang="hu-HU" sz="2000" dirty="0" err="1" smtClean="0"/>
              <a:t>type</a:t>
            </a:r>
            <a:endParaRPr lang="hu-HU" sz="2000" dirty="0"/>
          </a:p>
        </p:txBody>
      </p:sp>
    </p:spTree>
    <p:extLst>
      <p:ext uri="{BB962C8B-B14F-4D97-AF65-F5344CB8AC3E}">
        <p14:creationId xmlns:p14="http://schemas.microsoft.com/office/powerpoint/2010/main" xmlns="" val="2954451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C38DF449-E5A5-42A5-A0A8-815D5A1508EB}"/>
              </a:ext>
            </a:extLst>
          </p:cNvPr>
          <p:cNvSpPr>
            <a:spLocks noGrp="1"/>
          </p:cNvSpPr>
          <p:nvPr>
            <p:ph type="title"/>
          </p:nvPr>
        </p:nvSpPr>
        <p:spPr>
          <a:xfrm>
            <a:off x="356942" y="88221"/>
            <a:ext cx="6926091" cy="702600"/>
          </a:xfrm>
        </p:spPr>
        <p:txBody>
          <a:bodyPr/>
          <a:lstStyle/>
          <a:p>
            <a:r>
              <a:rPr lang="hu-HU" dirty="0" err="1"/>
              <a:t>g</a:t>
            </a:r>
            <a:r>
              <a:rPr lang="hu-HU" dirty="0" err="1" smtClean="0"/>
              <a:t>RPC</a:t>
            </a:r>
            <a:r>
              <a:rPr lang="hu-HU" dirty="0" smtClean="0"/>
              <a:t> </a:t>
            </a:r>
            <a:r>
              <a:rPr lang="hu-HU" dirty="0" err="1" smtClean="0"/>
              <a:t>example</a:t>
            </a:r>
            <a:endParaRPr lang="hu-HU" dirty="0"/>
          </a:p>
        </p:txBody>
      </p:sp>
      <p:sp>
        <p:nvSpPr>
          <p:cNvPr id="3" name="Dia számának helye 2">
            <a:extLst>
              <a:ext uri="{FF2B5EF4-FFF2-40B4-BE49-F238E27FC236}">
                <a16:creationId xmlns:a16="http://schemas.microsoft.com/office/drawing/2014/main" xmlns="" id="{807F1D9C-EB51-4CC4-868B-DC4363064272}"/>
              </a:ext>
            </a:extLst>
          </p:cNvPr>
          <p:cNvSpPr>
            <a:spLocks noGrp="1"/>
          </p:cNvSpPr>
          <p:nvPr>
            <p:ph type="sldNum" idx="12"/>
          </p:nvPr>
        </p:nvSpPr>
        <p:spPr/>
        <p:txBody>
          <a:bodyPr/>
          <a:lstStyle/>
          <a:p>
            <a:fld id="{00000000-1234-1234-1234-123412341234}" type="slidenum">
              <a:rPr lang="en" smtClean="0"/>
              <a:pPr/>
              <a:t>6</a:t>
            </a:fld>
            <a:endParaRPr lang="en"/>
          </a:p>
        </p:txBody>
      </p:sp>
      <p:pic>
        <p:nvPicPr>
          <p:cNvPr id="6" name="Kép 5"/>
          <p:cNvPicPr>
            <a:picLocks noChangeAspect="1"/>
          </p:cNvPicPr>
          <p:nvPr/>
        </p:nvPicPr>
        <p:blipFill>
          <a:blip r:embed="rId2"/>
          <a:stretch>
            <a:fillRect/>
          </a:stretch>
        </p:blipFill>
        <p:spPr>
          <a:xfrm>
            <a:off x="142092" y="930717"/>
            <a:ext cx="8656733" cy="3959030"/>
          </a:xfrm>
          <a:prstGeom prst="rect">
            <a:avLst/>
          </a:prstGeom>
        </p:spPr>
      </p:pic>
    </p:spTree>
    <p:extLst>
      <p:ext uri="{BB962C8B-B14F-4D97-AF65-F5344CB8AC3E}">
        <p14:creationId xmlns:p14="http://schemas.microsoft.com/office/powerpoint/2010/main" xmlns="" val="3395927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A35E5EB1-249A-48C1-B13A-E21ADDDBFB9C}"/>
              </a:ext>
            </a:extLst>
          </p:cNvPr>
          <p:cNvSpPr>
            <a:spLocks noGrp="1"/>
          </p:cNvSpPr>
          <p:nvPr>
            <p:ph type="title"/>
          </p:nvPr>
        </p:nvSpPr>
        <p:spPr>
          <a:xfrm>
            <a:off x="394265" y="130838"/>
            <a:ext cx="6926091" cy="702600"/>
          </a:xfrm>
        </p:spPr>
        <p:txBody>
          <a:bodyPr/>
          <a:lstStyle/>
          <a:p>
            <a:r>
              <a:rPr lang="hu-HU" dirty="0" err="1" smtClean="0"/>
              <a:t>Analysis</a:t>
            </a:r>
            <a:r>
              <a:rPr lang="hu-HU" dirty="0" smtClean="0"/>
              <a:t> III. </a:t>
            </a:r>
            <a:r>
              <a:rPr lang="hu-HU" dirty="0" err="1" smtClean="0"/>
              <a:t>Analytics</a:t>
            </a:r>
            <a:endParaRPr lang="hu-HU" dirty="0"/>
          </a:p>
        </p:txBody>
      </p:sp>
      <p:sp>
        <p:nvSpPr>
          <p:cNvPr id="3" name="Dia számának helye 2">
            <a:extLst>
              <a:ext uri="{FF2B5EF4-FFF2-40B4-BE49-F238E27FC236}">
                <a16:creationId xmlns:a16="http://schemas.microsoft.com/office/drawing/2014/main" xmlns="" id="{C001571C-2601-46B4-8AF0-140D4C2AF058}"/>
              </a:ext>
            </a:extLst>
          </p:cNvPr>
          <p:cNvSpPr>
            <a:spLocks noGrp="1"/>
          </p:cNvSpPr>
          <p:nvPr>
            <p:ph type="sldNum" idx="12"/>
          </p:nvPr>
        </p:nvSpPr>
        <p:spPr/>
        <p:txBody>
          <a:bodyPr/>
          <a:lstStyle/>
          <a:p>
            <a:fld id="{00000000-1234-1234-1234-123412341234}" type="slidenum">
              <a:rPr lang="en" smtClean="0"/>
              <a:pPr/>
              <a:t>7</a:t>
            </a:fld>
            <a:endParaRPr lang="en"/>
          </a:p>
        </p:txBody>
      </p:sp>
      <p:sp>
        <p:nvSpPr>
          <p:cNvPr id="4" name="Tartalom helye 3">
            <a:extLst>
              <a:ext uri="{FF2B5EF4-FFF2-40B4-BE49-F238E27FC236}">
                <a16:creationId xmlns:a16="http://schemas.microsoft.com/office/drawing/2014/main" xmlns="" id="{11E0DC34-7D09-496B-9454-B799ED69F604}"/>
              </a:ext>
            </a:extLst>
          </p:cNvPr>
          <p:cNvSpPr>
            <a:spLocks noGrp="1"/>
          </p:cNvSpPr>
          <p:nvPr>
            <p:ph sz="quarter" idx="13"/>
          </p:nvPr>
        </p:nvSpPr>
        <p:spPr>
          <a:xfrm>
            <a:off x="394265" y="1283821"/>
            <a:ext cx="8236551" cy="4018480"/>
          </a:xfrm>
        </p:spPr>
        <p:txBody>
          <a:bodyPr/>
          <a:lstStyle/>
          <a:p>
            <a:pPr>
              <a:spcBef>
                <a:spcPts val="800"/>
              </a:spcBef>
            </a:pPr>
            <a:r>
              <a:rPr lang="en-US" sz="2000" dirty="0" smtClean="0"/>
              <a:t>responsible </a:t>
            </a:r>
            <a:r>
              <a:rPr lang="en-US" sz="2000" dirty="0"/>
              <a:t>for data </a:t>
            </a:r>
            <a:r>
              <a:rPr lang="en-US" sz="2000" dirty="0" smtClean="0"/>
              <a:t>analytics</a:t>
            </a:r>
            <a:r>
              <a:rPr lang="hu-HU" sz="2000" dirty="0" smtClean="0"/>
              <a:t>,</a:t>
            </a:r>
            <a:r>
              <a:rPr lang="en-US" sz="2000" dirty="0" smtClean="0"/>
              <a:t> </a:t>
            </a:r>
            <a:r>
              <a:rPr lang="en-US" sz="2000" dirty="0"/>
              <a:t>integration with the </a:t>
            </a:r>
            <a:r>
              <a:rPr lang="en-US" sz="2000" dirty="0" smtClean="0"/>
              <a:t>Frontend</a:t>
            </a:r>
            <a:endParaRPr lang="hu-HU" sz="2000" dirty="0" smtClean="0"/>
          </a:p>
          <a:p>
            <a:pPr>
              <a:spcBef>
                <a:spcPts val="800"/>
              </a:spcBef>
            </a:pPr>
            <a:r>
              <a:rPr lang="hu-HU" sz="2000" dirty="0"/>
              <a:t>c</a:t>
            </a:r>
            <a:r>
              <a:rPr lang="en-US" sz="2000" dirty="0" err="1" smtClean="0"/>
              <a:t>urrently</a:t>
            </a:r>
            <a:r>
              <a:rPr lang="en-US" sz="2000" dirty="0" smtClean="0"/>
              <a:t> </a:t>
            </a:r>
            <a:r>
              <a:rPr lang="en-US" sz="2000" dirty="0"/>
              <a:t>it </a:t>
            </a:r>
            <a:r>
              <a:rPr lang="hu-HU" sz="2000" dirty="0" err="1" smtClean="0"/>
              <a:t>only</a:t>
            </a:r>
            <a:r>
              <a:rPr lang="hu-HU" sz="2000" dirty="0" smtClean="0"/>
              <a:t> </a:t>
            </a:r>
            <a:r>
              <a:rPr lang="en-US" sz="2000" dirty="0" smtClean="0"/>
              <a:t>support</a:t>
            </a:r>
            <a:r>
              <a:rPr lang="hu-HU" sz="2000" dirty="0" smtClean="0"/>
              <a:t>s</a:t>
            </a:r>
            <a:r>
              <a:rPr lang="en-US" sz="2000" dirty="0" smtClean="0"/>
              <a:t> </a:t>
            </a:r>
            <a:r>
              <a:rPr lang="en-US" sz="2000" dirty="0"/>
              <a:t>Frontend </a:t>
            </a:r>
            <a:r>
              <a:rPr lang="en-US" sz="2000" dirty="0" smtClean="0"/>
              <a:t>integration </a:t>
            </a:r>
            <a:endParaRPr lang="hu-HU" sz="2000" dirty="0" smtClean="0"/>
          </a:p>
          <a:p>
            <a:pPr>
              <a:spcBef>
                <a:spcPts val="800"/>
              </a:spcBef>
            </a:pPr>
            <a:r>
              <a:rPr lang="hu-HU" sz="2000" dirty="0"/>
              <a:t>i</a:t>
            </a:r>
            <a:r>
              <a:rPr lang="en-US" sz="2000" dirty="0" smtClean="0"/>
              <a:t>t </a:t>
            </a:r>
            <a:r>
              <a:rPr lang="en-US" sz="2000" dirty="0"/>
              <a:t>should provide a REST API towards the </a:t>
            </a:r>
            <a:r>
              <a:rPr lang="en-US" sz="2000" dirty="0" smtClean="0"/>
              <a:t>Frontend</a:t>
            </a:r>
            <a:endParaRPr lang="hu-HU" sz="2000" dirty="0" smtClean="0"/>
          </a:p>
          <a:p>
            <a:pPr>
              <a:spcBef>
                <a:spcPts val="800"/>
              </a:spcBef>
            </a:pPr>
            <a:r>
              <a:rPr lang="en-US" sz="2000" dirty="0" smtClean="0"/>
              <a:t>provide </a:t>
            </a:r>
            <a:r>
              <a:rPr lang="en-US" sz="2000" dirty="0"/>
              <a:t>an </a:t>
            </a:r>
            <a:r>
              <a:rPr lang="en-US" sz="2000" dirty="0" err="1"/>
              <a:t>OpenAPI</a:t>
            </a:r>
            <a:r>
              <a:rPr lang="en-US" sz="2000" dirty="0"/>
              <a:t> specification </a:t>
            </a:r>
            <a:r>
              <a:rPr lang="hu-HU" sz="2000" dirty="0" err="1" smtClean="0"/>
              <a:t>to</a:t>
            </a:r>
            <a:r>
              <a:rPr lang="hu-HU" sz="2000" dirty="0" smtClean="0"/>
              <a:t> </a:t>
            </a:r>
            <a:r>
              <a:rPr lang="en-US" sz="2000" dirty="0" smtClean="0"/>
              <a:t>the Frontend</a:t>
            </a:r>
            <a:endParaRPr lang="hu-HU" sz="2000" dirty="0"/>
          </a:p>
          <a:p>
            <a:pPr>
              <a:spcBef>
                <a:spcPts val="800"/>
              </a:spcBef>
            </a:pPr>
            <a:r>
              <a:rPr lang="en-US" sz="2000" dirty="0" err="1" smtClean="0"/>
              <a:t>Mapstruct</a:t>
            </a:r>
            <a:r>
              <a:rPr lang="en-US" sz="2000" dirty="0" smtClean="0"/>
              <a:t> </a:t>
            </a:r>
            <a:r>
              <a:rPr lang="en-US" sz="2000" dirty="0"/>
              <a:t>to map the </a:t>
            </a:r>
            <a:r>
              <a:rPr lang="en-US" sz="2000" dirty="0" err="1"/>
              <a:t>gRPC</a:t>
            </a:r>
            <a:r>
              <a:rPr lang="en-US" sz="2000" dirty="0"/>
              <a:t> data to </a:t>
            </a:r>
            <a:r>
              <a:rPr lang="en-US" sz="2000" dirty="0" smtClean="0"/>
              <a:t>POJOs</a:t>
            </a:r>
            <a:endParaRPr lang="hu-HU" sz="2000" dirty="0"/>
          </a:p>
        </p:txBody>
      </p:sp>
    </p:spTree>
    <p:extLst>
      <p:ext uri="{BB962C8B-B14F-4D97-AF65-F5344CB8AC3E}">
        <p14:creationId xmlns:p14="http://schemas.microsoft.com/office/powerpoint/2010/main" xmlns="" val="751106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131BC9B0-9DF6-40A5-9194-4C14A1741799}"/>
              </a:ext>
            </a:extLst>
          </p:cNvPr>
          <p:cNvSpPr>
            <a:spLocks noGrp="1"/>
          </p:cNvSpPr>
          <p:nvPr>
            <p:ph type="title"/>
          </p:nvPr>
        </p:nvSpPr>
        <p:spPr>
          <a:xfrm>
            <a:off x="330312" y="339983"/>
            <a:ext cx="6926091" cy="702600"/>
          </a:xfrm>
        </p:spPr>
        <p:txBody>
          <a:bodyPr/>
          <a:lstStyle/>
          <a:p>
            <a:r>
              <a:rPr lang="hu-HU" dirty="0"/>
              <a:t> </a:t>
            </a:r>
            <a:r>
              <a:rPr lang="hu-HU" dirty="0" err="1"/>
              <a:t>Analysis</a:t>
            </a:r>
            <a:r>
              <a:rPr lang="hu-HU" dirty="0"/>
              <a:t> </a:t>
            </a:r>
            <a:r>
              <a:rPr lang="hu-HU" dirty="0" smtClean="0"/>
              <a:t>IV. Frontend</a:t>
            </a:r>
            <a:endParaRPr lang="hu-HU" dirty="0"/>
          </a:p>
        </p:txBody>
      </p:sp>
      <p:sp>
        <p:nvSpPr>
          <p:cNvPr id="3" name="Dia számának helye 2">
            <a:extLst>
              <a:ext uri="{FF2B5EF4-FFF2-40B4-BE49-F238E27FC236}">
                <a16:creationId xmlns:a16="http://schemas.microsoft.com/office/drawing/2014/main" xmlns="" id="{35E90DA8-97BE-4C4D-B758-B746251AB31D}"/>
              </a:ext>
            </a:extLst>
          </p:cNvPr>
          <p:cNvSpPr>
            <a:spLocks noGrp="1"/>
          </p:cNvSpPr>
          <p:nvPr>
            <p:ph type="sldNum" idx="12"/>
          </p:nvPr>
        </p:nvSpPr>
        <p:spPr/>
        <p:txBody>
          <a:bodyPr/>
          <a:lstStyle/>
          <a:p>
            <a:fld id="{00000000-1234-1234-1234-123412341234}" type="slidenum">
              <a:rPr lang="en" smtClean="0"/>
              <a:pPr/>
              <a:t>8</a:t>
            </a:fld>
            <a:endParaRPr lang="en"/>
          </a:p>
        </p:txBody>
      </p:sp>
      <p:sp>
        <p:nvSpPr>
          <p:cNvPr id="4" name="Tartalom helye 3">
            <a:extLst>
              <a:ext uri="{FF2B5EF4-FFF2-40B4-BE49-F238E27FC236}">
                <a16:creationId xmlns:a16="http://schemas.microsoft.com/office/drawing/2014/main" xmlns="" id="{CE34FFCB-0A47-4D94-A394-5A428B56E072}"/>
              </a:ext>
            </a:extLst>
          </p:cNvPr>
          <p:cNvSpPr>
            <a:spLocks noGrp="1"/>
          </p:cNvSpPr>
          <p:nvPr>
            <p:ph sz="quarter" idx="13"/>
          </p:nvPr>
        </p:nvSpPr>
        <p:spPr>
          <a:xfrm>
            <a:off x="401508" y="1471208"/>
            <a:ext cx="8002877" cy="5399621"/>
          </a:xfrm>
        </p:spPr>
        <p:txBody>
          <a:bodyPr/>
          <a:lstStyle/>
          <a:p>
            <a:r>
              <a:rPr lang="en-US" sz="2000" dirty="0" smtClean="0"/>
              <a:t>responsible </a:t>
            </a:r>
            <a:r>
              <a:rPr lang="en-US" sz="2000" dirty="0"/>
              <a:t>for requesting and displaying data, and providing an interface to the user</a:t>
            </a:r>
            <a:r>
              <a:rPr lang="hu-HU" sz="2000" dirty="0" smtClean="0"/>
              <a:t>.</a:t>
            </a:r>
          </a:p>
          <a:p>
            <a:endParaRPr lang="hu-HU" sz="2000" dirty="0" smtClean="0"/>
          </a:p>
          <a:p>
            <a:r>
              <a:rPr lang="en-US" sz="2000" dirty="0"/>
              <a:t>Frontend's API clients generated with Swagger from Analytics.</a:t>
            </a:r>
            <a:endParaRPr lang="hu-HU" sz="2000" dirty="0"/>
          </a:p>
          <a:p>
            <a:pPr marL="38100" indent="0">
              <a:buNone/>
            </a:pPr>
            <a:endParaRPr lang="hu-HU" sz="1800" dirty="0"/>
          </a:p>
        </p:txBody>
      </p:sp>
    </p:spTree>
    <p:extLst>
      <p:ext uri="{BB962C8B-B14F-4D97-AF65-F5344CB8AC3E}">
        <p14:creationId xmlns:p14="http://schemas.microsoft.com/office/powerpoint/2010/main" xmlns="" val="609530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xmlns="" id="{131BC9B0-9DF6-40A5-9194-4C14A1741799}"/>
              </a:ext>
            </a:extLst>
          </p:cNvPr>
          <p:cNvSpPr>
            <a:spLocks noGrp="1"/>
          </p:cNvSpPr>
          <p:nvPr>
            <p:ph type="title"/>
          </p:nvPr>
        </p:nvSpPr>
        <p:spPr>
          <a:xfrm>
            <a:off x="273162" y="161925"/>
            <a:ext cx="6926091" cy="702600"/>
          </a:xfrm>
        </p:spPr>
        <p:txBody>
          <a:bodyPr/>
          <a:lstStyle/>
          <a:p>
            <a:r>
              <a:rPr lang="hu-HU" dirty="0"/>
              <a:t>  </a:t>
            </a:r>
            <a:r>
              <a:rPr lang="hu-HU" dirty="0" err="1"/>
              <a:t>Analysis</a:t>
            </a:r>
            <a:r>
              <a:rPr lang="hu-HU" dirty="0"/>
              <a:t> IV. Frontend</a:t>
            </a:r>
          </a:p>
        </p:txBody>
      </p:sp>
      <p:sp>
        <p:nvSpPr>
          <p:cNvPr id="3" name="Dia számának helye 2">
            <a:extLst>
              <a:ext uri="{FF2B5EF4-FFF2-40B4-BE49-F238E27FC236}">
                <a16:creationId xmlns:a16="http://schemas.microsoft.com/office/drawing/2014/main" xmlns="" id="{35E90DA8-97BE-4C4D-B758-B746251AB31D}"/>
              </a:ext>
            </a:extLst>
          </p:cNvPr>
          <p:cNvSpPr>
            <a:spLocks noGrp="1"/>
          </p:cNvSpPr>
          <p:nvPr>
            <p:ph type="sldNum" idx="12"/>
          </p:nvPr>
        </p:nvSpPr>
        <p:spPr/>
        <p:txBody>
          <a:bodyPr/>
          <a:lstStyle/>
          <a:p>
            <a:fld id="{00000000-1234-1234-1234-123412341234}" type="slidenum">
              <a:rPr lang="en" smtClean="0"/>
              <a:pPr/>
              <a:t>9</a:t>
            </a:fld>
            <a:endParaRPr lang="en"/>
          </a:p>
        </p:txBody>
      </p:sp>
      <p:sp>
        <p:nvSpPr>
          <p:cNvPr id="4" name="Tartalom helye 3">
            <a:extLst>
              <a:ext uri="{FF2B5EF4-FFF2-40B4-BE49-F238E27FC236}">
                <a16:creationId xmlns:a16="http://schemas.microsoft.com/office/drawing/2014/main" xmlns="" id="{CE34FFCB-0A47-4D94-A394-5A428B56E072}"/>
              </a:ext>
            </a:extLst>
          </p:cNvPr>
          <p:cNvSpPr>
            <a:spLocks noGrp="1"/>
          </p:cNvSpPr>
          <p:nvPr>
            <p:ph sz="quarter" idx="13"/>
          </p:nvPr>
        </p:nvSpPr>
        <p:spPr>
          <a:xfrm>
            <a:off x="0" y="969300"/>
            <a:ext cx="8848310" cy="3974175"/>
          </a:xfrm>
        </p:spPr>
        <p:txBody>
          <a:bodyPr/>
          <a:lstStyle/>
          <a:p>
            <a:r>
              <a:rPr lang="hu-HU" sz="2000" dirty="0" err="1" smtClean="0"/>
              <a:t>features</a:t>
            </a:r>
            <a:r>
              <a:rPr lang="hu-HU" sz="2000" dirty="0" smtClean="0"/>
              <a:t>:</a:t>
            </a:r>
            <a:endParaRPr lang="hu-HU" sz="2000" dirty="0"/>
          </a:p>
          <a:p>
            <a:pPr lvl="1"/>
            <a:r>
              <a:rPr lang="en-US" sz="2000" dirty="0" smtClean="0"/>
              <a:t>toolbar with 2 menu items</a:t>
            </a:r>
            <a:r>
              <a:rPr lang="hu-HU" sz="2000" dirty="0" smtClean="0"/>
              <a:t> (</a:t>
            </a:r>
            <a:r>
              <a:rPr lang="en-US" sz="2000" dirty="0" smtClean="0"/>
              <a:t>open valuation definition,</a:t>
            </a:r>
            <a:r>
              <a:rPr lang="hu-HU" sz="2000" dirty="0" smtClean="0"/>
              <a:t> </a:t>
            </a:r>
            <a:r>
              <a:rPr lang="en-US" sz="2000" dirty="0" smtClean="0"/>
              <a:t>generate report</a:t>
            </a:r>
            <a:r>
              <a:rPr lang="hu-HU" sz="2000" dirty="0" smtClean="0"/>
              <a:t>)</a:t>
            </a:r>
            <a:r>
              <a:rPr lang="en-US" sz="2000" dirty="0" smtClean="0"/>
              <a:t> </a:t>
            </a:r>
            <a:endParaRPr lang="hu-HU" sz="2000" dirty="0" smtClean="0"/>
          </a:p>
          <a:p>
            <a:pPr lvl="1"/>
            <a:r>
              <a:rPr lang="hu-HU" sz="2000" dirty="0"/>
              <a:t>g</a:t>
            </a:r>
            <a:r>
              <a:rPr lang="en-US" sz="2000" dirty="0" err="1" smtClean="0"/>
              <a:t>enerate</a:t>
            </a:r>
            <a:r>
              <a:rPr lang="en-US" sz="2000" dirty="0" smtClean="0"/>
              <a:t> a report that shows all information </a:t>
            </a:r>
            <a:endParaRPr lang="hu-HU" sz="2000" dirty="0" smtClean="0"/>
          </a:p>
          <a:p>
            <a:pPr lvl="1"/>
            <a:r>
              <a:rPr lang="hu-HU" sz="2000" dirty="0" smtClean="0"/>
              <a:t>d</a:t>
            </a:r>
            <a:r>
              <a:rPr lang="en-US" sz="2000" dirty="0" err="1" smtClean="0"/>
              <a:t>isplay</a:t>
            </a:r>
            <a:r>
              <a:rPr lang="en-US" sz="2000" dirty="0" smtClean="0"/>
              <a:t> competitor company symbols</a:t>
            </a:r>
            <a:endParaRPr lang="hu-HU" sz="2000" dirty="0" smtClean="0"/>
          </a:p>
          <a:p>
            <a:pPr lvl="1"/>
            <a:r>
              <a:rPr lang="hu-HU" sz="2000" dirty="0" smtClean="0"/>
              <a:t>d</a:t>
            </a:r>
            <a:r>
              <a:rPr lang="en-US" sz="2000" dirty="0" err="1" smtClean="0"/>
              <a:t>isplay</a:t>
            </a:r>
            <a:r>
              <a:rPr lang="en-US" sz="2000" dirty="0" smtClean="0"/>
              <a:t> the searched company's </a:t>
            </a:r>
            <a:r>
              <a:rPr lang="hu-HU" sz="2000" dirty="0" err="1" smtClean="0"/>
              <a:t>financial</a:t>
            </a:r>
            <a:r>
              <a:rPr lang="en-US" sz="2000" dirty="0" smtClean="0"/>
              <a:t> statements</a:t>
            </a:r>
            <a:endParaRPr lang="hu-HU" sz="2000" dirty="0" smtClean="0"/>
          </a:p>
          <a:p>
            <a:pPr lvl="1"/>
            <a:r>
              <a:rPr lang="en-US" sz="2000" dirty="0" smtClean="0"/>
              <a:t>valuation metrics </a:t>
            </a:r>
            <a:r>
              <a:rPr lang="hu-HU" sz="2000" dirty="0" err="1" smtClean="0"/>
              <a:t>storing</a:t>
            </a:r>
            <a:r>
              <a:rPr lang="hu-HU" sz="2000" dirty="0" smtClean="0"/>
              <a:t> </a:t>
            </a:r>
            <a:r>
              <a:rPr lang="hu-HU" sz="2000" dirty="0" err="1" smtClean="0"/>
              <a:t>place</a:t>
            </a:r>
            <a:r>
              <a:rPr lang="en-US" sz="2000" dirty="0" smtClean="0"/>
              <a:t> </a:t>
            </a:r>
            <a:endParaRPr lang="hu-HU" sz="2000" dirty="0" smtClean="0"/>
          </a:p>
          <a:p>
            <a:pPr lvl="1"/>
            <a:r>
              <a:rPr lang="en-US" sz="2000" dirty="0" smtClean="0"/>
              <a:t>dialog</a:t>
            </a:r>
            <a:r>
              <a:rPr lang="hu-HU" sz="2000" dirty="0" smtClean="0"/>
              <a:t> </a:t>
            </a:r>
            <a:r>
              <a:rPr lang="hu-HU" sz="2000" dirty="0" err="1" smtClean="0"/>
              <a:t>box</a:t>
            </a:r>
            <a:r>
              <a:rPr lang="hu-HU" sz="2000" dirty="0" smtClean="0"/>
              <a:t> </a:t>
            </a:r>
            <a:r>
              <a:rPr lang="hu-HU" sz="2000" dirty="0" err="1" smtClean="0"/>
              <a:t>remains</a:t>
            </a:r>
            <a:r>
              <a:rPr lang="hu-HU" sz="2000" dirty="0" smtClean="0"/>
              <a:t> </a:t>
            </a:r>
            <a:r>
              <a:rPr lang="hu-HU" sz="2000" dirty="0" err="1" smtClean="0"/>
              <a:t>open</a:t>
            </a:r>
            <a:r>
              <a:rPr lang="hu-HU" sz="2000" dirty="0"/>
              <a:t> </a:t>
            </a:r>
            <a:r>
              <a:rPr lang="hu-HU" sz="2000" dirty="0" smtClean="0"/>
              <a:t>in </a:t>
            </a:r>
            <a:r>
              <a:rPr lang="hu-HU" sz="2000" dirty="0" err="1" smtClean="0"/>
              <a:t>case</a:t>
            </a:r>
            <a:r>
              <a:rPr lang="hu-HU" sz="2000" dirty="0" smtClean="0"/>
              <a:t> of </a:t>
            </a:r>
            <a:r>
              <a:rPr lang="en-US" sz="2000" dirty="0" smtClean="0"/>
              <a:t>multiple company searches</a:t>
            </a:r>
            <a:endParaRPr lang="hu-HU" sz="2000" dirty="0" smtClean="0"/>
          </a:p>
          <a:p>
            <a:pPr lvl="1"/>
            <a:r>
              <a:rPr lang="en-US" sz="2000" dirty="0" smtClean="0"/>
              <a:t>Add button</a:t>
            </a:r>
            <a:r>
              <a:rPr lang="hu-HU" sz="2000" dirty="0"/>
              <a:t> </a:t>
            </a:r>
            <a:r>
              <a:rPr lang="hu-HU" sz="2000" dirty="0" err="1" smtClean="0"/>
              <a:t>to</a:t>
            </a:r>
            <a:r>
              <a:rPr lang="hu-HU" sz="2000" dirty="0" smtClean="0"/>
              <a:t> </a:t>
            </a:r>
            <a:r>
              <a:rPr lang="en-US" sz="2000" dirty="0" smtClean="0"/>
              <a:t>execute the basic mathematical operations </a:t>
            </a:r>
            <a:r>
              <a:rPr lang="hu-HU" sz="2000" dirty="0" err="1" smtClean="0"/>
              <a:t>requested</a:t>
            </a:r>
            <a:endParaRPr lang="hu-HU" sz="2000" dirty="0" smtClean="0"/>
          </a:p>
          <a:p>
            <a:pPr lvl="1"/>
            <a:r>
              <a:rPr lang="hu-HU" sz="2000" dirty="0" smtClean="0"/>
              <a:t>S</a:t>
            </a:r>
            <a:r>
              <a:rPr lang="en-US" sz="2000" dirty="0" err="1" smtClean="0"/>
              <a:t>earch</a:t>
            </a:r>
            <a:r>
              <a:rPr lang="en-US" sz="2000" dirty="0" smtClean="0"/>
              <a:t> field with autocomplete</a:t>
            </a:r>
            <a:endParaRPr lang="hu-HU" sz="2000" dirty="0" smtClean="0"/>
          </a:p>
          <a:p>
            <a:pPr marL="38100" lvl="1" indent="0">
              <a:spcBef>
                <a:spcPts val="600"/>
              </a:spcBef>
              <a:buSzPct val="100000"/>
              <a:buNone/>
            </a:pPr>
            <a:endParaRPr lang="hu-HU" sz="1800" dirty="0"/>
          </a:p>
        </p:txBody>
      </p:sp>
    </p:spTree>
    <p:extLst>
      <p:ext uri="{BB962C8B-B14F-4D97-AF65-F5344CB8AC3E}">
        <p14:creationId xmlns:p14="http://schemas.microsoft.com/office/powerpoint/2010/main" xmlns="" val="2535414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GDF template">
  <a:themeElements>
    <a:clrScheme name="Sárga–narancs">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628</TotalTime>
  <Words>656</Words>
  <PresentationFormat>Diavetítés a képernyőre (16:9 oldalarány)</PresentationFormat>
  <Paragraphs>95</Paragraphs>
  <Slides>14</Slides>
  <Notes>5</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14</vt:i4>
      </vt:variant>
    </vt:vector>
  </HeadingPairs>
  <TitlesOfParts>
    <vt:vector size="18" baseType="lpstr">
      <vt:lpstr>Arial</vt:lpstr>
      <vt:lpstr>Roboto Slab</vt:lpstr>
      <vt:lpstr>Source Sans Pro</vt:lpstr>
      <vt:lpstr>GDF template</vt:lpstr>
      <vt:lpstr>SEEKING ALPHA ON THE CLOUD:  AN SAAS SOLUTION FOR MARKET ANALYTICS</vt:lpstr>
      <vt:lpstr>Problem description</vt:lpstr>
      <vt:lpstr>MAP goals</vt:lpstr>
      <vt:lpstr>Analysis I. Architecture</vt:lpstr>
      <vt:lpstr>Analysis II. Datahandler</vt:lpstr>
      <vt:lpstr>gRPC example</vt:lpstr>
      <vt:lpstr>Analysis III. Analytics</vt:lpstr>
      <vt:lpstr> Analysis IV. Frontend</vt:lpstr>
      <vt:lpstr>  Analysis IV. Frontend</vt:lpstr>
      <vt:lpstr>Technologies</vt:lpstr>
      <vt:lpstr>Technologies</vt:lpstr>
      <vt:lpstr>Completed product </vt:lpstr>
      <vt:lpstr>A bíráló által megfogalmazott észrevételek ismertetése</vt:lpstr>
      <vt:lpstr>Summary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SEEKING ALPHA ON THE CLOUD:  AN SAAS SOLUTION FOR MARKET ANALYTICS</dc:title>
  <cp:lastModifiedBy>Oliver</cp:lastModifiedBy>
  <cp:revision>1</cp:revision>
  <dcterms:modified xsi:type="dcterms:W3CDTF">2022-06-22T11:22:08Z</dcterms:modified>
</cp:coreProperties>
</file>