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00" d="100"/>
          <a:sy n="100" d="100"/>
        </p:scale>
        <p:origin x="456" y="-3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C5DDDC-4E98-4086-9FCC-8CACE85726F2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9B546E-C9DB-4BA4-8632-E4F60B8E2BF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25379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99B546E-C9DB-4BA4-8632-E4F60B8E2BF4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53202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0CD36-0709-DBE6-7C48-BEB4A28587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3D94-662F-855A-1828-CA267B28442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78FC5C-9D39-7646-CD55-25600A0EEC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C5FB8FE-3B90-28F9-4F2D-7B9733BC08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A5FAB20-6E72-6579-648D-BEF518625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5502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262E7-1D17-3E55-8836-C609047027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25AC87-5EDD-06C2-3239-2824E2A676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A7E0C3-8DC8-E40B-B335-ECA864AADB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253F47-2F86-634D-0189-9636AE00FE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05D0BB1-4D0A-062E-E74E-3F1DC0FCE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4883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9ED2ECD-07FA-2FFF-3B2A-4525281D1E9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6CC9E06-927F-1188-3AA9-47812C18A1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0B95DF-9DF8-5C5D-C94A-BE1F3B23A7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F5700C-A899-D042-1F19-460B3572C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939CB9-0482-8A5F-CAB6-1941152735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004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C64677-63B4-5686-94DE-6DD4AD446E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A6A511-A5A8-2C66-A96A-A138677B7D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06A8C-020F-AA14-EFF9-310AF5191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F452CE5-FD3C-FC60-9555-977397B5B6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B0C397-D78E-81B1-559B-537AE0456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7551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CBD1D6-99C2-8D2E-F0F4-530DCB30E1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15D00-045B-7AE8-8081-E728452D627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AC7495-589C-96A1-ED72-F848BC7AE2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578005-58B1-92C5-1C6B-26D302D9A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D72C41-68EA-5971-B917-9E5380BA1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810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22F087-8DF9-B56F-1E02-C7C34164CE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A21373-0256-3BEE-2E68-A0A03613064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9D1B4E1-A232-0206-4786-2188B587039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44939-1373-405A-DB1C-998B0EDA9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490AD2-D324-CF57-2A5A-A3F337789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4420A7-EB2A-645B-E170-EED0F9EECD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6870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31FFE8-4535-51CE-D811-9FA80FB8BD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7D93-DD40-A62B-DFB3-723AE87069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46DE85B-6C7C-BBCE-2191-F6F810CDFC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FDE7C5-FF41-C134-2064-51115F8978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D417EE-3350-A5E4-F7DF-46581A1D726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CEEF7D-CBA1-E380-6905-EE432F0854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ABBDD4E-3EBF-5B67-7FBD-02D5B381C3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6F16933-51A5-E9C3-300E-48185F5CD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7437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9F48E-4CC0-5311-205A-D14262FF8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F62946B-25E4-55A4-5A4B-381EAD9018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54AF858-BD93-56DF-BABF-4E12C225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CC9D596-E199-CD1C-43AA-A416F2B6A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17445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162F4AF-EAB1-6D97-C409-1C871EB87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C7996A-8EA4-6564-3553-62D0592D3B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49D5F4-E493-504A-40F2-40748E67FC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5838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3FC97-2F3C-06D0-04F4-63BACED699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01BD98-11D5-9FF5-E695-5FE75FF71F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8A9A41B-8F1F-82E5-4B15-1FD461BDD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36A0A7F-B088-5795-6E96-B8DA70FEB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18CC13-39C1-44F0-6D58-26154AC3AC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3022F80-9FCA-631B-2BF4-360D347EF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47793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3A85B-8F89-1721-CC12-D3166EEFDD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08B27-4D5D-4B6C-297C-B0919F750E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49920E-1558-0913-46A5-2BB4A02B1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A03674-9EDA-055B-5282-B20F581A0E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08D6A0-4C00-86B5-03F7-783C2CE612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F2E9FC7-4513-D57A-99C6-AD7AF7C7EC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82450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9EA71F8-1B0F-0E96-54E6-75C0FDE05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9442FB-12AF-1272-6EE6-2377B1B20B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F70E35-1762-7041-860A-B0A711A3283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0AD430-C2E7-461C-90AA-94508A765436}" type="datetimeFigureOut">
              <a:rPr lang="en-US" smtClean="0"/>
              <a:t>10/15/2025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7D7214-D685-A9E3-934D-70B48FCFB92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0220AA-DC93-07A6-30AF-9C97D7A8D66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4678D7F-4A12-48BF-9D17-CFA12A8ABE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6676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gif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7DCABC-372C-1C5E-6332-9E5DA9CBF4C8}"/>
              </a:ext>
            </a:extLst>
          </p:cNvPr>
          <p:cNvSpPr txBox="1"/>
          <p:nvPr/>
        </p:nvSpPr>
        <p:spPr>
          <a:xfrm>
            <a:off x="632059" y="447921"/>
            <a:ext cx="10927882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3600" b="1" noProof="0" dirty="0">
                <a:latin typeface="+mj-lt"/>
              </a:rPr>
              <a:t>Data analysis project</a:t>
            </a:r>
          </a:p>
          <a:p>
            <a:pPr algn="ctr"/>
            <a:r>
              <a:rPr lang="en-US" sz="3200" noProof="0" dirty="0">
                <a:latin typeface="+mj-lt"/>
              </a:rPr>
              <a:t>Neuronal activity from calcium microscopy recordings</a:t>
            </a:r>
          </a:p>
          <a:p>
            <a:pPr algn="ctr"/>
            <a:r>
              <a:rPr lang="en-US" sz="3200" noProof="0" dirty="0">
                <a:latin typeface="+mj-lt"/>
              </a:rPr>
              <a:t>in the hippocampus of a freely-roaming mouse</a:t>
            </a:r>
          </a:p>
        </p:txBody>
      </p:sp>
      <p:sp>
        <p:nvSpPr>
          <p:cNvPr id="6" name="Sous-titre 2">
            <a:extLst>
              <a:ext uri="{FF2B5EF4-FFF2-40B4-BE49-F238E27FC236}">
                <a16:creationId xmlns:a16="http://schemas.microsoft.com/office/drawing/2014/main" id="{5C2D5176-5E55-4654-A348-271B7537B95F}"/>
              </a:ext>
            </a:extLst>
          </p:cNvPr>
          <p:cNvSpPr txBox="1">
            <a:spLocks/>
          </p:cNvSpPr>
          <p:nvPr/>
        </p:nvSpPr>
        <p:spPr>
          <a:xfrm>
            <a:off x="180974" y="2176723"/>
            <a:ext cx="11830051" cy="44454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fr-FR"/>
            </a:defPPr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noProof="0" dirty="0">
                <a:ea typeface="Verdana" panose="020B0604030504040204" pitchFamily="34" charset="0"/>
                <a:cs typeface="Arial" panose="020B0604020202020204" pitchFamily="34" charset="0"/>
              </a:rPr>
              <a:t>Goals: 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noProof="0" dirty="0">
                <a:ea typeface="Verdana" panose="020B0604030504040204" pitchFamily="34" charset="0"/>
                <a:cs typeface="Arial" panose="020B0604020202020204" pitchFamily="34" charset="0"/>
              </a:rPr>
              <a:t>Process independent recordings to allow their common analysis.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noProof="0" dirty="0">
                <a:ea typeface="Verdana" panose="020B0604030504040204" pitchFamily="34" charset="0"/>
                <a:cs typeface="Arial" panose="020B0604020202020204" pitchFamily="34" charset="0"/>
              </a:rPr>
              <a:t>Reveal the relationship between the hippocampal cells activities and the position of the mouse in an open field.</a:t>
            </a:r>
          </a:p>
          <a:p>
            <a:pPr marL="457200" indent="-4572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endParaRPr lang="en-US" noProof="0" dirty="0">
              <a:ea typeface="Verdana" panose="020B0604030504040204" pitchFamily="34" charset="0"/>
              <a:cs typeface="Arial" panose="020B0604020202020204" pitchFamily="34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noProof="0" dirty="0">
                <a:ea typeface="Verdana" panose="020B0604030504040204" pitchFamily="34" charset="0"/>
                <a:cs typeface="Arial" panose="020B0604020202020204" pitchFamily="34" charset="0"/>
              </a:rPr>
              <a:t>Datasets: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noProof="0" dirty="0"/>
              <a:t>Preprocessed </a:t>
            </a:r>
            <a:r>
              <a:rPr lang="en-US" b="1" noProof="0" dirty="0"/>
              <a:t>calcium imaging </a:t>
            </a:r>
            <a:r>
              <a:rPr lang="en-US" noProof="0" dirty="0"/>
              <a:t>data of multiple neurons.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b="1" noProof="0" dirty="0"/>
              <a:t>Spatial data</a:t>
            </a:r>
            <a:r>
              <a:rPr lang="en-US" noProof="0" dirty="0"/>
              <a:t> extracted from camera recording of a mouse’s freely-roaming behavior in a square open field.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noProof="0" dirty="0"/>
              <a:t>Time points of the frames recorded with the calcium </a:t>
            </a:r>
            <a:r>
              <a:rPr lang="en-US" noProof="0" dirty="0" err="1"/>
              <a:t>miniscope</a:t>
            </a:r>
            <a:r>
              <a:rPr lang="en-US" noProof="0" dirty="0"/>
              <a:t>.</a:t>
            </a:r>
          </a:p>
          <a:p>
            <a:pPr marL="342900" indent="-342900" algn="l">
              <a:lnSpc>
                <a:spcPct val="100000"/>
              </a:lnSpc>
              <a:spcBef>
                <a:spcPts val="0"/>
              </a:spcBef>
              <a:buFontTx/>
              <a:buChar char="-"/>
            </a:pPr>
            <a:r>
              <a:rPr lang="en-US" noProof="0" dirty="0"/>
              <a:t>Time points of the frames recorded with the camera.</a:t>
            </a:r>
            <a:endParaRPr lang="en-US" noProof="0" dirty="0">
              <a:ea typeface="Verdana" panose="020B060403050404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47947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33E53840-0C49-6D47-7E01-CA25C85191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3885" y="202749"/>
            <a:ext cx="2696862" cy="2914073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C205A98-9051-75E7-EF3E-549A03A7B3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21212" y="590569"/>
            <a:ext cx="2261870" cy="1954256"/>
          </a:xfrm>
          <a:prstGeom prst="rect">
            <a:avLst/>
          </a:prstGeom>
        </p:spPr>
      </p:pic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E8442E7F-E23E-66E1-1619-FDC4BEA2AB7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8253691"/>
              </p:ext>
            </p:extLst>
          </p:nvPr>
        </p:nvGraphicFramePr>
        <p:xfrm>
          <a:off x="9774913" y="673999"/>
          <a:ext cx="1176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2739535896"/>
                    </a:ext>
                  </a:extLst>
                </a:gridCol>
                <a:gridCol w="588000">
                  <a:extLst>
                    <a:ext uri="{9D8B030D-6E8A-4147-A177-3AD203B41FA5}">
                      <a16:colId xmlns:a16="http://schemas.microsoft.com/office/drawing/2014/main" val="183892989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X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Y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3019403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15.2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78.9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249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15.7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81.6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3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18.4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84.2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675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1830748"/>
                  </a:ext>
                </a:extLst>
              </a:tr>
            </a:tbl>
          </a:graphicData>
        </a:graphic>
      </p:graphicFrame>
      <p:sp>
        <p:nvSpPr>
          <p:cNvPr id="9" name="Arrow: Right 8">
            <a:extLst>
              <a:ext uri="{FF2B5EF4-FFF2-40B4-BE49-F238E27FC236}">
                <a16:creationId xmlns:a16="http://schemas.microsoft.com/office/drawing/2014/main" id="{6DDCDD89-4FFB-DC69-CC47-A5B2F77DB657}"/>
              </a:ext>
            </a:extLst>
          </p:cNvPr>
          <p:cNvSpPr/>
          <p:nvPr/>
        </p:nvSpPr>
        <p:spPr>
          <a:xfrm>
            <a:off x="3563448" y="1333202"/>
            <a:ext cx="1376412" cy="5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E2EDF41D-05E2-300B-3F0D-1D3C9DE157A6}"/>
              </a:ext>
            </a:extLst>
          </p:cNvPr>
          <p:cNvSpPr/>
          <p:nvPr/>
        </p:nvSpPr>
        <p:spPr>
          <a:xfrm>
            <a:off x="8032934" y="1328388"/>
            <a:ext cx="1376412" cy="596767"/>
          </a:xfrm>
          <a:prstGeom prst="rightArrow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F6443F9-2D53-1527-78DD-121C8D4F5E96}"/>
              </a:ext>
            </a:extLst>
          </p:cNvPr>
          <p:cNvSpPr txBox="1"/>
          <p:nvPr/>
        </p:nvSpPr>
        <p:spPr>
          <a:xfrm>
            <a:off x="3570856" y="682057"/>
            <a:ext cx="11257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noProof="0" dirty="0">
                <a:solidFill>
                  <a:schemeClr val="accent2"/>
                </a:solidFill>
              </a:rPr>
              <a:t>Camera</a:t>
            </a:r>
          </a:p>
          <a:p>
            <a:pPr algn="ctr"/>
            <a:r>
              <a:rPr lang="en-US" noProof="0" dirty="0">
                <a:solidFill>
                  <a:schemeClr val="accent2"/>
                </a:solidFill>
              </a:rPr>
              <a:t>recording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415414B-D5D2-6DE1-5C51-4030AF959C6B}"/>
              </a:ext>
            </a:extLst>
          </p:cNvPr>
          <p:cNvSpPr txBox="1"/>
          <p:nvPr/>
        </p:nvSpPr>
        <p:spPr>
          <a:xfrm>
            <a:off x="7644188" y="682056"/>
            <a:ext cx="21307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accent2"/>
                </a:solidFill>
              </a:rPr>
              <a:t>Frame by frame</a:t>
            </a:r>
            <a:r>
              <a:rPr lang="en-US" dirty="0">
                <a:solidFill>
                  <a:schemeClr val="accent2"/>
                </a:solidFill>
              </a:rPr>
              <a:t> position extraction</a:t>
            </a:r>
            <a:endParaRPr lang="en-US" noProof="0" dirty="0">
              <a:solidFill>
                <a:schemeClr val="accent2"/>
              </a:solidFill>
            </a:endParaRP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FF921759-F627-7326-6E93-3D1200E38AA3}"/>
              </a:ext>
            </a:extLst>
          </p:cNvPr>
          <p:cNvSpPr/>
          <p:nvPr/>
        </p:nvSpPr>
        <p:spPr>
          <a:xfrm>
            <a:off x="3528462" y="5003040"/>
            <a:ext cx="1376412" cy="59676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AA5BEFD-0404-4014-35EE-5427299299F6}"/>
              </a:ext>
            </a:extLst>
          </p:cNvPr>
          <p:cNvSpPr txBox="1"/>
          <p:nvPr/>
        </p:nvSpPr>
        <p:spPr>
          <a:xfrm>
            <a:off x="3423859" y="4360228"/>
            <a:ext cx="154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accent6"/>
                </a:solidFill>
              </a:rPr>
              <a:t>Neuron identification</a:t>
            </a:r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E7F2132-1B1B-3F61-A414-29AACC046AD0}"/>
              </a:ext>
            </a:extLst>
          </p:cNvPr>
          <p:cNvGrpSpPr/>
          <p:nvPr/>
        </p:nvGrpSpPr>
        <p:grpSpPr>
          <a:xfrm>
            <a:off x="5088112" y="3700821"/>
            <a:ext cx="2914073" cy="2974068"/>
            <a:chOff x="5337540" y="3429001"/>
            <a:chExt cx="2914073" cy="2974068"/>
          </a:xfrm>
        </p:grpSpPr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52B0AAFA-4263-B221-6A89-CA7141D5CF0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23607" t="31945" r="50369" b="20859"/>
            <a:stretch>
              <a:fillRect/>
            </a:stretch>
          </p:blipFill>
          <p:spPr>
            <a:xfrm>
              <a:off x="5337540" y="3429001"/>
              <a:ext cx="2914073" cy="2974068"/>
            </a:xfrm>
            <a:prstGeom prst="rect">
              <a:avLst/>
            </a:prstGeom>
          </p:spPr>
        </p:pic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1305D3E6-7E53-E0B7-D0E6-3EC9A740FFA8}"/>
                </a:ext>
              </a:extLst>
            </p:cNvPr>
            <p:cNvSpPr/>
            <p:nvPr/>
          </p:nvSpPr>
          <p:spPr>
            <a:xfrm>
              <a:off x="6288919" y="5132979"/>
              <a:ext cx="258530" cy="218274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6" name="Oval 25">
              <a:extLst>
                <a:ext uri="{FF2B5EF4-FFF2-40B4-BE49-F238E27FC236}">
                  <a16:creationId xmlns:a16="http://schemas.microsoft.com/office/drawing/2014/main" id="{95199929-4924-21A5-289A-43F027034464}"/>
                </a:ext>
              </a:extLst>
            </p:cNvPr>
            <p:cNvSpPr/>
            <p:nvPr/>
          </p:nvSpPr>
          <p:spPr>
            <a:xfrm>
              <a:off x="5705199" y="5423401"/>
              <a:ext cx="198145" cy="272908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A7C54C2F-7A7D-DCED-D935-751387186B00}"/>
                </a:ext>
              </a:extLst>
            </p:cNvPr>
            <p:cNvSpPr/>
            <p:nvPr/>
          </p:nvSpPr>
          <p:spPr>
            <a:xfrm>
              <a:off x="6817260" y="4247333"/>
              <a:ext cx="198145" cy="247029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8" name="Oval 27">
              <a:extLst>
                <a:ext uri="{FF2B5EF4-FFF2-40B4-BE49-F238E27FC236}">
                  <a16:creationId xmlns:a16="http://schemas.microsoft.com/office/drawing/2014/main" id="{DF3A2DD2-F56B-848F-89C1-C9489FEB26D7}"/>
                </a:ext>
              </a:extLst>
            </p:cNvPr>
            <p:cNvSpPr/>
            <p:nvPr/>
          </p:nvSpPr>
          <p:spPr>
            <a:xfrm rot="19157520">
              <a:off x="6367488" y="4058630"/>
              <a:ext cx="198145" cy="314442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125E8198-A87E-5B07-DCB2-6D594C788683}"/>
                </a:ext>
              </a:extLst>
            </p:cNvPr>
            <p:cNvSpPr/>
            <p:nvPr/>
          </p:nvSpPr>
          <p:spPr>
            <a:xfrm>
              <a:off x="7855789" y="3537092"/>
              <a:ext cx="166032" cy="149263"/>
            </a:xfrm>
            <a:prstGeom prst="ellipse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noProof="0" dirty="0"/>
            </a:p>
          </p:txBody>
        </p:sp>
      </p:grpSp>
      <p:sp>
        <p:nvSpPr>
          <p:cNvPr id="30" name="Arrow: Right 29">
            <a:extLst>
              <a:ext uri="{FF2B5EF4-FFF2-40B4-BE49-F238E27FC236}">
                <a16:creationId xmlns:a16="http://schemas.microsoft.com/office/drawing/2014/main" id="{817E864E-E7A2-464A-C9FC-EE49931CFDDF}"/>
              </a:ext>
            </a:extLst>
          </p:cNvPr>
          <p:cNvSpPr/>
          <p:nvPr/>
        </p:nvSpPr>
        <p:spPr>
          <a:xfrm>
            <a:off x="8229901" y="5003040"/>
            <a:ext cx="1376412" cy="596767"/>
          </a:xfrm>
          <a:prstGeom prst="rightArrow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noProof="0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8EBFAB2-BA8C-E3BE-69DC-6F0B42CFCBE2}"/>
              </a:ext>
            </a:extLst>
          </p:cNvPr>
          <p:cNvSpPr txBox="1"/>
          <p:nvPr/>
        </p:nvSpPr>
        <p:spPr>
          <a:xfrm>
            <a:off x="8002185" y="4083229"/>
            <a:ext cx="177272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accent6"/>
                </a:solidFill>
              </a:rPr>
              <a:t>Frame by frame area average fluorescence </a:t>
            </a:r>
          </a:p>
        </p:txBody>
      </p:sp>
      <p:graphicFrame>
        <p:nvGraphicFramePr>
          <p:cNvPr id="33" name="Table 32">
            <a:extLst>
              <a:ext uri="{FF2B5EF4-FFF2-40B4-BE49-F238E27FC236}">
                <a16:creationId xmlns:a16="http://schemas.microsoft.com/office/drawing/2014/main" id="{14887C62-B9F1-87BC-FFB3-8A085B52CB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6056455"/>
              </p:ext>
            </p:extLst>
          </p:nvPr>
        </p:nvGraphicFramePr>
        <p:xfrm>
          <a:off x="9882393" y="4134021"/>
          <a:ext cx="2067730" cy="14833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9730">
                  <a:extLst>
                    <a:ext uri="{9D8B030D-6E8A-4147-A177-3AD203B41FA5}">
                      <a16:colId xmlns:a16="http://schemas.microsoft.com/office/drawing/2014/main" val="369103577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739535896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183892989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2496795387"/>
                    </a:ext>
                  </a:extLst>
                </a:gridCol>
                <a:gridCol w="432000">
                  <a:extLst>
                    <a:ext uri="{9D8B030D-6E8A-4147-A177-3AD203B41FA5}">
                      <a16:colId xmlns:a16="http://schemas.microsoft.com/office/drawing/2014/main" val="343748792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n1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1.2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8.2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0.6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4924969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n2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1.7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3.9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5.0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623909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n3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0.4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0.2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3.9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412675644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71830748"/>
                  </a:ext>
                </a:extLst>
              </a:tr>
            </a:tbl>
          </a:graphicData>
        </a:graphic>
      </p:graphicFrame>
      <p:sp>
        <p:nvSpPr>
          <p:cNvPr id="34" name="TextBox 33">
            <a:extLst>
              <a:ext uri="{FF2B5EF4-FFF2-40B4-BE49-F238E27FC236}">
                <a16:creationId xmlns:a16="http://schemas.microsoft.com/office/drawing/2014/main" id="{320DB5F5-2D57-9C56-4466-8EDCF7F7DF2F}"/>
              </a:ext>
            </a:extLst>
          </p:cNvPr>
          <p:cNvSpPr txBox="1"/>
          <p:nvPr/>
        </p:nvSpPr>
        <p:spPr>
          <a:xfrm>
            <a:off x="401311" y="3371847"/>
            <a:ext cx="29140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FR" noProof="0" dirty="0">
                <a:solidFill>
                  <a:schemeClr val="accent6"/>
                </a:solidFill>
              </a:rPr>
              <a:t>Calcium </a:t>
            </a:r>
            <a:r>
              <a:rPr lang="fr-FR" noProof="0" dirty="0" err="1">
                <a:solidFill>
                  <a:schemeClr val="accent6"/>
                </a:solidFill>
              </a:rPr>
              <a:t>imaging</a:t>
            </a:r>
            <a:endParaRPr lang="en-US" noProof="0" dirty="0">
              <a:solidFill>
                <a:schemeClr val="accent6"/>
              </a:solidFill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9299CD8-126E-484E-F13A-E89528748479}"/>
              </a:ext>
            </a:extLst>
          </p:cNvPr>
          <p:cNvSpPr txBox="1"/>
          <p:nvPr/>
        </p:nvSpPr>
        <p:spPr>
          <a:xfrm>
            <a:off x="432647" y="18083"/>
            <a:ext cx="30968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noProof="0" dirty="0">
                <a:solidFill>
                  <a:schemeClr val="accent2"/>
                </a:solidFill>
              </a:rPr>
              <a:t>Freely-moving mouse</a:t>
            </a:r>
          </a:p>
        </p:txBody>
      </p:sp>
      <p:graphicFrame>
        <p:nvGraphicFramePr>
          <p:cNvPr id="36" name="Table 35">
            <a:extLst>
              <a:ext uri="{FF2B5EF4-FFF2-40B4-BE49-F238E27FC236}">
                <a16:creationId xmlns:a16="http://schemas.microsoft.com/office/drawing/2014/main" id="{85C5534B-A0F0-77C8-53A4-2FDCE44D990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4583564"/>
              </p:ext>
            </p:extLst>
          </p:nvPr>
        </p:nvGraphicFramePr>
        <p:xfrm>
          <a:off x="11362123" y="682056"/>
          <a:ext cx="588000" cy="18542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88000">
                  <a:extLst>
                    <a:ext uri="{9D8B030D-6E8A-4147-A177-3AD203B41FA5}">
                      <a16:colId xmlns:a16="http://schemas.microsoft.com/office/drawing/2014/main" val="328500925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b="1" noProof="0" dirty="0">
                          <a:solidFill>
                            <a:schemeClr val="tx1"/>
                          </a:solidFill>
                        </a:rPr>
                        <a:t>t</a:t>
                      </a:r>
                      <a:r>
                        <a:rPr lang="en-US" b="1" noProof="0" dirty="0" err="1">
                          <a:solidFill>
                            <a:schemeClr val="tx1"/>
                          </a:solidFill>
                        </a:rPr>
                        <a:t>ime</a:t>
                      </a:r>
                      <a:endParaRPr lang="en-US" b="1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80267049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0.050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25902159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0.075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25258282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.100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7076964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1835647277"/>
                  </a:ext>
                </a:extLst>
              </a:tr>
            </a:tbl>
          </a:graphicData>
        </a:graphic>
      </p:graphicFrame>
      <p:graphicFrame>
        <p:nvGraphicFramePr>
          <p:cNvPr id="37" name="Table 36">
            <a:extLst>
              <a:ext uri="{FF2B5EF4-FFF2-40B4-BE49-F238E27FC236}">
                <a16:creationId xmlns:a16="http://schemas.microsoft.com/office/drawing/2014/main" id="{163DF262-B9C2-B5E3-617D-6D6455A1D3B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025764"/>
              </p:ext>
            </p:extLst>
          </p:nvPr>
        </p:nvGraphicFramePr>
        <p:xfrm>
          <a:off x="9282023" y="5968129"/>
          <a:ext cx="2668104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02476">
                  <a:extLst>
                    <a:ext uri="{9D8B030D-6E8A-4147-A177-3AD203B41FA5}">
                      <a16:colId xmlns:a16="http://schemas.microsoft.com/office/drawing/2014/main" val="1728147778"/>
                    </a:ext>
                  </a:extLst>
                </a:gridCol>
                <a:gridCol w="516407">
                  <a:extLst>
                    <a:ext uri="{9D8B030D-6E8A-4147-A177-3AD203B41FA5}">
                      <a16:colId xmlns:a16="http://schemas.microsoft.com/office/drawing/2014/main" val="1742713058"/>
                    </a:ext>
                  </a:extLst>
                </a:gridCol>
                <a:gridCol w="516407">
                  <a:extLst>
                    <a:ext uri="{9D8B030D-6E8A-4147-A177-3AD203B41FA5}">
                      <a16:colId xmlns:a16="http://schemas.microsoft.com/office/drawing/2014/main" val="168521887"/>
                    </a:ext>
                  </a:extLst>
                </a:gridCol>
                <a:gridCol w="516407">
                  <a:extLst>
                    <a:ext uri="{9D8B030D-6E8A-4147-A177-3AD203B41FA5}">
                      <a16:colId xmlns:a16="http://schemas.microsoft.com/office/drawing/2014/main" val="3415084202"/>
                    </a:ext>
                  </a:extLst>
                </a:gridCol>
                <a:gridCol w="516407">
                  <a:extLst>
                    <a:ext uri="{9D8B030D-6E8A-4147-A177-3AD203B41FA5}">
                      <a16:colId xmlns:a16="http://schemas.microsoft.com/office/drawing/2014/main" val="21883518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b="1" noProof="0" dirty="0">
                          <a:solidFill>
                            <a:schemeClr val="tx1"/>
                          </a:solidFill>
                        </a:rPr>
                        <a:t>time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>
                          <a:solidFill>
                            <a:schemeClr val="tx1"/>
                          </a:solidFill>
                        </a:rPr>
                        <a:t>0</a:t>
                      </a:r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.10</a:t>
                      </a: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>
                          <a:solidFill>
                            <a:schemeClr val="tx1"/>
                          </a:solidFill>
                        </a:rPr>
                        <a:t>0.15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fr-FR" noProof="0" dirty="0">
                          <a:solidFill>
                            <a:schemeClr val="tx1"/>
                          </a:solidFill>
                        </a:rPr>
                        <a:t>0.20</a:t>
                      </a:r>
                      <a:endParaRPr lang="en-US" noProof="0" dirty="0">
                        <a:solidFill>
                          <a:schemeClr val="tx1"/>
                        </a:solidFill>
                      </a:endParaRPr>
                    </a:p>
                  </a:txBody>
                  <a:tcPr marL="0" marR="0" marT="0" marB="0"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noProof="0" dirty="0">
                          <a:solidFill>
                            <a:schemeClr val="tx1"/>
                          </a:solidFill>
                        </a:rPr>
                        <a:t>…</a:t>
                      </a:r>
                    </a:p>
                  </a:txBody>
                  <a:tcPr marL="0" marR="0" marT="0" marB="0" anchor="ctr"/>
                </a:tc>
                <a:extLst>
                  <a:ext uri="{0D108BD9-81ED-4DB2-BD59-A6C34878D82A}">
                    <a16:rowId xmlns:a16="http://schemas.microsoft.com/office/drawing/2014/main" val="3440491370"/>
                  </a:ext>
                </a:extLst>
              </a:tr>
            </a:tbl>
          </a:graphicData>
        </a:graphic>
      </p:graphicFrame>
      <p:pic>
        <p:nvPicPr>
          <p:cNvPr id="6" name="Picture 5">
            <a:extLst>
              <a:ext uri="{FF2B5EF4-FFF2-40B4-BE49-F238E27FC236}">
                <a16:creationId xmlns:a16="http://schemas.microsoft.com/office/drawing/2014/main" id="{53E68183-B663-1204-2B91-BA243117AF99}"/>
              </a:ext>
            </a:extLst>
          </p:cNvPr>
          <p:cNvPicPr>
            <a:picLocks noChangeAspect="1"/>
          </p:cNvPicPr>
          <p:nvPr/>
        </p:nvPicPr>
        <p:blipFill>
          <a:blip r:embed="rId6">
            <a:duotone>
              <a:prstClr val="black"/>
              <a:schemeClr val="accent3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6674" y="3784761"/>
            <a:ext cx="2911996" cy="2911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98400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1897</TotalTime>
  <Words>157</Words>
  <Application>Microsoft Office PowerPoint</Application>
  <PresentationFormat>Widescreen</PresentationFormat>
  <Paragraphs>60</Paragraphs>
  <Slides>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Verdana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Elena Nicollin</dc:creator>
  <cp:lastModifiedBy>Elena Nicollin</cp:lastModifiedBy>
  <cp:revision>8</cp:revision>
  <dcterms:created xsi:type="dcterms:W3CDTF">2025-10-07T13:37:39Z</dcterms:created>
  <dcterms:modified xsi:type="dcterms:W3CDTF">2025-10-15T14:42:46Z</dcterms:modified>
</cp:coreProperties>
</file>