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80" y="-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B437-1252-4ED5-923B-B1D4BD7E5F4A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B8BB-512B-4B1F-8430-AF745EDDD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8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B437-1252-4ED5-923B-B1D4BD7E5F4A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B8BB-512B-4B1F-8430-AF745EDDD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2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B437-1252-4ED5-923B-B1D4BD7E5F4A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B8BB-512B-4B1F-8430-AF745EDDD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3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B437-1252-4ED5-923B-B1D4BD7E5F4A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B8BB-512B-4B1F-8430-AF745EDDD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07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B437-1252-4ED5-923B-B1D4BD7E5F4A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B8BB-512B-4B1F-8430-AF745EDDD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0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B437-1252-4ED5-923B-B1D4BD7E5F4A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B8BB-512B-4B1F-8430-AF745EDDD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6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B437-1252-4ED5-923B-B1D4BD7E5F4A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B8BB-512B-4B1F-8430-AF745EDDD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0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B437-1252-4ED5-923B-B1D4BD7E5F4A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B8BB-512B-4B1F-8430-AF745EDDD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6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B437-1252-4ED5-923B-B1D4BD7E5F4A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B8BB-512B-4B1F-8430-AF745EDDD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8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B437-1252-4ED5-923B-B1D4BD7E5F4A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B8BB-512B-4B1F-8430-AF745EDDD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8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B437-1252-4ED5-923B-B1D4BD7E5F4A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B8BB-512B-4B1F-8430-AF745EDDD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4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3B437-1252-4ED5-923B-B1D4BD7E5F4A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7B8BB-512B-4B1F-8430-AF745EDDD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4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xplosion 2 29"/>
          <p:cNvSpPr/>
          <p:nvPr/>
        </p:nvSpPr>
        <p:spPr>
          <a:xfrm>
            <a:off x="183639" y="0"/>
            <a:ext cx="3051607" cy="2694506"/>
          </a:xfrm>
          <a:prstGeom prst="irregularSeal2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1" name="Explosion 2 30"/>
          <p:cNvSpPr/>
          <p:nvPr/>
        </p:nvSpPr>
        <p:spPr>
          <a:xfrm>
            <a:off x="3799179" y="64925"/>
            <a:ext cx="3051607" cy="2694506"/>
          </a:xfrm>
          <a:prstGeom prst="irregularSeal2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840592" y="1504161"/>
            <a:ext cx="1125415" cy="216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57178" y="1187084"/>
            <a:ext cx="1337978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smtClean="0">
                <a:latin typeface="+mj-lt"/>
              </a:rPr>
              <a:t>A output</a:t>
            </a:r>
          </a:p>
          <a:p>
            <a:pPr algn="ctr">
              <a:lnSpc>
                <a:spcPct val="150000"/>
              </a:lnSpc>
            </a:pPr>
            <a:r>
              <a:rPr lang="en-US" sz="1200" dirty="0" smtClean="0">
                <a:latin typeface="+mj-lt"/>
              </a:rPr>
              <a:t>used in B</a:t>
            </a:r>
            <a:endParaRPr lang="en-US" sz="1200" dirty="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9616" y="1547847"/>
            <a:ext cx="1848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j-lt"/>
              </a:rPr>
              <a:t>Output: long format tables</a:t>
            </a:r>
            <a:endParaRPr lang="en-US" sz="1200" dirty="0"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79616" y="785061"/>
            <a:ext cx="207756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Aargh</a:t>
            </a:r>
          </a:p>
          <a:p>
            <a:pPr algn="ctr"/>
            <a:r>
              <a:rPr lang="en-US" sz="1200" dirty="0">
                <a:latin typeface="Comic Sans MS" panose="030F0702030302020204" pitchFamily="66" charset="0"/>
              </a:rPr>
              <a:t>Data acquisition, quality-checking, and clean up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93472" y="1686346"/>
            <a:ext cx="1663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</a:rPr>
              <a:t>Output: offset per PKEY</a:t>
            </a:r>
            <a:endParaRPr lang="en-US" sz="1200" dirty="0"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492782" y="752595"/>
            <a:ext cx="17078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Boink</a:t>
            </a:r>
            <a:endParaRPr lang="en-US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1200" dirty="0">
                <a:latin typeface="Comic Sans MS" panose="030F0702030302020204" pitchFamily="66" charset="0"/>
              </a:rPr>
              <a:t>Estimate detectability (QPAD) offsets</a:t>
            </a:r>
          </a:p>
        </p:txBody>
      </p:sp>
      <p:sp>
        <p:nvSpPr>
          <p:cNvPr id="38" name="Explosion 2 37"/>
          <p:cNvSpPr/>
          <p:nvPr/>
        </p:nvSpPr>
        <p:spPr>
          <a:xfrm>
            <a:off x="1549250" y="2661438"/>
            <a:ext cx="3051607" cy="2694506"/>
          </a:xfrm>
          <a:prstGeom prst="irregularSeal2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43543" y="4282859"/>
            <a:ext cx="1663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</a:rPr>
              <a:t>Output: wide formatted table(s)</a:t>
            </a:r>
            <a:endParaRPr lang="en-US" sz="1200" dirty="0"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42853" y="3349108"/>
            <a:ext cx="17078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Clang</a:t>
            </a:r>
          </a:p>
          <a:p>
            <a:pPr algn="ctr"/>
            <a:r>
              <a:rPr lang="en-US" sz="1200" dirty="0" smtClean="0">
                <a:latin typeface="Comic Sans MS" panose="030F0702030302020204" pitchFamily="66" charset="0"/>
              </a:rPr>
              <a:t>Create all-inclusive data package for downstream analyses</a:t>
            </a:r>
            <a:endParaRPr lang="en-US" sz="1200" dirty="0">
              <a:latin typeface="Comic Sans MS" panose="030F0702030302020204" pitchFamily="66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029160" y="2165448"/>
            <a:ext cx="730272" cy="7373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3235246" y="2019715"/>
            <a:ext cx="844385" cy="9128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28135" y="2308786"/>
            <a:ext cx="116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</a:rPr>
              <a:t>Combine A and</a:t>
            </a:r>
          </a:p>
          <a:p>
            <a:pPr algn="ctr"/>
            <a:r>
              <a:rPr lang="en-US" sz="1200" dirty="0" smtClean="0">
                <a:latin typeface="+mj-lt"/>
              </a:rPr>
              <a:t>B to yield C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07321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xplosion 2 29"/>
          <p:cNvSpPr/>
          <p:nvPr/>
        </p:nvSpPr>
        <p:spPr>
          <a:xfrm>
            <a:off x="55051" y="1150144"/>
            <a:ext cx="3051607" cy="2694506"/>
          </a:xfrm>
          <a:prstGeom prst="irregularSeal2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1" name="Explosion 2 30"/>
          <p:cNvSpPr/>
          <p:nvPr/>
        </p:nvSpPr>
        <p:spPr>
          <a:xfrm>
            <a:off x="3670591" y="1215069"/>
            <a:ext cx="3051607" cy="2694506"/>
          </a:xfrm>
          <a:prstGeom prst="irregularSeal2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712004" y="2654305"/>
            <a:ext cx="1125415" cy="216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28590" y="2337228"/>
            <a:ext cx="1337978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smtClean="0">
                <a:latin typeface="+mj-lt"/>
              </a:rPr>
              <a:t>A output</a:t>
            </a:r>
          </a:p>
          <a:p>
            <a:pPr algn="ctr">
              <a:lnSpc>
                <a:spcPct val="150000"/>
              </a:lnSpc>
            </a:pPr>
            <a:r>
              <a:rPr lang="en-US" sz="1200" dirty="0" smtClean="0">
                <a:latin typeface="+mj-lt"/>
              </a:rPr>
              <a:t>used in B</a:t>
            </a:r>
            <a:endParaRPr lang="en-US" sz="1200" dirty="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1028" y="2697991"/>
            <a:ext cx="1848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j-lt"/>
              </a:rPr>
              <a:t>Output: long format tables</a:t>
            </a:r>
            <a:endParaRPr lang="en-US" sz="1200" dirty="0"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1028" y="1935205"/>
            <a:ext cx="207756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Aargh</a:t>
            </a:r>
          </a:p>
          <a:p>
            <a:pPr algn="ctr"/>
            <a:r>
              <a:rPr lang="en-US" sz="1200" dirty="0">
                <a:latin typeface="Comic Sans MS" panose="030F0702030302020204" pitchFamily="66" charset="0"/>
              </a:rPr>
              <a:t>Data acquisition, quality-checking, and clean up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64884" y="2836490"/>
            <a:ext cx="1663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</a:rPr>
              <a:t>Output: offset per PKEY</a:t>
            </a:r>
            <a:endParaRPr lang="en-US" sz="1200" dirty="0"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364194" y="1902739"/>
            <a:ext cx="17078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Boink</a:t>
            </a:r>
            <a:endParaRPr lang="en-US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1200" dirty="0">
                <a:latin typeface="Comic Sans MS" panose="030F0702030302020204" pitchFamily="66" charset="0"/>
              </a:rPr>
              <a:t>Estimate detectability (QPAD) offsets</a:t>
            </a:r>
          </a:p>
        </p:txBody>
      </p:sp>
      <p:sp>
        <p:nvSpPr>
          <p:cNvPr id="38" name="Explosion 2 37"/>
          <p:cNvSpPr/>
          <p:nvPr/>
        </p:nvSpPr>
        <p:spPr>
          <a:xfrm>
            <a:off x="1420662" y="3811582"/>
            <a:ext cx="3051607" cy="2694506"/>
          </a:xfrm>
          <a:prstGeom prst="irregularSeal2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14955" y="5433003"/>
            <a:ext cx="1663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</a:rPr>
              <a:t>Output: wide formatted table(s)</a:t>
            </a:r>
            <a:endParaRPr lang="en-US" sz="1200" dirty="0"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114265" y="4499252"/>
            <a:ext cx="17078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Clang</a:t>
            </a:r>
          </a:p>
          <a:p>
            <a:pPr algn="ctr"/>
            <a:r>
              <a:rPr lang="en-US" sz="1200" dirty="0" smtClean="0">
                <a:latin typeface="Comic Sans MS" panose="030F0702030302020204" pitchFamily="66" charset="0"/>
              </a:rPr>
              <a:t>Create all-inclusive data package for downstream analyses</a:t>
            </a:r>
            <a:endParaRPr lang="en-US" sz="1200" dirty="0">
              <a:latin typeface="Comic Sans MS" panose="030F0702030302020204" pitchFamily="66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900572" y="3315592"/>
            <a:ext cx="730272" cy="7373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3106658" y="3169859"/>
            <a:ext cx="844385" cy="9128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299547" y="3458930"/>
            <a:ext cx="116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</a:rPr>
              <a:t>Combine A and</a:t>
            </a:r>
          </a:p>
          <a:p>
            <a:pPr algn="ctr"/>
            <a:r>
              <a:rPr lang="en-US" sz="1200" dirty="0" smtClean="0">
                <a:latin typeface="+mj-lt"/>
              </a:rPr>
              <a:t>B to yield C</a:t>
            </a:r>
            <a:endParaRPr lang="en-US" sz="1200" dirty="0">
              <a:latin typeface="+mj-lt"/>
            </a:endParaRPr>
          </a:p>
        </p:txBody>
      </p:sp>
      <p:sp>
        <p:nvSpPr>
          <p:cNvPr id="44" name="Explosion 2 43"/>
          <p:cNvSpPr/>
          <p:nvPr/>
        </p:nvSpPr>
        <p:spPr>
          <a:xfrm>
            <a:off x="5225320" y="4835520"/>
            <a:ext cx="3051607" cy="2694506"/>
          </a:xfrm>
          <a:prstGeom prst="irregularSeal2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919297" y="6367588"/>
            <a:ext cx="1663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</a:rPr>
              <a:t>Output: model objects</a:t>
            </a:r>
            <a:endParaRPr lang="en-US" sz="1200" dirty="0"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897211" y="5787509"/>
            <a:ext cx="17078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Dingg</a:t>
            </a:r>
            <a:endParaRPr lang="en-US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1200" dirty="0" smtClean="0">
                <a:latin typeface="Comic Sans MS" panose="030F0702030302020204" pitchFamily="66" charset="0"/>
              </a:rPr>
              <a:t>Build models</a:t>
            </a:r>
            <a:endParaRPr lang="en-US" sz="1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10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14325" y="1497841"/>
            <a:ext cx="6543675" cy="3267835"/>
          </a:xfrm>
          <a:prstGeom prst="roundRect">
            <a:avLst>
              <a:gd name="adj" fmla="val 4206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Necessary Input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14325" y="4964942"/>
            <a:ext cx="6543675" cy="4843427"/>
          </a:xfrm>
          <a:prstGeom prst="roundRect">
            <a:avLst>
              <a:gd name="adj" fmla="val 4206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Fields Required in 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Explosion 2 1"/>
          <p:cNvSpPr/>
          <p:nvPr/>
        </p:nvSpPr>
        <p:spPr>
          <a:xfrm>
            <a:off x="-437869" y="-50006"/>
            <a:ext cx="3051607" cy="2694506"/>
          </a:xfrm>
          <a:prstGeom prst="irregularSeal2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41892" y="1497841"/>
            <a:ext cx="1848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j-lt"/>
              </a:rPr>
              <a:t>Output: long format tables</a:t>
            </a:r>
            <a:endParaRPr lang="en-US" sz="12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41892" y="735055"/>
            <a:ext cx="207756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Aargh</a:t>
            </a:r>
          </a:p>
          <a:p>
            <a:pPr algn="ctr"/>
            <a:r>
              <a:rPr lang="en-US" sz="1200" dirty="0">
                <a:latin typeface="Comic Sans MS" panose="030F0702030302020204" pitchFamily="66" charset="0"/>
              </a:rPr>
              <a:t>Data acquisition, quality-checking, and clean up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2913" y="5383568"/>
            <a:ext cx="6300787" cy="43033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Fields needed to calculate offsets: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sz="1600" b="1" dirty="0" smtClean="0">
                <a:solidFill>
                  <a:schemeClr val="tx1"/>
                </a:solidFill>
              </a:rPr>
              <a:t>Singing rate (time removal) component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JDAY</a:t>
            </a:r>
            <a:r>
              <a:rPr lang="en-US" sz="1600" dirty="0">
                <a:solidFill>
                  <a:schemeClr val="tx1"/>
                </a:solidFill>
              </a:rPr>
              <a:t>: Julian day / 365</a:t>
            </a:r>
          </a:p>
          <a:p>
            <a:r>
              <a:rPr lang="en-US" sz="1600" dirty="0">
                <a:solidFill>
                  <a:schemeClr val="tx1"/>
                </a:solidFill>
              </a:rPr>
              <a:t>JDAY2: JDAY</a:t>
            </a:r>
            <a:r>
              <a:rPr lang="en-US" sz="1600" baseline="30000" dirty="0">
                <a:solidFill>
                  <a:schemeClr val="tx1"/>
                </a:solidFill>
              </a:rPr>
              <a:t>2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TSSR: time since sunrise (requires time zone)</a:t>
            </a:r>
          </a:p>
          <a:p>
            <a:r>
              <a:rPr lang="en-US" sz="1600" dirty="0">
                <a:solidFill>
                  <a:schemeClr val="tx1"/>
                </a:solidFill>
              </a:rPr>
              <a:t>TSSR2: TSSR</a:t>
            </a:r>
            <a:r>
              <a:rPr lang="en-US" sz="1600" baseline="30000" dirty="0">
                <a:solidFill>
                  <a:schemeClr val="tx1"/>
                </a:solidFill>
              </a:rPr>
              <a:t>2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DSLS: days since local spring. </a:t>
            </a:r>
            <a:r>
              <a:rPr lang="en-US" sz="1600" u="sng" dirty="0" smtClean="0">
                <a:solidFill>
                  <a:schemeClr val="tx1"/>
                </a:solidFill>
              </a:rPr>
              <a:t>(Julian date – day of first spring)</a:t>
            </a:r>
            <a:r>
              <a:rPr lang="en-US" sz="1600" dirty="0" smtClean="0">
                <a:solidFill>
                  <a:schemeClr val="tx1"/>
                </a:solidFill>
              </a:rPr>
              <a:t>  									     365</a:t>
            </a:r>
          </a:p>
          <a:p>
            <a:r>
              <a:rPr lang="en-US" sz="1600" dirty="0">
                <a:solidFill>
                  <a:schemeClr val="tx1"/>
                </a:solidFill>
              </a:rPr>
              <a:t>DSLS2: </a:t>
            </a:r>
            <a:r>
              <a:rPr lang="en-US" sz="1600" dirty="0" smtClean="0">
                <a:solidFill>
                  <a:schemeClr val="tx1"/>
                </a:solidFill>
              </a:rPr>
              <a:t>DSLS</a:t>
            </a:r>
            <a:r>
              <a:rPr lang="en-US" sz="1600" baseline="30000" dirty="0" smtClean="0">
                <a:solidFill>
                  <a:schemeClr val="tx1"/>
                </a:solidFill>
              </a:rPr>
              <a:t>2</a:t>
            </a:r>
          </a:p>
          <a:p>
            <a:endParaRPr lang="en-US" sz="1600" b="1" dirty="0" smtClean="0">
              <a:solidFill>
                <a:schemeClr val="tx1"/>
              </a:solidFill>
            </a:endParaRPr>
          </a:p>
          <a:p>
            <a:r>
              <a:rPr lang="en-US" sz="1600" b="1" dirty="0" smtClean="0">
                <a:solidFill>
                  <a:schemeClr val="tx1"/>
                </a:solidFill>
              </a:rPr>
              <a:t>Effective Detection Radius (distance sampling) component</a:t>
            </a:r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TREE: percent tree cover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LCC2OpenWet: Indicator variable - if habitat is open or wet (from LCC2)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LCC4Conif: Indicator variable – if habitat is coniferous (from LCC4)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LCC4Open: Indicator variable – if habitat is open</a:t>
            </a:r>
            <a:r>
              <a:rPr lang="en-US" sz="1600" dirty="0">
                <a:solidFill>
                  <a:schemeClr val="tx1"/>
                </a:solidFill>
              </a:rPr>
              <a:t> (from LCC4)</a:t>
            </a: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LCC4Wet: Indicator variable – if habitat is wet</a:t>
            </a:r>
            <a:r>
              <a:rPr lang="en-US" sz="1600" dirty="0">
                <a:solidFill>
                  <a:schemeClr val="tx1"/>
                </a:solidFill>
              </a:rPr>
              <a:t> (from LCC4)</a:t>
            </a: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MAXDIS: maximum distance band for point count, divided by 100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5768" y="1892346"/>
            <a:ext cx="6300787" cy="2779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Fields needed to calculate offsets: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JULIAN: Julian day (extracted as </a:t>
            </a:r>
            <a:r>
              <a:rPr lang="en-US" sz="1600" dirty="0" err="1" smtClean="0">
                <a:solidFill>
                  <a:schemeClr val="tx1"/>
                </a:solidFill>
              </a:rPr>
              <a:t>yday</a:t>
            </a:r>
            <a:r>
              <a:rPr lang="en-US" sz="1600" dirty="0" smtClean="0">
                <a:solidFill>
                  <a:schemeClr val="tx1"/>
                </a:solidFill>
              </a:rPr>
              <a:t> from </a:t>
            </a:r>
            <a:r>
              <a:rPr lang="en-US" sz="1600" smtClean="0">
                <a:solidFill>
                  <a:schemeClr val="tx1"/>
                </a:solidFill>
              </a:rPr>
              <a:t>POSIXct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JDAY2: </a:t>
            </a:r>
            <a:r>
              <a:rPr lang="en-US" sz="1600" dirty="0" smtClean="0">
                <a:solidFill>
                  <a:schemeClr val="tx1"/>
                </a:solidFill>
              </a:rPr>
              <a:t>JDAY</a:t>
            </a:r>
            <a:r>
              <a:rPr lang="en-US" sz="1600" baseline="30000" dirty="0" smtClean="0">
                <a:solidFill>
                  <a:schemeClr val="tx1"/>
                </a:solidFill>
              </a:rPr>
              <a:t>2</a:t>
            </a:r>
            <a:endParaRPr lang="en-US" sz="1600" baseline="30000" dirty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TSSR: time since sunrise (requires time zone)</a:t>
            </a:r>
          </a:p>
          <a:p>
            <a:r>
              <a:rPr lang="en-US" sz="1600" dirty="0">
                <a:solidFill>
                  <a:schemeClr val="tx1"/>
                </a:solidFill>
              </a:rPr>
              <a:t>TSSR2: TSSR</a:t>
            </a:r>
            <a:r>
              <a:rPr lang="en-US" sz="1600" baseline="30000" dirty="0">
                <a:solidFill>
                  <a:schemeClr val="tx1"/>
                </a:solidFill>
              </a:rPr>
              <a:t>2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DSLS: days since local spring. </a:t>
            </a:r>
            <a:r>
              <a:rPr lang="en-US" sz="1600" u="sng" dirty="0" smtClean="0">
                <a:solidFill>
                  <a:schemeClr val="tx1"/>
                </a:solidFill>
              </a:rPr>
              <a:t>(Julian date – day of first spring)</a:t>
            </a:r>
            <a:r>
              <a:rPr lang="en-US" sz="1600" dirty="0" smtClean="0">
                <a:solidFill>
                  <a:schemeClr val="tx1"/>
                </a:solidFill>
              </a:rPr>
              <a:t>  									     365</a:t>
            </a:r>
          </a:p>
          <a:p>
            <a:r>
              <a:rPr lang="en-US" sz="1600" dirty="0">
                <a:solidFill>
                  <a:schemeClr val="tx1"/>
                </a:solidFill>
              </a:rPr>
              <a:t>DSLS2: </a:t>
            </a:r>
            <a:r>
              <a:rPr lang="en-US" sz="1600" dirty="0" smtClean="0">
                <a:solidFill>
                  <a:schemeClr val="tx1"/>
                </a:solidFill>
              </a:rPr>
              <a:t>DSLS</a:t>
            </a:r>
            <a:r>
              <a:rPr lang="en-US" sz="1600" baseline="30000" dirty="0" smtClean="0">
                <a:solidFill>
                  <a:schemeClr val="tx1"/>
                </a:solidFill>
              </a:rPr>
              <a:t>2</a:t>
            </a:r>
          </a:p>
          <a:p>
            <a:endParaRPr lang="en-US" sz="1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49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14325" y="1497840"/>
            <a:ext cx="6543675" cy="5195853"/>
          </a:xfrm>
          <a:prstGeom prst="roundRect">
            <a:avLst>
              <a:gd name="adj" fmla="val 4206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Necessary Input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2913" y="7308092"/>
            <a:ext cx="6543675" cy="3267835"/>
          </a:xfrm>
          <a:prstGeom prst="roundRect">
            <a:avLst>
              <a:gd name="adj" fmla="val 4206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Fields Required in 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2913" y="1983143"/>
            <a:ext cx="6300787" cy="4517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Fields needed to calculate offsets: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sz="1600" b="1" dirty="0" smtClean="0">
                <a:solidFill>
                  <a:schemeClr val="tx1"/>
                </a:solidFill>
              </a:rPr>
              <a:t>Singing rate (time removal) component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JDAY</a:t>
            </a:r>
            <a:r>
              <a:rPr lang="en-US" sz="1600" dirty="0">
                <a:solidFill>
                  <a:schemeClr val="tx1"/>
                </a:solidFill>
              </a:rPr>
              <a:t>: Julian day / 365</a:t>
            </a:r>
          </a:p>
          <a:p>
            <a:r>
              <a:rPr lang="en-US" sz="1600" dirty="0">
                <a:solidFill>
                  <a:schemeClr val="tx1"/>
                </a:solidFill>
              </a:rPr>
              <a:t>JDAY2: JDAY</a:t>
            </a:r>
            <a:r>
              <a:rPr lang="en-US" sz="1600" baseline="30000" dirty="0">
                <a:solidFill>
                  <a:schemeClr val="tx1"/>
                </a:solidFill>
              </a:rPr>
              <a:t>2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TSSR: time since sunrise (requires time zone)</a:t>
            </a:r>
          </a:p>
          <a:p>
            <a:r>
              <a:rPr lang="en-US" sz="1600" dirty="0">
                <a:solidFill>
                  <a:schemeClr val="tx1"/>
                </a:solidFill>
              </a:rPr>
              <a:t>TSSR2: TSSR</a:t>
            </a:r>
            <a:r>
              <a:rPr lang="en-US" sz="1600" baseline="30000" dirty="0">
                <a:solidFill>
                  <a:schemeClr val="tx1"/>
                </a:solidFill>
              </a:rPr>
              <a:t>2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DSLS: days since local spring. </a:t>
            </a:r>
            <a:r>
              <a:rPr lang="en-US" sz="1600" u="sng" dirty="0" smtClean="0">
                <a:solidFill>
                  <a:schemeClr val="tx1"/>
                </a:solidFill>
              </a:rPr>
              <a:t>(Julian date – day of first spring)</a:t>
            </a:r>
            <a:r>
              <a:rPr lang="en-US" sz="1600" dirty="0" smtClean="0">
                <a:solidFill>
                  <a:schemeClr val="tx1"/>
                </a:solidFill>
              </a:rPr>
              <a:t>  									     365</a:t>
            </a:r>
          </a:p>
          <a:p>
            <a:r>
              <a:rPr lang="en-US" sz="1600" dirty="0">
                <a:solidFill>
                  <a:schemeClr val="tx1"/>
                </a:solidFill>
              </a:rPr>
              <a:t>DSLS2: </a:t>
            </a:r>
            <a:r>
              <a:rPr lang="en-US" sz="1600" dirty="0" smtClean="0">
                <a:solidFill>
                  <a:schemeClr val="tx1"/>
                </a:solidFill>
              </a:rPr>
              <a:t>DSLS</a:t>
            </a:r>
            <a:r>
              <a:rPr lang="en-US" sz="1600" baseline="30000" dirty="0" smtClean="0">
                <a:solidFill>
                  <a:schemeClr val="tx1"/>
                </a:solidFill>
              </a:rPr>
              <a:t>2</a:t>
            </a:r>
          </a:p>
          <a:p>
            <a:endParaRPr lang="en-US" sz="1600" b="1" dirty="0" smtClean="0">
              <a:solidFill>
                <a:schemeClr val="tx1"/>
              </a:solidFill>
            </a:endParaRPr>
          </a:p>
          <a:p>
            <a:r>
              <a:rPr lang="en-US" sz="1600" b="1" dirty="0" smtClean="0">
                <a:solidFill>
                  <a:schemeClr val="tx1"/>
                </a:solidFill>
              </a:rPr>
              <a:t>Effective Detection Radius (distance sampling) component</a:t>
            </a:r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TREE: percent tree cover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LCC2OpenWet: Indicator variable - if habitat is open or wet (from LCC2)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LCC4Conif: Indicator variable – if habitat is coniferous (from LCC4)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LCC4Open: Indicator variable – if habitat is open</a:t>
            </a:r>
            <a:r>
              <a:rPr lang="en-US" sz="1600" dirty="0">
                <a:solidFill>
                  <a:schemeClr val="tx1"/>
                </a:solidFill>
              </a:rPr>
              <a:t> (from LCC4)</a:t>
            </a: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LCC4Wet: Indicator variable – if habitat is wet</a:t>
            </a:r>
            <a:r>
              <a:rPr lang="en-US" sz="1600" dirty="0">
                <a:solidFill>
                  <a:schemeClr val="tx1"/>
                </a:solidFill>
              </a:rPr>
              <a:t> (from LCC4)</a:t>
            </a: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MAXDIS: maximum distance band for point count, divided by 100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1501" y="7703344"/>
            <a:ext cx="6300787" cy="2750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Explosion 2 10"/>
          <p:cNvSpPr/>
          <p:nvPr/>
        </p:nvSpPr>
        <p:spPr>
          <a:xfrm>
            <a:off x="-515647" y="-242256"/>
            <a:ext cx="3051607" cy="2694506"/>
          </a:xfrm>
          <a:prstGeom prst="irregularSeal2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21354" y="1379165"/>
            <a:ext cx="1663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</a:rPr>
              <a:t>Output: offset per PKEY</a:t>
            </a:r>
            <a:endParaRPr lang="en-US" sz="12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7956" y="445414"/>
            <a:ext cx="17078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Boink</a:t>
            </a:r>
            <a:endParaRPr lang="en-US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1200" dirty="0">
                <a:latin typeface="Comic Sans MS" panose="030F0702030302020204" pitchFamily="66" charset="0"/>
              </a:rPr>
              <a:t>Estimate detectability (QPAD) offsets</a:t>
            </a:r>
          </a:p>
        </p:txBody>
      </p:sp>
    </p:spTree>
    <p:extLst>
      <p:ext uri="{BB962C8B-B14F-4D97-AF65-F5344CB8AC3E}">
        <p14:creationId xmlns:p14="http://schemas.microsoft.com/office/powerpoint/2010/main" val="504181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AM Standard Colou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5256F"/>
      </a:accent1>
      <a:accent2>
        <a:srgbClr val="558ACA"/>
      </a:accent2>
      <a:accent3>
        <a:srgbClr val="89C851"/>
      </a:accent3>
      <a:accent4>
        <a:srgbClr val="99957C"/>
      </a:accent4>
      <a:accent5>
        <a:srgbClr val="C57925"/>
      </a:accent5>
      <a:accent6>
        <a:srgbClr val="B44F3E"/>
      </a:accent6>
      <a:hlink>
        <a:srgbClr val="48A1FA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299</Words>
  <Application>Microsoft Office PowerPoint</Application>
  <PresentationFormat>Letter Paper (8.5x11 in)</PresentationFormat>
  <Paragraphs>78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University of Alberta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Barker, Nicole</dc:creator>
  <cp:lastModifiedBy>Barker, Nicole</cp:lastModifiedBy>
  <cp:revision>9</cp:revision>
  <dcterms:created xsi:type="dcterms:W3CDTF">2018-02-28T22:53:15Z</dcterms:created>
  <dcterms:modified xsi:type="dcterms:W3CDTF">2018-02-28T23:48:42Z</dcterms:modified>
</cp:coreProperties>
</file>