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C2F"/>
    <a:srgbClr val="EF8C1F"/>
    <a:srgbClr val="8C383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5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6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72A0-6F4A-496D-BC20-1C16D5D961A8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37486" y="211269"/>
            <a:ext cx="10544191" cy="2992202"/>
            <a:chOff x="437486" y="211269"/>
            <a:chExt cx="10544191" cy="299220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856776" y="1752165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388394" y="1171661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8216" y="1171661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80084" y="1171661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856776" y="918472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433721" y="318568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48216" y="332426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43811" y="329656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03639" y="217554"/>
              <a:ext cx="5760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7486" y="26711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smtClean="0"/>
                <a:t>1</a:t>
              </a:r>
              <a:endParaRPr lang="en-US" sz="3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2203" y="387313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a</a:t>
              </a:r>
              <a:endParaRPr lang="en-US" sz="3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2203" y="1236977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/>
                <a:t>b</a:t>
              </a:r>
              <a:endParaRPr 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20957" y="2183819"/>
              <a:ext cx="5760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Inventory is from the same year disturbance occurred. Bird survey took place afterwards. We assume inventory reflects disturbed state.</a:t>
              </a:r>
            </a:p>
            <a:p>
              <a:r>
                <a:rPr lang="en-CA" sz="1400" dirty="0" err="1"/>
                <a:t>ReferenceYear</a:t>
              </a:r>
              <a:r>
                <a:rPr lang="en-CA" sz="1400" dirty="0"/>
                <a:t> </a:t>
              </a:r>
              <a:r>
                <a:rPr lang="en-CA" sz="1400" dirty="0" smtClean="0"/>
                <a:t>= </a:t>
              </a:r>
              <a:r>
                <a:rPr lang="en-CA" sz="1400" dirty="0" err="1" smtClean="0"/>
                <a:t>DisturbanceYear</a:t>
              </a:r>
              <a:r>
                <a:rPr lang="en-CA" sz="1400" dirty="0" smtClean="0"/>
                <a:t> &amp; </a:t>
              </a:r>
              <a:r>
                <a:rPr lang="en-CA" sz="1400" dirty="0" err="1"/>
                <a:t>BirdSurvey</a:t>
              </a:r>
              <a:r>
                <a:rPr lang="en-CA" sz="1400" dirty="0"/>
                <a:t> &gt; </a:t>
              </a:r>
              <a:r>
                <a:rPr lang="en-CA" sz="1400" dirty="0" err="1" smtClean="0"/>
                <a:t>DisturbanceYear</a:t>
              </a:r>
              <a:endParaRPr lang="en-CA" sz="1400" dirty="0"/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</a:t>
              </a:r>
              <a:r>
                <a:rPr lang="en-CA" sz="1400" dirty="0" smtClean="0">
                  <a:sym typeface="Wingdings" panose="05000000000000000000" pitchFamily="2" charset="2"/>
                </a:rPr>
                <a:t>GOOD: Bird survey </a:t>
              </a:r>
              <a:r>
                <a:rPr lang="en-CA" sz="1400" dirty="0" smtClean="0">
                  <a:sym typeface="Wingdings" panose="05000000000000000000" pitchFamily="2" charset="2"/>
                </a:rPr>
                <a:t>represents </a:t>
              </a:r>
              <a:r>
                <a:rPr lang="en-CA" sz="1400" dirty="0" smtClean="0">
                  <a:sym typeface="Wingdings" panose="05000000000000000000" pitchFamily="2" charset="2"/>
                </a:rPr>
                <a:t>post-disturbance conditions 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33155" y="211269"/>
              <a:ext cx="544814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Disturbance </a:t>
              </a:r>
              <a:r>
                <a:rPr lang="en-CA" sz="1400" dirty="0"/>
                <a:t>occurred before both bird data were collected and the inventory was executed. </a:t>
              </a:r>
              <a:endParaRPr lang="en-CA" sz="1400" dirty="0" smtClean="0"/>
            </a:p>
            <a:p>
              <a:r>
                <a:rPr lang="en-CA" sz="1400" dirty="0" err="1"/>
                <a:t>DisturbanceYear</a:t>
              </a:r>
              <a:r>
                <a:rPr lang="en-CA" sz="1400" dirty="0"/>
                <a:t> &lt; </a:t>
              </a:r>
              <a:r>
                <a:rPr lang="en-CA" sz="1400" dirty="0" err="1"/>
                <a:t>BirdSurvey</a:t>
              </a:r>
              <a:r>
                <a:rPr lang="en-CA" sz="1400" dirty="0"/>
                <a:t> &amp; </a:t>
              </a:r>
              <a:r>
                <a:rPr lang="en-CA" sz="1400" dirty="0" err="1"/>
                <a:t>DisturbanceYear</a:t>
              </a:r>
              <a:r>
                <a:rPr lang="en-CA" sz="1400" dirty="0"/>
                <a:t> &lt; </a:t>
              </a:r>
              <a:r>
                <a:rPr lang="en-CA" sz="1400" dirty="0" err="1"/>
                <a:t>ReferenceYear</a:t>
              </a:r>
              <a:endParaRPr lang="en-CA" sz="1400" dirty="0"/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</a:t>
              </a:r>
              <a:r>
                <a:rPr lang="en-CA" sz="1400" dirty="0">
                  <a:sym typeface="Wingdings" panose="05000000000000000000" pitchFamily="2" charset="2"/>
                </a:rPr>
                <a:t>GOOD: Bird survey and inventory both likely represent post-disturbance conditions </a:t>
              </a:r>
              <a:endParaRPr lang="en-CA" sz="1400" dirty="0" smtClean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856776" y="2610995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020260" y="2654831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48216" y="2022179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88394" y="2022179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2203" y="2087495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c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2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7857" y="277976"/>
            <a:ext cx="10581600" cy="6332381"/>
            <a:chOff x="287857" y="277976"/>
            <a:chExt cx="10581600" cy="633238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36243" y="1213231"/>
              <a:ext cx="43724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98587" y="623029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66721" y="623029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0455" y="623029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54011" y="277976"/>
              <a:ext cx="5760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A disturbance occurred after the inventory and before the bird survey. </a:t>
              </a:r>
              <a:endParaRPr lang="en-CA" sz="1400" dirty="0" smtClean="0"/>
            </a:p>
            <a:p>
              <a:r>
                <a:rPr lang="en-CA" sz="1400" dirty="0" err="1"/>
                <a:t>DisturbanceYear</a:t>
              </a:r>
              <a:r>
                <a:rPr lang="en-CA" sz="1400" dirty="0"/>
                <a:t> &gt; </a:t>
              </a:r>
              <a:r>
                <a:rPr lang="en-CA" sz="1400" dirty="0" err="1"/>
                <a:t>ReferenceYear</a:t>
              </a:r>
              <a:r>
                <a:rPr lang="en-CA" sz="1400" dirty="0"/>
                <a:t> &amp; </a:t>
              </a:r>
              <a:r>
                <a:rPr lang="en-CA" sz="1400" dirty="0" err="1"/>
                <a:t>DisturbanceYear</a:t>
              </a:r>
              <a:r>
                <a:rPr lang="en-CA" sz="1400" dirty="0"/>
                <a:t> &lt; </a:t>
              </a:r>
              <a:r>
                <a:rPr lang="en-CA" sz="1400" dirty="0" err="1"/>
                <a:t>BirdSurvey</a:t>
              </a:r>
              <a:r>
                <a:rPr lang="en-CA" sz="1400" dirty="0"/>
                <a:t>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</a:t>
              </a:r>
              <a:r>
                <a:rPr lang="en-CA" sz="1400" dirty="0" smtClean="0">
                  <a:sym typeface="Wingdings" panose="05000000000000000000" pitchFamily="2" charset="2"/>
                </a:rPr>
                <a:t>PROBABLE</a:t>
              </a:r>
              <a:r>
                <a:rPr lang="en-CA" sz="1400" dirty="0" smtClean="0"/>
                <a:t> MISMATCH: Inventory reflects pre-disturbance conditions, but bird survey represents post-disturbance conditions.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</a:t>
              </a:r>
              <a:r>
                <a:rPr lang="en-CA" sz="1400" dirty="0" smtClean="0"/>
                <a:t>EXCEPTION: If 2014 VRI dataset </a:t>
              </a:r>
              <a:r>
                <a:rPr lang="en-CA" sz="1400" b="1" dirty="0" smtClean="0"/>
                <a:t>was </a:t>
              </a:r>
              <a:r>
                <a:rPr lang="en-CA" sz="1400" dirty="0" smtClean="0"/>
                <a:t>updated after the disturbance, then it might represent bird conditions.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07147" y="2334158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284092" y="1753654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75775" y="1753654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8587" y="1753654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54011" y="1662971"/>
              <a:ext cx="5760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A disturbance occurred after the bird survey and before the inventory. </a:t>
              </a:r>
              <a:r>
                <a:rPr lang="en-CA" sz="1400" dirty="0"/>
                <a:t>OR Disturbance occurred same year as inventory, both after the bird </a:t>
              </a:r>
              <a:r>
                <a:rPr lang="en-CA" sz="1400" dirty="0" smtClean="0"/>
                <a:t>survey</a:t>
              </a:r>
            </a:p>
            <a:p>
              <a:r>
                <a:rPr lang="en-CA" sz="1400" dirty="0" err="1"/>
                <a:t>DisturbanceYear</a:t>
              </a:r>
              <a:r>
                <a:rPr lang="en-CA" sz="1400" dirty="0"/>
                <a:t> &gt; </a:t>
              </a:r>
              <a:r>
                <a:rPr lang="en-CA" sz="1400" dirty="0" err="1"/>
                <a:t>BirdSurvey</a:t>
              </a:r>
              <a:r>
                <a:rPr lang="en-CA" sz="1400" dirty="0"/>
                <a:t> &amp; </a:t>
              </a:r>
              <a:r>
                <a:rPr lang="en-CA" sz="1400" dirty="0" err="1"/>
                <a:t>ReferenceYear</a:t>
              </a:r>
              <a:r>
                <a:rPr lang="en-CA" sz="1400" dirty="0"/>
                <a:t> &gt; </a:t>
              </a:r>
              <a:r>
                <a:rPr lang="en-CA" sz="1400" dirty="0" err="1" smtClean="0"/>
                <a:t>DisturbanceYear</a:t>
              </a:r>
              <a:r>
                <a:rPr lang="en-CA" sz="1400" dirty="0" smtClean="0"/>
                <a:t> OR </a:t>
              </a:r>
              <a:r>
                <a:rPr lang="en-CA" sz="1400" dirty="0" err="1"/>
                <a:t>DisturbanceYear</a:t>
              </a:r>
              <a:r>
                <a:rPr lang="en-CA" sz="1400" dirty="0"/>
                <a:t> = </a:t>
              </a:r>
              <a:r>
                <a:rPr lang="en-CA" sz="1400" dirty="0" err="1"/>
                <a:t>ReferenceYear</a:t>
              </a:r>
              <a:r>
                <a:rPr lang="en-CA" sz="1400" dirty="0"/>
                <a:t> &amp; </a:t>
              </a:r>
              <a:r>
                <a:rPr lang="en-CA" sz="1400" dirty="0" err="1"/>
                <a:t>BirdSurvey</a:t>
              </a:r>
              <a:r>
                <a:rPr lang="en-CA" sz="1400" dirty="0"/>
                <a:t> &lt; </a:t>
              </a:r>
              <a:r>
                <a:rPr lang="en-CA" sz="1400" dirty="0" err="1"/>
                <a:t>ReferenceYear</a:t>
              </a:r>
              <a:endParaRPr lang="en-US" sz="1400" dirty="0"/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ALMOST </a:t>
              </a:r>
              <a:r>
                <a:rPr lang="en-CA" sz="1400" dirty="0" smtClean="0">
                  <a:sym typeface="Wingdings" panose="05000000000000000000" pitchFamily="2" charset="2"/>
                </a:rPr>
                <a:t>CERTAIN MISMATCH: The inventory reflects the post-disturbance conditions, but bird survey represents pre-disturbance conditions</a:t>
              </a:r>
              <a:r>
                <a:rPr lang="en-CA" sz="1400" dirty="0" smtClean="0">
                  <a:sym typeface="Wingdings" panose="05000000000000000000" pitchFamily="2" charset="2"/>
                </a:rPr>
                <a:t>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857" y="59540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/>
                <a:t>2</a:t>
              </a:r>
              <a:endParaRPr lang="en-US" sz="3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2574" y="694566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a</a:t>
              </a:r>
              <a:endParaRPr lang="en-US" sz="3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2574" y="179278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/>
                <a:t>b</a:t>
              </a:r>
              <a:endParaRPr lang="en-US" sz="3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54011" y="4173013"/>
              <a:ext cx="57607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Disturbance, inventory, and bird survey are all from the same year. </a:t>
              </a:r>
            </a:p>
            <a:p>
              <a:r>
                <a:rPr lang="en-US" sz="1400" dirty="0" smtClean="0">
                  <a:sym typeface="Wingdings" panose="05000000000000000000" pitchFamily="2" charset="2"/>
                </a:rPr>
                <a:t> POSSIBLE MISMATCH: we don’t know if the bird survey was a pre-cut survey or post-cut. </a:t>
              </a:r>
              <a:endParaRPr lang="en-CA" sz="1400" dirty="0" smtClean="0">
                <a:sym typeface="Wingdings" panose="05000000000000000000" pitchFamily="2" charset="2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707147" y="3098881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1948637" y="3147670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75775" y="2501752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8587" y="2501752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2574" y="2540878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c</a:t>
              </a:r>
              <a:endParaRPr lang="en-US" sz="32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706329" y="4735412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1874957" y="4784201"/>
              <a:ext cx="1294833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74957" y="4138283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74957" y="4444510"/>
              <a:ext cx="1294015" cy="3717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1756" y="417740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d</a:t>
              </a:r>
              <a:endParaRPr lang="en-US" sz="3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08737" y="5332841"/>
              <a:ext cx="576072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Disturbance occurred after </a:t>
              </a:r>
              <a:r>
                <a:rPr lang="en-CA" sz="1400" dirty="0" smtClean="0"/>
                <a:t>the inventory, but in the same year as the bird survey. </a:t>
              </a:r>
            </a:p>
            <a:p>
              <a:r>
                <a:rPr lang="en-CA" sz="1400" dirty="0" err="1" smtClean="0"/>
                <a:t>DisturbanceYear</a:t>
              </a:r>
              <a:r>
                <a:rPr lang="en-CA" sz="1400" dirty="0" smtClean="0"/>
                <a:t> </a:t>
              </a:r>
              <a:r>
                <a:rPr lang="en-CA" sz="1400" dirty="0"/>
                <a:t>&gt; </a:t>
              </a:r>
              <a:r>
                <a:rPr lang="en-CA" sz="1400" dirty="0" err="1"/>
                <a:t>ReferenceYear</a:t>
              </a:r>
              <a:r>
                <a:rPr lang="en-CA" sz="1400" dirty="0"/>
                <a:t> &amp; </a:t>
              </a:r>
              <a:r>
                <a:rPr lang="en-CA" sz="1400" dirty="0" err="1"/>
                <a:t>DisturbanceYear</a:t>
              </a:r>
              <a:r>
                <a:rPr lang="en-CA" sz="1400" dirty="0"/>
                <a:t> = Bird Survey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</a:t>
              </a:r>
              <a:r>
                <a:rPr lang="en-CA" sz="1400" dirty="0" smtClean="0"/>
                <a:t>POSSIBLE MISMATCH: </a:t>
              </a:r>
              <a:r>
                <a:rPr lang="en-CA" sz="1400" dirty="0" smtClean="0"/>
                <a:t>We don’t know if the bird survey was pre or post-disturbance, so best to exclude these. </a:t>
              </a:r>
              <a:endParaRPr lang="en-US" sz="1400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706329" y="6097324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836244" y="5523247"/>
              <a:ext cx="1294833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25566" y="5513815"/>
              <a:ext cx="1204890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425565" y="6128905"/>
              <a:ext cx="858527" cy="4814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1756" y="553932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99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V="1">
            <a:off x="615707" y="1765938"/>
            <a:ext cx="4346863" cy="185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7147" y="1136097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120608" y="1136097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102986" y="1136097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15707" y="2625962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56623" y="1987268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120608" y="1990038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07147" y="1987268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05152" y="1103320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3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1134" y="1211732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1134" y="2061396"/>
            <a:ext cx="31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5136438" y="992239"/>
            <a:ext cx="57607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Disturbance occurred after both the inventory and the bird data</a:t>
            </a:r>
            <a:r>
              <a:rPr lang="en-CA" sz="1400" dirty="0" smtClean="0"/>
              <a:t>.</a:t>
            </a:r>
          </a:p>
          <a:p>
            <a:r>
              <a:rPr lang="en-CA" sz="1400" dirty="0" err="1"/>
              <a:t>DisturbanceYear</a:t>
            </a:r>
            <a:r>
              <a:rPr lang="en-CA" sz="1400" dirty="0"/>
              <a:t> &gt; </a:t>
            </a:r>
            <a:r>
              <a:rPr lang="en-CA" sz="1400" dirty="0" err="1"/>
              <a:t>ReferenceYear</a:t>
            </a:r>
            <a:r>
              <a:rPr lang="en-CA" sz="1400" dirty="0"/>
              <a:t> &amp; </a:t>
            </a:r>
            <a:r>
              <a:rPr lang="en-CA" sz="1400" dirty="0" err="1"/>
              <a:t>DisturbanceYear</a:t>
            </a:r>
            <a:r>
              <a:rPr lang="en-CA" sz="1400" dirty="0"/>
              <a:t> &gt; Bird Survey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</a:t>
            </a:r>
            <a:r>
              <a:rPr lang="en-CA" sz="1400" dirty="0" smtClean="0">
                <a:sym typeface="Wingdings" panose="05000000000000000000" pitchFamily="2" charset="2"/>
              </a:rPr>
              <a:t>PROBABLY GOOD: Bird data and inventory data collected under similar conditions. I</a:t>
            </a:r>
            <a:r>
              <a:rPr lang="en-CA" sz="1400" dirty="0" smtClean="0"/>
              <a:t>f VRI dataset seems to reflect reference year conditions, then it likely represents bird conditions </a:t>
            </a:r>
            <a:r>
              <a:rPr lang="en-CA" sz="1400" dirty="0" smtClean="0">
                <a:sym typeface="Wingdings" panose="05000000000000000000" pitchFamily="2" charset="2"/>
              </a:rPr>
              <a:t>(depending on time lag)</a:t>
            </a:r>
            <a:r>
              <a:rPr lang="en-CA" sz="1400" dirty="0" smtClean="0"/>
              <a:t>. </a:t>
            </a:r>
            <a:endParaRPr lang="en-US" sz="1400" dirty="0" smtClean="0"/>
          </a:p>
          <a:p>
            <a:r>
              <a:rPr lang="en-CA" sz="1400" dirty="0" smtClean="0">
                <a:sym typeface="Wingdings" panose="05000000000000000000" pitchFamily="2" charset="2"/>
              </a:rPr>
              <a:t> </a:t>
            </a:r>
            <a:r>
              <a:rPr lang="en-CA" sz="1400" dirty="0" smtClean="0"/>
              <a:t>POSSIBLE MISMATCH: If the 2014 VRI dataset </a:t>
            </a:r>
            <a:r>
              <a:rPr lang="en-CA" sz="1400" b="1" dirty="0" smtClean="0"/>
              <a:t>was</a:t>
            </a:r>
            <a:r>
              <a:rPr lang="en-CA" sz="1400" dirty="0" smtClean="0"/>
              <a:t> updated to reflect the disturbance, then it won’t represent bird conditions.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904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29" y="73137"/>
            <a:ext cx="2069869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Quality-check </a:t>
            </a:r>
            <a:br>
              <a:rPr lang="en-US" dirty="0" smtClean="0"/>
            </a:br>
            <a:r>
              <a:rPr lang="en-US" dirty="0" smtClean="0"/>
              <a:t>Bird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0070" y="76205"/>
            <a:ext cx="3423046" cy="8894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 </a:t>
            </a:r>
            <a:br>
              <a:rPr lang="en-US" dirty="0" smtClean="0"/>
            </a:br>
            <a:r>
              <a:rPr lang="en-US" dirty="0" smtClean="0"/>
              <a:t>VRI Data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-98790" y="1201590"/>
            <a:ext cx="581894" cy="10391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895" y="1228608"/>
            <a:ext cx="186620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Find and correct for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csv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8066" y="1339364"/>
            <a:ext cx="132505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</a:t>
            </a:r>
            <a:r>
              <a:rPr lang="en-US" sz="1400" dirty="0" err="1" smtClean="0"/>
              <a:t>RData</a:t>
            </a:r>
            <a:endParaRPr lang="en-US" sz="1400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1475311" y="2029859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2267307" y="3712311"/>
            <a:ext cx="658632" cy="149640"/>
          </a:xfrm>
          <a:prstGeom prst="bentConnector3">
            <a:avLst>
              <a:gd name="adj1" fmla="val 992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3130" y="2719151"/>
            <a:ext cx="1578443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Standardize tree species codes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98187" y="97868"/>
            <a:ext cx="1886989" cy="8894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 intersected VRI Data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5762858" y="1226322"/>
            <a:ext cx="581894" cy="103912"/>
          </a:xfrm>
          <a:prstGeom prst="bentConnector3">
            <a:avLst>
              <a:gd name="adj1" fmla="val 100000"/>
            </a:avLst>
          </a:prstGeom>
          <a:ln>
            <a:solidFill>
              <a:srgbClr val="935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5761" y="1730561"/>
            <a:ext cx="2062939" cy="289310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Check for duplicates within each intersected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Identify how to extract corrected attributes from full </a:t>
            </a:r>
            <a:r>
              <a:rPr lang="en-CA" sz="1400" dirty="0" err="1" smtClean="0"/>
              <a:t>vri</a:t>
            </a:r>
            <a:r>
              <a:rPr lang="en-CA" sz="1400" dirty="0" smtClean="0"/>
              <a:t> table based on a polygon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Check for duplicates among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Extract attributes from full VRI file for each bird point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967827" y="4811743"/>
            <a:ext cx="457200" cy="91440"/>
          </a:xfrm>
          <a:prstGeom prst="bentConnector3">
            <a:avLst>
              <a:gd name="adj1" fmla="val 103437"/>
            </a:avLst>
          </a:prstGeom>
          <a:ln>
            <a:solidFill>
              <a:srgbClr val="935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5761" y="1422784"/>
            <a:ext cx="206293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Extract intersected VRI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45115" y="1114043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 – </a:t>
            </a:r>
            <a:r>
              <a:rPr lang="en-CA" sz="1200" dirty="0" err="1" smtClean="0"/>
              <a:t>Forsite</a:t>
            </a:r>
            <a:r>
              <a:rPr lang="en-CA" sz="1200" dirty="0" smtClean="0"/>
              <a:t> VRI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95457" y="98733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00.01</a:t>
            </a:r>
            <a:endParaRPr lang="en-US" sz="1200" dirty="0"/>
          </a:p>
        </p:txBody>
      </p:sp>
      <p:cxnSp>
        <p:nvCxnSpPr>
          <p:cNvPr id="44" name="Elbow Connector 43"/>
          <p:cNvCxnSpPr>
            <a:endCxn id="11" idx="1"/>
          </p:cNvCxnSpPr>
          <p:nvPr/>
        </p:nvCxnSpPr>
        <p:spPr>
          <a:xfrm rot="16200000" flipH="1">
            <a:off x="3782931" y="1291283"/>
            <a:ext cx="865998" cy="1842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33130" y="1339364"/>
            <a:ext cx="1578443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</a:t>
            </a:r>
            <a:r>
              <a:rPr lang="en-US" sz="1400" dirty="0" err="1" smtClean="0"/>
              <a:t>RData</a:t>
            </a:r>
            <a:endParaRPr lang="en-US" sz="1400" dirty="0"/>
          </a:p>
        </p:txBody>
      </p:sp>
      <p:cxnSp>
        <p:nvCxnSpPr>
          <p:cNvPr id="48" name="Elbow Connector 47"/>
          <p:cNvCxnSpPr>
            <a:endCxn id="47" idx="1"/>
          </p:cNvCxnSpPr>
          <p:nvPr/>
        </p:nvCxnSpPr>
        <p:spPr>
          <a:xfrm rot="16200000" flipH="1">
            <a:off x="1907995" y="1291283"/>
            <a:ext cx="865998" cy="1842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52904" y="1103426"/>
            <a:ext cx="1342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01.02 – Canfor TFL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704895" y="3842946"/>
            <a:ext cx="1581011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Quality-check and correct stand areas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04895" y="4783235"/>
            <a:ext cx="1581011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Quality-check </a:t>
            </a:r>
            <a:r>
              <a:rPr lang="en-CA" sz="1400" dirty="0"/>
              <a:t>and correct stand </a:t>
            </a:r>
            <a:r>
              <a:rPr lang="en-CA" sz="1400" dirty="0" smtClean="0"/>
              <a:t>ranks</a:t>
            </a:r>
            <a:endParaRPr lang="en-CA" sz="1400" dirty="0"/>
          </a:p>
        </p:txBody>
      </p:sp>
      <p:cxnSp>
        <p:nvCxnSpPr>
          <p:cNvPr id="54" name="Elbow Connector 53"/>
          <p:cNvCxnSpPr/>
          <p:nvPr/>
        </p:nvCxnSpPr>
        <p:spPr>
          <a:xfrm rot="16200000" flipH="1">
            <a:off x="1749644" y="4240470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0562" y="2498617"/>
            <a:ext cx="156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01.01a - tree </a:t>
            </a:r>
            <a:r>
              <a:rPr lang="en-CA" sz="1200" dirty="0" err="1" smtClean="0"/>
              <a:t>sp</a:t>
            </a:r>
            <a:r>
              <a:rPr lang="en-CA" sz="1200" dirty="0" smtClean="0"/>
              <a:t> group</a:t>
            </a:r>
          </a:p>
          <a:p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04895" y="3624363"/>
            <a:ext cx="1418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01.01b – stand area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704895" y="4566602"/>
            <a:ext cx="140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01.01c – stand rank</a:t>
            </a:r>
            <a:endParaRPr lang="en-US" sz="1200" dirty="0"/>
          </a:p>
        </p:txBody>
      </p:sp>
      <p:cxnSp>
        <p:nvCxnSpPr>
          <p:cNvPr id="62" name="Elbow Connector 61"/>
          <p:cNvCxnSpPr/>
          <p:nvPr/>
        </p:nvCxnSpPr>
        <p:spPr>
          <a:xfrm rot="16200000" flipH="1">
            <a:off x="2893035" y="5788156"/>
            <a:ext cx="658632" cy="149640"/>
          </a:xfrm>
          <a:prstGeom prst="bentConnector3">
            <a:avLst>
              <a:gd name="adj1" fmla="val 992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>
            <a:off x="3437448" y="4094365"/>
            <a:ext cx="3957791" cy="358602"/>
          </a:xfrm>
          <a:prstGeom prst="bentConnector3">
            <a:avLst>
              <a:gd name="adj1" fmla="val 9998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17017" y="5719914"/>
            <a:ext cx="1882554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Format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Extract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Class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Class height</a:t>
            </a:r>
            <a:endParaRPr lang="en-CA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444525" y="5508841"/>
            <a:ext cx="1373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01.03 – merge files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083808" y="119458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02.01 – 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42147" y="4891301"/>
            <a:ext cx="1926553" cy="52322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Filter for temporal misalignment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49526" y="465443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02.02 – 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329090" y="5642930"/>
            <a:ext cx="1926553" cy="52322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Filter any too close to stand edges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29090" y="540571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02.03 –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858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550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Barker, Nicole</dc:creator>
  <cp:lastModifiedBy>Barker, Nicole</cp:lastModifiedBy>
  <cp:revision>30</cp:revision>
  <dcterms:created xsi:type="dcterms:W3CDTF">2017-12-19T23:43:43Z</dcterms:created>
  <dcterms:modified xsi:type="dcterms:W3CDTF">2018-01-01T18:19:05Z</dcterms:modified>
</cp:coreProperties>
</file>