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C2F"/>
    <a:srgbClr val="EF8C1F"/>
    <a:srgbClr val="8C383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72A0-6F4A-496D-BC20-1C16D5D961A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85872" y="2983844"/>
            <a:ext cx="43724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216" y="2335451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316350" y="2335451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80084" y="2335451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203640" y="1990398"/>
            <a:ext cx="576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disturbance occurred after the inventory and before the bird survey.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PROBABLE</a:t>
            </a:r>
            <a:r>
              <a:rPr lang="en-CA" sz="1400" dirty="0" smtClean="0"/>
              <a:t> MISMATCH: Inventory reflects pre-disturbance conditions, but bird survey represents post-disturbance conditions.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</a:t>
            </a:r>
            <a:r>
              <a:rPr lang="en-CA" sz="1400" dirty="0" smtClean="0"/>
              <a:t>EXCEPTION: If 2014 VRI dataset </a:t>
            </a:r>
            <a:r>
              <a:rPr lang="en-CA" sz="1400" b="1" dirty="0" smtClean="0"/>
              <a:t>was </a:t>
            </a:r>
            <a:r>
              <a:rPr lang="en-CA" sz="1400" dirty="0" smtClean="0"/>
              <a:t>updated after the disturbance, then it might represent bird conditions.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6776" y="5107654"/>
            <a:ext cx="4346863" cy="18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8216" y="4477813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61677" y="4477813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344055" y="4477813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58366" y="4541430"/>
            <a:ext cx="576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Disturbance occurred after both the inventory and the bird data.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PROBABLY GOOD: Bird data and inventory data collected under similar conditions. I</a:t>
            </a:r>
            <a:r>
              <a:rPr lang="en-CA" sz="1400" dirty="0" smtClean="0"/>
              <a:t>f VRI dataset seems to reflect reference year conditions, then it likely represents bird conditions </a:t>
            </a:r>
            <a:r>
              <a:rPr lang="en-CA" sz="1400" dirty="0" smtClean="0">
                <a:sym typeface="Wingdings" panose="05000000000000000000" pitchFamily="2" charset="2"/>
              </a:rPr>
              <a:t>(depending on time lag)</a:t>
            </a:r>
            <a:r>
              <a:rPr lang="en-CA" sz="1400" dirty="0" smtClean="0"/>
              <a:t>. </a:t>
            </a:r>
            <a:endParaRPr lang="en-US" sz="1400" dirty="0" smtClean="0"/>
          </a:p>
          <a:p>
            <a:r>
              <a:rPr lang="en-CA" sz="1400" dirty="0" smtClean="0">
                <a:sym typeface="Wingdings" panose="05000000000000000000" pitchFamily="2" charset="2"/>
              </a:rPr>
              <a:t> </a:t>
            </a:r>
            <a:r>
              <a:rPr lang="en-CA" sz="1400" dirty="0" smtClean="0"/>
              <a:t>POSSIBLE MISMATCH: If the 2014 VRI dataset </a:t>
            </a:r>
            <a:r>
              <a:rPr lang="en-CA" sz="1400" b="1" dirty="0" smtClean="0"/>
              <a:t>was</a:t>
            </a:r>
            <a:r>
              <a:rPr lang="en-CA" sz="1400" dirty="0" smtClean="0"/>
              <a:t> updated to reflect the disturbance, then it won’t represent bird conditions. 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56776" y="3856220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33721" y="3217526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025404" y="3217526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948216" y="3217526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03640" y="3293074"/>
            <a:ext cx="576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disturbance occurred after the bird survey and before the inventory.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ALMOST CERTAIN MISMATCH: The inventory reflects the post-disturbance conditions, but bird survey represents pre-disturbance conditions.</a:t>
            </a:r>
            <a:endParaRPr lang="en-CA" sz="14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56776" y="5967678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97692" y="5328984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361677" y="5331754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948216" y="5328984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56776" y="1810355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88394" y="1171661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948216" y="1171661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80084" y="1171661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56776" y="968350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33721" y="318568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948216" y="332426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443811" y="329656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203639" y="329655"/>
            <a:ext cx="576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Bird data were collected after a disturbance and before the inventory.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GOOD: Bird survey and inventory both likely represent post-disturbance </a:t>
            </a:r>
            <a:r>
              <a:rPr lang="en-CA" sz="1400" dirty="0" smtClean="0">
                <a:sym typeface="Wingdings" panose="05000000000000000000" pitchFamily="2" charset="2"/>
              </a:rPr>
              <a:t>conditions 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203639" y="1161713"/>
            <a:ext cx="576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Bird data were collected after both the inventory and a disturbance.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GOOD: Bird survey and inventory both likely represent post-disturbance conditions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37486" y="2671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437486" y="23078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2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6221" y="444503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692203" y="387313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203" y="123697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92203" y="240698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92203" y="3256652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2203" y="4553448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2203" y="5403112"/>
            <a:ext cx="31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22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244577" y="2707116"/>
            <a:ext cx="43724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6921" y="2058723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675055" y="2058723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138789" y="2058723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6776" y="5107654"/>
            <a:ext cx="4346863" cy="18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8216" y="4477813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61677" y="4477813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344055" y="4477813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15481" y="3579492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792426" y="2940798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384109" y="2940798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306921" y="2940798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56776" y="5967678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97692" y="5328984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361677" y="5331754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948216" y="5328984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56776" y="1810355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88394" y="1171661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948216" y="1171661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80084" y="1171661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56776" y="968350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33721" y="318568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948216" y="332426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443811" y="329656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37486" y="2671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6191" y="20310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2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6221" y="444503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692203" y="387313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203" y="123697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050908" y="213026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50908" y="297992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2203" y="4553448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2203" y="5403112"/>
            <a:ext cx="31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8906289" y="185798"/>
            <a:ext cx="3197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Diff1 </a:t>
            </a:r>
            <a:r>
              <a:rPr lang="en-CA" sz="1400" dirty="0" smtClean="0">
                <a:sym typeface="Wingdings" panose="05000000000000000000" pitchFamily="2" charset="2"/>
              </a:rPr>
              <a:t></a:t>
            </a:r>
            <a:r>
              <a:rPr lang="en-CA" sz="1400" dirty="0" smtClean="0"/>
              <a:t> </a:t>
            </a:r>
            <a:r>
              <a:rPr lang="en-CA" sz="1400" dirty="0" err="1" smtClean="0"/>
              <a:t>DisturbanceYear</a:t>
            </a:r>
            <a:r>
              <a:rPr lang="en-CA" sz="1400" dirty="0" smtClean="0"/>
              <a:t> &gt; </a:t>
            </a:r>
            <a:r>
              <a:rPr lang="en-CA" sz="1400" dirty="0" err="1" smtClean="0"/>
              <a:t>BirdSurvey</a:t>
            </a:r>
            <a:endParaRPr lang="en-CA" sz="1400" dirty="0" smtClean="0"/>
          </a:p>
          <a:p>
            <a:r>
              <a:rPr lang="en-CA" sz="1400" dirty="0" smtClean="0"/>
              <a:t>Diff2 </a:t>
            </a:r>
            <a:r>
              <a:rPr lang="en-CA" sz="1400" dirty="0" smtClean="0">
                <a:sym typeface="Wingdings" panose="05000000000000000000" pitchFamily="2" charset="2"/>
              </a:rPr>
              <a:t> </a:t>
            </a:r>
            <a:r>
              <a:rPr lang="en-CA" sz="1400" dirty="0" err="1" smtClean="0">
                <a:sym typeface="Wingdings" panose="05000000000000000000" pitchFamily="2" charset="2"/>
              </a:rPr>
              <a:t>DisturbanceYear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ReferenceYear</a:t>
            </a:r>
            <a:endParaRPr lang="en-CA" sz="1400" dirty="0" smtClean="0">
              <a:sym typeface="Wingdings" panose="05000000000000000000" pitchFamily="2" charset="2"/>
            </a:endParaRPr>
          </a:p>
          <a:p>
            <a:r>
              <a:rPr lang="en-CA" sz="1400" dirty="0" smtClean="0">
                <a:sym typeface="Wingdings" panose="05000000000000000000" pitchFamily="2" charset="2"/>
              </a:rPr>
              <a:t>Diff3  </a:t>
            </a:r>
            <a:r>
              <a:rPr lang="en-CA" sz="1400" dirty="0" err="1" smtClean="0">
                <a:sym typeface="Wingdings" panose="05000000000000000000" pitchFamily="2" charset="2"/>
              </a:rPr>
              <a:t>BirdSurvey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ReferenceYear</a:t>
            </a:r>
            <a:endParaRPr lang="en-CA" sz="1400" dirty="0" smtClean="0">
              <a:sym typeface="Wingdings" panose="05000000000000000000" pitchFamily="2" charset="2"/>
            </a:endParaRPr>
          </a:p>
          <a:p>
            <a:r>
              <a:rPr lang="en-CA" sz="1400" dirty="0" smtClean="0">
                <a:sym typeface="Wingdings" panose="05000000000000000000" pitchFamily="2" charset="2"/>
              </a:rPr>
              <a:t>Diff4  </a:t>
            </a:r>
            <a:r>
              <a:rPr lang="en-CA" sz="1400" dirty="0" err="1" smtClean="0">
                <a:sym typeface="Wingdings" panose="05000000000000000000" pitchFamily="2" charset="2"/>
              </a:rPr>
              <a:t>BirdSurvey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DisturbanceYear</a:t>
            </a:r>
            <a:endParaRPr lang="en-CA" sz="1400" dirty="0" smtClean="0">
              <a:sym typeface="Wingdings" panose="05000000000000000000" pitchFamily="2" charset="2"/>
            </a:endParaRPr>
          </a:p>
          <a:p>
            <a:r>
              <a:rPr lang="en-CA" sz="1400" dirty="0" smtClean="0">
                <a:sym typeface="Wingdings" panose="05000000000000000000" pitchFamily="2" charset="2"/>
              </a:rPr>
              <a:t>Diff5  </a:t>
            </a:r>
            <a:r>
              <a:rPr lang="en-CA" sz="1400" dirty="0" err="1" smtClean="0">
                <a:sym typeface="Wingdings" panose="05000000000000000000" pitchFamily="2" charset="2"/>
              </a:rPr>
              <a:t>ReferenceYear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DisturbanceYear</a:t>
            </a:r>
            <a:endParaRPr lang="en-CA" sz="1400" dirty="0" smtClean="0">
              <a:sym typeface="Wingdings" panose="05000000000000000000" pitchFamily="2" charset="2"/>
            </a:endParaRPr>
          </a:p>
          <a:p>
            <a:r>
              <a:rPr lang="en-CA" sz="1400" dirty="0" smtClean="0">
                <a:sym typeface="Wingdings" panose="05000000000000000000" pitchFamily="2" charset="2"/>
              </a:rPr>
              <a:t>Diff6  </a:t>
            </a:r>
            <a:r>
              <a:rPr lang="en-CA" sz="1400" dirty="0" err="1" smtClean="0">
                <a:sym typeface="Wingdings" panose="05000000000000000000" pitchFamily="2" charset="2"/>
              </a:rPr>
              <a:t>ReferenceYear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BirdSurvey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48046" y="1809823"/>
            <a:ext cx="544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DisturbanceYear</a:t>
            </a:r>
            <a:r>
              <a:rPr lang="en-CA" sz="1400" dirty="0" smtClean="0"/>
              <a:t> &lt; </a:t>
            </a:r>
            <a:r>
              <a:rPr lang="en-CA" sz="1400" dirty="0" err="1" smtClean="0"/>
              <a:t>BirdSurvey</a:t>
            </a:r>
            <a:r>
              <a:rPr lang="en-CA" sz="1400" dirty="0" smtClean="0"/>
              <a:t> &amp; </a:t>
            </a:r>
            <a:r>
              <a:rPr lang="en-CA" sz="1400" dirty="0" err="1" smtClean="0"/>
              <a:t>DisturbanceYear</a:t>
            </a:r>
            <a:r>
              <a:rPr lang="en-CA" sz="1400" dirty="0" smtClean="0"/>
              <a:t> &lt; </a:t>
            </a:r>
            <a:r>
              <a:rPr lang="en-CA" sz="1400" dirty="0" err="1" smtClean="0"/>
              <a:t>ReferenceYear</a:t>
            </a:r>
            <a:endParaRPr lang="en-CA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865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29" y="73137"/>
            <a:ext cx="2069869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Quality-check </a:t>
            </a:r>
            <a:br>
              <a:rPr lang="en-US" dirty="0" smtClean="0"/>
            </a:br>
            <a:r>
              <a:rPr lang="en-US" dirty="0" smtClean="0"/>
              <a:t>Bird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070" y="76205"/>
            <a:ext cx="3423046" cy="8894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</a:t>
            </a:r>
            <a:br>
              <a:rPr lang="en-US" dirty="0" smtClean="0"/>
            </a:br>
            <a:r>
              <a:rPr lang="en-US" dirty="0" smtClean="0"/>
              <a:t>VRI Data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-98790" y="1201590"/>
            <a:ext cx="581894" cy="10391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895" y="1228608"/>
            <a:ext cx="186620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Find and correct for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csv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8066" y="1339364"/>
            <a:ext cx="132505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475311" y="2029859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2267307" y="3712311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3130" y="2719151"/>
            <a:ext cx="1578443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Standardize tree species codes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98187" y="97868"/>
            <a:ext cx="1886989" cy="8894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intersected VRI Data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5762858" y="1226322"/>
            <a:ext cx="581894" cy="103912"/>
          </a:xfrm>
          <a:prstGeom prst="bentConnector3">
            <a:avLst>
              <a:gd name="adj1" fmla="val 100000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5761" y="1730561"/>
            <a:ext cx="2062939" cy="289310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within each intersected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Identify how to extract corrected attributes from full </a:t>
            </a:r>
            <a:r>
              <a:rPr lang="en-CA" sz="1400" dirty="0" err="1" smtClean="0"/>
              <a:t>vri</a:t>
            </a:r>
            <a:r>
              <a:rPr lang="en-CA" sz="1400" dirty="0" smtClean="0"/>
              <a:t> table based on a polygon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among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attributes from full VRI file for each bird point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967827" y="4811743"/>
            <a:ext cx="457200" cy="91440"/>
          </a:xfrm>
          <a:prstGeom prst="bentConnector3">
            <a:avLst>
              <a:gd name="adj1" fmla="val 103437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5761" y="1422784"/>
            <a:ext cx="206293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Extract intersected VRI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45115" y="1114043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 – </a:t>
            </a:r>
            <a:r>
              <a:rPr lang="en-CA" sz="1200" dirty="0" err="1" smtClean="0"/>
              <a:t>Forsite</a:t>
            </a:r>
            <a:r>
              <a:rPr lang="en-CA" sz="1200" dirty="0" smtClean="0"/>
              <a:t> VRI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5457" y="98733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00.01</a:t>
            </a:r>
            <a:endParaRPr lang="en-US" sz="1200" dirty="0"/>
          </a:p>
        </p:txBody>
      </p:sp>
      <p:cxnSp>
        <p:nvCxnSpPr>
          <p:cNvPr id="44" name="Elbow Connector 43"/>
          <p:cNvCxnSpPr>
            <a:endCxn id="11" idx="1"/>
          </p:cNvCxnSpPr>
          <p:nvPr/>
        </p:nvCxnSpPr>
        <p:spPr>
          <a:xfrm rot="16200000" flipH="1">
            <a:off x="3782931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33130" y="1339364"/>
            <a:ext cx="1578443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48" name="Elbow Connector 47"/>
          <p:cNvCxnSpPr>
            <a:endCxn id="47" idx="1"/>
          </p:cNvCxnSpPr>
          <p:nvPr/>
        </p:nvCxnSpPr>
        <p:spPr>
          <a:xfrm rot="16200000" flipH="1">
            <a:off x="1907995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52904" y="1103426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01.02 – Canfor TFL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704895" y="3842946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and correct stand areas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04895" y="4783235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</a:t>
            </a:r>
            <a:r>
              <a:rPr lang="en-CA" sz="1400" dirty="0"/>
              <a:t>and correct stand </a:t>
            </a:r>
            <a:r>
              <a:rPr lang="en-CA" sz="1400" dirty="0" smtClean="0"/>
              <a:t>ranks</a:t>
            </a:r>
            <a:endParaRPr lang="en-CA" sz="1400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1749644" y="4240470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0562" y="2498617"/>
            <a:ext cx="156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01.01a - tree </a:t>
            </a:r>
            <a:r>
              <a:rPr lang="en-CA" sz="1200" dirty="0" err="1" smtClean="0"/>
              <a:t>sp</a:t>
            </a:r>
            <a:r>
              <a:rPr lang="en-CA" sz="1200" dirty="0" smtClean="0"/>
              <a:t> group</a:t>
            </a:r>
          </a:p>
          <a:p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04895" y="3624363"/>
            <a:ext cx="1418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01.01b – stand area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04895" y="4566602"/>
            <a:ext cx="14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01.01c – stand rank</a:t>
            </a:r>
            <a:endParaRPr lang="en-US" sz="1200" dirty="0"/>
          </a:p>
        </p:txBody>
      </p:sp>
      <p:cxnSp>
        <p:nvCxnSpPr>
          <p:cNvPr id="62" name="Elbow Connector 61"/>
          <p:cNvCxnSpPr/>
          <p:nvPr/>
        </p:nvCxnSpPr>
        <p:spPr>
          <a:xfrm rot="16200000" flipH="1">
            <a:off x="2893035" y="5788156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>
            <a:off x="3437448" y="4094365"/>
            <a:ext cx="3957791" cy="358602"/>
          </a:xfrm>
          <a:prstGeom prst="bentConnector3">
            <a:avLst>
              <a:gd name="adj1" fmla="val 9998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17017" y="5719914"/>
            <a:ext cx="1882554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Format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height</a:t>
            </a:r>
            <a:endParaRPr lang="en-CA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444525" y="5508841"/>
            <a:ext cx="137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01.03 – merge files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83808" y="119458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02.01 – 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42147" y="4891301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for temporal misalignment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9526" y="465443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02.02 –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29090" y="5642930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any too close to stand edges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29090" y="540571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02.03 –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85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461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Barker, Nicole</dc:creator>
  <cp:lastModifiedBy>Barker, Nicole</cp:lastModifiedBy>
  <cp:revision>24</cp:revision>
  <dcterms:created xsi:type="dcterms:W3CDTF">2017-12-19T23:43:43Z</dcterms:created>
  <dcterms:modified xsi:type="dcterms:W3CDTF">2017-12-22T23:19:07Z</dcterms:modified>
</cp:coreProperties>
</file>