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9" r:id="rId3"/>
    <p:sldId id="291" r:id="rId4"/>
    <p:sldId id="292" r:id="rId5"/>
    <p:sldId id="293" r:id="rId6"/>
    <p:sldId id="286" r:id="rId7"/>
    <p:sldId id="303" r:id="rId8"/>
    <p:sldId id="304" r:id="rId9"/>
    <p:sldId id="305" r:id="rId10"/>
    <p:sldId id="302" r:id="rId11"/>
    <p:sldId id="294" r:id="rId12"/>
    <p:sldId id="295" r:id="rId13"/>
    <p:sldId id="296" r:id="rId14"/>
    <p:sldId id="311" r:id="rId15"/>
    <p:sldId id="312" r:id="rId16"/>
    <p:sldId id="313" r:id="rId17"/>
    <p:sldId id="314" r:id="rId18"/>
    <p:sldId id="307" r:id="rId19"/>
    <p:sldId id="318" r:id="rId20"/>
    <p:sldId id="319" r:id="rId21"/>
    <p:sldId id="320" r:id="rId22"/>
    <p:sldId id="321" r:id="rId23"/>
    <p:sldId id="315" r:id="rId24"/>
    <p:sldId id="316" r:id="rId25"/>
    <p:sldId id="322" r:id="rId26"/>
    <p:sldId id="299" r:id="rId27"/>
    <p:sldId id="285" r:id="rId28"/>
    <p:sldId id="287" r:id="rId29"/>
    <p:sldId id="288" r:id="rId30"/>
    <p:sldId id="284" r:id="rId31"/>
    <p:sldId id="283" r:id="rId32"/>
    <p:sldId id="282" r:id="rId33"/>
    <p:sldId id="281" r:id="rId34"/>
    <p:sldId id="280" r:id="rId35"/>
    <p:sldId id="279" r:id="rId36"/>
    <p:sldId id="278" r:id="rId37"/>
    <p:sldId id="277" r:id="rId38"/>
    <p:sldId id="301" r:id="rId39"/>
    <p:sldId id="276"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935830017@qq.com"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67" autoAdjust="0"/>
    <p:restoredTop sz="92991" autoAdjust="0"/>
  </p:normalViewPr>
  <p:slideViewPr>
    <p:cSldViewPr snapToGrid="0">
      <p:cViewPr varScale="1">
        <p:scale>
          <a:sx n="80" d="100"/>
          <a:sy n="80" d="100"/>
        </p:scale>
        <p:origin x="54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7C847-06A8-4A70-8EE5-783BDACCF7D4}"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24674538-6EDB-4535-AE2E-77282EA6F8AB}">
      <dgm:prSet phldrT="[文本]"/>
      <dgm:spPr/>
      <dgm:t>
        <a:bodyPr/>
        <a:lstStyle/>
        <a:p>
          <a:r>
            <a:rPr lang="en-US" altLang="en-US" dirty="0"/>
            <a:t>1965 </a:t>
          </a:r>
          <a:r>
            <a:rPr lang="zh-CN" altLang="en-US" dirty="0"/>
            <a:t>年，</a:t>
          </a:r>
          <a:r>
            <a:rPr lang="en-US" altLang="en-US" dirty="0"/>
            <a:t>Nilsson</a:t>
          </a:r>
          <a:r>
            <a:rPr lang="zh-CN" altLang="en-US" dirty="0"/>
            <a:t>在论述神经网络单层与多层结构的基础上，提出“委员会机器”</a:t>
          </a:r>
          <a:r>
            <a:rPr lang="en-US" altLang="en-US" dirty="0"/>
            <a:t>(committee  machines)</a:t>
          </a:r>
          <a:r>
            <a:rPr lang="zh-CN" altLang="en-US" dirty="0"/>
            <a:t>的概念。</a:t>
          </a:r>
        </a:p>
      </dgm:t>
    </dgm:pt>
    <dgm:pt modelId="{FC1F4AFC-17A4-4C41-BF82-E43C65BDD800}" type="parTrans" cxnId="{6CA724FA-D26C-441D-8DAB-B3CFD37E01CC}">
      <dgm:prSet/>
      <dgm:spPr/>
      <dgm:t>
        <a:bodyPr/>
        <a:lstStyle/>
        <a:p>
          <a:endParaRPr lang="zh-CN" altLang="en-US"/>
        </a:p>
      </dgm:t>
    </dgm:pt>
    <dgm:pt modelId="{52EA6BC2-659E-4A44-8DB9-714448BA6425}" type="sibTrans" cxnId="{6CA724FA-D26C-441D-8DAB-B3CFD37E01CC}">
      <dgm:prSet/>
      <dgm:spPr/>
      <dgm:t>
        <a:bodyPr/>
        <a:lstStyle/>
        <a:p>
          <a:endParaRPr lang="zh-CN" altLang="en-US"/>
        </a:p>
      </dgm:t>
    </dgm:pt>
    <dgm:pt modelId="{D973FAE0-9244-423D-867D-A80317D6CE33}">
      <dgm:prSet phldrT="[文本]"/>
      <dgm:spPr/>
      <dgm:t>
        <a:bodyPr/>
        <a:lstStyle/>
        <a:p>
          <a:r>
            <a:rPr lang="en-US" altLang="en-US" dirty="0"/>
            <a:t>Jacobs</a:t>
          </a:r>
          <a:r>
            <a:rPr lang="zh-CN" altLang="en-US" dirty="0"/>
            <a:t>、</a:t>
          </a:r>
          <a:r>
            <a:rPr lang="en-US" altLang="en-US" dirty="0"/>
            <a:t>Jordan</a:t>
          </a:r>
          <a:r>
            <a:rPr lang="zh-CN" altLang="en-US" dirty="0"/>
            <a:t>、</a:t>
          </a:r>
          <a:r>
            <a:rPr lang="en-US" altLang="en-US" dirty="0" err="1"/>
            <a:t>Nowlan</a:t>
          </a:r>
          <a:r>
            <a:rPr lang="en-US" altLang="en-US" dirty="0"/>
            <a:t> </a:t>
          </a:r>
          <a:r>
            <a:rPr lang="zh-CN" altLang="en-US" dirty="0"/>
            <a:t>和 </a:t>
          </a:r>
          <a:r>
            <a:rPr lang="en-US" altLang="en-US" dirty="0"/>
            <a:t>Hinton</a:t>
          </a:r>
          <a:r>
            <a:rPr lang="zh-CN" altLang="en-US" dirty="0"/>
            <a:t>提出专家混合系统。</a:t>
          </a:r>
        </a:p>
      </dgm:t>
    </dgm:pt>
    <dgm:pt modelId="{A8BBCACA-8020-4B4E-9149-D277972992CD}" type="parTrans" cxnId="{9A6138EE-B177-473F-B68F-1F7324E64CD4}">
      <dgm:prSet/>
      <dgm:spPr/>
      <dgm:t>
        <a:bodyPr/>
        <a:lstStyle/>
        <a:p>
          <a:endParaRPr lang="zh-CN" altLang="en-US"/>
        </a:p>
      </dgm:t>
    </dgm:pt>
    <dgm:pt modelId="{92C6459C-B9CA-46F6-B659-0B1154055289}" type="sibTrans" cxnId="{9A6138EE-B177-473F-B68F-1F7324E64CD4}">
      <dgm:prSet/>
      <dgm:spPr/>
      <dgm:t>
        <a:bodyPr/>
        <a:lstStyle/>
        <a:p>
          <a:endParaRPr lang="zh-CN" altLang="en-US"/>
        </a:p>
      </dgm:t>
    </dgm:pt>
    <dgm:pt modelId="{87463B6F-AE6B-4A5B-BF1C-EE664BBC0060}">
      <dgm:prSet phldrT="[文本]"/>
      <dgm:spPr/>
      <dgm:t>
        <a:bodyPr/>
        <a:lstStyle/>
        <a:p>
          <a:endParaRPr lang="zh-CN" altLang="en-US" dirty="0"/>
        </a:p>
      </dgm:t>
    </dgm:pt>
    <dgm:pt modelId="{DC204839-F808-49C6-A69B-22FF8AF99863}" type="parTrans" cxnId="{F53D87D7-358D-4BDB-B637-A7DAD92D89E8}">
      <dgm:prSet/>
      <dgm:spPr/>
      <dgm:t>
        <a:bodyPr/>
        <a:lstStyle/>
        <a:p>
          <a:endParaRPr lang="zh-CN" altLang="en-US"/>
        </a:p>
      </dgm:t>
    </dgm:pt>
    <dgm:pt modelId="{849EE97A-5C82-4E02-ADD3-DCE4FF72D04A}" type="sibTrans" cxnId="{F53D87D7-358D-4BDB-B637-A7DAD92D89E8}">
      <dgm:prSet/>
      <dgm:spPr/>
      <dgm:t>
        <a:bodyPr/>
        <a:lstStyle/>
        <a:p>
          <a:endParaRPr lang="zh-CN" altLang="en-US"/>
        </a:p>
      </dgm:t>
    </dgm:pt>
    <dgm:pt modelId="{941D72AB-A1DA-497D-80B4-90882DD1D4DD}">
      <dgm:prSet phldrT="[文本]"/>
      <dgm:spPr/>
      <dgm:t>
        <a:bodyPr/>
        <a:lstStyle/>
        <a:p>
          <a:r>
            <a:rPr lang="en-US" altLang="en-US" dirty="0"/>
            <a:t>2001 </a:t>
          </a:r>
          <a:r>
            <a:rPr lang="zh-CN" altLang="en-US" dirty="0"/>
            <a:t>年，</a:t>
          </a:r>
          <a:r>
            <a:rPr lang="en-US" altLang="en-US" dirty="0" err="1"/>
            <a:t>Tresp</a:t>
          </a:r>
          <a:r>
            <a:rPr lang="zh-CN" altLang="en-US" dirty="0"/>
            <a:t>根据高斯的多模建模思想，以高斯过程模型代替各个专家网络，首次提出高斯过程混合模型。</a:t>
          </a:r>
        </a:p>
      </dgm:t>
    </dgm:pt>
    <dgm:pt modelId="{5891F4C2-08D8-48BF-8A09-E6ACFF37F4A5}" type="parTrans" cxnId="{FB1059B1-3B5C-4B63-ABB0-B3A43B90871C}">
      <dgm:prSet/>
      <dgm:spPr/>
      <dgm:t>
        <a:bodyPr/>
        <a:lstStyle/>
        <a:p>
          <a:endParaRPr lang="zh-CN" altLang="en-US"/>
        </a:p>
      </dgm:t>
    </dgm:pt>
    <dgm:pt modelId="{718DEEE8-78F6-47B7-845D-B80E48668793}" type="sibTrans" cxnId="{FB1059B1-3B5C-4B63-ABB0-B3A43B90871C}">
      <dgm:prSet/>
      <dgm:spPr/>
      <dgm:t>
        <a:bodyPr/>
        <a:lstStyle/>
        <a:p>
          <a:endParaRPr lang="zh-CN" altLang="en-US"/>
        </a:p>
      </dgm:t>
    </dgm:pt>
    <dgm:pt modelId="{CBC5071E-B461-4AA7-8C48-470D3B6AC13A}">
      <dgm:prSet phldrT="[文本]"/>
      <dgm:spPr/>
      <dgm:t>
        <a:bodyPr/>
        <a:lstStyle/>
        <a:p>
          <a:endParaRPr lang="zh-CN" altLang="en-US" dirty="0"/>
        </a:p>
      </dgm:t>
    </dgm:pt>
    <dgm:pt modelId="{B3476D34-1888-42EB-8336-D8DA7CCD6471}" type="sibTrans" cxnId="{00739C7C-6266-44CD-AF5C-115BCA51B1D3}">
      <dgm:prSet/>
      <dgm:spPr/>
      <dgm:t>
        <a:bodyPr/>
        <a:lstStyle/>
        <a:p>
          <a:endParaRPr lang="zh-CN" altLang="en-US"/>
        </a:p>
      </dgm:t>
    </dgm:pt>
    <dgm:pt modelId="{1EBB14AA-E2D2-4341-9CCA-8A057ADA12FD}" type="parTrans" cxnId="{00739C7C-6266-44CD-AF5C-115BCA51B1D3}">
      <dgm:prSet/>
      <dgm:spPr/>
      <dgm:t>
        <a:bodyPr/>
        <a:lstStyle/>
        <a:p>
          <a:endParaRPr lang="zh-CN" altLang="en-US"/>
        </a:p>
      </dgm:t>
    </dgm:pt>
    <dgm:pt modelId="{E085EBFD-16FE-432C-8D5E-7C93247F56C5}">
      <dgm:prSet phldrT="[文本]"/>
      <dgm:spPr/>
      <dgm:t>
        <a:bodyPr/>
        <a:lstStyle/>
        <a:p>
          <a:endParaRPr lang="zh-CN" altLang="en-US" dirty="0"/>
        </a:p>
      </dgm:t>
    </dgm:pt>
    <dgm:pt modelId="{2E61B2B2-D9CB-4937-9831-1CD74400C55B}" type="sibTrans" cxnId="{737D95BA-3389-44A1-8529-20AC192BEA8A}">
      <dgm:prSet/>
      <dgm:spPr/>
      <dgm:t>
        <a:bodyPr/>
        <a:lstStyle/>
        <a:p>
          <a:endParaRPr lang="zh-CN" altLang="en-US"/>
        </a:p>
      </dgm:t>
    </dgm:pt>
    <dgm:pt modelId="{3DBE573B-F4AD-41FF-961D-F9D6607DFC59}" type="parTrans" cxnId="{737D95BA-3389-44A1-8529-20AC192BEA8A}">
      <dgm:prSet/>
      <dgm:spPr/>
      <dgm:t>
        <a:bodyPr/>
        <a:lstStyle/>
        <a:p>
          <a:endParaRPr lang="zh-CN" altLang="en-US"/>
        </a:p>
      </dgm:t>
    </dgm:pt>
    <dgm:pt modelId="{D8BD58E7-7CE2-48C5-9E21-CBD0276227F9}" type="pres">
      <dgm:prSet presAssocID="{9E67C847-06A8-4A70-8EE5-783BDACCF7D4}" presName="linearFlow" presStyleCnt="0">
        <dgm:presLayoutVars>
          <dgm:dir/>
          <dgm:animLvl val="lvl"/>
          <dgm:resizeHandles val="exact"/>
        </dgm:presLayoutVars>
      </dgm:prSet>
      <dgm:spPr/>
    </dgm:pt>
    <dgm:pt modelId="{706432BB-AE22-467A-8ED4-D3520A2B81A3}" type="pres">
      <dgm:prSet presAssocID="{E085EBFD-16FE-432C-8D5E-7C93247F56C5}" presName="composite" presStyleCnt="0"/>
      <dgm:spPr/>
    </dgm:pt>
    <dgm:pt modelId="{EDA7B084-6D6F-4F6F-976E-D6B19B5C895D}" type="pres">
      <dgm:prSet presAssocID="{E085EBFD-16FE-432C-8D5E-7C93247F56C5}" presName="parentText" presStyleLbl="alignNode1" presStyleIdx="0" presStyleCnt="3">
        <dgm:presLayoutVars>
          <dgm:chMax val="1"/>
          <dgm:bulletEnabled val="1"/>
        </dgm:presLayoutVars>
      </dgm:prSet>
      <dgm:spPr/>
    </dgm:pt>
    <dgm:pt modelId="{D420C242-959D-4F78-8707-D23F5821F29B}" type="pres">
      <dgm:prSet presAssocID="{E085EBFD-16FE-432C-8D5E-7C93247F56C5}" presName="descendantText" presStyleLbl="alignAcc1" presStyleIdx="0" presStyleCnt="3">
        <dgm:presLayoutVars>
          <dgm:bulletEnabled val="1"/>
        </dgm:presLayoutVars>
      </dgm:prSet>
      <dgm:spPr/>
    </dgm:pt>
    <dgm:pt modelId="{67D996B4-2BD5-4573-8CCA-B45498E35F98}" type="pres">
      <dgm:prSet presAssocID="{2E61B2B2-D9CB-4937-9831-1CD74400C55B}" presName="sp" presStyleCnt="0"/>
      <dgm:spPr/>
    </dgm:pt>
    <dgm:pt modelId="{5C1D4430-AB10-44B8-A7F4-0BD9FEC5A370}" type="pres">
      <dgm:prSet presAssocID="{CBC5071E-B461-4AA7-8C48-470D3B6AC13A}" presName="composite" presStyleCnt="0"/>
      <dgm:spPr/>
    </dgm:pt>
    <dgm:pt modelId="{53AB068C-B049-4ADC-8E3F-412D998EA35C}" type="pres">
      <dgm:prSet presAssocID="{CBC5071E-B461-4AA7-8C48-470D3B6AC13A}" presName="parentText" presStyleLbl="alignNode1" presStyleIdx="1" presStyleCnt="3">
        <dgm:presLayoutVars>
          <dgm:chMax val="1"/>
          <dgm:bulletEnabled val="1"/>
        </dgm:presLayoutVars>
      </dgm:prSet>
      <dgm:spPr/>
    </dgm:pt>
    <dgm:pt modelId="{AE9C95D2-9D2D-4B27-B434-90E3D80425FB}" type="pres">
      <dgm:prSet presAssocID="{CBC5071E-B461-4AA7-8C48-470D3B6AC13A}" presName="descendantText" presStyleLbl="alignAcc1" presStyleIdx="1" presStyleCnt="3" custLinFactNeighborX="709" custLinFactNeighborY="5677">
        <dgm:presLayoutVars>
          <dgm:bulletEnabled val="1"/>
        </dgm:presLayoutVars>
      </dgm:prSet>
      <dgm:spPr/>
    </dgm:pt>
    <dgm:pt modelId="{7F9A2A75-F2A2-46DE-87E8-8D000887BD6B}" type="pres">
      <dgm:prSet presAssocID="{B3476D34-1888-42EB-8336-D8DA7CCD6471}" presName="sp" presStyleCnt="0"/>
      <dgm:spPr/>
    </dgm:pt>
    <dgm:pt modelId="{DE3DBA93-68E6-498E-9BE0-F02EF49EFA53}" type="pres">
      <dgm:prSet presAssocID="{87463B6F-AE6B-4A5B-BF1C-EE664BBC0060}" presName="composite" presStyleCnt="0"/>
      <dgm:spPr/>
    </dgm:pt>
    <dgm:pt modelId="{1E54A4D2-6117-4717-9DA2-CC7E67EEC285}" type="pres">
      <dgm:prSet presAssocID="{87463B6F-AE6B-4A5B-BF1C-EE664BBC0060}" presName="parentText" presStyleLbl="alignNode1" presStyleIdx="2" presStyleCnt="3">
        <dgm:presLayoutVars>
          <dgm:chMax val="1"/>
          <dgm:bulletEnabled val="1"/>
        </dgm:presLayoutVars>
      </dgm:prSet>
      <dgm:spPr/>
    </dgm:pt>
    <dgm:pt modelId="{B1B64808-FD63-4325-A31E-4EC76B064079}" type="pres">
      <dgm:prSet presAssocID="{87463B6F-AE6B-4A5B-BF1C-EE664BBC0060}" presName="descendantText" presStyleLbl="alignAcc1" presStyleIdx="2" presStyleCnt="3">
        <dgm:presLayoutVars>
          <dgm:bulletEnabled val="1"/>
        </dgm:presLayoutVars>
      </dgm:prSet>
      <dgm:spPr/>
    </dgm:pt>
  </dgm:ptLst>
  <dgm:cxnLst>
    <dgm:cxn modelId="{DC774560-8FB6-4DA6-8306-E07F4BE49D4A}" type="presOf" srcId="{CBC5071E-B461-4AA7-8C48-470D3B6AC13A}" destId="{53AB068C-B049-4ADC-8E3F-412D998EA35C}" srcOrd="0" destOrd="0" presId="urn:microsoft.com/office/officeart/2005/8/layout/chevron2"/>
    <dgm:cxn modelId="{E6B16378-0A11-4A31-A93D-F3D02D035657}" type="presOf" srcId="{87463B6F-AE6B-4A5B-BF1C-EE664BBC0060}" destId="{1E54A4D2-6117-4717-9DA2-CC7E67EEC285}" srcOrd="0" destOrd="0" presId="urn:microsoft.com/office/officeart/2005/8/layout/chevron2"/>
    <dgm:cxn modelId="{75D6F97A-A113-4923-9F3A-AEEF606D17E9}" type="presOf" srcId="{24674538-6EDB-4535-AE2E-77282EA6F8AB}" destId="{D420C242-959D-4F78-8707-D23F5821F29B}" srcOrd="0" destOrd="0" presId="urn:microsoft.com/office/officeart/2005/8/layout/chevron2"/>
    <dgm:cxn modelId="{00739C7C-6266-44CD-AF5C-115BCA51B1D3}" srcId="{9E67C847-06A8-4A70-8EE5-783BDACCF7D4}" destId="{CBC5071E-B461-4AA7-8C48-470D3B6AC13A}" srcOrd="1" destOrd="0" parTransId="{1EBB14AA-E2D2-4341-9CCA-8A057ADA12FD}" sibTransId="{B3476D34-1888-42EB-8336-D8DA7CCD6471}"/>
    <dgm:cxn modelId="{9D35BD95-2DE6-4878-86F5-F0F596E37A18}" type="presOf" srcId="{D973FAE0-9244-423D-867D-A80317D6CE33}" destId="{AE9C95D2-9D2D-4B27-B434-90E3D80425FB}" srcOrd="0" destOrd="0" presId="urn:microsoft.com/office/officeart/2005/8/layout/chevron2"/>
    <dgm:cxn modelId="{E476569D-DC1F-4970-B211-297E759623A7}" type="presOf" srcId="{E085EBFD-16FE-432C-8D5E-7C93247F56C5}" destId="{EDA7B084-6D6F-4F6F-976E-D6B19B5C895D}" srcOrd="0" destOrd="0" presId="urn:microsoft.com/office/officeart/2005/8/layout/chevron2"/>
    <dgm:cxn modelId="{FB1059B1-3B5C-4B63-ABB0-B3A43B90871C}" srcId="{87463B6F-AE6B-4A5B-BF1C-EE664BBC0060}" destId="{941D72AB-A1DA-497D-80B4-90882DD1D4DD}" srcOrd="0" destOrd="0" parTransId="{5891F4C2-08D8-48BF-8A09-E6ACFF37F4A5}" sibTransId="{718DEEE8-78F6-47B7-845D-B80E48668793}"/>
    <dgm:cxn modelId="{737D95BA-3389-44A1-8529-20AC192BEA8A}" srcId="{9E67C847-06A8-4A70-8EE5-783BDACCF7D4}" destId="{E085EBFD-16FE-432C-8D5E-7C93247F56C5}" srcOrd="0" destOrd="0" parTransId="{3DBE573B-F4AD-41FF-961D-F9D6607DFC59}" sibTransId="{2E61B2B2-D9CB-4937-9831-1CD74400C55B}"/>
    <dgm:cxn modelId="{C420EEBA-F709-4E29-BE6A-7B077EE2C2BA}" type="presOf" srcId="{941D72AB-A1DA-497D-80B4-90882DD1D4DD}" destId="{B1B64808-FD63-4325-A31E-4EC76B064079}" srcOrd="0" destOrd="0" presId="urn:microsoft.com/office/officeart/2005/8/layout/chevron2"/>
    <dgm:cxn modelId="{618CD4BD-773C-4D64-8404-3341DA601836}" type="presOf" srcId="{9E67C847-06A8-4A70-8EE5-783BDACCF7D4}" destId="{D8BD58E7-7CE2-48C5-9E21-CBD0276227F9}" srcOrd="0" destOrd="0" presId="urn:microsoft.com/office/officeart/2005/8/layout/chevron2"/>
    <dgm:cxn modelId="{F53D87D7-358D-4BDB-B637-A7DAD92D89E8}" srcId="{9E67C847-06A8-4A70-8EE5-783BDACCF7D4}" destId="{87463B6F-AE6B-4A5B-BF1C-EE664BBC0060}" srcOrd="2" destOrd="0" parTransId="{DC204839-F808-49C6-A69B-22FF8AF99863}" sibTransId="{849EE97A-5C82-4E02-ADD3-DCE4FF72D04A}"/>
    <dgm:cxn modelId="{9A6138EE-B177-473F-B68F-1F7324E64CD4}" srcId="{CBC5071E-B461-4AA7-8C48-470D3B6AC13A}" destId="{D973FAE0-9244-423D-867D-A80317D6CE33}" srcOrd="0" destOrd="0" parTransId="{A8BBCACA-8020-4B4E-9149-D277972992CD}" sibTransId="{92C6459C-B9CA-46F6-B659-0B1154055289}"/>
    <dgm:cxn modelId="{6CA724FA-D26C-441D-8DAB-B3CFD37E01CC}" srcId="{E085EBFD-16FE-432C-8D5E-7C93247F56C5}" destId="{24674538-6EDB-4535-AE2E-77282EA6F8AB}" srcOrd="0" destOrd="0" parTransId="{FC1F4AFC-17A4-4C41-BF82-E43C65BDD800}" sibTransId="{52EA6BC2-659E-4A44-8DB9-714448BA6425}"/>
    <dgm:cxn modelId="{90DAB6D7-BCA0-4199-B59B-7936A2A1529A}" type="presParOf" srcId="{D8BD58E7-7CE2-48C5-9E21-CBD0276227F9}" destId="{706432BB-AE22-467A-8ED4-D3520A2B81A3}" srcOrd="0" destOrd="0" presId="urn:microsoft.com/office/officeart/2005/8/layout/chevron2"/>
    <dgm:cxn modelId="{60819215-1FB2-4CDF-A9B2-67746D9FC06E}" type="presParOf" srcId="{706432BB-AE22-467A-8ED4-D3520A2B81A3}" destId="{EDA7B084-6D6F-4F6F-976E-D6B19B5C895D}" srcOrd="0" destOrd="0" presId="urn:microsoft.com/office/officeart/2005/8/layout/chevron2"/>
    <dgm:cxn modelId="{127886AE-7C55-43EA-A379-FFE1559D3997}" type="presParOf" srcId="{706432BB-AE22-467A-8ED4-D3520A2B81A3}" destId="{D420C242-959D-4F78-8707-D23F5821F29B}" srcOrd="1" destOrd="0" presId="urn:microsoft.com/office/officeart/2005/8/layout/chevron2"/>
    <dgm:cxn modelId="{DE319F4E-9091-4A03-9799-4AA8C104C3B9}" type="presParOf" srcId="{D8BD58E7-7CE2-48C5-9E21-CBD0276227F9}" destId="{67D996B4-2BD5-4573-8CCA-B45498E35F98}" srcOrd="1" destOrd="0" presId="urn:microsoft.com/office/officeart/2005/8/layout/chevron2"/>
    <dgm:cxn modelId="{321A1B85-3FC6-46D2-A6FA-8F684AA776E0}" type="presParOf" srcId="{D8BD58E7-7CE2-48C5-9E21-CBD0276227F9}" destId="{5C1D4430-AB10-44B8-A7F4-0BD9FEC5A370}" srcOrd="2" destOrd="0" presId="urn:microsoft.com/office/officeart/2005/8/layout/chevron2"/>
    <dgm:cxn modelId="{01B37145-208E-4DB8-953E-4D4510F5A7CD}" type="presParOf" srcId="{5C1D4430-AB10-44B8-A7F4-0BD9FEC5A370}" destId="{53AB068C-B049-4ADC-8E3F-412D998EA35C}" srcOrd="0" destOrd="0" presId="urn:microsoft.com/office/officeart/2005/8/layout/chevron2"/>
    <dgm:cxn modelId="{B7D27DAF-776B-4043-A1E7-42CCAA5E4203}" type="presParOf" srcId="{5C1D4430-AB10-44B8-A7F4-0BD9FEC5A370}" destId="{AE9C95D2-9D2D-4B27-B434-90E3D80425FB}" srcOrd="1" destOrd="0" presId="urn:microsoft.com/office/officeart/2005/8/layout/chevron2"/>
    <dgm:cxn modelId="{71D7F0EA-8684-4980-A8FC-E1F4682385DA}" type="presParOf" srcId="{D8BD58E7-7CE2-48C5-9E21-CBD0276227F9}" destId="{7F9A2A75-F2A2-46DE-87E8-8D000887BD6B}" srcOrd="3" destOrd="0" presId="urn:microsoft.com/office/officeart/2005/8/layout/chevron2"/>
    <dgm:cxn modelId="{5D37BFD9-D031-48EE-AFAE-7BBA5AEAB055}" type="presParOf" srcId="{D8BD58E7-7CE2-48C5-9E21-CBD0276227F9}" destId="{DE3DBA93-68E6-498E-9BE0-F02EF49EFA53}" srcOrd="4" destOrd="0" presId="urn:microsoft.com/office/officeart/2005/8/layout/chevron2"/>
    <dgm:cxn modelId="{B4FDEA14-5D79-4A08-BDEE-A2C13541C9CA}" type="presParOf" srcId="{DE3DBA93-68E6-498E-9BE0-F02EF49EFA53}" destId="{1E54A4D2-6117-4717-9DA2-CC7E67EEC285}" srcOrd="0" destOrd="0" presId="urn:microsoft.com/office/officeart/2005/8/layout/chevron2"/>
    <dgm:cxn modelId="{56F24618-706A-4218-911A-3D757B197F94}" type="presParOf" srcId="{DE3DBA93-68E6-498E-9BE0-F02EF49EFA53}" destId="{B1B64808-FD63-4325-A31E-4EC76B06407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67C847-06A8-4A70-8EE5-783BDACCF7D4}"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24674538-6EDB-4535-AE2E-77282EA6F8AB}">
      <dgm:prSet phldrT="[文本]"/>
      <dgm:spPr/>
      <dgm:t>
        <a:bodyPr/>
        <a:lstStyle/>
        <a:p>
          <a:r>
            <a:rPr lang="en-US" altLang="en-US" dirty="0"/>
            <a:t>2002</a:t>
          </a:r>
          <a:r>
            <a:rPr lang="zh-CN" altLang="en-US" dirty="0"/>
            <a:t>年，</a:t>
          </a:r>
          <a:r>
            <a:rPr lang="en-US" altLang="en-US" dirty="0"/>
            <a:t>Rasmussen</a:t>
          </a:r>
          <a:r>
            <a:rPr lang="zh-CN" altLang="en-US" dirty="0"/>
            <a:t>和</a:t>
          </a:r>
          <a:r>
            <a:rPr lang="en-US" altLang="en-US" dirty="0" err="1"/>
            <a:t>Ghahramani</a:t>
          </a:r>
          <a:r>
            <a:rPr lang="zh-CN" altLang="en-US" dirty="0"/>
            <a:t>提出了无限髙斯过程专家模型，每一个专家同样是高斯过程回归模型。与之前相比，它将混合成分的个数扩展到了无限个，采用了依赖于输入的</a:t>
          </a:r>
          <a:r>
            <a:rPr lang="en-US" altLang="en-US" dirty="0"/>
            <a:t>DP</a:t>
          </a:r>
          <a:r>
            <a:rPr lang="zh-CN" altLang="en-US" dirty="0"/>
            <a:t>作为混合权重的先验模型。</a:t>
          </a:r>
        </a:p>
      </dgm:t>
    </dgm:pt>
    <dgm:pt modelId="{FC1F4AFC-17A4-4C41-BF82-E43C65BDD800}" type="parTrans" cxnId="{6CA724FA-D26C-441D-8DAB-B3CFD37E01CC}">
      <dgm:prSet/>
      <dgm:spPr/>
      <dgm:t>
        <a:bodyPr/>
        <a:lstStyle/>
        <a:p>
          <a:endParaRPr lang="zh-CN" altLang="en-US"/>
        </a:p>
      </dgm:t>
    </dgm:pt>
    <dgm:pt modelId="{52EA6BC2-659E-4A44-8DB9-714448BA6425}" type="sibTrans" cxnId="{6CA724FA-D26C-441D-8DAB-B3CFD37E01CC}">
      <dgm:prSet/>
      <dgm:spPr/>
      <dgm:t>
        <a:bodyPr/>
        <a:lstStyle/>
        <a:p>
          <a:endParaRPr lang="zh-CN" altLang="en-US"/>
        </a:p>
      </dgm:t>
    </dgm:pt>
    <dgm:pt modelId="{D973FAE0-9244-423D-867D-A80317D6CE33}">
      <dgm:prSet phldrT="[文本]"/>
      <dgm:spPr/>
      <dgm:t>
        <a:bodyPr/>
        <a:lstStyle/>
        <a:p>
          <a:r>
            <a:rPr lang="en-US" altLang="en-US" dirty="0"/>
            <a:t>2006</a:t>
          </a:r>
          <a:r>
            <a:rPr lang="zh-CN" altLang="en-US" dirty="0"/>
            <a:t>年在无限高斯过程专家模型的基础上，</a:t>
          </a:r>
          <a:r>
            <a:rPr lang="en-US" altLang="en-US" dirty="0" err="1"/>
            <a:t>Meeds</a:t>
          </a:r>
          <a:r>
            <a:rPr lang="zh-CN" altLang="en-US" dirty="0"/>
            <a:t>和</a:t>
          </a:r>
          <a:r>
            <a:rPr lang="en-US" altLang="en-US" dirty="0" err="1"/>
            <a:t>Osindero</a:t>
          </a:r>
          <a:r>
            <a:rPr lang="zh-CN" altLang="en-US" dirty="0"/>
            <a:t>提出了一个新的产生式的高斯过程混合模型，该模型假设了观测输入服从高斯分布，并且在估计混合权重时，利用到了观测输入的分布。</a:t>
          </a:r>
        </a:p>
      </dgm:t>
    </dgm:pt>
    <dgm:pt modelId="{A8BBCACA-8020-4B4E-9149-D277972992CD}" type="parTrans" cxnId="{9A6138EE-B177-473F-B68F-1F7324E64CD4}">
      <dgm:prSet/>
      <dgm:spPr/>
      <dgm:t>
        <a:bodyPr/>
        <a:lstStyle/>
        <a:p>
          <a:endParaRPr lang="zh-CN" altLang="en-US"/>
        </a:p>
      </dgm:t>
    </dgm:pt>
    <dgm:pt modelId="{92C6459C-B9CA-46F6-B659-0B1154055289}" type="sibTrans" cxnId="{9A6138EE-B177-473F-B68F-1F7324E64CD4}">
      <dgm:prSet/>
      <dgm:spPr/>
      <dgm:t>
        <a:bodyPr/>
        <a:lstStyle/>
        <a:p>
          <a:endParaRPr lang="zh-CN" altLang="en-US"/>
        </a:p>
      </dgm:t>
    </dgm:pt>
    <dgm:pt modelId="{87463B6F-AE6B-4A5B-BF1C-EE664BBC0060}">
      <dgm:prSet phldrT="[文本]"/>
      <dgm:spPr/>
      <dgm:t>
        <a:bodyPr/>
        <a:lstStyle/>
        <a:p>
          <a:endParaRPr lang="zh-CN" altLang="en-US" dirty="0"/>
        </a:p>
      </dgm:t>
    </dgm:pt>
    <dgm:pt modelId="{DC204839-F808-49C6-A69B-22FF8AF99863}" type="parTrans" cxnId="{F53D87D7-358D-4BDB-B637-A7DAD92D89E8}">
      <dgm:prSet/>
      <dgm:spPr/>
      <dgm:t>
        <a:bodyPr/>
        <a:lstStyle/>
        <a:p>
          <a:endParaRPr lang="zh-CN" altLang="en-US"/>
        </a:p>
      </dgm:t>
    </dgm:pt>
    <dgm:pt modelId="{849EE97A-5C82-4E02-ADD3-DCE4FF72D04A}" type="sibTrans" cxnId="{F53D87D7-358D-4BDB-B637-A7DAD92D89E8}">
      <dgm:prSet/>
      <dgm:spPr/>
      <dgm:t>
        <a:bodyPr/>
        <a:lstStyle/>
        <a:p>
          <a:endParaRPr lang="zh-CN" altLang="en-US"/>
        </a:p>
      </dgm:t>
    </dgm:pt>
    <dgm:pt modelId="{941D72AB-A1DA-497D-80B4-90882DD1D4DD}">
      <dgm:prSet phldrT="[文本]"/>
      <dgm:spPr/>
      <dgm:t>
        <a:bodyPr/>
        <a:lstStyle/>
        <a:p>
          <a:r>
            <a:rPr lang="en-US" altLang="en-US" dirty="0"/>
            <a:t>2009</a:t>
          </a:r>
          <a:r>
            <a:rPr lang="zh-CN" altLang="en-US" dirty="0"/>
            <a:t>年，</a:t>
          </a:r>
          <a:r>
            <a:rPr lang="en-US" altLang="en-US" dirty="0"/>
            <a:t>Yuan</a:t>
          </a:r>
          <a:r>
            <a:rPr lang="zh-CN" altLang="en-US" dirty="0"/>
            <a:t>和</a:t>
          </a:r>
          <a:r>
            <a:rPr lang="en-US" altLang="en-US" dirty="0"/>
            <a:t>Neubauer</a:t>
          </a:r>
          <a:r>
            <a:rPr lang="zh-CN" altLang="en-US" dirty="0"/>
            <a:t>首先使用线性高斯过程模型作为混合成分的模型，提出了变分高斯过程混合模型，提供了处理大规模数据的潜力。</a:t>
          </a:r>
        </a:p>
      </dgm:t>
    </dgm:pt>
    <dgm:pt modelId="{5891F4C2-08D8-48BF-8A09-E6ACFF37F4A5}" type="parTrans" cxnId="{FB1059B1-3B5C-4B63-ABB0-B3A43B90871C}">
      <dgm:prSet/>
      <dgm:spPr/>
      <dgm:t>
        <a:bodyPr/>
        <a:lstStyle/>
        <a:p>
          <a:endParaRPr lang="zh-CN" altLang="en-US"/>
        </a:p>
      </dgm:t>
    </dgm:pt>
    <dgm:pt modelId="{718DEEE8-78F6-47B7-845D-B80E48668793}" type="sibTrans" cxnId="{FB1059B1-3B5C-4B63-ABB0-B3A43B90871C}">
      <dgm:prSet/>
      <dgm:spPr/>
      <dgm:t>
        <a:bodyPr/>
        <a:lstStyle/>
        <a:p>
          <a:endParaRPr lang="zh-CN" altLang="en-US"/>
        </a:p>
      </dgm:t>
    </dgm:pt>
    <dgm:pt modelId="{CBC5071E-B461-4AA7-8C48-470D3B6AC13A}">
      <dgm:prSet phldrT="[文本]"/>
      <dgm:spPr/>
      <dgm:t>
        <a:bodyPr/>
        <a:lstStyle/>
        <a:p>
          <a:endParaRPr lang="zh-CN" altLang="en-US" dirty="0"/>
        </a:p>
      </dgm:t>
    </dgm:pt>
    <dgm:pt modelId="{B3476D34-1888-42EB-8336-D8DA7CCD6471}" type="sibTrans" cxnId="{00739C7C-6266-44CD-AF5C-115BCA51B1D3}">
      <dgm:prSet/>
      <dgm:spPr/>
      <dgm:t>
        <a:bodyPr/>
        <a:lstStyle/>
        <a:p>
          <a:endParaRPr lang="zh-CN" altLang="en-US"/>
        </a:p>
      </dgm:t>
    </dgm:pt>
    <dgm:pt modelId="{1EBB14AA-E2D2-4341-9CCA-8A057ADA12FD}" type="parTrans" cxnId="{00739C7C-6266-44CD-AF5C-115BCA51B1D3}">
      <dgm:prSet/>
      <dgm:spPr/>
      <dgm:t>
        <a:bodyPr/>
        <a:lstStyle/>
        <a:p>
          <a:endParaRPr lang="zh-CN" altLang="en-US"/>
        </a:p>
      </dgm:t>
    </dgm:pt>
    <dgm:pt modelId="{E085EBFD-16FE-432C-8D5E-7C93247F56C5}">
      <dgm:prSet phldrT="[文本]"/>
      <dgm:spPr/>
      <dgm:t>
        <a:bodyPr/>
        <a:lstStyle/>
        <a:p>
          <a:endParaRPr lang="zh-CN" altLang="en-US" dirty="0"/>
        </a:p>
      </dgm:t>
    </dgm:pt>
    <dgm:pt modelId="{2E61B2B2-D9CB-4937-9831-1CD74400C55B}" type="sibTrans" cxnId="{737D95BA-3389-44A1-8529-20AC192BEA8A}">
      <dgm:prSet/>
      <dgm:spPr/>
      <dgm:t>
        <a:bodyPr/>
        <a:lstStyle/>
        <a:p>
          <a:endParaRPr lang="zh-CN" altLang="en-US"/>
        </a:p>
      </dgm:t>
    </dgm:pt>
    <dgm:pt modelId="{3DBE573B-F4AD-41FF-961D-F9D6607DFC59}" type="parTrans" cxnId="{737D95BA-3389-44A1-8529-20AC192BEA8A}">
      <dgm:prSet/>
      <dgm:spPr/>
      <dgm:t>
        <a:bodyPr/>
        <a:lstStyle/>
        <a:p>
          <a:endParaRPr lang="zh-CN" altLang="en-US"/>
        </a:p>
      </dgm:t>
    </dgm:pt>
    <dgm:pt modelId="{AE326225-5401-4CB1-93BB-CDEC7BAD9D2C}">
      <dgm:prSet/>
      <dgm:spPr/>
      <dgm:t>
        <a:bodyPr/>
        <a:lstStyle/>
        <a:p>
          <a:endParaRPr lang="zh-CN" altLang="en-US"/>
        </a:p>
      </dgm:t>
    </dgm:pt>
    <dgm:pt modelId="{FF1B00A7-89CC-40DA-881F-10335B033144}" type="parTrans" cxnId="{283759B7-B7CC-4497-A2EA-7753FD35D544}">
      <dgm:prSet/>
      <dgm:spPr/>
      <dgm:t>
        <a:bodyPr/>
        <a:lstStyle/>
        <a:p>
          <a:endParaRPr lang="zh-CN" altLang="en-US"/>
        </a:p>
      </dgm:t>
    </dgm:pt>
    <dgm:pt modelId="{D51EF612-2A45-41AD-944A-591448B8796C}" type="sibTrans" cxnId="{283759B7-B7CC-4497-A2EA-7753FD35D544}">
      <dgm:prSet/>
      <dgm:spPr/>
      <dgm:t>
        <a:bodyPr/>
        <a:lstStyle/>
        <a:p>
          <a:endParaRPr lang="zh-CN" altLang="en-US"/>
        </a:p>
      </dgm:t>
    </dgm:pt>
    <dgm:pt modelId="{1E5BDAC9-B59E-4063-9522-DA5E1F005723}">
      <dgm:prSet/>
      <dgm:spPr/>
      <dgm:t>
        <a:bodyPr/>
        <a:lstStyle/>
        <a:p>
          <a:r>
            <a:rPr lang="en-US" altLang="en-US" dirty="0"/>
            <a:t>2011</a:t>
          </a:r>
          <a:r>
            <a:rPr lang="zh-CN" altLang="en-US" dirty="0"/>
            <a:t>年</a:t>
          </a:r>
          <a:r>
            <a:rPr lang="en-US" altLang="en-US" dirty="0"/>
            <a:t>Sun</a:t>
          </a:r>
          <a:r>
            <a:rPr lang="zh-CN" altLang="en-US" dirty="0"/>
            <a:t>和</a:t>
          </a:r>
          <a:r>
            <a:rPr lang="en-US" altLang="en-US" dirty="0"/>
            <a:t>Xu</a:t>
          </a:r>
          <a:r>
            <a:rPr lang="zh-CN" altLang="en-US" dirty="0"/>
            <a:t>提出了无限高斯过程混合模型及变分推理算法。该模型同样是基于线性高斯过程模型，从而使得变分推理算法能够实现。并且观测输入的分布被假设为混合高斯分布，更加符合多模态数据建模的思想。</a:t>
          </a:r>
        </a:p>
      </dgm:t>
    </dgm:pt>
    <dgm:pt modelId="{0B7108EA-D5C2-4080-BEB3-847309C4AD60}" type="parTrans" cxnId="{66C6ED44-6B65-4B80-BA32-22F84CDA3499}">
      <dgm:prSet/>
      <dgm:spPr/>
      <dgm:t>
        <a:bodyPr/>
        <a:lstStyle/>
        <a:p>
          <a:endParaRPr lang="zh-CN" altLang="en-US"/>
        </a:p>
      </dgm:t>
    </dgm:pt>
    <dgm:pt modelId="{98B1C89B-8769-4976-96D0-E44EE7FDC8A1}" type="sibTrans" cxnId="{66C6ED44-6B65-4B80-BA32-22F84CDA3499}">
      <dgm:prSet/>
      <dgm:spPr/>
      <dgm:t>
        <a:bodyPr/>
        <a:lstStyle/>
        <a:p>
          <a:endParaRPr lang="zh-CN" altLang="en-US"/>
        </a:p>
      </dgm:t>
    </dgm:pt>
    <dgm:pt modelId="{D8BD58E7-7CE2-48C5-9E21-CBD0276227F9}" type="pres">
      <dgm:prSet presAssocID="{9E67C847-06A8-4A70-8EE5-783BDACCF7D4}" presName="linearFlow" presStyleCnt="0">
        <dgm:presLayoutVars>
          <dgm:dir/>
          <dgm:animLvl val="lvl"/>
          <dgm:resizeHandles val="exact"/>
        </dgm:presLayoutVars>
      </dgm:prSet>
      <dgm:spPr/>
    </dgm:pt>
    <dgm:pt modelId="{706432BB-AE22-467A-8ED4-D3520A2B81A3}" type="pres">
      <dgm:prSet presAssocID="{E085EBFD-16FE-432C-8D5E-7C93247F56C5}" presName="composite" presStyleCnt="0"/>
      <dgm:spPr/>
    </dgm:pt>
    <dgm:pt modelId="{EDA7B084-6D6F-4F6F-976E-D6B19B5C895D}" type="pres">
      <dgm:prSet presAssocID="{E085EBFD-16FE-432C-8D5E-7C93247F56C5}" presName="parentText" presStyleLbl="alignNode1" presStyleIdx="0" presStyleCnt="4">
        <dgm:presLayoutVars>
          <dgm:chMax val="1"/>
          <dgm:bulletEnabled val="1"/>
        </dgm:presLayoutVars>
      </dgm:prSet>
      <dgm:spPr/>
    </dgm:pt>
    <dgm:pt modelId="{D420C242-959D-4F78-8707-D23F5821F29B}" type="pres">
      <dgm:prSet presAssocID="{E085EBFD-16FE-432C-8D5E-7C93247F56C5}" presName="descendantText" presStyleLbl="alignAcc1" presStyleIdx="0" presStyleCnt="4">
        <dgm:presLayoutVars>
          <dgm:bulletEnabled val="1"/>
        </dgm:presLayoutVars>
      </dgm:prSet>
      <dgm:spPr/>
    </dgm:pt>
    <dgm:pt modelId="{67D996B4-2BD5-4573-8CCA-B45498E35F98}" type="pres">
      <dgm:prSet presAssocID="{2E61B2B2-D9CB-4937-9831-1CD74400C55B}" presName="sp" presStyleCnt="0"/>
      <dgm:spPr/>
    </dgm:pt>
    <dgm:pt modelId="{5C1D4430-AB10-44B8-A7F4-0BD9FEC5A370}" type="pres">
      <dgm:prSet presAssocID="{CBC5071E-B461-4AA7-8C48-470D3B6AC13A}" presName="composite" presStyleCnt="0"/>
      <dgm:spPr/>
    </dgm:pt>
    <dgm:pt modelId="{53AB068C-B049-4ADC-8E3F-412D998EA35C}" type="pres">
      <dgm:prSet presAssocID="{CBC5071E-B461-4AA7-8C48-470D3B6AC13A}" presName="parentText" presStyleLbl="alignNode1" presStyleIdx="1" presStyleCnt="4">
        <dgm:presLayoutVars>
          <dgm:chMax val="1"/>
          <dgm:bulletEnabled val="1"/>
        </dgm:presLayoutVars>
      </dgm:prSet>
      <dgm:spPr/>
    </dgm:pt>
    <dgm:pt modelId="{AE9C95D2-9D2D-4B27-B434-90E3D80425FB}" type="pres">
      <dgm:prSet presAssocID="{CBC5071E-B461-4AA7-8C48-470D3B6AC13A}" presName="descendantText" presStyleLbl="alignAcc1" presStyleIdx="1" presStyleCnt="4" custLinFactNeighborX="709" custLinFactNeighborY="5677">
        <dgm:presLayoutVars>
          <dgm:bulletEnabled val="1"/>
        </dgm:presLayoutVars>
      </dgm:prSet>
      <dgm:spPr/>
    </dgm:pt>
    <dgm:pt modelId="{7F9A2A75-F2A2-46DE-87E8-8D000887BD6B}" type="pres">
      <dgm:prSet presAssocID="{B3476D34-1888-42EB-8336-D8DA7CCD6471}" presName="sp" presStyleCnt="0"/>
      <dgm:spPr/>
    </dgm:pt>
    <dgm:pt modelId="{DE3DBA93-68E6-498E-9BE0-F02EF49EFA53}" type="pres">
      <dgm:prSet presAssocID="{87463B6F-AE6B-4A5B-BF1C-EE664BBC0060}" presName="composite" presStyleCnt="0"/>
      <dgm:spPr/>
    </dgm:pt>
    <dgm:pt modelId="{1E54A4D2-6117-4717-9DA2-CC7E67EEC285}" type="pres">
      <dgm:prSet presAssocID="{87463B6F-AE6B-4A5B-BF1C-EE664BBC0060}" presName="parentText" presStyleLbl="alignNode1" presStyleIdx="2" presStyleCnt="4">
        <dgm:presLayoutVars>
          <dgm:chMax val="1"/>
          <dgm:bulletEnabled val="1"/>
        </dgm:presLayoutVars>
      </dgm:prSet>
      <dgm:spPr/>
    </dgm:pt>
    <dgm:pt modelId="{B1B64808-FD63-4325-A31E-4EC76B064079}" type="pres">
      <dgm:prSet presAssocID="{87463B6F-AE6B-4A5B-BF1C-EE664BBC0060}" presName="descendantText" presStyleLbl="alignAcc1" presStyleIdx="2" presStyleCnt="4">
        <dgm:presLayoutVars>
          <dgm:bulletEnabled val="1"/>
        </dgm:presLayoutVars>
      </dgm:prSet>
      <dgm:spPr/>
    </dgm:pt>
    <dgm:pt modelId="{08343F9F-2238-495E-97AC-76B74FF913EA}" type="pres">
      <dgm:prSet presAssocID="{849EE97A-5C82-4E02-ADD3-DCE4FF72D04A}" presName="sp" presStyleCnt="0"/>
      <dgm:spPr/>
    </dgm:pt>
    <dgm:pt modelId="{50E4A4E3-1581-4AC7-8A91-0F29F15048B6}" type="pres">
      <dgm:prSet presAssocID="{AE326225-5401-4CB1-93BB-CDEC7BAD9D2C}" presName="composite" presStyleCnt="0"/>
      <dgm:spPr/>
    </dgm:pt>
    <dgm:pt modelId="{6CF0C085-8625-46F7-8744-A0107B552665}" type="pres">
      <dgm:prSet presAssocID="{AE326225-5401-4CB1-93BB-CDEC7BAD9D2C}" presName="parentText" presStyleLbl="alignNode1" presStyleIdx="3" presStyleCnt="4">
        <dgm:presLayoutVars>
          <dgm:chMax val="1"/>
          <dgm:bulletEnabled val="1"/>
        </dgm:presLayoutVars>
      </dgm:prSet>
      <dgm:spPr/>
    </dgm:pt>
    <dgm:pt modelId="{D46FDF18-4E7A-457F-8D28-969EF6FA9AEF}" type="pres">
      <dgm:prSet presAssocID="{AE326225-5401-4CB1-93BB-CDEC7BAD9D2C}" presName="descendantText" presStyleLbl="alignAcc1" presStyleIdx="3" presStyleCnt="4">
        <dgm:presLayoutVars>
          <dgm:bulletEnabled val="1"/>
        </dgm:presLayoutVars>
      </dgm:prSet>
      <dgm:spPr/>
    </dgm:pt>
  </dgm:ptLst>
  <dgm:cxnLst>
    <dgm:cxn modelId="{FC56FE26-E7C7-42DC-A2AA-898FCB6640A9}" type="presOf" srcId="{1E5BDAC9-B59E-4063-9522-DA5E1F005723}" destId="{D46FDF18-4E7A-457F-8D28-969EF6FA9AEF}" srcOrd="0" destOrd="0" presId="urn:microsoft.com/office/officeart/2005/8/layout/chevron2"/>
    <dgm:cxn modelId="{A1EB233D-6C5A-4115-B887-FED1F4200DD2}" type="presOf" srcId="{AE326225-5401-4CB1-93BB-CDEC7BAD9D2C}" destId="{6CF0C085-8625-46F7-8744-A0107B552665}" srcOrd="0" destOrd="0" presId="urn:microsoft.com/office/officeart/2005/8/layout/chevron2"/>
    <dgm:cxn modelId="{DC774560-8FB6-4DA6-8306-E07F4BE49D4A}" type="presOf" srcId="{CBC5071E-B461-4AA7-8C48-470D3B6AC13A}" destId="{53AB068C-B049-4ADC-8E3F-412D998EA35C}" srcOrd="0" destOrd="0" presId="urn:microsoft.com/office/officeart/2005/8/layout/chevron2"/>
    <dgm:cxn modelId="{66C6ED44-6B65-4B80-BA32-22F84CDA3499}" srcId="{AE326225-5401-4CB1-93BB-CDEC7BAD9D2C}" destId="{1E5BDAC9-B59E-4063-9522-DA5E1F005723}" srcOrd="0" destOrd="0" parTransId="{0B7108EA-D5C2-4080-BEB3-847309C4AD60}" sibTransId="{98B1C89B-8769-4976-96D0-E44EE7FDC8A1}"/>
    <dgm:cxn modelId="{E6B16378-0A11-4A31-A93D-F3D02D035657}" type="presOf" srcId="{87463B6F-AE6B-4A5B-BF1C-EE664BBC0060}" destId="{1E54A4D2-6117-4717-9DA2-CC7E67EEC285}" srcOrd="0" destOrd="0" presId="urn:microsoft.com/office/officeart/2005/8/layout/chevron2"/>
    <dgm:cxn modelId="{75D6F97A-A113-4923-9F3A-AEEF606D17E9}" type="presOf" srcId="{24674538-6EDB-4535-AE2E-77282EA6F8AB}" destId="{D420C242-959D-4F78-8707-D23F5821F29B}" srcOrd="0" destOrd="0" presId="urn:microsoft.com/office/officeart/2005/8/layout/chevron2"/>
    <dgm:cxn modelId="{00739C7C-6266-44CD-AF5C-115BCA51B1D3}" srcId="{9E67C847-06A8-4A70-8EE5-783BDACCF7D4}" destId="{CBC5071E-B461-4AA7-8C48-470D3B6AC13A}" srcOrd="1" destOrd="0" parTransId="{1EBB14AA-E2D2-4341-9CCA-8A057ADA12FD}" sibTransId="{B3476D34-1888-42EB-8336-D8DA7CCD6471}"/>
    <dgm:cxn modelId="{9D35BD95-2DE6-4878-86F5-F0F596E37A18}" type="presOf" srcId="{D973FAE0-9244-423D-867D-A80317D6CE33}" destId="{AE9C95D2-9D2D-4B27-B434-90E3D80425FB}" srcOrd="0" destOrd="0" presId="urn:microsoft.com/office/officeart/2005/8/layout/chevron2"/>
    <dgm:cxn modelId="{E476569D-DC1F-4970-B211-297E759623A7}" type="presOf" srcId="{E085EBFD-16FE-432C-8D5E-7C93247F56C5}" destId="{EDA7B084-6D6F-4F6F-976E-D6B19B5C895D}" srcOrd="0" destOrd="0" presId="urn:microsoft.com/office/officeart/2005/8/layout/chevron2"/>
    <dgm:cxn modelId="{FB1059B1-3B5C-4B63-ABB0-B3A43B90871C}" srcId="{87463B6F-AE6B-4A5B-BF1C-EE664BBC0060}" destId="{941D72AB-A1DA-497D-80B4-90882DD1D4DD}" srcOrd="0" destOrd="0" parTransId="{5891F4C2-08D8-48BF-8A09-E6ACFF37F4A5}" sibTransId="{718DEEE8-78F6-47B7-845D-B80E48668793}"/>
    <dgm:cxn modelId="{283759B7-B7CC-4497-A2EA-7753FD35D544}" srcId="{9E67C847-06A8-4A70-8EE5-783BDACCF7D4}" destId="{AE326225-5401-4CB1-93BB-CDEC7BAD9D2C}" srcOrd="3" destOrd="0" parTransId="{FF1B00A7-89CC-40DA-881F-10335B033144}" sibTransId="{D51EF612-2A45-41AD-944A-591448B8796C}"/>
    <dgm:cxn modelId="{737D95BA-3389-44A1-8529-20AC192BEA8A}" srcId="{9E67C847-06A8-4A70-8EE5-783BDACCF7D4}" destId="{E085EBFD-16FE-432C-8D5E-7C93247F56C5}" srcOrd="0" destOrd="0" parTransId="{3DBE573B-F4AD-41FF-961D-F9D6607DFC59}" sibTransId="{2E61B2B2-D9CB-4937-9831-1CD74400C55B}"/>
    <dgm:cxn modelId="{C420EEBA-F709-4E29-BE6A-7B077EE2C2BA}" type="presOf" srcId="{941D72AB-A1DA-497D-80B4-90882DD1D4DD}" destId="{B1B64808-FD63-4325-A31E-4EC76B064079}" srcOrd="0" destOrd="0" presId="urn:microsoft.com/office/officeart/2005/8/layout/chevron2"/>
    <dgm:cxn modelId="{618CD4BD-773C-4D64-8404-3341DA601836}" type="presOf" srcId="{9E67C847-06A8-4A70-8EE5-783BDACCF7D4}" destId="{D8BD58E7-7CE2-48C5-9E21-CBD0276227F9}" srcOrd="0" destOrd="0" presId="urn:microsoft.com/office/officeart/2005/8/layout/chevron2"/>
    <dgm:cxn modelId="{F53D87D7-358D-4BDB-B637-A7DAD92D89E8}" srcId="{9E67C847-06A8-4A70-8EE5-783BDACCF7D4}" destId="{87463B6F-AE6B-4A5B-BF1C-EE664BBC0060}" srcOrd="2" destOrd="0" parTransId="{DC204839-F808-49C6-A69B-22FF8AF99863}" sibTransId="{849EE97A-5C82-4E02-ADD3-DCE4FF72D04A}"/>
    <dgm:cxn modelId="{9A6138EE-B177-473F-B68F-1F7324E64CD4}" srcId="{CBC5071E-B461-4AA7-8C48-470D3B6AC13A}" destId="{D973FAE0-9244-423D-867D-A80317D6CE33}" srcOrd="0" destOrd="0" parTransId="{A8BBCACA-8020-4B4E-9149-D277972992CD}" sibTransId="{92C6459C-B9CA-46F6-B659-0B1154055289}"/>
    <dgm:cxn modelId="{6CA724FA-D26C-441D-8DAB-B3CFD37E01CC}" srcId="{E085EBFD-16FE-432C-8D5E-7C93247F56C5}" destId="{24674538-6EDB-4535-AE2E-77282EA6F8AB}" srcOrd="0" destOrd="0" parTransId="{FC1F4AFC-17A4-4C41-BF82-E43C65BDD800}" sibTransId="{52EA6BC2-659E-4A44-8DB9-714448BA6425}"/>
    <dgm:cxn modelId="{90DAB6D7-BCA0-4199-B59B-7936A2A1529A}" type="presParOf" srcId="{D8BD58E7-7CE2-48C5-9E21-CBD0276227F9}" destId="{706432BB-AE22-467A-8ED4-D3520A2B81A3}" srcOrd="0" destOrd="0" presId="urn:microsoft.com/office/officeart/2005/8/layout/chevron2"/>
    <dgm:cxn modelId="{60819215-1FB2-4CDF-A9B2-67746D9FC06E}" type="presParOf" srcId="{706432BB-AE22-467A-8ED4-D3520A2B81A3}" destId="{EDA7B084-6D6F-4F6F-976E-D6B19B5C895D}" srcOrd="0" destOrd="0" presId="urn:microsoft.com/office/officeart/2005/8/layout/chevron2"/>
    <dgm:cxn modelId="{127886AE-7C55-43EA-A379-FFE1559D3997}" type="presParOf" srcId="{706432BB-AE22-467A-8ED4-D3520A2B81A3}" destId="{D420C242-959D-4F78-8707-D23F5821F29B}" srcOrd="1" destOrd="0" presId="urn:microsoft.com/office/officeart/2005/8/layout/chevron2"/>
    <dgm:cxn modelId="{DE319F4E-9091-4A03-9799-4AA8C104C3B9}" type="presParOf" srcId="{D8BD58E7-7CE2-48C5-9E21-CBD0276227F9}" destId="{67D996B4-2BD5-4573-8CCA-B45498E35F98}" srcOrd="1" destOrd="0" presId="urn:microsoft.com/office/officeart/2005/8/layout/chevron2"/>
    <dgm:cxn modelId="{321A1B85-3FC6-46D2-A6FA-8F684AA776E0}" type="presParOf" srcId="{D8BD58E7-7CE2-48C5-9E21-CBD0276227F9}" destId="{5C1D4430-AB10-44B8-A7F4-0BD9FEC5A370}" srcOrd="2" destOrd="0" presId="urn:microsoft.com/office/officeart/2005/8/layout/chevron2"/>
    <dgm:cxn modelId="{01B37145-208E-4DB8-953E-4D4510F5A7CD}" type="presParOf" srcId="{5C1D4430-AB10-44B8-A7F4-0BD9FEC5A370}" destId="{53AB068C-B049-4ADC-8E3F-412D998EA35C}" srcOrd="0" destOrd="0" presId="urn:microsoft.com/office/officeart/2005/8/layout/chevron2"/>
    <dgm:cxn modelId="{B7D27DAF-776B-4043-A1E7-42CCAA5E4203}" type="presParOf" srcId="{5C1D4430-AB10-44B8-A7F4-0BD9FEC5A370}" destId="{AE9C95D2-9D2D-4B27-B434-90E3D80425FB}" srcOrd="1" destOrd="0" presId="urn:microsoft.com/office/officeart/2005/8/layout/chevron2"/>
    <dgm:cxn modelId="{71D7F0EA-8684-4980-A8FC-E1F4682385DA}" type="presParOf" srcId="{D8BD58E7-7CE2-48C5-9E21-CBD0276227F9}" destId="{7F9A2A75-F2A2-46DE-87E8-8D000887BD6B}" srcOrd="3" destOrd="0" presId="urn:microsoft.com/office/officeart/2005/8/layout/chevron2"/>
    <dgm:cxn modelId="{5D37BFD9-D031-48EE-AFAE-7BBA5AEAB055}" type="presParOf" srcId="{D8BD58E7-7CE2-48C5-9E21-CBD0276227F9}" destId="{DE3DBA93-68E6-498E-9BE0-F02EF49EFA53}" srcOrd="4" destOrd="0" presId="urn:microsoft.com/office/officeart/2005/8/layout/chevron2"/>
    <dgm:cxn modelId="{B4FDEA14-5D79-4A08-BDEE-A2C13541C9CA}" type="presParOf" srcId="{DE3DBA93-68E6-498E-9BE0-F02EF49EFA53}" destId="{1E54A4D2-6117-4717-9DA2-CC7E67EEC285}" srcOrd="0" destOrd="0" presId="urn:microsoft.com/office/officeart/2005/8/layout/chevron2"/>
    <dgm:cxn modelId="{56F24618-706A-4218-911A-3D757B197F94}" type="presParOf" srcId="{DE3DBA93-68E6-498E-9BE0-F02EF49EFA53}" destId="{B1B64808-FD63-4325-A31E-4EC76B064079}" srcOrd="1" destOrd="0" presId="urn:microsoft.com/office/officeart/2005/8/layout/chevron2"/>
    <dgm:cxn modelId="{D7CCCBDD-A28D-413F-9463-A48999D6FDF1}" type="presParOf" srcId="{D8BD58E7-7CE2-48C5-9E21-CBD0276227F9}" destId="{08343F9F-2238-495E-97AC-76B74FF913EA}" srcOrd="5" destOrd="0" presId="urn:microsoft.com/office/officeart/2005/8/layout/chevron2"/>
    <dgm:cxn modelId="{4B4FFC25-08A5-495A-8452-F78C096D90CB}" type="presParOf" srcId="{D8BD58E7-7CE2-48C5-9E21-CBD0276227F9}" destId="{50E4A4E3-1581-4AC7-8A91-0F29F15048B6}" srcOrd="6" destOrd="0" presId="urn:microsoft.com/office/officeart/2005/8/layout/chevron2"/>
    <dgm:cxn modelId="{524C1738-0EF3-4E67-92CC-E7E47188381E}" type="presParOf" srcId="{50E4A4E3-1581-4AC7-8A91-0F29F15048B6}" destId="{6CF0C085-8625-46F7-8744-A0107B552665}" srcOrd="0" destOrd="0" presId="urn:microsoft.com/office/officeart/2005/8/layout/chevron2"/>
    <dgm:cxn modelId="{F93C6170-6A02-4AD8-9ADE-B072CCF28240}" type="presParOf" srcId="{50E4A4E3-1581-4AC7-8A91-0F29F15048B6}" destId="{D46FDF18-4E7A-457F-8D28-969EF6FA9AE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7B084-6D6F-4F6F-976E-D6B19B5C895D}">
      <dsp:nvSpPr>
        <dsp:cNvPr id="0" name=""/>
        <dsp:cNvSpPr/>
      </dsp:nvSpPr>
      <dsp:spPr>
        <a:xfrm rot="5400000">
          <a:off x="-233082" y="235538"/>
          <a:ext cx="1553884" cy="1087719"/>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dsp:txBody>
      <dsp:txXfrm rot="-5400000">
        <a:off x="1" y="546316"/>
        <a:ext cx="1087719" cy="466165"/>
      </dsp:txXfrm>
    </dsp:sp>
    <dsp:sp modelId="{D420C242-959D-4F78-8707-D23F5821F29B}">
      <dsp:nvSpPr>
        <dsp:cNvPr id="0" name=""/>
        <dsp:cNvSpPr/>
      </dsp:nvSpPr>
      <dsp:spPr>
        <a:xfrm rot="5400000">
          <a:off x="5408407" y="-4318232"/>
          <a:ext cx="1010025" cy="965140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en-US" sz="2200" kern="1200" dirty="0"/>
            <a:t>1965 </a:t>
          </a:r>
          <a:r>
            <a:rPr lang="zh-CN" altLang="en-US" sz="2200" kern="1200" dirty="0"/>
            <a:t>年，</a:t>
          </a:r>
          <a:r>
            <a:rPr lang="en-US" altLang="en-US" sz="2200" kern="1200" dirty="0"/>
            <a:t>Nilsson</a:t>
          </a:r>
          <a:r>
            <a:rPr lang="zh-CN" altLang="en-US" sz="2200" kern="1200" dirty="0"/>
            <a:t>在论述神经网络单层与多层结构的基础上，提出“委员会机器”</a:t>
          </a:r>
          <a:r>
            <a:rPr lang="en-US" altLang="en-US" sz="2200" kern="1200" dirty="0"/>
            <a:t>(committee  machines)</a:t>
          </a:r>
          <a:r>
            <a:rPr lang="zh-CN" altLang="en-US" sz="2200" kern="1200" dirty="0"/>
            <a:t>的概念。</a:t>
          </a:r>
        </a:p>
      </dsp:txBody>
      <dsp:txXfrm rot="-5400000">
        <a:off x="1087720" y="51760"/>
        <a:ext cx="9602095" cy="911415"/>
      </dsp:txXfrm>
    </dsp:sp>
    <dsp:sp modelId="{53AB068C-B049-4ADC-8E3F-412D998EA35C}">
      <dsp:nvSpPr>
        <dsp:cNvPr id="0" name=""/>
        <dsp:cNvSpPr/>
      </dsp:nvSpPr>
      <dsp:spPr>
        <a:xfrm rot="5400000">
          <a:off x="-233082" y="1594820"/>
          <a:ext cx="1553884" cy="1087719"/>
        </a:xfrm>
        <a:prstGeom prst="chevron">
          <a:avLst/>
        </a:prstGeom>
        <a:solidFill>
          <a:schemeClr val="accent5">
            <a:hueOff val="0"/>
            <a:satOff val="0"/>
            <a:lumOff val="9804"/>
            <a:alphaOff val="0"/>
          </a:schemeClr>
        </a:solidFill>
        <a:ln w="12700" cap="flat" cmpd="sng" algn="ctr">
          <a:solidFill>
            <a:schemeClr val="accent5">
              <a:hueOff val="0"/>
              <a:satOff val="0"/>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dsp:txBody>
      <dsp:txXfrm rot="-5400000">
        <a:off x="1" y="1905598"/>
        <a:ext cx="1087719" cy="466165"/>
      </dsp:txXfrm>
    </dsp:sp>
    <dsp:sp modelId="{AE9C95D2-9D2D-4B27-B434-90E3D80425FB}">
      <dsp:nvSpPr>
        <dsp:cNvPr id="0" name=""/>
        <dsp:cNvSpPr/>
      </dsp:nvSpPr>
      <dsp:spPr>
        <a:xfrm rot="5400000">
          <a:off x="5408407" y="-2901611"/>
          <a:ext cx="1010025" cy="965140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en-US" sz="2200" kern="1200" dirty="0"/>
            <a:t>Jacobs</a:t>
          </a:r>
          <a:r>
            <a:rPr lang="zh-CN" altLang="en-US" sz="2200" kern="1200" dirty="0"/>
            <a:t>、</a:t>
          </a:r>
          <a:r>
            <a:rPr lang="en-US" altLang="en-US" sz="2200" kern="1200" dirty="0"/>
            <a:t>Jordan</a:t>
          </a:r>
          <a:r>
            <a:rPr lang="zh-CN" altLang="en-US" sz="2200" kern="1200" dirty="0"/>
            <a:t>、</a:t>
          </a:r>
          <a:r>
            <a:rPr lang="en-US" altLang="en-US" sz="2200" kern="1200" dirty="0" err="1"/>
            <a:t>Nowlan</a:t>
          </a:r>
          <a:r>
            <a:rPr lang="en-US" altLang="en-US" sz="2200" kern="1200" dirty="0"/>
            <a:t> </a:t>
          </a:r>
          <a:r>
            <a:rPr lang="zh-CN" altLang="en-US" sz="2200" kern="1200" dirty="0"/>
            <a:t>和 </a:t>
          </a:r>
          <a:r>
            <a:rPr lang="en-US" altLang="en-US" sz="2200" kern="1200" dirty="0"/>
            <a:t>Hinton</a:t>
          </a:r>
          <a:r>
            <a:rPr lang="zh-CN" altLang="en-US" sz="2200" kern="1200" dirty="0"/>
            <a:t>提出专家混合系统。</a:t>
          </a:r>
        </a:p>
      </dsp:txBody>
      <dsp:txXfrm rot="-5400000">
        <a:off x="1087720" y="1468381"/>
        <a:ext cx="9602095" cy="911415"/>
      </dsp:txXfrm>
    </dsp:sp>
    <dsp:sp modelId="{1E54A4D2-6117-4717-9DA2-CC7E67EEC285}">
      <dsp:nvSpPr>
        <dsp:cNvPr id="0" name=""/>
        <dsp:cNvSpPr/>
      </dsp:nvSpPr>
      <dsp:spPr>
        <a:xfrm rot="5400000">
          <a:off x="-233082" y="2954102"/>
          <a:ext cx="1553884" cy="1087719"/>
        </a:xfrm>
        <a:prstGeom prst="chevron">
          <a:avLst/>
        </a:prstGeom>
        <a:solidFill>
          <a:schemeClr val="accent5">
            <a:hueOff val="0"/>
            <a:satOff val="0"/>
            <a:lumOff val="19608"/>
            <a:alphaOff val="0"/>
          </a:schemeClr>
        </a:solidFill>
        <a:ln w="12700" cap="flat" cmpd="sng" algn="ctr">
          <a:solidFill>
            <a:schemeClr val="accent5">
              <a:hueOff val="0"/>
              <a:satOff val="0"/>
              <a:lumOff val="1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dsp:txBody>
      <dsp:txXfrm rot="-5400000">
        <a:off x="1" y="3264880"/>
        <a:ext cx="1087719" cy="466165"/>
      </dsp:txXfrm>
    </dsp:sp>
    <dsp:sp modelId="{B1B64808-FD63-4325-A31E-4EC76B064079}">
      <dsp:nvSpPr>
        <dsp:cNvPr id="0" name=""/>
        <dsp:cNvSpPr/>
      </dsp:nvSpPr>
      <dsp:spPr>
        <a:xfrm rot="5400000">
          <a:off x="5408407" y="-1599667"/>
          <a:ext cx="1010025" cy="9651400"/>
        </a:xfrm>
        <a:prstGeom prst="round2SameRect">
          <a:avLst/>
        </a:prstGeom>
        <a:solidFill>
          <a:schemeClr val="lt1">
            <a:alpha val="90000"/>
            <a:hueOff val="0"/>
            <a:satOff val="0"/>
            <a:lumOff val="0"/>
            <a:alphaOff val="0"/>
          </a:schemeClr>
        </a:solidFill>
        <a:ln w="12700" cap="flat" cmpd="sng" algn="ctr">
          <a:solidFill>
            <a:schemeClr val="accent5">
              <a:hueOff val="0"/>
              <a:satOff val="0"/>
              <a:lumOff val="1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en-US" sz="2200" kern="1200" dirty="0"/>
            <a:t>2001 </a:t>
          </a:r>
          <a:r>
            <a:rPr lang="zh-CN" altLang="en-US" sz="2200" kern="1200" dirty="0"/>
            <a:t>年，</a:t>
          </a:r>
          <a:r>
            <a:rPr lang="en-US" altLang="en-US" sz="2200" kern="1200" dirty="0" err="1"/>
            <a:t>Tresp</a:t>
          </a:r>
          <a:r>
            <a:rPr lang="zh-CN" altLang="en-US" sz="2200" kern="1200" dirty="0"/>
            <a:t>根据高斯的多模建模思想，以高斯过程模型代替各个专家网络，首次提出高斯过程混合模型。</a:t>
          </a:r>
        </a:p>
      </dsp:txBody>
      <dsp:txXfrm rot="-5400000">
        <a:off x="1087720" y="2770325"/>
        <a:ext cx="9602095" cy="911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7B084-6D6F-4F6F-976E-D6B19B5C895D}">
      <dsp:nvSpPr>
        <dsp:cNvPr id="0" name=""/>
        <dsp:cNvSpPr/>
      </dsp:nvSpPr>
      <dsp:spPr>
        <a:xfrm rot="5400000">
          <a:off x="-265961" y="270799"/>
          <a:ext cx="1773078" cy="1241155"/>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p>
      </dsp:txBody>
      <dsp:txXfrm rot="-5400000">
        <a:off x="1" y="625416"/>
        <a:ext cx="1241155" cy="531923"/>
      </dsp:txXfrm>
    </dsp:sp>
    <dsp:sp modelId="{D420C242-959D-4F78-8707-D23F5821F29B}">
      <dsp:nvSpPr>
        <dsp:cNvPr id="0" name=""/>
        <dsp:cNvSpPr/>
      </dsp:nvSpPr>
      <dsp:spPr>
        <a:xfrm rot="5400000">
          <a:off x="5322446" y="-4076454"/>
          <a:ext cx="1152501" cy="931508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en-US" sz="1700" kern="1200" dirty="0"/>
            <a:t>2002</a:t>
          </a:r>
          <a:r>
            <a:rPr lang="zh-CN" altLang="en-US" sz="1700" kern="1200" dirty="0"/>
            <a:t>年，</a:t>
          </a:r>
          <a:r>
            <a:rPr lang="en-US" altLang="en-US" sz="1700" kern="1200" dirty="0"/>
            <a:t>Rasmussen</a:t>
          </a:r>
          <a:r>
            <a:rPr lang="zh-CN" altLang="en-US" sz="1700" kern="1200" dirty="0"/>
            <a:t>和</a:t>
          </a:r>
          <a:r>
            <a:rPr lang="en-US" altLang="en-US" sz="1700" kern="1200" dirty="0" err="1"/>
            <a:t>Ghahramani</a:t>
          </a:r>
          <a:r>
            <a:rPr lang="zh-CN" altLang="en-US" sz="1700" kern="1200" dirty="0"/>
            <a:t>提出了无限髙斯过程专家模型，每一个专家同样是高斯过程回归模型。与之前相比，它将混合成分的个数扩展到了无限个，采用了依赖于输入的</a:t>
          </a:r>
          <a:r>
            <a:rPr lang="en-US" altLang="en-US" sz="1700" kern="1200" dirty="0"/>
            <a:t>DP</a:t>
          </a:r>
          <a:r>
            <a:rPr lang="zh-CN" altLang="en-US" sz="1700" kern="1200" dirty="0"/>
            <a:t>作为混合权重的先验模型。</a:t>
          </a:r>
        </a:p>
      </dsp:txBody>
      <dsp:txXfrm rot="-5400000">
        <a:off x="1241155" y="61097"/>
        <a:ext cx="9258824" cy="1039981"/>
      </dsp:txXfrm>
    </dsp:sp>
    <dsp:sp modelId="{53AB068C-B049-4ADC-8E3F-412D998EA35C}">
      <dsp:nvSpPr>
        <dsp:cNvPr id="0" name=""/>
        <dsp:cNvSpPr/>
      </dsp:nvSpPr>
      <dsp:spPr>
        <a:xfrm rot="5400000">
          <a:off x="-265961" y="1901588"/>
          <a:ext cx="1773078" cy="1241155"/>
        </a:xfrm>
        <a:prstGeom prst="chevron">
          <a:avLst/>
        </a:prstGeom>
        <a:solidFill>
          <a:schemeClr val="accent5">
            <a:hueOff val="0"/>
            <a:satOff val="0"/>
            <a:lumOff val="6536"/>
            <a:alphaOff val="0"/>
          </a:schemeClr>
        </a:solidFill>
        <a:ln w="12700" cap="flat" cmpd="sng" algn="ctr">
          <a:solidFill>
            <a:schemeClr val="accent5">
              <a:hueOff val="0"/>
              <a:satOff val="0"/>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p>
      </dsp:txBody>
      <dsp:txXfrm rot="-5400000">
        <a:off x="1" y="2256205"/>
        <a:ext cx="1241155" cy="531923"/>
      </dsp:txXfrm>
    </dsp:sp>
    <dsp:sp modelId="{AE9C95D2-9D2D-4B27-B434-90E3D80425FB}">
      <dsp:nvSpPr>
        <dsp:cNvPr id="0" name=""/>
        <dsp:cNvSpPr/>
      </dsp:nvSpPr>
      <dsp:spPr>
        <a:xfrm rot="5400000">
          <a:off x="5322446" y="-2380238"/>
          <a:ext cx="1152501" cy="931508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65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en-US" sz="1700" kern="1200" dirty="0"/>
            <a:t>2006</a:t>
          </a:r>
          <a:r>
            <a:rPr lang="zh-CN" altLang="en-US" sz="1700" kern="1200" dirty="0"/>
            <a:t>年在无限高斯过程专家模型的基础上，</a:t>
          </a:r>
          <a:r>
            <a:rPr lang="en-US" altLang="en-US" sz="1700" kern="1200" dirty="0" err="1"/>
            <a:t>Meeds</a:t>
          </a:r>
          <a:r>
            <a:rPr lang="zh-CN" altLang="en-US" sz="1700" kern="1200" dirty="0"/>
            <a:t>和</a:t>
          </a:r>
          <a:r>
            <a:rPr lang="en-US" altLang="en-US" sz="1700" kern="1200" dirty="0" err="1"/>
            <a:t>Osindero</a:t>
          </a:r>
          <a:r>
            <a:rPr lang="zh-CN" altLang="en-US" sz="1700" kern="1200" dirty="0"/>
            <a:t>提出了一个新的产生式的高斯过程混合模型，该模型假设了观测输入服从高斯分布，并且在估计混合权重时，利用到了观测输入的分布。</a:t>
          </a:r>
        </a:p>
      </dsp:txBody>
      <dsp:txXfrm rot="-5400000">
        <a:off x="1241155" y="1757313"/>
        <a:ext cx="9258824" cy="1039981"/>
      </dsp:txXfrm>
    </dsp:sp>
    <dsp:sp modelId="{1E54A4D2-6117-4717-9DA2-CC7E67EEC285}">
      <dsp:nvSpPr>
        <dsp:cNvPr id="0" name=""/>
        <dsp:cNvSpPr/>
      </dsp:nvSpPr>
      <dsp:spPr>
        <a:xfrm rot="5400000">
          <a:off x="-265961" y="3532376"/>
          <a:ext cx="1773078" cy="1241155"/>
        </a:xfrm>
        <a:prstGeom prst="chevron">
          <a:avLst/>
        </a:prstGeom>
        <a:solidFill>
          <a:schemeClr val="accent5">
            <a:hueOff val="0"/>
            <a:satOff val="0"/>
            <a:lumOff val="13072"/>
            <a:alphaOff val="0"/>
          </a:schemeClr>
        </a:solidFill>
        <a:ln w="12700" cap="flat" cmpd="sng" algn="ctr">
          <a:solidFill>
            <a:schemeClr val="accent5">
              <a:hueOff val="0"/>
              <a:satOff val="0"/>
              <a:lumOff val="130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zh-CN" altLang="en-US" sz="3600" kern="1200" dirty="0"/>
        </a:p>
      </dsp:txBody>
      <dsp:txXfrm rot="-5400000">
        <a:off x="1" y="3886993"/>
        <a:ext cx="1241155" cy="531923"/>
      </dsp:txXfrm>
    </dsp:sp>
    <dsp:sp modelId="{B1B64808-FD63-4325-A31E-4EC76B064079}">
      <dsp:nvSpPr>
        <dsp:cNvPr id="0" name=""/>
        <dsp:cNvSpPr/>
      </dsp:nvSpPr>
      <dsp:spPr>
        <a:xfrm rot="5400000">
          <a:off x="5322446" y="-814876"/>
          <a:ext cx="1152501" cy="931508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130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en-US" sz="1700" kern="1200" dirty="0"/>
            <a:t>2009</a:t>
          </a:r>
          <a:r>
            <a:rPr lang="zh-CN" altLang="en-US" sz="1700" kern="1200" dirty="0"/>
            <a:t>年，</a:t>
          </a:r>
          <a:r>
            <a:rPr lang="en-US" altLang="en-US" sz="1700" kern="1200" dirty="0"/>
            <a:t>Yuan</a:t>
          </a:r>
          <a:r>
            <a:rPr lang="zh-CN" altLang="en-US" sz="1700" kern="1200" dirty="0"/>
            <a:t>和</a:t>
          </a:r>
          <a:r>
            <a:rPr lang="en-US" altLang="en-US" sz="1700" kern="1200" dirty="0"/>
            <a:t>Neubauer</a:t>
          </a:r>
          <a:r>
            <a:rPr lang="zh-CN" altLang="en-US" sz="1700" kern="1200" dirty="0"/>
            <a:t>首先使用线性高斯过程模型作为混合成分的模型，提出了变分高斯过程混合模型，提供了处理大规模数据的潜力。</a:t>
          </a:r>
        </a:p>
      </dsp:txBody>
      <dsp:txXfrm rot="-5400000">
        <a:off x="1241155" y="3322675"/>
        <a:ext cx="9258824" cy="1039981"/>
      </dsp:txXfrm>
    </dsp:sp>
    <dsp:sp modelId="{6CF0C085-8625-46F7-8744-A0107B552665}">
      <dsp:nvSpPr>
        <dsp:cNvPr id="0" name=""/>
        <dsp:cNvSpPr/>
      </dsp:nvSpPr>
      <dsp:spPr>
        <a:xfrm rot="5400000">
          <a:off x="-265961" y="5163165"/>
          <a:ext cx="1773078" cy="1241155"/>
        </a:xfrm>
        <a:prstGeom prst="chevron">
          <a:avLst/>
        </a:prstGeom>
        <a:solidFill>
          <a:schemeClr val="accent5">
            <a:hueOff val="0"/>
            <a:satOff val="0"/>
            <a:lumOff val="19608"/>
            <a:alphaOff val="0"/>
          </a:schemeClr>
        </a:solidFill>
        <a:ln w="12700" cap="flat" cmpd="sng" algn="ctr">
          <a:solidFill>
            <a:schemeClr val="accent5">
              <a:hueOff val="0"/>
              <a:satOff val="0"/>
              <a:lumOff val="1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1" y="5517782"/>
        <a:ext cx="1241155" cy="531923"/>
      </dsp:txXfrm>
    </dsp:sp>
    <dsp:sp modelId="{D46FDF18-4E7A-457F-8D28-969EF6FA9AEF}">
      <dsp:nvSpPr>
        <dsp:cNvPr id="0" name=""/>
        <dsp:cNvSpPr/>
      </dsp:nvSpPr>
      <dsp:spPr>
        <a:xfrm rot="5400000">
          <a:off x="5322446" y="815911"/>
          <a:ext cx="1152501" cy="931508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1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altLang="en-US" sz="1700" kern="1200" dirty="0"/>
            <a:t>2011</a:t>
          </a:r>
          <a:r>
            <a:rPr lang="zh-CN" altLang="en-US" sz="1700" kern="1200" dirty="0"/>
            <a:t>年</a:t>
          </a:r>
          <a:r>
            <a:rPr lang="en-US" altLang="en-US" sz="1700" kern="1200" dirty="0"/>
            <a:t>Sun</a:t>
          </a:r>
          <a:r>
            <a:rPr lang="zh-CN" altLang="en-US" sz="1700" kern="1200" dirty="0"/>
            <a:t>和</a:t>
          </a:r>
          <a:r>
            <a:rPr lang="en-US" altLang="en-US" sz="1700" kern="1200" dirty="0"/>
            <a:t>Xu</a:t>
          </a:r>
          <a:r>
            <a:rPr lang="zh-CN" altLang="en-US" sz="1700" kern="1200" dirty="0"/>
            <a:t>提出了无限高斯过程混合模型及变分推理算法。该模型同样是基于线性高斯过程模型，从而使得变分推理算法能够实现。并且观测输入的分布被假设为混合高斯分布，更加符合多模态数据建模的思想。</a:t>
          </a:r>
        </a:p>
      </dsp:txBody>
      <dsp:txXfrm rot="-5400000">
        <a:off x="1241155" y="4953462"/>
        <a:ext cx="9258824" cy="10399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D0999-CE13-4D58-A453-395AFCE32753}" type="datetimeFigureOut">
              <a:rPr lang="zh-CN" altLang="en-US" smtClean="0"/>
              <a:t>2021/4/5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1D649-83A6-47DD-A1D4-955DCF706002}" type="slidenum">
              <a:rPr lang="zh-CN" altLang="en-US" smtClean="0"/>
              <a:t>‹#›</a:t>
            </a:fld>
            <a:endParaRPr lang="zh-CN" altLang="en-US"/>
          </a:p>
        </p:txBody>
      </p:sp>
    </p:spTree>
    <p:extLst>
      <p:ext uri="{BB962C8B-B14F-4D97-AF65-F5344CB8AC3E}">
        <p14:creationId xmlns:p14="http://schemas.microsoft.com/office/powerpoint/2010/main" val="253763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t>1</a:t>
            </a:fld>
            <a:endParaRPr lang="zh-CN" altLang="en-US"/>
          </a:p>
        </p:txBody>
      </p:sp>
    </p:spTree>
    <p:extLst>
      <p:ext uri="{BB962C8B-B14F-4D97-AF65-F5344CB8AC3E}">
        <p14:creationId xmlns:p14="http://schemas.microsoft.com/office/powerpoint/2010/main" val="143946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ED1D649-83A6-47DD-A1D4-955DCF706002}" type="slidenum">
              <a:rPr lang="zh-CN" altLang="en-US" smtClean="0"/>
              <a:t>39</a:t>
            </a:fld>
            <a:endParaRPr lang="zh-CN" altLang="en-US"/>
          </a:p>
        </p:txBody>
      </p:sp>
    </p:spTree>
    <p:extLst>
      <p:ext uri="{BB962C8B-B14F-4D97-AF65-F5344CB8AC3E}">
        <p14:creationId xmlns:p14="http://schemas.microsoft.com/office/powerpoint/2010/main" val="4023018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BDE0DF8-E266-44E9-B862-D847D4523F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2812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8B969-9638-4C3D-AAB9-094523DCAD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675E1C-AB09-49BD-941F-2522C82FF7E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8CF657-21AE-4CF6-BD00-CEFC3C726658}"/>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D282A62C-CAC3-47C2-8283-D16E0D1410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81EC2E-4139-40C7-ACAA-68BCBB468974}"/>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279643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24E33E-E9A0-480A-B70E-195ABCF209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B5CC7C0-3A2C-41D7-BF18-747B7998FE0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320508-88B9-441E-8C27-EC51A7A0120C}"/>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8D87D816-4835-4489-94E0-431B304549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0AE07-2733-4823-B4DF-B54C8DE15E83}"/>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307983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C48BB61-A2C0-4EA2-B016-3E92EBB540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6">
            <a:extLst>
              <a:ext uri="{FF2B5EF4-FFF2-40B4-BE49-F238E27FC236}">
                <a16:creationId xmlns:a16="http://schemas.microsoft.com/office/drawing/2014/main" id="{727DA0F1-1970-473A-B9B1-3D891BEFB0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spTree>
    <p:extLst>
      <p:ext uri="{BB962C8B-B14F-4D97-AF65-F5344CB8AC3E}">
        <p14:creationId xmlns:p14="http://schemas.microsoft.com/office/powerpoint/2010/main" val="385007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560C2-E898-4AED-BFBD-D7858A69BC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7E2FC4-AFD9-498D-84D2-393DEEB64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05E8207-0AA5-49AA-BA9F-AD84F8E2023B}"/>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DDAE7637-9AEC-46A3-A768-C5B8EB78A0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458BC7-F73C-4D90-BBBF-B46A4F3F8D86}"/>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385444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F1150-7A93-4887-865C-2DA8E7E29E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77573A-B1AD-4770-8988-EA0C2BB2D0B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7460A62-E5FA-482D-87B5-53FC25600FF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FE336EC-6778-49D8-9B67-482693356CAF}"/>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39C1A166-EAEF-4DA8-9E60-609CD5674F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5804AE-9EB3-403C-A087-F58E3E5A3287}"/>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101755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80F93-9C4A-4BF8-BFE1-B44902A026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6A7FAD-A899-4780-B474-BBE08908C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E593B8F-CDC7-4EF2-AFCB-10F91962D0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2A320AE-79D8-4129-A4C5-C6B78A716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040626-254E-4400-BA65-3E10B116B40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097B02-6473-4789-853A-93F73D8002E1}"/>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8" name="页脚占位符 7">
            <a:extLst>
              <a:ext uri="{FF2B5EF4-FFF2-40B4-BE49-F238E27FC236}">
                <a16:creationId xmlns:a16="http://schemas.microsoft.com/office/drawing/2014/main" id="{15710B1C-8F36-4F7C-A4A4-3851161282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CFD192-209D-473E-842A-F2BEA66766AF}"/>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12443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0AC02-BD6E-4EC2-8582-E8953F6A67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DE5295-13A7-4209-A38F-FE90DFDD8FE4}"/>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4" name="页脚占位符 3">
            <a:extLst>
              <a:ext uri="{FF2B5EF4-FFF2-40B4-BE49-F238E27FC236}">
                <a16:creationId xmlns:a16="http://schemas.microsoft.com/office/drawing/2014/main" id="{EF7372D3-CA86-46D6-BEBF-06883535D8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979249-F0FB-4795-8DAD-1AED1132C849}"/>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228447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E99449-D98E-4CD6-9672-C1666C8989FF}"/>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3" name="页脚占位符 2">
            <a:extLst>
              <a:ext uri="{FF2B5EF4-FFF2-40B4-BE49-F238E27FC236}">
                <a16:creationId xmlns:a16="http://schemas.microsoft.com/office/drawing/2014/main" id="{F8E0F178-216D-4FE3-9EEE-671884F1A3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A2EEDC-7976-43C5-9A40-642BA69EDEE3}"/>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160614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278C6-4845-4EBE-8496-1B59AE850D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BF98DD9-4A65-4CBD-9CEA-55C2031B8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BCAC791-7BD9-41E3-ABCD-33542791F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C100125-A27F-4AB0-A727-13FC25709E11}"/>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0050E169-8322-437D-9F03-49435B83D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953EAA-B208-4EB4-8B73-374DB9F28788}"/>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33614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DA628-B532-473C-90A4-4B7011EAA6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0FA0982-ABB2-43D7-9952-61418E9C24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9106D03-E1AF-43D1-8D28-AF3974FAE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4BB30F-84B2-47B8-89EE-A217B2FD15D4}"/>
              </a:ext>
            </a:extLst>
          </p:cNvPr>
          <p:cNvSpPr>
            <a:spLocks noGrp="1"/>
          </p:cNvSpPr>
          <p:nvPr>
            <p:ph type="dt" sz="half" idx="10"/>
          </p:nvPr>
        </p:nvSpPr>
        <p:spPr/>
        <p:txBody>
          <a:bodyPr/>
          <a:lstStyle/>
          <a:p>
            <a:fld id="{F9878739-FE69-48A7-9F96-695BCF544897}" type="datetimeFigureOut">
              <a:rPr lang="zh-CN" altLang="en-US" smtClean="0"/>
              <a:t>2021/4/5</a:t>
            </a:fld>
            <a:endParaRPr lang="zh-CN" altLang="en-US"/>
          </a:p>
        </p:txBody>
      </p:sp>
      <p:sp>
        <p:nvSpPr>
          <p:cNvPr id="6" name="页脚占位符 5">
            <a:extLst>
              <a:ext uri="{FF2B5EF4-FFF2-40B4-BE49-F238E27FC236}">
                <a16:creationId xmlns:a16="http://schemas.microsoft.com/office/drawing/2014/main" id="{48417CF9-7D37-4D78-9579-7D400D3CDA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B68DEE-E9B9-4F8B-9E86-73E56A83C975}"/>
              </a:ext>
            </a:extLst>
          </p:cNvPr>
          <p:cNvSpPr>
            <a:spLocks noGrp="1"/>
          </p:cNvSpPr>
          <p:nvPr>
            <p:ph type="sldNum" sz="quarter" idx="12"/>
          </p:nvPr>
        </p:nvSpPr>
        <p:spPr/>
        <p:txBody>
          <a:body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41088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FFB1FF-B72D-4287-B4F2-019AAF8C0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96ED3E-75D9-47CA-AF63-DD999C942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6A2308-4238-4A75-AFA5-F476C384D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78739-FE69-48A7-9F96-695BCF544897}" type="datetimeFigureOut">
              <a:rPr lang="zh-CN" altLang="en-US" smtClean="0"/>
              <a:t>2021/4/5</a:t>
            </a:fld>
            <a:endParaRPr lang="zh-CN" altLang="en-US"/>
          </a:p>
        </p:txBody>
      </p:sp>
      <p:sp>
        <p:nvSpPr>
          <p:cNvPr id="5" name="页脚占位符 4">
            <a:extLst>
              <a:ext uri="{FF2B5EF4-FFF2-40B4-BE49-F238E27FC236}">
                <a16:creationId xmlns:a16="http://schemas.microsoft.com/office/drawing/2014/main" id="{9335888E-4646-4F68-9DE2-515903B91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281DA0-821F-4389-95F4-5115519D0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4926C-EA81-43EE-8E9F-29A98C61406C}" type="slidenum">
              <a:rPr lang="zh-CN" altLang="en-US" smtClean="0"/>
              <a:t>‹#›</a:t>
            </a:fld>
            <a:endParaRPr lang="zh-CN" altLang="en-US"/>
          </a:p>
        </p:txBody>
      </p:sp>
    </p:spTree>
    <p:extLst>
      <p:ext uri="{BB962C8B-B14F-4D97-AF65-F5344CB8AC3E}">
        <p14:creationId xmlns:p14="http://schemas.microsoft.com/office/powerpoint/2010/main" val="80513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ink.zhihu.com/?target=https://en.wikipedia.org/wiki/Akaike_information_criterion"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hyperlink" Target="https://link.zhihu.com/?target=https://en.wikipedia.org/wiki/Bayesian_information_criterion"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roboticcam/machine-learning-notes" TargetMode="External"/><Relationship Id="rId2" Type="http://schemas.openxmlformats.org/officeDocument/2006/relationships/hyperlink" Target="https://blog.csdn.net/lin_limin/article/details/8104841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E52CE2A-F1C6-4157-846E-15F7CA9E2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136" y="1"/>
            <a:ext cx="11064240" cy="6858000"/>
          </a:xfrm>
          <a:prstGeom prst="rect">
            <a:avLst/>
          </a:prstGeom>
        </p:spPr>
      </p:pic>
      <p:pic>
        <p:nvPicPr>
          <p:cNvPr id="9" name="图片 8">
            <a:extLst>
              <a:ext uri="{FF2B5EF4-FFF2-40B4-BE49-F238E27FC236}">
                <a16:creationId xmlns:a16="http://schemas.microsoft.com/office/drawing/2014/main" id="{1A6FBBFD-1E97-47B2-B2F9-604FB6DDC5BE}"/>
              </a:ext>
            </a:extLst>
          </p:cNvPr>
          <p:cNvPicPr>
            <a:picLocks noChangeAspect="1"/>
          </p:cNvPicPr>
          <p:nvPr/>
        </p:nvPicPr>
        <p:blipFill rotWithShape="1">
          <a:blip r:embed="rId5">
            <a:extLst>
              <a:ext uri="{28A0092B-C50C-407E-A947-70E740481C1C}">
                <a14:useLocalDpi xmlns:a14="http://schemas.microsoft.com/office/drawing/2010/main" val="0"/>
              </a:ext>
            </a:extLst>
          </a:blip>
          <a:srcRect l="70108" b="71634"/>
          <a:stretch/>
        </p:blipFill>
        <p:spPr>
          <a:xfrm>
            <a:off x="6257365" y="0"/>
            <a:ext cx="5934635" cy="4164869"/>
          </a:xfrm>
          <a:prstGeom prst="rect">
            <a:avLst/>
          </a:prstGeom>
        </p:spPr>
      </p:pic>
      <p:pic>
        <p:nvPicPr>
          <p:cNvPr id="11" name="图片 10">
            <a:extLst>
              <a:ext uri="{FF2B5EF4-FFF2-40B4-BE49-F238E27FC236}">
                <a16:creationId xmlns:a16="http://schemas.microsoft.com/office/drawing/2014/main" id="{7BF06359-0BCB-4401-9079-C8739FC2FBD4}"/>
              </a:ext>
            </a:extLst>
          </p:cNvPr>
          <p:cNvPicPr>
            <a:picLocks noChangeAspect="1"/>
          </p:cNvPicPr>
          <p:nvPr/>
        </p:nvPicPr>
        <p:blipFill rotWithShape="1">
          <a:blip r:embed="rId6">
            <a:extLst>
              <a:ext uri="{28A0092B-C50C-407E-A947-70E740481C1C}">
                <a14:useLocalDpi xmlns:a14="http://schemas.microsoft.com/office/drawing/2010/main" val="0"/>
              </a:ext>
            </a:extLst>
          </a:blip>
          <a:srcRect t="81699" r="66200"/>
          <a:stretch/>
        </p:blipFill>
        <p:spPr>
          <a:xfrm>
            <a:off x="0" y="4175997"/>
            <a:ext cx="7594600" cy="2682004"/>
          </a:xfrm>
          <a:prstGeom prst="rect">
            <a:avLst/>
          </a:prstGeom>
        </p:spPr>
      </p:pic>
      <p:sp>
        <p:nvSpPr>
          <p:cNvPr id="12" name="文本框 11">
            <a:extLst>
              <a:ext uri="{FF2B5EF4-FFF2-40B4-BE49-F238E27FC236}">
                <a16:creationId xmlns:a16="http://schemas.microsoft.com/office/drawing/2014/main" id="{F30427FB-7055-4010-B0E0-24E1D03D1298}"/>
              </a:ext>
            </a:extLst>
          </p:cNvPr>
          <p:cNvSpPr txBox="1"/>
          <p:nvPr/>
        </p:nvSpPr>
        <p:spPr>
          <a:xfrm>
            <a:off x="2103308" y="2521046"/>
            <a:ext cx="9198864" cy="1015663"/>
          </a:xfrm>
          <a:prstGeom prst="rect">
            <a:avLst/>
          </a:prstGeom>
          <a:noFill/>
        </p:spPr>
        <p:txBody>
          <a:bodyPr wrap="square" rtlCol="0">
            <a:spAutoFit/>
          </a:bodyPr>
          <a:lstStyle/>
          <a:p>
            <a:r>
              <a:rPr lang="en-US" altLang="zh-CN" sz="6000" b="1" dirty="0">
                <a:solidFill>
                  <a:schemeClr val="accent1"/>
                </a:solidFill>
                <a:cs typeface="+mn-ea"/>
                <a:sym typeface="+mn-lt"/>
              </a:rPr>
              <a:t>GMM</a:t>
            </a:r>
            <a:r>
              <a:rPr lang="zh-CN" altLang="en-US" sz="6000" b="1" dirty="0">
                <a:solidFill>
                  <a:schemeClr val="accent1"/>
                </a:solidFill>
                <a:cs typeface="+mn-ea"/>
                <a:sym typeface="+mn-lt"/>
              </a:rPr>
              <a:t>聚类与</a:t>
            </a:r>
            <a:r>
              <a:rPr lang="en-US" altLang="zh-CN" sz="6000" b="1" dirty="0">
                <a:solidFill>
                  <a:schemeClr val="accent1"/>
                </a:solidFill>
                <a:cs typeface="+mn-ea"/>
                <a:sym typeface="+mn-lt"/>
              </a:rPr>
              <a:t>EM</a:t>
            </a:r>
            <a:r>
              <a:rPr lang="zh-CN" altLang="en-US" sz="6000" b="1" dirty="0">
                <a:solidFill>
                  <a:schemeClr val="accent1"/>
                </a:solidFill>
                <a:cs typeface="+mn-ea"/>
                <a:sym typeface="+mn-lt"/>
              </a:rPr>
              <a:t>算法</a:t>
            </a:r>
          </a:p>
        </p:txBody>
      </p:sp>
      <p:sp>
        <p:nvSpPr>
          <p:cNvPr id="17" name="矩形 16">
            <a:extLst>
              <a:ext uri="{FF2B5EF4-FFF2-40B4-BE49-F238E27FC236}">
                <a16:creationId xmlns:a16="http://schemas.microsoft.com/office/drawing/2014/main" id="{C45FAFDC-3B90-474E-90C6-2385413F20D4}"/>
              </a:ext>
            </a:extLst>
          </p:cNvPr>
          <p:cNvSpPr/>
          <p:nvPr/>
        </p:nvSpPr>
        <p:spPr>
          <a:xfrm>
            <a:off x="0" y="978703"/>
            <a:ext cx="510514" cy="29343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2913" y="978703"/>
            <a:ext cx="3503886" cy="1174450"/>
          </a:xfrm>
          <a:prstGeom prst="rect">
            <a:avLst/>
          </a:prstGeom>
        </p:spPr>
      </p:pic>
      <p:sp>
        <p:nvSpPr>
          <p:cNvPr id="3" name="文本框 2">
            <a:extLst>
              <a:ext uri="{FF2B5EF4-FFF2-40B4-BE49-F238E27FC236}">
                <a16:creationId xmlns:a16="http://schemas.microsoft.com/office/drawing/2014/main" id="{4D7549D9-F0B1-452D-AF21-71F298774E7C}"/>
              </a:ext>
            </a:extLst>
          </p:cNvPr>
          <p:cNvSpPr txBox="1"/>
          <p:nvPr/>
        </p:nvSpPr>
        <p:spPr>
          <a:xfrm>
            <a:off x="2620967" y="4125430"/>
            <a:ext cx="6950066" cy="1077218"/>
          </a:xfrm>
          <a:prstGeom prst="rect">
            <a:avLst/>
          </a:prstGeom>
          <a:noFill/>
        </p:spPr>
        <p:txBody>
          <a:bodyPr wrap="square" rtlCol="0">
            <a:spAutoFit/>
          </a:bodyPr>
          <a:lstStyle/>
          <a:p>
            <a:pPr algn="ctr"/>
            <a:r>
              <a:rPr lang="zh-CN" altLang="en-US" sz="3200" dirty="0"/>
              <a:t>汇报人：冯裕祺</a:t>
            </a:r>
            <a:endParaRPr lang="en-US" altLang="zh-CN" sz="3200" dirty="0"/>
          </a:p>
          <a:p>
            <a:pPr algn="ctr"/>
            <a:r>
              <a:rPr lang="zh-CN" altLang="en-US" sz="3200" dirty="0"/>
              <a:t>组员：李海豹 王舸 李越</a:t>
            </a:r>
          </a:p>
        </p:txBody>
      </p:sp>
    </p:spTree>
    <p:extLst>
      <p:ext uri="{BB962C8B-B14F-4D97-AF65-F5344CB8AC3E}">
        <p14:creationId xmlns:p14="http://schemas.microsoft.com/office/powerpoint/2010/main" val="141866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1426464" y="4078224"/>
            <a:ext cx="9427464" cy="1938992"/>
          </a:xfrm>
          <a:prstGeom prst="rect">
            <a:avLst/>
          </a:prstGeom>
          <a:noFill/>
        </p:spPr>
        <p:txBody>
          <a:bodyPr wrap="square" rtlCol="0">
            <a:spAutoFit/>
          </a:bodyPr>
          <a:lstStyle/>
          <a:p>
            <a:pPr indent="457200">
              <a:lnSpc>
                <a:spcPct val="150000"/>
              </a:lnSpc>
            </a:pPr>
            <a:r>
              <a:rPr lang="zh-CN" altLang="en-US" sz="2000" dirty="0"/>
              <a:t>高斯混合模型（</a:t>
            </a:r>
            <a:r>
              <a:rPr lang="en-US" altLang="zh-CN" sz="2000" dirty="0"/>
              <a:t>GMM</a:t>
            </a:r>
            <a:r>
              <a:rPr lang="zh-CN" altLang="en-US" sz="2000" dirty="0"/>
              <a:t>）可以看做是</a:t>
            </a:r>
            <a:r>
              <a:rPr lang="en-US" altLang="zh-CN" sz="2000" dirty="0"/>
              <a:t>k-means</a:t>
            </a:r>
            <a:r>
              <a:rPr lang="zh-CN" altLang="en-US" sz="2000" dirty="0"/>
              <a:t>模型的一个优化。它既是一种工业界常用的技术手段，也是一种生成式模型。高斯混合模型试图找到多维高斯模型概率分布的混合表示，从而拟合出任意形状的数据分布。在最简单的场景中，</a:t>
            </a:r>
            <a:r>
              <a:rPr lang="en-US" altLang="zh-CN" sz="2000" dirty="0"/>
              <a:t>GMM</a:t>
            </a:r>
            <a:r>
              <a:rPr lang="zh-CN" altLang="en-US" sz="2000" dirty="0"/>
              <a:t>可以用与</a:t>
            </a:r>
            <a:r>
              <a:rPr lang="en-US" altLang="zh-CN" sz="2000" dirty="0"/>
              <a:t>k-means</a:t>
            </a:r>
            <a:r>
              <a:rPr lang="zh-CN" altLang="en-US" sz="2000" dirty="0"/>
              <a:t>相同的方式进行聚类。</a:t>
            </a:r>
          </a:p>
        </p:txBody>
      </p:sp>
      <p:sp>
        <p:nvSpPr>
          <p:cNvPr id="4" name="TextBox 3"/>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sp>
        <p:nvSpPr>
          <p:cNvPr id="5" name="TextBox 4"/>
          <p:cNvSpPr txBox="1"/>
          <p:nvPr/>
        </p:nvSpPr>
        <p:spPr>
          <a:xfrm>
            <a:off x="1426464" y="1060704"/>
            <a:ext cx="9427464" cy="2862322"/>
          </a:xfrm>
          <a:prstGeom prst="rect">
            <a:avLst/>
          </a:prstGeom>
          <a:noFill/>
        </p:spPr>
        <p:txBody>
          <a:bodyPr wrap="square" rtlCol="0">
            <a:spAutoFit/>
          </a:bodyPr>
          <a:lstStyle/>
          <a:p>
            <a:pPr indent="457200">
              <a:lnSpc>
                <a:spcPct val="150000"/>
              </a:lnSpc>
            </a:pPr>
            <a:r>
              <a:rPr lang="en-US" altLang="zh-CN" sz="2000" dirty="0"/>
              <a:t>k-means</a:t>
            </a:r>
            <a:r>
              <a:rPr lang="zh-CN" altLang="en-US" sz="2000" dirty="0"/>
              <a:t>存在两个缺点，使得它对许多数据集（特别是低维数据集）的拟合效果不尽如人意：</a:t>
            </a:r>
          </a:p>
          <a:p>
            <a:pPr indent="457200">
              <a:lnSpc>
                <a:spcPct val="150000"/>
              </a:lnSpc>
            </a:pPr>
            <a:r>
              <a:rPr lang="en-US" altLang="zh-CN" sz="2000" dirty="0"/>
              <a:t>1</a:t>
            </a:r>
            <a:r>
              <a:rPr lang="zh-CN" altLang="en-US" sz="2000" dirty="0"/>
              <a:t>、类的形状不够灵活（对圆形 </a:t>
            </a:r>
            <a:r>
              <a:rPr lang="en-US" altLang="zh-CN" sz="2000" dirty="0"/>
              <a:t>/ </a:t>
            </a:r>
            <a:r>
              <a:rPr lang="zh-CN" altLang="en-US" sz="2000" dirty="0"/>
              <a:t>高维球形数据拟合效果较好），拟合结果与实际相差较大，精度有限。</a:t>
            </a:r>
          </a:p>
          <a:p>
            <a:pPr indent="457200">
              <a:lnSpc>
                <a:spcPct val="150000"/>
              </a:lnSpc>
            </a:pPr>
            <a:r>
              <a:rPr lang="en-US" altLang="zh-CN" sz="2000" dirty="0"/>
              <a:t>2</a:t>
            </a:r>
            <a:r>
              <a:rPr lang="zh-CN" altLang="en-US" sz="2000" dirty="0"/>
              <a:t>、样本属于每一个簇的概率是定性的，只有是与否，不能输出概率值。应用中缺少鲁棒性</a:t>
            </a:r>
          </a:p>
        </p:txBody>
      </p:sp>
    </p:spTree>
    <p:extLst>
      <p:ext uri="{BB962C8B-B14F-4D97-AF65-F5344CB8AC3E}">
        <p14:creationId xmlns:p14="http://schemas.microsoft.com/office/powerpoint/2010/main" val="91744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p:sp>
        <p:nvSpPr>
          <p:cNvPr id="4" name="矩形 3"/>
          <p:cNvSpPr/>
          <p:nvPr/>
        </p:nvSpPr>
        <p:spPr>
          <a:xfrm>
            <a:off x="1282750" y="1382214"/>
            <a:ext cx="9916291" cy="4436471"/>
          </a:xfrm>
          <a:prstGeom prst="rect">
            <a:avLst/>
          </a:prstGeom>
        </p:spPr>
        <p:txBody>
          <a:bodyPr wrap="square">
            <a:spAutoFit/>
          </a:bodyPr>
          <a:lstStyle/>
          <a:p>
            <a:pPr indent="457200">
              <a:lnSpc>
                <a:spcPct val="150000"/>
              </a:lnSpc>
            </a:pPr>
            <a:r>
              <a:rPr lang="en-US" altLang="zh-CN" sz="3200" dirty="0"/>
              <a:t>EM</a:t>
            </a:r>
            <a:r>
              <a:rPr lang="zh-CN" altLang="en-US" sz="3200" dirty="0"/>
              <a:t>（</a:t>
            </a:r>
            <a:r>
              <a:rPr lang="en-US" altLang="zh-CN" sz="3200" dirty="0"/>
              <a:t>Expectation-Maximum</a:t>
            </a:r>
            <a:r>
              <a:rPr lang="zh-CN" altLang="en-US" sz="3200" dirty="0"/>
              <a:t>）算法也称期望最大化算法，曾入选“数据挖掘十大算法”中，可见</a:t>
            </a:r>
            <a:r>
              <a:rPr lang="en-US" altLang="zh-CN" sz="3200" dirty="0"/>
              <a:t>EM</a:t>
            </a:r>
            <a:r>
              <a:rPr lang="zh-CN" altLang="en-US" sz="3200" dirty="0"/>
              <a:t>算法在机器学习、数据挖掘中的影响力。</a:t>
            </a:r>
            <a:r>
              <a:rPr lang="en-US" altLang="zh-CN" sz="3200" dirty="0"/>
              <a:t>EM</a:t>
            </a:r>
            <a:r>
              <a:rPr lang="zh-CN" altLang="en-US" sz="3200" dirty="0"/>
              <a:t>算法是最常见的隐变量估计方法，在机器学习中有极为广泛的用途，例如常被用来学习高斯混合模型（</a:t>
            </a:r>
            <a:r>
              <a:rPr lang="en-US" altLang="zh-CN" sz="3200" dirty="0"/>
              <a:t>Gaussian mixture model</a:t>
            </a:r>
            <a:r>
              <a:rPr lang="zh-CN" altLang="en-US" sz="3200" dirty="0"/>
              <a:t>，简称</a:t>
            </a:r>
            <a:r>
              <a:rPr lang="en-US" altLang="zh-CN" sz="3200" dirty="0"/>
              <a:t>GMM</a:t>
            </a:r>
            <a:r>
              <a:rPr lang="zh-CN" altLang="en-US" sz="3200" dirty="0"/>
              <a:t>）的参数。</a:t>
            </a:r>
            <a:endParaRPr lang="en-US" altLang="zh-CN" sz="3200" dirty="0"/>
          </a:p>
        </p:txBody>
      </p:sp>
    </p:spTree>
    <p:extLst>
      <p:ext uri="{BB962C8B-B14F-4D97-AF65-F5344CB8AC3E}">
        <p14:creationId xmlns:p14="http://schemas.microsoft.com/office/powerpoint/2010/main" val="375196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p:pic>
        <p:nvPicPr>
          <p:cNvPr id="6" name="图片 5">
            <a:extLst>
              <a:ext uri="{FF2B5EF4-FFF2-40B4-BE49-F238E27FC236}">
                <a16:creationId xmlns:a16="http://schemas.microsoft.com/office/drawing/2014/main" id="{4E3E807F-4A3A-4B9E-BDED-DA1516D2B8E2}"/>
              </a:ext>
            </a:extLst>
          </p:cNvPr>
          <p:cNvPicPr>
            <a:picLocks noChangeAspect="1"/>
          </p:cNvPicPr>
          <p:nvPr/>
        </p:nvPicPr>
        <p:blipFill>
          <a:blip r:embed="rId3"/>
          <a:stretch>
            <a:fillRect/>
          </a:stretch>
        </p:blipFill>
        <p:spPr>
          <a:xfrm>
            <a:off x="1232359" y="1237268"/>
            <a:ext cx="9702734" cy="4572000"/>
          </a:xfrm>
          <a:prstGeom prst="rect">
            <a:avLst/>
          </a:prstGeom>
        </p:spPr>
      </p:pic>
    </p:spTree>
    <p:extLst>
      <p:ext uri="{BB962C8B-B14F-4D97-AF65-F5344CB8AC3E}">
        <p14:creationId xmlns:p14="http://schemas.microsoft.com/office/powerpoint/2010/main" val="260202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4DD0DF6-D395-421E-85EA-69A86BC02976}"/>
                  </a:ext>
                </a:extLst>
              </p:cNvPr>
              <p:cNvSpPr txBox="1"/>
              <p:nvPr/>
            </p:nvSpPr>
            <p:spPr>
              <a:xfrm>
                <a:off x="966297" y="1136022"/>
                <a:ext cx="10294070" cy="5308569"/>
              </a:xfrm>
              <a:prstGeom prst="rect">
                <a:avLst/>
              </a:prstGeom>
              <a:noFill/>
            </p:spPr>
            <p:txBody>
              <a:bodyPr wrap="square" rtlCol="0">
                <a:spAutoFit/>
              </a:bodyPr>
              <a:lstStyle/>
              <a:p>
                <a:pPr indent="457200">
                  <a:lnSpc>
                    <a:spcPct val="150000"/>
                  </a:lnSpc>
                </a:pPr>
                <a:r>
                  <a:rPr lang="zh-CN" altLang="en-US" sz="3200" dirty="0"/>
                  <a:t>如果使用传统的极大似然思想来求解高斯混合模型，最终会遇到：</a:t>
                </a:r>
                <a:endParaRPr lang="en-US" altLang="zh-CN" sz="3200" dirty="0"/>
              </a:p>
              <a:p>
                <a:pPr algn="ctr">
                  <a:lnSpc>
                    <a:spcPct val="150000"/>
                  </a:lnSpc>
                </a:pPr>
                <a14:m>
                  <m:oMathPara xmlns:m="http://schemas.openxmlformats.org/officeDocument/2006/math">
                    <m:oMathParaPr>
                      <m:jc m:val="centerGroup"/>
                    </m:oMathParaPr>
                    <m:oMath xmlns:m="http://schemas.openxmlformats.org/officeDocument/2006/math">
                      <m:r>
                        <m:rPr>
                          <m:sty m:val="p"/>
                        </m:rPr>
                        <a:rPr lang="en-US" altLang="zh-CN" sz="3200" smtClean="0">
                          <a:effectLst/>
                          <a:latin typeface="Cambria Math" panose="02040503050406030204" pitchFamily="18" charset="0"/>
                          <a:ea typeface="等线" panose="02010600030101010101" pitchFamily="2" charset="-122"/>
                          <a:cs typeface="Times New Roman" panose="02020603050405020304" pitchFamily="18" charset="0"/>
                        </a:rPr>
                        <m:t>ln</m:t>
                      </m:r>
                      <m:r>
                        <a:rPr lang="en-US" altLang="zh-CN" sz="32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𝜇</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𝑁</m:t>
                          </m:r>
                        </m:sup>
                      </m:sSub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ln</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e>
                        <m:sub>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k</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𝐾</m:t>
                          </m:r>
                        </m:sup>
                      </m:sSub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𝑁</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𝑦</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𝑘</m:t>
                              </m:r>
                            </m:sub>
                          </m:sSub>
                        </m:e>
                      </m:d>
                    </m:oMath>
                  </m:oMathPara>
                </a14:m>
                <a:endParaRPr lang="zh-CN" altLang="zh-CN" sz="3200" dirty="0">
                  <a:effectLst/>
                  <a:latin typeface="Georgia" panose="02040502050405020303" pitchFamily="18" charset="0"/>
                  <a:ea typeface="等线" panose="02010600030101010101" pitchFamily="2" charset="-122"/>
                  <a:cs typeface="Times New Roman" panose="02020603050405020304" pitchFamily="18" charset="0"/>
                </a:endParaRPr>
              </a:p>
              <a:p>
                <a:pPr>
                  <a:lnSpc>
                    <a:spcPct val="150000"/>
                  </a:lnSpc>
                </a:pPr>
                <a:r>
                  <a:rPr lang="zh-CN" altLang="en-US" sz="3200" dirty="0"/>
                  <a:t>       貌似问题已经解决了，喜大普奔。</a:t>
                </a:r>
                <a:br>
                  <a:rPr lang="zh-CN" altLang="en-US" sz="3200" dirty="0"/>
                </a:br>
                <a:r>
                  <a:rPr lang="zh-CN" altLang="en-US" sz="3200" dirty="0"/>
                  <a:t>　　然而仔细观察可以发现，对数似然函数里面，对数里面还有求和。实际上没有办法通过求导的方法来求这个对数似然函数的最大值。</a:t>
                </a:r>
              </a:p>
            </p:txBody>
          </p:sp>
        </mc:Choice>
        <mc:Fallback xmlns="">
          <p:sp>
            <p:nvSpPr>
              <p:cNvPr id="4" name="文本框 3">
                <a:extLst>
                  <a:ext uri="{FF2B5EF4-FFF2-40B4-BE49-F238E27FC236}">
                    <a16:creationId xmlns:a16="http://schemas.microsoft.com/office/drawing/2014/main" xmlns:a14="http://schemas.microsoft.com/office/drawing/2010/main" xmlns="" id="{74DD0DF6-D395-421E-85EA-69A86BC02976}"/>
                  </a:ext>
                </a:extLst>
              </p:cNvPr>
              <p:cNvSpPr txBox="1">
                <a:spLocks noRot="1" noChangeAspect="1" noMove="1" noResize="1" noEditPoints="1" noAdjustHandles="1" noChangeArrowheads="1" noChangeShapeType="1" noTextEdit="1"/>
              </p:cNvSpPr>
              <p:nvPr/>
            </p:nvSpPr>
            <p:spPr>
              <a:xfrm>
                <a:off x="966297" y="1136022"/>
                <a:ext cx="10294070" cy="5308569"/>
              </a:xfrm>
              <a:prstGeom prst="rect">
                <a:avLst/>
              </a:prstGeom>
              <a:blipFill rotWithShape="1">
                <a:blip r:embed="rId3"/>
                <a:stretch>
                  <a:fillRect l="-1540" b="-1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320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 y="1105582"/>
            <a:ext cx="5395722" cy="3026664"/>
          </a:xfrm>
          <a:prstGeom prst="rect">
            <a:avLst/>
          </a:prstGeom>
        </p:spPr>
      </p:pic>
      <p:sp>
        <p:nvSpPr>
          <p:cNvPr id="11" name="任意多边形 10"/>
          <p:cNvSpPr/>
          <p:nvPr/>
        </p:nvSpPr>
        <p:spPr>
          <a:xfrm>
            <a:off x="1002244" y="1586910"/>
            <a:ext cx="3737182" cy="1058461"/>
          </a:xfrm>
          <a:custGeom>
            <a:avLst/>
            <a:gdLst>
              <a:gd name="connsiteX0" fmla="*/ 0 w 4620673"/>
              <a:gd name="connsiteY0" fmla="*/ 978418 h 1058461"/>
              <a:gd name="connsiteX1" fmla="*/ 2066544 w 4620673"/>
              <a:gd name="connsiteY1" fmla="*/ 10 h 1058461"/>
              <a:gd name="connsiteX2" fmla="*/ 4370832 w 4620673"/>
              <a:gd name="connsiteY2" fmla="*/ 950986 h 1058461"/>
            </a:gdLst>
            <a:ahLst/>
            <a:cxnLst>
              <a:cxn ang="0">
                <a:pos x="connsiteX0" y="connsiteY0"/>
              </a:cxn>
              <a:cxn ang="0">
                <a:pos x="connsiteX1" y="connsiteY1"/>
              </a:cxn>
              <a:cxn ang="0">
                <a:pos x="connsiteX2" y="connsiteY2"/>
              </a:cxn>
            </a:cxnLst>
            <a:rect l="l" t="t" r="r" b="b"/>
            <a:pathLst>
              <a:path w="4620673" h="1058461">
                <a:moveTo>
                  <a:pt x="0" y="978418"/>
                </a:moveTo>
                <a:cubicBezTo>
                  <a:pt x="669036" y="491500"/>
                  <a:pt x="1338072" y="4582"/>
                  <a:pt x="2066544" y="10"/>
                </a:cubicBezTo>
                <a:cubicBezTo>
                  <a:pt x="2795016" y="-4562"/>
                  <a:pt x="5436108" y="1460002"/>
                  <a:pt x="4370832" y="9509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278510" y="4507992"/>
            <a:ext cx="5217034" cy="1477328"/>
          </a:xfrm>
          <a:prstGeom prst="rect">
            <a:avLst/>
          </a:prstGeom>
          <a:noFill/>
        </p:spPr>
        <p:txBody>
          <a:bodyPr wrap="square" rtlCol="0">
            <a:spAutoFit/>
          </a:bodyPr>
          <a:lstStyle/>
          <a:p>
            <a:pPr>
              <a:lnSpc>
                <a:spcPct val="150000"/>
              </a:lnSpc>
            </a:pPr>
            <a:r>
              <a:rPr lang="zh-CN" altLang="en-US" sz="2000" dirty="0"/>
              <a:t>数据来自两个分布（红色和蓝色的点分别来自不同分布），颜色分布密集的地方</a:t>
            </a:r>
            <a:r>
              <a:rPr lang="zh-CN" altLang="en-US" sz="2000"/>
              <a:t>，概率密度越大</a:t>
            </a:r>
            <a:r>
              <a:rPr lang="zh-CN" altLang="en-US" sz="2000" dirty="0"/>
              <a:t>，中间交界的区域密度较小</a:t>
            </a:r>
          </a:p>
        </p:txBody>
      </p:sp>
      <p:sp>
        <p:nvSpPr>
          <p:cNvPr id="13" name="TextBox 12"/>
          <p:cNvSpPr txBox="1"/>
          <p:nvPr/>
        </p:nvSpPr>
        <p:spPr>
          <a:xfrm>
            <a:off x="5888736" y="1135333"/>
            <a:ext cx="5888736" cy="2169825"/>
          </a:xfrm>
          <a:prstGeom prst="rect">
            <a:avLst/>
          </a:prstGeom>
          <a:noFill/>
        </p:spPr>
        <p:txBody>
          <a:bodyPr wrap="square" rtlCol="0">
            <a:spAutoFit/>
          </a:bodyPr>
          <a:lstStyle/>
          <a:p>
            <a:pPr>
              <a:lnSpc>
                <a:spcPct val="150000"/>
              </a:lnSpc>
            </a:pPr>
            <a:r>
              <a:rPr lang="zh-CN" altLang="en-US" dirty="0"/>
              <a:t>此时，我们当然也可以使用单个的高斯混合模型去拟合这个分布，但是显然效果不会太好。因为在中间交界处的概率应当较小，而单个高斯分布拟合的结果是中间区域的概率最大，这与事实存在很大的差异，因此考虑使用两个高斯分布的线性组合来拟合这组数据。</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1058" y="3305158"/>
            <a:ext cx="5304091" cy="3342132"/>
          </a:xfrm>
          <a:prstGeom prst="rect">
            <a:avLst/>
          </a:prstGeom>
        </p:spPr>
      </p:pic>
    </p:spTree>
    <p:extLst>
      <p:ext uri="{BB962C8B-B14F-4D97-AF65-F5344CB8AC3E}">
        <p14:creationId xmlns:p14="http://schemas.microsoft.com/office/powerpoint/2010/main" val="3668922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 y="1344168"/>
            <a:ext cx="6217919" cy="497433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839712" y="1371600"/>
                <a:ext cx="5074920" cy="5086970"/>
              </a:xfrm>
              <a:prstGeom prst="rect">
                <a:avLst/>
              </a:prstGeom>
              <a:noFill/>
            </p:spPr>
            <p:txBody>
              <a:bodyPr wrap="square" rtlCol="0">
                <a:spAutoFit/>
              </a:bodyPr>
              <a:lstStyle/>
              <a:p>
                <a:pPr>
                  <a:lnSpc>
                    <a:spcPct val="150000"/>
                  </a:lnSpc>
                </a:pPr>
                <a:r>
                  <a:rPr lang="zh-CN" altLang="en-US" sz="2000" dirty="0"/>
                  <a:t>但通常这两个部分的比重是不一样的，我们需要给你</a:t>
                </a:r>
                <a:r>
                  <a:rPr lang="en-US" altLang="zh-CN" sz="2000" dirty="0"/>
                  <a:t>=</a:t>
                </a:r>
                <a:r>
                  <a:rPr lang="zh-CN" altLang="en-US" sz="2000" dirty="0"/>
                  <a:t>其加上一个权重系数</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a:rPr>
                          <m:t>𝛼</m:t>
                        </m:r>
                      </m:e>
                      <m:sub>
                        <m:r>
                          <a:rPr lang="en-US" altLang="zh-CN" sz="2000" b="0" i="1" smtClean="0">
                            <a:latin typeface="Cambria Math"/>
                          </a:rPr>
                          <m:t>𝑖</m:t>
                        </m:r>
                      </m:sub>
                    </m:sSub>
                  </m:oMath>
                </a14:m>
                <a:r>
                  <a:rPr lang="zh-CN" altLang="en-US" sz="2000" dirty="0"/>
                  <a:t>用来刻画其中的成分在总模型中所占有的地位。</a:t>
                </a:r>
                <a:endParaRPr lang="en-US" altLang="zh-CN" sz="2000" dirty="0"/>
              </a:p>
              <a:p>
                <a:pPr>
                  <a:lnSpc>
                    <a:spcPct val="150000"/>
                  </a:lnSpc>
                </a:pPr>
                <a:r>
                  <a:rPr lang="zh-CN" altLang="en-US" sz="2000" dirty="0"/>
                  <a:t>于是，如果一个模型中含有</a:t>
                </a:r>
                <a:r>
                  <a:rPr lang="en-US" altLang="zh-CN" sz="2000" dirty="0"/>
                  <a:t>K</a:t>
                </a:r>
                <a:r>
                  <a:rPr lang="zh-CN" altLang="en-US" sz="2000" dirty="0"/>
                  <a:t>个正态分布的成分，那么它的密度可以表示为</a:t>
                </a:r>
                <a:endParaRPr lang="en-US" altLang="zh-CN" sz="2000" dirty="0"/>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2000" dirty="0" smtClean="0">
                          <a:latin typeface="Cambria Math"/>
                        </a:rPr>
                        <m:t>f</m:t>
                      </m:r>
                      <m:d>
                        <m:dPr>
                          <m:ctrlPr>
                            <a:rPr lang="en-US" altLang="zh-CN" sz="2000" i="1" dirty="0">
                              <a:latin typeface="Cambria Math" panose="02040503050406030204" pitchFamily="18" charset="0"/>
                            </a:rPr>
                          </m:ctrlPr>
                        </m:dPr>
                        <m:e>
                          <m:r>
                            <m:rPr>
                              <m:sty m:val="p"/>
                            </m:rPr>
                            <a:rPr lang="en-US" altLang="zh-CN" sz="2000" dirty="0">
                              <a:latin typeface="Cambria Math"/>
                            </a:rPr>
                            <m:t>x</m:t>
                          </m:r>
                          <m:r>
                            <a:rPr lang="en-US" altLang="zh-CN" sz="2000" b="0" i="1" dirty="0" smtClean="0">
                              <a:latin typeface="Cambria Math"/>
                            </a:rPr>
                            <m:t>|</m:t>
                          </m:r>
                          <m:r>
                            <a:rPr lang="zh-CN" altLang="en-US" sz="2000" b="0" i="1" dirty="0" smtClean="0">
                              <a:latin typeface="Cambria Math"/>
                            </a:rPr>
                            <m:t>𝜃</m:t>
                          </m:r>
                        </m:e>
                      </m:d>
                      <m:r>
                        <a:rPr lang="en-US" altLang="zh-CN" sz="2000" b="0" i="1" dirty="0" smtClean="0">
                          <a:latin typeface="Cambria Math"/>
                        </a:rPr>
                        <m:t>=</m:t>
                      </m:r>
                      <m:nary>
                        <m:naryPr>
                          <m:chr m:val="∑"/>
                          <m:ctrlPr>
                            <a:rPr lang="en-US" altLang="zh-CN" sz="2000" b="0" i="1" dirty="0" smtClean="0">
                              <a:latin typeface="Cambria Math" panose="02040503050406030204" pitchFamily="18" charset="0"/>
                            </a:rPr>
                          </m:ctrlPr>
                        </m:naryPr>
                        <m:sub>
                          <m:r>
                            <m:rPr>
                              <m:brk m:alnAt="23"/>
                            </m:rPr>
                            <a:rPr lang="en-US" altLang="zh-CN" sz="2000" b="0" i="1" dirty="0" smtClean="0">
                              <a:latin typeface="Cambria Math"/>
                            </a:rPr>
                            <m:t>𝑘</m:t>
                          </m:r>
                          <m:r>
                            <a:rPr lang="en-US" altLang="zh-CN" sz="2000" b="0" i="1" dirty="0" smtClean="0">
                              <a:latin typeface="Cambria Math"/>
                            </a:rPr>
                            <m:t>=1</m:t>
                          </m:r>
                        </m:sub>
                        <m:sup>
                          <m:r>
                            <a:rPr lang="en-US" altLang="zh-CN" sz="2000" b="0" i="1" dirty="0" smtClean="0">
                              <a:latin typeface="Cambria Math"/>
                            </a:rPr>
                            <m:t>𝐾</m:t>
                          </m:r>
                        </m:sup>
                        <m:e>
                          <m:sSub>
                            <m:sSubPr>
                              <m:ctrlPr>
                                <a:rPr lang="en-US" altLang="zh-CN" sz="2000" b="0" i="1" dirty="0" smtClean="0">
                                  <a:latin typeface="Cambria Math" panose="02040503050406030204" pitchFamily="18" charset="0"/>
                                </a:rPr>
                              </m:ctrlPr>
                            </m:sSubPr>
                            <m:e>
                              <m:r>
                                <a:rPr lang="zh-CN" altLang="en-US" sz="2000" b="0" i="1" dirty="0" smtClean="0">
                                  <a:latin typeface="Cambria Math"/>
                                </a:rPr>
                                <m:t>𝛼</m:t>
                              </m:r>
                            </m:e>
                            <m:sub>
                              <m:r>
                                <a:rPr lang="en-US" altLang="zh-CN" sz="2000" b="0" i="1" dirty="0" smtClean="0">
                                  <a:latin typeface="Cambria Math"/>
                                </a:rPr>
                                <m:t>𝑘</m:t>
                              </m:r>
                            </m:sub>
                          </m:sSub>
                          <m:r>
                            <a:rPr lang="zh-CN" altLang="en-US" sz="2000" b="0" i="1" dirty="0" smtClean="0">
                              <a:latin typeface="Cambria Math"/>
                            </a:rPr>
                            <m:t>𝜙</m:t>
                          </m:r>
                          <m:r>
                            <a:rPr lang="en-US" altLang="zh-CN" sz="2000" b="0" i="1" dirty="0" smtClean="0">
                              <a:latin typeface="Cambria Math"/>
                            </a:rPr>
                            <m:t>(</m:t>
                          </m:r>
                          <m:r>
                            <a:rPr lang="en-US" altLang="zh-CN" sz="2000" b="0" i="1" dirty="0" smtClean="0">
                              <a:latin typeface="Cambria Math"/>
                            </a:rPr>
                            <m:t>𝑥</m:t>
                          </m:r>
                          <m:r>
                            <a:rPr lang="en-US" altLang="zh-CN" sz="2000" b="0" i="1" dirty="0" smtClean="0">
                              <a:latin typeface="Cambria Math"/>
                            </a:rPr>
                            <m:t>|</m:t>
                          </m:r>
                          <m:sSub>
                            <m:sSubPr>
                              <m:ctrlPr>
                                <a:rPr lang="en-US" altLang="zh-CN" sz="2000" b="0" i="1" dirty="0" smtClean="0">
                                  <a:latin typeface="Cambria Math" panose="02040503050406030204" pitchFamily="18" charset="0"/>
                                </a:rPr>
                              </m:ctrlPr>
                            </m:sSubPr>
                            <m:e>
                              <m:r>
                                <a:rPr lang="zh-CN" altLang="en-US" sz="2000" b="0" i="1" dirty="0" smtClean="0">
                                  <a:latin typeface="Cambria Math"/>
                                </a:rPr>
                                <m:t>𝜃</m:t>
                              </m:r>
                            </m:e>
                            <m:sub>
                              <m:r>
                                <a:rPr lang="en-US" altLang="zh-CN" sz="2000" b="0" i="1" dirty="0" smtClean="0">
                                  <a:latin typeface="Cambria Math"/>
                                </a:rPr>
                                <m:t>𝑘</m:t>
                              </m:r>
                            </m:sub>
                          </m:sSub>
                          <m:r>
                            <a:rPr lang="en-US" altLang="zh-CN" sz="2000" b="0" i="1" dirty="0" smtClean="0">
                              <a:latin typeface="Cambria Math"/>
                            </a:rPr>
                            <m:t>)</m:t>
                          </m:r>
                        </m:e>
                      </m:nary>
                      <m:r>
                        <a:rPr lang="en-US" altLang="zh-CN" sz="2000" b="0" i="1" dirty="0" smtClean="0">
                          <a:latin typeface="Cambria Math"/>
                        </a:rPr>
                        <m:t> </m:t>
                      </m:r>
                    </m:oMath>
                  </m:oMathPara>
                </a14:m>
                <a:endParaRPr lang="en-US" altLang="zh-CN" sz="2000" dirty="0"/>
              </a:p>
              <a:p>
                <a:pPr>
                  <a:lnSpc>
                    <a:spcPct val="150000"/>
                  </a:lnSpc>
                </a:pPr>
                <a:r>
                  <a:rPr lang="zh-CN" altLang="en-US" sz="2000" dirty="0"/>
                  <a:t>其中</a:t>
                </a:r>
                <a14:m>
                  <m:oMath xmlns:m="http://schemas.openxmlformats.org/officeDocument/2006/math">
                    <m:r>
                      <a:rPr lang="zh-CN" altLang="en-US" sz="2000" i="1" dirty="0">
                        <a:latin typeface="Cambria Math"/>
                      </a:rPr>
                      <m:t>𝜙</m:t>
                    </m:r>
                    <m:d>
                      <m:dPr>
                        <m:ctrlPr>
                          <a:rPr lang="en-US" altLang="zh-CN" sz="2000" i="1" dirty="0">
                            <a:latin typeface="Cambria Math" panose="02040503050406030204" pitchFamily="18" charset="0"/>
                          </a:rPr>
                        </m:ctrlPr>
                      </m:dPr>
                      <m:e>
                        <m:r>
                          <a:rPr lang="en-US" altLang="zh-CN" sz="2000" i="1" dirty="0">
                            <a:latin typeface="Cambria Math"/>
                          </a:rPr>
                          <m:t>𝑥</m:t>
                        </m:r>
                      </m:e>
                      <m:e>
                        <m:sSub>
                          <m:sSubPr>
                            <m:ctrlPr>
                              <a:rPr lang="en-US" altLang="zh-CN" sz="2000" i="1" dirty="0">
                                <a:latin typeface="Cambria Math" panose="02040503050406030204" pitchFamily="18" charset="0"/>
                              </a:rPr>
                            </m:ctrlPr>
                          </m:sSubPr>
                          <m:e>
                            <m:r>
                              <a:rPr lang="zh-CN" altLang="en-US" sz="2000" i="1" dirty="0">
                                <a:latin typeface="Cambria Math"/>
                              </a:rPr>
                              <m:t>𝜃</m:t>
                            </m:r>
                          </m:e>
                          <m:sub>
                            <m:r>
                              <a:rPr lang="en-US" altLang="zh-CN" sz="2000" i="1" dirty="0">
                                <a:latin typeface="Cambria Math"/>
                              </a:rPr>
                              <m:t>𝑘</m:t>
                            </m:r>
                          </m:sub>
                        </m:sSub>
                      </m:e>
                    </m:d>
                    <m:r>
                      <a:rPr lang="zh-CN" altLang="en-US" sz="2000" i="1" dirty="0">
                        <a:latin typeface="Cambria Math"/>
                      </a:rPr>
                      <m:t>表示</m:t>
                    </m:r>
                    <m:r>
                      <a:rPr lang="zh-CN" altLang="en-US" sz="2000" i="1" dirty="0" smtClean="0">
                        <a:latin typeface="Cambria Math"/>
                      </a:rPr>
                      <m:t>参数</m:t>
                    </m:r>
                    <m:r>
                      <a:rPr lang="zh-CN" altLang="en-US" sz="2000" b="0" i="1" dirty="0" smtClean="0">
                        <a:latin typeface="Cambria Math"/>
                      </a:rPr>
                      <m:t>为</m:t>
                    </m:r>
                    <m:sSub>
                      <m:sSubPr>
                        <m:ctrlPr>
                          <a:rPr lang="en-US" altLang="zh-CN" sz="2000" i="1" dirty="0">
                            <a:latin typeface="Cambria Math" panose="02040503050406030204" pitchFamily="18" charset="0"/>
                          </a:rPr>
                        </m:ctrlPr>
                      </m:sSubPr>
                      <m:e>
                        <m:r>
                          <a:rPr lang="zh-CN" altLang="en-US" sz="2000" i="1" dirty="0">
                            <a:latin typeface="Cambria Math"/>
                          </a:rPr>
                          <m:t>𝜃</m:t>
                        </m:r>
                      </m:e>
                      <m:sub>
                        <m:r>
                          <a:rPr lang="en-US" altLang="zh-CN" sz="2000" i="1" dirty="0">
                            <a:latin typeface="Cambria Math"/>
                          </a:rPr>
                          <m:t>𝑘</m:t>
                        </m:r>
                      </m:sub>
                    </m:sSub>
                  </m:oMath>
                </a14:m>
                <a:r>
                  <a:rPr lang="zh-CN" altLang="en-US" sz="2000" dirty="0"/>
                  <a:t>的正态分布密度函数，</a:t>
                </a: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a:rPr>
                          <m:t>𝜃</m:t>
                        </m:r>
                      </m:e>
                      <m:sub>
                        <m:r>
                          <a:rPr lang="en-US" altLang="zh-CN" sz="2000" i="1" dirty="0">
                            <a:latin typeface="Cambria Math"/>
                          </a:rPr>
                          <m:t>𝑘</m:t>
                        </m:r>
                      </m:sub>
                    </m:sSub>
                    <m:r>
                      <a:rPr lang="en-US" altLang="zh-CN" sz="2000" b="0" i="1" dirty="0" smtClean="0">
                        <a:latin typeface="Cambria Math"/>
                      </a:rPr>
                      <m:t>=</m:t>
                    </m:r>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zh-CN" altLang="en-US" sz="2000" b="0" i="1" dirty="0" smtClean="0">
                                <a:latin typeface="Cambria Math"/>
                              </a:rPr>
                              <m:t>𝜇</m:t>
                            </m:r>
                          </m:e>
                          <m:sub>
                            <m:r>
                              <a:rPr lang="en-US" altLang="zh-CN" sz="2000" b="0" i="1" dirty="0" smtClean="0">
                                <a:latin typeface="Cambria Math"/>
                              </a:rPr>
                              <m:t>𝑘</m:t>
                            </m:r>
                          </m:sub>
                        </m:sSub>
                        <m:r>
                          <a:rPr lang="en-US" altLang="zh-CN" sz="2000" b="0" i="1" dirty="0" smtClean="0">
                            <a:latin typeface="Cambria Math"/>
                          </a:rPr>
                          <m:t>, </m:t>
                        </m:r>
                        <m:sSup>
                          <m:sSupPr>
                            <m:ctrlPr>
                              <a:rPr lang="en-US" altLang="zh-CN" sz="2000" b="0" i="1" dirty="0" smtClean="0">
                                <a:latin typeface="Cambria Math" panose="02040503050406030204" pitchFamily="18" charset="0"/>
                              </a:rPr>
                            </m:ctrlPr>
                          </m:sSupPr>
                          <m:e>
                            <m:sSub>
                              <m:sSubPr>
                                <m:ctrlPr>
                                  <a:rPr lang="en-US" altLang="zh-CN" sz="2000" i="1" dirty="0">
                                    <a:latin typeface="Cambria Math" panose="02040503050406030204" pitchFamily="18" charset="0"/>
                                  </a:rPr>
                                </m:ctrlPr>
                              </m:sSubPr>
                              <m:e>
                                <m:r>
                                  <a:rPr lang="zh-CN" altLang="en-US" sz="2000" i="1" dirty="0">
                                    <a:latin typeface="Cambria Math"/>
                                  </a:rPr>
                                  <m:t>𝜎</m:t>
                                </m:r>
                              </m:e>
                              <m:sub>
                                <m:r>
                                  <a:rPr lang="en-US" altLang="zh-CN" sz="2000" i="1" dirty="0">
                                    <a:latin typeface="Cambria Math"/>
                                  </a:rPr>
                                  <m:t>𝑘</m:t>
                                </m:r>
                              </m:sub>
                            </m:sSub>
                          </m:e>
                          <m:sup>
                            <m:r>
                              <a:rPr lang="en-US" altLang="zh-CN" sz="2000" b="0" i="1" dirty="0" smtClean="0">
                                <a:latin typeface="Cambria Math"/>
                              </a:rPr>
                              <m:t>2</m:t>
                            </m:r>
                          </m:sup>
                        </m:sSup>
                      </m:e>
                    </m:d>
                    <m:r>
                      <a:rPr lang="zh-CN" altLang="en-US" sz="2000" b="0" i="1" dirty="0" smtClean="0">
                        <a:latin typeface="Cambria Math"/>
                      </a:rPr>
                      <m:t>。</m:t>
                    </m:r>
                  </m:oMath>
                </a14:m>
                <a:endParaRPr lang="en-US" altLang="zh-CN" sz="2000" dirty="0"/>
              </a:p>
              <a:p>
                <a:pPr>
                  <a:lnSpc>
                    <a:spcPct val="150000"/>
                  </a:lnSpc>
                </a:pPr>
                <a:r>
                  <a:rPr lang="zh-CN" altLang="en-US" sz="2000" dirty="0"/>
                  <a:t>这就是高斯混合模型的密度函数。</a:t>
                </a:r>
              </a:p>
            </p:txBody>
          </p:sp>
        </mc:Choice>
        <mc:Fallback xmlns="">
          <p:sp>
            <p:nvSpPr>
              <p:cNvPr id="5" name="TextBox 4"/>
              <p:cNvSpPr txBox="1">
                <a:spLocks noRot="1" noChangeAspect="1" noMove="1" noResize="1" noEditPoints="1" noAdjustHandles="1" noChangeArrowheads="1" noChangeShapeType="1" noTextEdit="1"/>
              </p:cNvSpPr>
              <p:nvPr/>
            </p:nvSpPr>
            <p:spPr>
              <a:xfrm>
                <a:off x="6839712" y="1371600"/>
                <a:ext cx="5074920" cy="5086970"/>
              </a:xfrm>
              <a:prstGeom prst="rect">
                <a:avLst/>
              </a:prstGeom>
              <a:blipFill rotWithShape="1">
                <a:blip r:embed="rId3"/>
                <a:stretch>
                  <a:fillRect l="-1200" r="-240" b="-2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474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3704" y="223960"/>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3" name="TextBox 2"/>
              <p:cNvSpPr txBox="1"/>
              <p:nvPr/>
            </p:nvSpPr>
            <p:spPr>
              <a:xfrm>
                <a:off x="722376" y="940148"/>
                <a:ext cx="10954512" cy="1355499"/>
              </a:xfrm>
              <a:prstGeom prst="rect">
                <a:avLst/>
              </a:prstGeom>
              <a:noFill/>
            </p:spPr>
            <p:txBody>
              <a:bodyPr wrap="square" rtlCol="0">
                <a:spAutoFit/>
              </a:bodyPr>
              <a:lstStyle/>
              <a:p>
                <a:pPr>
                  <a:lnSpc>
                    <a:spcPct val="150000"/>
                  </a:lnSpc>
                </a:pPr>
                <a:r>
                  <a:rPr lang="zh-CN" altLang="en-US" dirty="0"/>
                  <a:t>得到模型形式之后要做的工作就是参数估计，高斯混合模型的待估计参数</a:t>
                </a:r>
                <a14:m>
                  <m:oMath xmlns:m="http://schemas.openxmlformats.org/officeDocument/2006/math">
                    <m:r>
                      <m:rPr>
                        <m:sty m:val="p"/>
                      </m:rPr>
                      <a:rPr lang="el-GR" altLang="zh-CN" i="1" smtClean="0">
                        <a:latin typeface="Cambria Math"/>
                        <a:ea typeface="Cambria Math"/>
                      </a:rPr>
                      <m:t>Θ</m:t>
                    </m:r>
                    <m:r>
                      <a:rPr lang="en-US" altLang="zh-CN" b="0" i="1" smtClean="0">
                        <a:latin typeface="Cambria Math"/>
                        <a:ea typeface="Cambria Math"/>
                      </a:rPr>
                      <m:t>=</m:t>
                    </m:r>
                    <m:d>
                      <m:dPr>
                        <m:ctrlPr>
                          <a:rPr lang="en-US" altLang="zh-CN" b="0" i="1" smtClean="0">
                            <a:latin typeface="Cambria Math" panose="02040503050406030204" pitchFamily="18" charset="0"/>
                            <a:ea typeface="Cambria Math"/>
                          </a:rPr>
                        </m:ctrlPr>
                      </m:dPr>
                      <m:e>
                        <m:sSub>
                          <m:sSubPr>
                            <m:ctrlPr>
                              <a:rPr lang="en-US" altLang="zh-CN" b="0" i="1" smtClean="0">
                                <a:latin typeface="Cambria Math" panose="02040503050406030204" pitchFamily="18" charset="0"/>
                                <a:ea typeface="Cambria Math"/>
                              </a:rPr>
                            </m:ctrlPr>
                          </m:sSubPr>
                          <m:e>
                            <m:r>
                              <a:rPr lang="zh-CN" altLang="el-GR" b="0" i="1" smtClean="0">
                                <a:latin typeface="Cambria Math"/>
                                <a:ea typeface="Cambria Math"/>
                              </a:rPr>
                              <m:t>𝜃</m:t>
                            </m:r>
                          </m:e>
                          <m:sub>
                            <m:r>
                              <a:rPr lang="en-US" altLang="zh-CN" b="0" i="1" smtClean="0">
                                <a:latin typeface="Cambria Math"/>
                                <a:ea typeface="Cambria Math"/>
                              </a:rPr>
                              <m:t>1</m:t>
                            </m:r>
                          </m:sub>
                        </m:sSub>
                        <m:r>
                          <a:rPr lang="en-US" altLang="zh-CN" b="0" i="1" smtClean="0">
                            <a:latin typeface="Cambria Math"/>
                            <a:ea typeface="Cambria Math"/>
                          </a:rPr>
                          <m:t>,</m:t>
                        </m:r>
                        <m:sSub>
                          <m:sSubPr>
                            <m:ctrlPr>
                              <a:rPr lang="en-US" altLang="zh-CN" i="1">
                                <a:latin typeface="Cambria Math" panose="02040503050406030204" pitchFamily="18" charset="0"/>
                                <a:ea typeface="Cambria Math"/>
                              </a:rPr>
                            </m:ctrlPr>
                          </m:sSubPr>
                          <m:e>
                            <m:r>
                              <a:rPr lang="zh-CN" altLang="el-GR" i="1">
                                <a:latin typeface="Cambria Math"/>
                                <a:ea typeface="Cambria Math"/>
                              </a:rPr>
                              <m:t>𝜃</m:t>
                            </m:r>
                          </m:e>
                          <m:sub>
                            <m:r>
                              <a:rPr lang="en-US" altLang="zh-CN" b="0" i="1" smtClean="0">
                                <a:latin typeface="Cambria Math"/>
                                <a:ea typeface="Cambria Math"/>
                              </a:rPr>
                              <m:t>2</m:t>
                            </m:r>
                          </m:sub>
                        </m:sSub>
                        <m:r>
                          <a:rPr lang="en-US" altLang="zh-CN" b="0" i="1" smtClean="0">
                            <a:latin typeface="Cambria Math"/>
                            <a:ea typeface="Cambria Math"/>
                          </a:rPr>
                          <m:t>,…,</m:t>
                        </m:r>
                        <m:sSub>
                          <m:sSubPr>
                            <m:ctrlPr>
                              <a:rPr lang="en-US" altLang="zh-CN" i="1">
                                <a:latin typeface="Cambria Math" panose="02040503050406030204" pitchFamily="18" charset="0"/>
                                <a:ea typeface="Cambria Math"/>
                              </a:rPr>
                            </m:ctrlPr>
                          </m:sSubPr>
                          <m:e>
                            <m:r>
                              <a:rPr lang="zh-CN" altLang="el-GR" i="1">
                                <a:latin typeface="Cambria Math"/>
                                <a:ea typeface="Cambria Math"/>
                              </a:rPr>
                              <m:t>𝜃</m:t>
                            </m:r>
                          </m:e>
                          <m:sub>
                            <m:r>
                              <a:rPr lang="en-US" altLang="zh-CN" b="0" i="1" smtClean="0">
                                <a:latin typeface="Cambria Math"/>
                                <a:ea typeface="Cambria Math"/>
                              </a:rPr>
                              <m:t>𝐾</m:t>
                            </m:r>
                          </m:sub>
                        </m:sSub>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𝛼</m:t>
                            </m:r>
                          </m:e>
                          <m:sub>
                            <m:r>
                              <a:rPr lang="en-US" altLang="zh-CN" b="0" i="1" smtClean="0">
                                <a:latin typeface="Cambria Math"/>
                                <a:ea typeface="Cambria Math"/>
                              </a:rPr>
                              <m:t>1</m:t>
                            </m:r>
                          </m:sub>
                        </m:sSub>
                        <m:r>
                          <a:rPr lang="en-US" altLang="zh-CN" b="0" i="1" smtClean="0">
                            <a:latin typeface="Cambria Math"/>
                            <a:ea typeface="Cambria Math"/>
                          </a:rPr>
                          <m:t>,</m:t>
                        </m:r>
                        <m:sSub>
                          <m:sSubPr>
                            <m:ctrlPr>
                              <a:rPr lang="en-US" altLang="zh-CN" i="1">
                                <a:latin typeface="Cambria Math" panose="02040503050406030204" pitchFamily="18" charset="0"/>
                                <a:ea typeface="Cambria Math"/>
                              </a:rPr>
                            </m:ctrlPr>
                          </m:sSubPr>
                          <m:e>
                            <m:r>
                              <a:rPr lang="zh-CN" altLang="en-US" i="1">
                                <a:latin typeface="Cambria Math"/>
                                <a:ea typeface="Cambria Math"/>
                              </a:rPr>
                              <m:t>𝛼</m:t>
                            </m:r>
                          </m:e>
                          <m:sub>
                            <m:r>
                              <a:rPr lang="en-US" altLang="zh-CN" b="0" i="1" smtClean="0">
                                <a:latin typeface="Cambria Math"/>
                                <a:ea typeface="Cambria Math"/>
                              </a:rPr>
                              <m:t>2</m:t>
                            </m:r>
                          </m:sub>
                        </m:sSub>
                        <m:r>
                          <a:rPr lang="en-US" altLang="zh-CN" b="0" i="1" smtClean="0">
                            <a:latin typeface="Cambria Math"/>
                            <a:ea typeface="Cambria Math"/>
                          </a:rPr>
                          <m:t>,…,</m:t>
                        </m:r>
                        <m:sSub>
                          <m:sSubPr>
                            <m:ctrlPr>
                              <a:rPr lang="en-US" altLang="zh-CN" i="1">
                                <a:latin typeface="Cambria Math" panose="02040503050406030204" pitchFamily="18" charset="0"/>
                                <a:ea typeface="Cambria Math"/>
                              </a:rPr>
                            </m:ctrlPr>
                          </m:sSubPr>
                          <m:e>
                            <m:r>
                              <a:rPr lang="zh-CN" altLang="en-US" i="1">
                                <a:latin typeface="Cambria Math"/>
                                <a:ea typeface="Cambria Math"/>
                              </a:rPr>
                              <m:t>𝛼</m:t>
                            </m:r>
                          </m:e>
                          <m:sub>
                            <m:r>
                              <a:rPr lang="en-US" altLang="zh-CN" b="0" i="1" smtClean="0">
                                <a:latin typeface="Cambria Math"/>
                                <a:ea typeface="Cambria Math"/>
                              </a:rPr>
                              <m:t>𝐾</m:t>
                            </m:r>
                            <m:r>
                              <a:rPr lang="en-US" altLang="zh-CN" b="0" i="1" smtClean="0">
                                <a:latin typeface="Cambria Math"/>
                                <a:ea typeface="Cambria Math"/>
                              </a:rPr>
                              <m:t>−1</m:t>
                            </m:r>
                          </m:sub>
                        </m:sSub>
                      </m:e>
                    </m:d>
                    <m:r>
                      <a:rPr lang="en-US" altLang="zh-CN" b="0" i="1" smtClean="0">
                        <a:latin typeface="Cambria Math"/>
                        <a:ea typeface="Cambria Math"/>
                      </a:rPr>
                      <m:t>,</m:t>
                    </m:r>
                  </m:oMath>
                </a14:m>
                <a:endParaRPr lang="en-US" altLang="zh-CN" b="0" i="1" dirty="0">
                  <a:latin typeface="Cambria Math"/>
                  <a:ea typeface="Cambria Math"/>
                </a:endParaRPr>
              </a:p>
              <a:p>
                <a:pPr>
                  <a:lnSpc>
                    <a:spcPct val="150000"/>
                  </a:lnSpc>
                </a:pPr>
                <a14:m>
                  <m:oMath xmlns:m="http://schemas.openxmlformats.org/officeDocument/2006/math">
                    <m:nary>
                      <m:naryPr>
                        <m:chr m:val="∑"/>
                        <m:ctrlPr>
                          <a:rPr lang="en-US" altLang="zh-CN" b="0" i="1" smtClean="0">
                            <a:latin typeface="Cambria Math" panose="02040503050406030204" pitchFamily="18" charset="0"/>
                            <a:ea typeface="Cambria Math"/>
                          </a:rPr>
                        </m:ctrlPr>
                      </m:naryPr>
                      <m:sub>
                        <m:r>
                          <m:rPr>
                            <m:brk m:alnAt="23"/>
                          </m:rPr>
                          <a:rPr lang="en-US" altLang="zh-CN" b="0" i="1" smtClean="0">
                            <a:latin typeface="Cambria Math"/>
                            <a:ea typeface="Cambria Math"/>
                          </a:rPr>
                          <m:t>𝑘</m:t>
                        </m:r>
                        <m:r>
                          <a:rPr lang="en-US" altLang="zh-CN" b="0" i="1" smtClean="0">
                            <a:latin typeface="Cambria Math"/>
                            <a:ea typeface="Cambria Math"/>
                          </a:rPr>
                          <m:t>=1</m:t>
                        </m:r>
                      </m:sub>
                      <m:sup>
                        <m:r>
                          <a:rPr lang="en-US" altLang="zh-CN" b="0" i="1" smtClean="0">
                            <a:latin typeface="Cambria Math"/>
                            <a:ea typeface="Cambria Math"/>
                          </a:rPr>
                          <m:t>𝐾</m:t>
                        </m:r>
                      </m:sup>
                      <m:e>
                        <m:sSub>
                          <m:sSubPr>
                            <m:ctrlPr>
                              <a:rPr lang="en-US" altLang="zh-CN" i="1">
                                <a:latin typeface="Cambria Math" panose="02040503050406030204" pitchFamily="18" charset="0"/>
                                <a:ea typeface="Cambria Math"/>
                              </a:rPr>
                            </m:ctrlPr>
                          </m:sSubPr>
                          <m:e>
                            <m:r>
                              <a:rPr lang="zh-CN" altLang="en-US" i="1">
                                <a:latin typeface="Cambria Math"/>
                                <a:ea typeface="Cambria Math"/>
                              </a:rPr>
                              <m:t>𝛼</m:t>
                            </m:r>
                          </m:e>
                          <m:sub>
                            <m:r>
                              <a:rPr lang="en-US" altLang="zh-CN" b="0" i="1" smtClean="0">
                                <a:latin typeface="Cambria Math"/>
                                <a:ea typeface="Cambria Math"/>
                              </a:rPr>
                              <m:t>𝑘</m:t>
                            </m:r>
                          </m:sub>
                        </m:sSub>
                      </m:e>
                    </m:nary>
                    <m:r>
                      <a:rPr lang="en-US" altLang="zh-CN" b="0" i="1" smtClean="0">
                        <a:latin typeface="Cambria Math"/>
                        <a:ea typeface="Cambria Math"/>
                      </a:rPr>
                      <m:t>=1</m:t>
                    </m:r>
                  </m:oMath>
                </a14:m>
                <a:r>
                  <a:rPr lang="en-US" altLang="zh-CN" dirty="0"/>
                  <a:t>,</a:t>
                </a:r>
                <a:r>
                  <a:rPr lang="zh-CN" altLang="en-US" dirty="0"/>
                  <a:t>前面已经提到，对于给定数据集</a:t>
                </a:r>
                <a14:m>
                  <m:oMath xmlns:m="http://schemas.openxmlformats.org/officeDocument/2006/math">
                    <m:r>
                      <a:rPr lang="en-US" altLang="zh-CN" b="0" i="1" smtClean="0">
                        <a:latin typeface="Cambria Math"/>
                      </a:rPr>
                      <m:t>𝑋</m:t>
                    </m:r>
                    <m:r>
                      <a:rPr lang="en-US" altLang="zh-CN" b="0" i="1" smtClean="0">
                        <a:latin typeface="Cambria Math"/>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𝑋</m:t>
                            </m:r>
                          </m:e>
                          <m:sub>
                            <m:r>
                              <a:rPr lang="en-US" altLang="zh-CN" b="0" i="1" smtClean="0">
                                <a:latin typeface="Cambria Math"/>
                              </a:rPr>
                              <m:t>1</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𝑋</m:t>
                            </m:r>
                          </m:e>
                          <m:sub>
                            <m:r>
                              <a:rPr lang="en-US" altLang="zh-CN" b="0" i="1" smtClean="0">
                                <a:latin typeface="Cambria Math"/>
                              </a:rPr>
                              <m:t>2</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𝑋</m:t>
                            </m:r>
                          </m:e>
                          <m:sub>
                            <m:r>
                              <a:rPr lang="en-US" altLang="zh-CN" b="0" i="1" smtClean="0">
                                <a:latin typeface="Cambria Math"/>
                              </a:rPr>
                              <m:t>𝑁</m:t>
                            </m:r>
                          </m:sub>
                        </m:sSub>
                      </m:e>
                    </m:d>
                    <m:r>
                      <a:rPr lang="en-US" altLang="zh-CN" b="0" i="1" smtClean="0">
                        <a:latin typeface="Cambria Math"/>
                      </a:rPr>
                      <m:t>,</m:t>
                    </m:r>
                  </m:oMath>
                </a14:m>
                <a:r>
                  <a:rPr lang="zh-CN" altLang="en-US" dirty="0"/>
                  <a:t>其极大似然函数是无法进行求解的，所以</a:t>
                </a:r>
                <a:endParaRPr lang="en-US" altLang="zh-CN" dirty="0"/>
              </a:p>
              <a:p>
                <a:pPr>
                  <a:lnSpc>
                    <a:spcPct val="150000"/>
                  </a:lnSpc>
                </a:pPr>
                <a:r>
                  <a:rPr lang="zh-CN" altLang="en-US" dirty="0"/>
                  <a:t>我们用一个迭代算法来估计参数：</a:t>
                </a:r>
                <a:endParaRPr lang="en-US" altLang="zh-CN" dirty="0"/>
              </a:p>
            </p:txBody>
          </p:sp>
        </mc:Choice>
        <mc:Fallback xmlns="">
          <p:sp>
            <p:nvSpPr>
              <p:cNvPr id="3" name="TextBox 2"/>
              <p:cNvSpPr txBox="1">
                <a:spLocks noRot="1" noChangeAspect="1" noMove="1" noResize="1" noEditPoints="1" noAdjustHandles="1" noChangeArrowheads="1" noChangeShapeType="1" noTextEdit="1"/>
              </p:cNvSpPr>
              <p:nvPr/>
            </p:nvSpPr>
            <p:spPr>
              <a:xfrm>
                <a:off x="722376" y="940148"/>
                <a:ext cx="10954512" cy="1355499"/>
              </a:xfrm>
              <a:prstGeom prst="rect">
                <a:avLst/>
              </a:prstGeom>
              <a:blipFill>
                <a:blip r:embed="rId2"/>
                <a:stretch>
                  <a:fillRect l="-3116" b="-15695"/>
                </a:stretch>
              </a:blipFill>
            </p:spPr>
            <p:txBody>
              <a:bodyPr/>
              <a:lstStyle/>
              <a:p>
                <a:r>
                  <a:rPr lang="zh-CN" altLang="en-US">
                    <a:noFill/>
                  </a:rPr>
                  <a:t> </a:t>
                </a:r>
              </a:p>
            </p:txBody>
          </p:sp>
        </mc:Fallback>
      </mc:AlternateContent>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5039" y="1992782"/>
            <a:ext cx="5727193" cy="458175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7973568" y="2246275"/>
                <a:ext cx="2103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𝑖</m:t>
                          </m:r>
                        </m:sub>
                      </m:sSub>
                      <m:r>
                        <a:rPr lang="en-US" altLang="zh-CN" b="0" i="1" smtClean="0">
                          <a:latin typeface="Cambria Math"/>
                        </a:rPr>
                        <m:t> =</m:t>
                      </m:r>
                      <m:r>
                        <a:rPr lang="en-US" altLang="zh-CN" i="1">
                          <a:latin typeface="Cambria Math"/>
                        </a:rPr>
                        <m:t>{</m:t>
                      </m:r>
                      <m:r>
                        <a:rPr lang="en-US" altLang="zh-CN" b="0" i="1" smtClean="0">
                          <a:latin typeface="Cambria Math"/>
                        </a:rPr>
                        <m:t>1,2,..,</m:t>
                      </m:r>
                      <m:r>
                        <a:rPr lang="en-US" altLang="zh-CN" b="0" i="1" smtClean="0">
                          <a:latin typeface="Cambria Math"/>
                        </a:rPr>
                        <m:t>𝐾</m:t>
                      </m:r>
                      <m:r>
                        <a:rPr lang="en-US" altLang="zh-CN" b="0" i="1" smtClean="0">
                          <a:latin typeface="Cambria Math"/>
                        </a:rPr>
                        <m:t>}</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973568" y="2246275"/>
                <a:ext cx="2103120" cy="369332"/>
              </a:xfrm>
              <a:prstGeom prst="rect">
                <a:avLst/>
              </a:prstGeom>
              <a:blipFill rotWithShape="1">
                <a:blip r:embed="rId4"/>
                <a:stretch>
                  <a:fillRect b="-16393"/>
                </a:stretch>
              </a:blipFill>
            </p:spPr>
            <p:txBody>
              <a:bodyPr/>
              <a:lstStyle/>
              <a:p>
                <a:r>
                  <a:rPr lang="zh-CN" altLang="en-US">
                    <a:noFill/>
                  </a:rPr>
                  <a:t> </a:t>
                </a:r>
              </a:p>
            </p:txBody>
          </p:sp>
        </mc:Fallback>
      </mc:AlternateContent>
      <p:cxnSp>
        <p:nvCxnSpPr>
          <p:cNvPr id="8" name="直接箭头连接符 7"/>
          <p:cNvCxnSpPr/>
          <p:nvPr/>
        </p:nvCxnSpPr>
        <p:spPr>
          <a:xfrm flipV="1">
            <a:off x="7973568" y="2615607"/>
            <a:ext cx="411480" cy="685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783335" y="2260922"/>
                <a:ext cx="5166360" cy="46133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2000" i="1" smtClean="0">
                              <a:latin typeface="Cambria Math" panose="02040503050406030204" pitchFamily="18" charset="0"/>
                            </a:rPr>
                          </m:ctrlPr>
                        </m:sSupPr>
                        <m:e>
                          <m:r>
                            <m:rPr>
                              <m:sty m:val="p"/>
                            </m:rPr>
                            <a:rPr lang="el-GR" altLang="zh-CN" sz="2000" i="1">
                              <a:latin typeface="Cambria Math"/>
                              <a:ea typeface="Cambria Math"/>
                            </a:rPr>
                            <m:t>Θ</m:t>
                          </m:r>
                        </m:e>
                        <m:sup>
                          <m:r>
                            <a:rPr lang="en-US" altLang="zh-CN" sz="2000" i="1">
                              <a:latin typeface="Cambria Math"/>
                            </a:rPr>
                            <m:t>(</m:t>
                          </m:r>
                          <m:r>
                            <a:rPr lang="en-US" altLang="zh-CN" sz="2000" i="1">
                              <a:latin typeface="Cambria Math"/>
                            </a:rPr>
                            <m:t>𝑛</m:t>
                          </m:r>
                          <m:r>
                            <a:rPr lang="en-US" altLang="zh-CN" sz="2000" i="1">
                              <a:latin typeface="Cambria Math"/>
                            </a:rPr>
                            <m:t>+1)</m:t>
                          </m:r>
                        </m:sup>
                      </m:sSup>
                      <m:r>
                        <a:rPr lang="en-US" altLang="zh-CN" sz="2000" i="1">
                          <a:latin typeface="Cambria Math"/>
                        </a:rPr>
                        <m:t>=</m:t>
                      </m:r>
                      <m:r>
                        <a:rPr lang="en-US" altLang="zh-CN" sz="2000" i="1">
                          <a:latin typeface="Cambria Math"/>
                        </a:rPr>
                        <m:t>𝑓</m:t>
                      </m:r>
                      <m:r>
                        <a:rPr lang="en-US" altLang="zh-CN" sz="2000" i="1">
                          <a:latin typeface="Cambria Math"/>
                        </a:rPr>
                        <m:t>(</m:t>
                      </m:r>
                      <m:sSup>
                        <m:sSupPr>
                          <m:ctrlPr>
                            <a:rPr lang="en-US" altLang="zh-CN" sz="2000" i="1">
                              <a:latin typeface="Cambria Math" panose="02040503050406030204" pitchFamily="18" charset="0"/>
                            </a:rPr>
                          </m:ctrlPr>
                        </m:sSupPr>
                        <m:e>
                          <m:r>
                            <m:rPr>
                              <m:sty m:val="p"/>
                            </m:rPr>
                            <a:rPr lang="el-GR" altLang="zh-CN" sz="2000" i="1">
                              <a:latin typeface="Cambria Math"/>
                              <a:ea typeface="Cambria Math"/>
                            </a:rPr>
                            <m:t>Θ</m:t>
                          </m:r>
                        </m:e>
                        <m:sup>
                          <m:d>
                            <m:dPr>
                              <m:ctrlPr>
                                <a:rPr lang="en-US" altLang="zh-CN" sz="2000" i="1">
                                  <a:latin typeface="Cambria Math" panose="02040503050406030204" pitchFamily="18" charset="0"/>
                                </a:rPr>
                              </m:ctrlPr>
                            </m:dPr>
                            <m:e>
                              <m:r>
                                <a:rPr lang="en-US" altLang="zh-CN" sz="2000" i="1">
                                  <a:latin typeface="Cambria Math"/>
                                </a:rPr>
                                <m:t>𝑛</m:t>
                              </m:r>
                            </m:e>
                          </m:d>
                        </m:sup>
                      </m:sSup>
                      <m:r>
                        <a:rPr lang="en-US" altLang="zh-CN" sz="2000" b="0" i="1" smtClean="0">
                          <a:latin typeface="Cambria Math"/>
                        </a:rPr>
                        <m:t>)</m:t>
                      </m:r>
                    </m:oMath>
                  </m:oMathPara>
                </a14:m>
                <a:endParaRPr lang="en-US" altLang="zh-CN" sz="2000" i="1" dirty="0">
                  <a:latin typeface="Cambria Math"/>
                </a:endParaRPr>
              </a:p>
              <a:p>
                <a:pPr/>
                <a14:m>
                  <m:oMathPara xmlns:m="http://schemas.openxmlformats.org/officeDocument/2006/math">
                    <m:oMathParaPr>
                      <m:jc m:val="left"/>
                    </m:oMathParaPr>
                    <m:oMath xmlns:m="http://schemas.openxmlformats.org/officeDocument/2006/math">
                      <m:r>
                        <a:rPr lang="en-US" altLang="zh-CN" sz="2000" i="1">
                          <a:latin typeface="Cambria Math"/>
                        </a:rPr>
                        <m:t>=</m:t>
                      </m:r>
                      <m:r>
                        <a:rPr lang="en-US" altLang="zh-CN" sz="2000" i="1">
                          <a:latin typeface="Cambria Math"/>
                        </a:rPr>
                        <m:t>𝑎𝑟𝑔𝑚𝑎𝑥</m:t>
                      </m:r>
                      <m:nary>
                        <m:naryPr>
                          <m:limLoc m:val="undOvr"/>
                          <m:subHide m:val="on"/>
                          <m:supHide m:val="on"/>
                          <m:ctrlPr>
                            <a:rPr lang="en-US" altLang="zh-CN" sz="2000" i="1">
                              <a:latin typeface="Cambria Math" panose="02040503050406030204" pitchFamily="18" charset="0"/>
                            </a:rPr>
                          </m:ctrlPr>
                        </m:naryPr>
                        <m:sub/>
                        <m:sup/>
                        <m:e>
                          <m:func>
                            <m:funcPr>
                              <m:ctrlPr>
                                <a:rPr lang="en-US" altLang="zh-CN" sz="2000" i="1">
                                  <a:latin typeface="Cambria Math" panose="02040503050406030204" pitchFamily="18" charset="0"/>
                                </a:rPr>
                              </m:ctrlPr>
                            </m:funcPr>
                            <m:fName>
                              <m:r>
                                <m:rPr>
                                  <m:sty m:val="p"/>
                                </m:rPr>
                                <a:rPr lang="en-US" altLang="zh-CN" sz="2000">
                                  <a:latin typeface="Cambria Math"/>
                                </a:rPr>
                                <m:t>log</m:t>
                              </m:r>
                            </m:fName>
                            <m:e>
                              <m:r>
                                <a:rPr lang="en-US" altLang="zh-CN" sz="2000" i="1">
                                  <a:latin typeface="Cambria Math"/>
                                </a:rPr>
                                <m:t>𝑃</m:t>
                              </m:r>
                              <m:d>
                                <m:dPr>
                                  <m:ctrlPr>
                                    <a:rPr lang="en-US" altLang="zh-CN" sz="2000" i="1">
                                      <a:latin typeface="Cambria Math" panose="02040503050406030204" pitchFamily="18" charset="0"/>
                                    </a:rPr>
                                  </m:ctrlPr>
                                </m:dPr>
                                <m:e>
                                  <m:r>
                                    <a:rPr lang="en-US" altLang="zh-CN" sz="2000" i="1">
                                      <a:latin typeface="Cambria Math"/>
                                    </a:rPr>
                                    <m:t>𝑋</m:t>
                                  </m:r>
                                  <m:r>
                                    <a:rPr lang="en-US" altLang="zh-CN" sz="2000" i="1">
                                      <a:latin typeface="Cambria Math"/>
                                    </a:rPr>
                                    <m:t>,</m:t>
                                  </m:r>
                                  <m:r>
                                    <a:rPr lang="en-US" altLang="zh-CN" sz="2000" i="1">
                                      <a:latin typeface="Cambria Math"/>
                                    </a:rPr>
                                    <m:t>𝑍</m:t>
                                  </m:r>
                                </m:e>
                                <m:e>
                                  <m:r>
                                    <m:rPr>
                                      <m:sty m:val="p"/>
                                    </m:rPr>
                                    <a:rPr lang="el-GR" altLang="zh-CN" sz="2000" i="1" smtClean="0">
                                      <a:latin typeface="Cambria Math"/>
                                      <a:ea typeface="Cambria Math"/>
                                    </a:rPr>
                                    <m:t>Θ</m:t>
                                  </m:r>
                                </m:e>
                              </m:d>
                            </m:e>
                          </m:func>
                          <m:r>
                            <a:rPr lang="en-US" altLang="zh-CN" sz="2000" i="1">
                              <a:latin typeface="Cambria Math"/>
                            </a:rPr>
                            <m:t>𝑃</m:t>
                          </m:r>
                          <m:r>
                            <a:rPr lang="en-US" altLang="zh-CN" sz="2000" i="1">
                              <a:latin typeface="Cambria Math"/>
                            </a:rPr>
                            <m:t>(</m:t>
                          </m:r>
                          <m:r>
                            <a:rPr lang="en-US" altLang="zh-CN" sz="2000" i="1">
                              <a:latin typeface="Cambria Math"/>
                            </a:rPr>
                            <m:t>𝑍</m:t>
                          </m:r>
                          <m:r>
                            <a:rPr lang="en-US" altLang="zh-CN" sz="2000" i="1">
                              <a:latin typeface="Cambria Math"/>
                            </a:rPr>
                            <m:t>|</m:t>
                          </m:r>
                          <m:r>
                            <a:rPr lang="en-US" altLang="zh-CN" sz="2000" i="1">
                              <a:latin typeface="Cambria Math"/>
                            </a:rPr>
                            <m:t>𝑋</m:t>
                          </m:r>
                          <m:r>
                            <a:rPr lang="en-US" altLang="zh-CN" sz="2000" i="1">
                              <a:latin typeface="Cambria Math"/>
                            </a:rPr>
                            <m:t>,</m:t>
                          </m:r>
                          <m:sSup>
                            <m:sSupPr>
                              <m:ctrlPr>
                                <a:rPr lang="en-US" altLang="zh-CN" sz="2000" i="1">
                                  <a:latin typeface="Cambria Math" panose="02040503050406030204" pitchFamily="18" charset="0"/>
                                </a:rPr>
                              </m:ctrlPr>
                            </m:sSupPr>
                            <m:e>
                              <m:r>
                                <m:rPr>
                                  <m:sty m:val="p"/>
                                </m:rPr>
                                <a:rPr lang="el-GR" altLang="zh-CN" sz="2000" i="1" smtClean="0">
                                  <a:latin typeface="Cambria Math"/>
                                  <a:ea typeface="Cambria Math"/>
                                </a:rPr>
                                <m:t>Θ</m:t>
                              </m:r>
                            </m:e>
                            <m:sup>
                              <m:r>
                                <a:rPr lang="en-US" altLang="zh-CN" sz="2000" i="1">
                                  <a:latin typeface="Cambria Math"/>
                                </a:rPr>
                                <m:t>(</m:t>
                              </m:r>
                              <m:r>
                                <a:rPr lang="en-US" altLang="zh-CN" sz="2000" i="1">
                                  <a:latin typeface="Cambria Math"/>
                                </a:rPr>
                                <m:t>𝑛</m:t>
                              </m:r>
                              <m:r>
                                <a:rPr lang="en-US" altLang="zh-CN" sz="2000" i="1">
                                  <a:latin typeface="Cambria Math"/>
                                </a:rPr>
                                <m:t>)</m:t>
                              </m:r>
                            </m:sup>
                          </m:sSup>
                          <m:r>
                            <a:rPr lang="en-US" altLang="zh-CN" sz="2000" i="1">
                              <a:latin typeface="Cambria Math"/>
                            </a:rPr>
                            <m:t>)</m:t>
                          </m:r>
                        </m:e>
                      </m:nary>
                    </m:oMath>
                  </m:oMathPara>
                </a14:m>
                <a:endParaRPr lang="en-US" altLang="zh-CN" sz="2000" dirty="0"/>
              </a:p>
              <a:p>
                <a:r>
                  <a:rPr lang="zh-CN" altLang="en-US" sz="2000" dirty="0"/>
                  <a:t>这里引入一个隐变量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r>
                      <a:rPr lang="en-US" altLang="zh-CN" sz="2000" i="1">
                        <a:latin typeface="Cambria Math"/>
                      </a:rPr>
                      <m:t>=</m:t>
                    </m:r>
                    <m:r>
                      <a:rPr lang="en-US" altLang="zh-CN" sz="2000" b="0" i="1" smtClean="0">
                        <a:latin typeface="Cambria Math"/>
                      </a:rPr>
                      <m:t>{</m:t>
                    </m:r>
                    <m:r>
                      <a:rPr lang="en-US" altLang="zh-CN" sz="2000" i="1">
                        <a:latin typeface="Cambria Math"/>
                      </a:rPr>
                      <m:t>1,2,..,</m:t>
                    </m:r>
                    <m:r>
                      <a:rPr lang="en-US" altLang="zh-CN" sz="2000" i="1">
                        <a:latin typeface="Cambria Math"/>
                      </a:rPr>
                      <m:t>𝐾</m:t>
                    </m:r>
                    <m:r>
                      <a:rPr lang="en-US" altLang="zh-CN" sz="2000" b="0" i="1" smtClean="0">
                        <a:latin typeface="Cambria Math"/>
                      </a:rPr>
                      <m:t>}</m:t>
                    </m:r>
                  </m:oMath>
                </a14:m>
                <a:r>
                  <a:rPr lang="en-US" altLang="zh-CN" sz="2000" dirty="0"/>
                  <a:t>, </a:t>
                </a:r>
                <a:r>
                  <a:rPr lang="zh-CN" altLang="en-US" sz="2000" dirty="0"/>
                  <a:t>它使得</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e>
                      </m:d>
                      <m:r>
                        <a:rPr lang="en-US" altLang="zh-CN" sz="2000" b="0" i="1" smtClean="0">
                          <a:latin typeface="Cambria Math"/>
                        </a:rPr>
                        <m:t>=</m:t>
                      </m:r>
                      <m:nary>
                        <m:naryPr>
                          <m:ctrlPr>
                            <a:rPr lang="en-US" altLang="zh-CN" sz="2000" b="0" i="1" smtClean="0">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i="1">
                                  <a:latin typeface="Cambria Math"/>
                                </a:rPr>
                                <m:t>𝑘</m:t>
                              </m:r>
                            </m:sub>
                          </m:sSub>
                        </m:sub>
                        <m:sup/>
                        <m:e>
                          <m:r>
                            <a:rPr lang="en-US" altLang="zh-CN" sz="2000" b="0" i="1" smtClean="0">
                              <a:latin typeface="Cambria Math"/>
                            </a:rPr>
                            <m:t>𝑃</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e>
                            <m:e>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e>
                          </m:d>
                          <m:r>
                            <a:rPr lang="en-US" altLang="zh-CN" sz="2000" b="0" i="1" smtClean="0">
                              <a:latin typeface="Cambria Math"/>
                            </a:rPr>
                            <m:t>𝑃</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e>
                          </m:d>
                          <m:r>
                            <a:rPr lang="en-US" altLang="zh-CN" sz="2000" b="0" i="1" smtClean="0">
                              <a:latin typeface="Cambria Math"/>
                            </a:rPr>
                            <m:t>𝑑</m:t>
                          </m:r>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e>
                      </m:nary>
                    </m:oMath>
                  </m:oMathPara>
                </a14:m>
                <a:endParaRPr lang="en-US" altLang="zh-CN" sz="2000" dirty="0"/>
              </a:p>
              <a:p>
                <a:r>
                  <a:rPr lang="en-US" altLang="zh-CN" sz="2000" b="0" dirty="0"/>
                  <a:t>                          </a:t>
                </a:r>
                <a14:m>
                  <m:oMath xmlns:m="http://schemas.openxmlformats.org/officeDocument/2006/math">
                    <m:r>
                      <a:rPr lang="en-US" altLang="zh-CN" sz="2000" b="0" i="1" smtClean="0">
                        <a:latin typeface="Cambria Math"/>
                      </a:rPr>
                      <m:t>=</m:t>
                    </m:r>
                    <m:nary>
                      <m:naryPr>
                        <m:chr m:val="∑"/>
                        <m:ctrlPr>
                          <a:rPr lang="en-US" altLang="zh-CN" sz="2000" b="0" i="1" smtClean="0">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r>
                          <a:rPr lang="en-US" altLang="zh-CN" sz="2000" b="0" i="1" smtClean="0">
                            <a:latin typeface="Cambria Math"/>
                          </a:rPr>
                          <m:t>=1</m:t>
                        </m:r>
                      </m:sub>
                      <m:sup>
                        <m:r>
                          <a:rPr lang="en-US" altLang="zh-CN" sz="2000" b="0" i="1" smtClean="0">
                            <a:latin typeface="Cambria Math"/>
                          </a:rPr>
                          <m:t>𝐾</m:t>
                        </m:r>
                      </m:sup>
                      <m:e>
                        <m:sSub>
                          <m:sSubPr>
                            <m:ctrlPr>
                              <a:rPr lang="en-US" altLang="zh-CN" sz="2000" b="0" i="1" smtClean="0">
                                <a:latin typeface="Cambria Math" panose="02040503050406030204" pitchFamily="18" charset="0"/>
                              </a:rPr>
                            </m:ctrlPr>
                          </m:sSubPr>
                          <m:e>
                            <m:r>
                              <a:rPr lang="zh-CN" altLang="en-US" sz="2000" b="0" i="1" smtClean="0">
                                <a:latin typeface="Cambria Math"/>
                              </a:rPr>
                              <m:t>𝛼</m:t>
                            </m:r>
                          </m:e>
                          <m:sub>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sub>
                        </m:sSub>
                        <m:r>
                          <a:rPr lang="en-US" altLang="zh-CN" sz="2000" b="0" i="1" smtClean="0">
                            <a:latin typeface="Cambria Math"/>
                          </a:rPr>
                          <m:t>𝑁</m:t>
                        </m:r>
                        <m:r>
                          <a:rPr lang="en-US" altLang="zh-CN" sz="2000" b="0" i="1" smtClean="0">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a:rPr>
                              <m:t>𝑋</m:t>
                            </m:r>
                          </m:e>
                          <m:sub>
                            <m:r>
                              <a:rPr lang="en-US" altLang="zh-CN" sz="2000" i="1">
                                <a:latin typeface="Cambria Math"/>
                              </a:rPr>
                              <m:t>𝑘</m:t>
                            </m:r>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zh-CN" altLang="en-US" sz="2000" b="0" i="1" smtClean="0">
                                <a:latin typeface="Cambria Math"/>
                              </a:rPr>
                              <m:t>𝜇</m:t>
                            </m:r>
                          </m:e>
                          <m:sub>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sub>
                        </m:sSub>
                        <m:r>
                          <a:rPr lang="en-US" altLang="zh-CN" sz="2000" b="0" i="1" smtClean="0">
                            <a:latin typeface="Cambria Math"/>
                          </a:rPr>
                          <m:t>,</m:t>
                        </m:r>
                        <m:sSub>
                          <m:sSubPr>
                            <m:ctrlPr>
                              <a:rPr lang="en-US" altLang="zh-CN" sz="2000" b="0" i="1" smtClean="0">
                                <a:latin typeface="Cambria Math" panose="02040503050406030204" pitchFamily="18" charset="0"/>
                              </a:rPr>
                            </m:ctrlPr>
                          </m:sSubPr>
                          <m:e>
                            <m:r>
                              <a:rPr lang="zh-CN" altLang="en-US" sz="2000" b="0" i="1" smtClean="0">
                                <a:latin typeface="Cambria Math"/>
                              </a:rPr>
                              <m:t>𝜎</m:t>
                            </m:r>
                          </m:e>
                          <m:sub>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sub>
                        </m:sSub>
                        <m:r>
                          <a:rPr lang="en-US" altLang="zh-CN" sz="2000" b="0" i="1" smtClean="0">
                            <a:latin typeface="Cambria Math"/>
                          </a:rPr>
                          <m:t>)</m:t>
                        </m:r>
                      </m:e>
                    </m:nary>
                  </m:oMath>
                </a14:m>
                <a:endParaRPr lang="en-US" altLang="zh-CN" sz="2000" dirty="0"/>
              </a:p>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oMath>
                </a14:m>
                <a:r>
                  <a:rPr lang="zh-CN" altLang="en-US" sz="2000" dirty="0"/>
                  <a:t>是离散型的</a:t>
                </a:r>
                <a:endParaRPr lang="en-US" altLang="zh-CN" sz="2000" dirty="0"/>
              </a:p>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i="1">
                              <a:latin typeface="Cambria Math"/>
                            </a:rPr>
                            <m:t>𝑍</m:t>
                          </m:r>
                        </m:e>
                        <m:sub>
                          <m:r>
                            <a:rPr lang="en-US" altLang="zh-CN" sz="2000" b="0" i="1" smtClean="0">
                              <a:latin typeface="Cambria Math"/>
                            </a:rPr>
                            <m:t>𝑖</m:t>
                          </m:r>
                        </m:sub>
                      </m:sSub>
                      <m:r>
                        <a:rPr lang="en-US" altLang="zh-CN" sz="2000" b="0" i="1" smtClean="0">
                          <a:latin typeface="Cambria Math" panose="02040503050406030204" pitchFamily="18" charset="0"/>
                        </a:rPr>
                        <m:t>)</m:t>
                      </m:r>
                      <m:r>
                        <a:rPr lang="en-US" altLang="zh-CN" sz="2000" b="0" i="1" smtClean="0">
                          <a:latin typeface="Cambria Math"/>
                        </a:rPr>
                        <m:t>=</m:t>
                      </m:r>
                      <m:sSub>
                        <m:sSubPr>
                          <m:ctrlPr>
                            <a:rPr lang="en-US" altLang="zh-CN" sz="2000" i="1">
                              <a:latin typeface="Cambria Math" panose="02040503050406030204" pitchFamily="18" charset="0"/>
                            </a:rPr>
                          </m:ctrlPr>
                        </m:sSubPr>
                        <m:e>
                          <m:r>
                            <a:rPr lang="zh-CN" altLang="en-US" sz="2000" i="1">
                              <a:latin typeface="Cambria Math"/>
                            </a:rPr>
                            <m:t>𝛼</m:t>
                          </m:r>
                        </m:e>
                        <m:sub>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i="1">
                                  <a:latin typeface="Cambria Math"/>
                                </a:rPr>
                                <m:t>𝑖</m:t>
                              </m:r>
                            </m:sub>
                          </m:sSub>
                        </m:sub>
                      </m:sSub>
                    </m:oMath>
                  </m:oMathPara>
                </a14:m>
                <a:endParaRPr lang="en-US" altLang="zh-CN" sz="2000" dirty="0"/>
              </a:p>
              <a:p>
                <a:r>
                  <a:rPr lang="zh-CN" altLang="en-US" sz="2000" dirty="0"/>
                  <a:t>它不改变</a:t>
                </a:r>
                <a14:m>
                  <m:oMath xmlns:m="http://schemas.openxmlformats.org/officeDocument/2006/math">
                    <m:r>
                      <m:rPr>
                        <m:sty m:val="p"/>
                      </m:rPr>
                      <a:rPr lang="en-US" altLang="zh-CN" sz="2000" dirty="0">
                        <a:latin typeface="Cambria Math"/>
                      </a:rPr>
                      <m:t>P</m:t>
                    </m:r>
                    <m:d>
                      <m:dPr>
                        <m:ctrlPr>
                          <a:rPr lang="en-US" altLang="zh-CN" sz="2000" i="1" dirty="0">
                            <a:latin typeface="Cambria Math" panose="02040503050406030204" pitchFamily="18" charset="0"/>
                          </a:rPr>
                        </m:ctrlPr>
                      </m:dPr>
                      <m:e>
                        <m:r>
                          <a:rPr lang="en-US" altLang="zh-CN" sz="2000" b="0" i="1" dirty="0" smtClean="0">
                            <a:latin typeface="Cambria Math"/>
                          </a:rPr>
                          <m:t>𝑋</m:t>
                        </m:r>
                      </m:e>
                    </m:d>
                  </m:oMath>
                </a14:m>
                <a:r>
                  <a:rPr lang="zh-CN" altLang="en-US" sz="2000" dirty="0"/>
                  <a:t>的边缘分布</a:t>
                </a:r>
                <a:r>
                  <a:rPr lang="en-US" altLang="zh-CN" sz="2000" dirty="0"/>
                  <a:t>,</a:t>
                </a:r>
                <a:r>
                  <a:rPr lang="zh-CN" altLang="en-US" sz="2000" dirty="0"/>
                  <a:t>即</a:t>
                </a:r>
                <a:endParaRPr lang="en-US" altLang="zh-CN" sz="2000" dirty="0"/>
              </a:p>
              <a:p>
                <a:pPr/>
                <a14:m>
                  <m:oMathPara xmlns:m="http://schemas.openxmlformats.org/officeDocument/2006/math">
                    <m:oMathParaPr>
                      <m:jc m:val="centerGroup"/>
                    </m:oMathParaPr>
                    <m:oMath xmlns:m="http://schemas.openxmlformats.org/officeDocument/2006/math">
                      <m:r>
                        <a:rPr lang="en-US" altLang="zh-CN" sz="2000" i="1" smtClean="0">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𝑙</m:t>
                              </m:r>
                            </m:sub>
                          </m:sSub>
                        </m:e>
                      </m:d>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e>
                        <m:sub>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20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𝑑</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ı</m:t>
                          </m:r>
                        </m:sub>
                      </m:sSub>
                    </m:oMath>
                  </m:oMathPara>
                </a14:m>
                <a:endParaRPr lang="zh-CN" altLang="zh-CN" sz="2000" dirty="0">
                  <a:effectLst/>
                  <a:latin typeface="Georgia" panose="02040502050405020303" pitchFamily="18" charset="0"/>
                  <a:ea typeface="等线" panose="02010600030101010101" pitchFamily="2" charset="-122"/>
                  <a:cs typeface="Times New Roman" panose="02020603050405020304" pitchFamily="18" charset="0"/>
                </a:endParaRPr>
              </a:p>
              <a:p>
                <a:endParaRPr lang="en-US" altLang="zh-CN" sz="2000" dirty="0"/>
              </a:p>
              <a:p>
                <a:endParaRPr lang="en-US" altLang="zh-CN"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83335" y="2260922"/>
                <a:ext cx="5166360" cy="4613379"/>
              </a:xfrm>
              <a:prstGeom prst="rect">
                <a:avLst/>
              </a:prstGeom>
              <a:blipFill>
                <a:blip r:embed="rId5"/>
                <a:stretch>
                  <a:fillRect l="-1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057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3704" y="223960"/>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5" name="TextBox 4"/>
              <p:cNvSpPr txBox="1"/>
              <p:nvPr/>
            </p:nvSpPr>
            <p:spPr>
              <a:xfrm>
                <a:off x="1042416" y="1115568"/>
                <a:ext cx="9966960" cy="1017715"/>
              </a:xfrm>
              <a:prstGeom prst="rect">
                <a:avLst/>
              </a:prstGeom>
              <a:noFill/>
            </p:spPr>
            <p:txBody>
              <a:bodyPr wrap="square" rtlCol="0">
                <a:spAutoFit/>
              </a:bodyPr>
              <a:lstStyle/>
              <a:p>
                <a:pPr indent="457200"/>
                <a:r>
                  <a:rPr lang="zh-CN" altLang="en-US" sz="2800" dirty="0"/>
                  <a:t>我们希望在该算法下，似然函数是单调递增的，即</a:t>
                </a:r>
                <a14:m>
                  <m:oMath xmlns:m="http://schemas.openxmlformats.org/officeDocument/2006/math">
                    <m:r>
                      <a:rPr lang="en-US" altLang="zh-CN" sz="2800" i="1">
                        <a:latin typeface="Cambria Math" panose="02040503050406030204" pitchFamily="18" charset="0"/>
                        <a:ea typeface="等线" panose="02010600030101010101" pitchFamily="2" charset="-122"/>
                        <a:cs typeface="Times New Roman" panose="02020603050405020304" pitchFamily="18" charset="0"/>
                      </a:rPr>
                      <m:t>𝐿</m:t>
                    </m:r>
                    <m:d>
                      <m:dPr>
                        <m:ctrlPr>
                          <a:rPr lang="en-US" altLang="zh-CN" sz="2800" i="1">
                            <a:latin typeface="Cambria Math" panose="02040503050406030204" pitchFamily="18" charset="0"/>
                            <a:ea typeface="等线" panose="02010600030101010101" pitchFamily="2" charset="-122"/>
                            <a:cs typeface="Times New Roman" panose="02020603050405020304" pitchFamily="18" charset="0"/>
                          </a:rPr>
                        </m:ctrlPr>
                      </m:dPr>
                      <m:e>
                        <m:sSup>
                          <m:sSupPr>
                            <m:ctrlPr>
                              <a:rPr lang="en-US" altLang="zh-CN" sz="2800" i="1">
                                <a:latin typeface="Cambria Math" panose="02040503050406030204" pitchFamily="18" charset="0"/>
                              </a:rPr>
                            </m:ctrlPr>
                          </m:sSupPr>
                          <m:e>
                            <m:r>
                              <m:rPr>
                                <m:sty m:val="p"/>
                              </m:rPr>
                              <a:rPr lang="el-GR" altLang="zh-CN" sz="2800" i="1">
                                <a:latin typeface="Cambria Math"/>
                                <a:ea typeface="Cambria Math"/>
                              </a:rPr>
                              <m:t>Θ</m:t>
                            </m:r>
                          </m:e>
                          <m:sup>
                            <m:d>
                              <m:dPr>
                                <m:ctrlPr>
                                  <a:rPr lang="en-US" altLang="zh-CN" sz="2800" i="1">
                                    <a:latin typeface="Cambria Math" panose="02040503050406030204" pitchFamily="18" charset="0"/>
                                  </a:rPr>
                                </m:ctrlPr>
                              </m:dPr>
                              <m:e>
                                <m:r>
                                  <a:rPr lang="en-US" altLang="zh-CN" sz="2800" i="1">
                                    <a:latin typeface="Cambria Math"/>
                                  </a:rPr>
                                  <m:t>𝑛</m:t>
                                </m:r>
                                <m:r>
                                  <a:rPr lang="en-US" altLang="zh-CN" sz="2800" i="1">
                                    <a:latin typeface="Cambria Math"/>
                                  </a:rPr>
                                  <m:t>+1</m:t>
                                </m:r>
                              </m:e>
                            </m:d>
                          </m:sup>
                        </m:sSup>
                      </m:e>
                    </m:d>
                    <m:r>
                      <a:rPr lang="en-US" altLang="zh-CN" sz="2800" b="0" i="1" smtClean="0">
                        <a:latin typeface="Cambria Math"/>
                      </a:rPr>
                      <m:t>&gt;</m:t>
                    </m:r>
                    <m:r>
                      <a:rPr lang="en-US" altLang="zh-CN" sz="2800" b="0" i="1" smtClean="0">
                        <a:latin typeface="Cambria Math"/>
                      </a:rPr>
                      <m:t>𝐿</m:t>
                    </m:r>
                    <m:r>
                      <a:rPr lang="en-US" altLang="zh-CN" sz="2800" b="0" i="1" smtClean="0">
                        <a:latin typeface="Cambria Math"/>
                      </a:rPr>
                      <m:t>(</m:t>
                    </m:r>
                    <m:sSup>
                      <m:sSupPr>
                        <m:ctrlPr>
                          <a:rPr lang="en-US" altLang="zh-CN" sz="2800" i="1">
                            <a:latin typeface="Cambria Math" panose="02040503050406030204" pitchFamily="18" charset="0"/>
                          </a:rPr>
                        </m:ctrlPr>
                      </m:sSupPr>
                      <m:e>
                        <m:r>
                          <m:rPr>
                            <m:sty m:val="p"/>
                          </m:rPr>
                          <a:rPr lang="el-GR" altLang="zh-CN" sz="2800" i="1">
                            <a:latin typeface="Cambria Math"/>
                            <a:ea typeface="Cambria Math"/>
                          </a:rPr>
                          <m:t>Θ</m:t>
                        </m:r>
                      </m:e>
                      <m:sup>
                        <m:r>
                          <a:rPr lang="en-US" altLang="zh-CN" sz="2800" i="1">
                            <a:latin typeface="Cambria Math"/>
                          </a:rPr>
                          <m:t>(</m:t>
                        </m:r>
                        <m:r>
                          <a:rPr lang="en-US" altLang="zh-CN" sz="2800" i="1">
                            <a:latin typeface="Cambria Math"/>
                          </a:rPr>
                          <m:t>𝑛</m:t>
                        </m:r>
                        <m:r>
                          <a:rPr lang="en-US" altLang="zh-CN" sz="2800" i="1">
                            <a:latin typeface="Cambria Math"/>
                          </a:rPr>
                          <m:t>)</m:t>
                        </m:r>
                      </m:sup>
                    </m:sSup>
                    <m:r>
                      <a:rPr lang="en-US" altLang="zh-CN" sz="2800" b="0" i="1" smtClean="0">
                        <a:latin typeface="Cambria Math"/>
                      </a:rPr>
                      <m:t>)</m:t>
                    </m:r>
                    <m:r>
                      <a:rPr lang="en-US" altLang="zh-CN" sz="2800" i="1">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2800" dirty="0"/>
                  <a:t>，以此来极大化我们的目标函数。</a:t>
                </a:r>
              </a:p>
            </p:txBody>
          </p:sp>
        </mc:Choice>
        <mc:Fallback xmlns="">
          <p:sp>
            <p:nvSpPr>
              <p:cNvPr id="5" name="TextBox 4"/>
              <p:cNvSpPr txBox="1">
                <a:spLocks noRot="1" noChangeAspect="1" noMove="1" noResize="1" noEditPoints="1" noAdjustHandles="1" noChangeArrowheads="1" noChangeShapeType="1" noTextEdit="1"/>
              </p:cNvSpPr>
              <p:nvPr/>
            </p:nvSpPr>
            <p:spPr>
              <a:xfrm>
                <a:off x="1042416" y="1115568"/>
                <a:ext cx="9966960" cy="1017715"/>
              </a:xfrm>
              <a:prstGeom prst="rect">
                <a:avLst/>
              </a:prstGeom>
              <a:blipFill>
                <a:blip r:embed="rId2"/>
                <a:stretch>
                  <a:fillRect t="-5988" b="-1317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47A3D78-C46F-4EAB-9576-89E1CD8C39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71" t="12652" r="10254" b="64532"/>
          <a:stretch/>
        </p:blipFill>
        <p:spPr>
          <a:xfrm>
            <a:off x="3201268" y="2108400"/>
            <a:ext cx="5374935" cy="2151863"/>
          </a:xfrm>
          <a:prstGeom prst="rect">
            <a:avLst/>
          </a:prstGeom>
        </p:spPr>
      </p:pic>
      <p:sp>
        <p:nvSpPr>
          <p:cNvPr id="6" name="TextBox 4">
            <a:extLst>
              <a:ext uri="{FF2B5EF4-FFF2-40B4-BE49-F238E27FC236}">
                <a16:creationId xmlns:a16="http://schemas.microsoft.com/office/drawing/2014/main" id="{3E9DCC33-9CFB-469C-87AA-326950C4BF4F}"/>
              </a:ext>
            </a:extLst>
          </p:cNvPr>
          <p:cNvSpPr txBox="1"/>
          <p:nvPr/>
        </p:nvSpPr>
        <p:spPr>
          <a:xfrm>
            <a:off x="1112520" y="4352144"/>
            <a:ext cx="9966960" cy="1754326"/>
          </a:xfrm>
          <a:prstGeom prst="rect">
            <a:avLst/>
          </a:prstGeom>
          <a:noFill/>
        </p:spPr>
        <p:txBody>
          <a:bodyPr wrap="square" rtlCol="0">
            <a:spAutoFit/>
          </a:bodyPr>
          <a:lstStyle/>
          <a:p>
            <a:pPr indent="457200"/>
            <a:r>
              <a:rPr lang="zh-CN" altLang="en-US" sz="3600" dirty="0"/>
              <a:t>如上图所示，每个数据</a:t>
            </a:r>
            <a:r>
              <a:rPr lang="en-US" altLang="zh-CN" sz="3600" dirty="0"/>
              <a:t>x</a:t>
            </a:r>
            <a:r>
              <a:rPr lang="zh-CN" altLang="en-US" sz="3600" dirty="0"/>
              <a:t>对应一个隐变量</a:t>
            </a:r>
            <a:r>
              <a:rPr lang="en-US" altLang="zh-CN" sz="3600" dirty="0"/>
              <a:t>z</a:t>
            </a:r>
            <a:r>
              <a:rPr lang="zh-CN" altLang="en-US" sz="3600" dirty="0"/>
              <a:t>，而每个隐变量又属于不同的类，上图所示共有两类，分别属于第一个和第二个高斯分布。</a:t>
            </a:r>
          </a:p>
        </p:txBody>
      </p:sp>
    </p:spTree>
    <p:extLst>
      <p:ext uri="{BB962C8B-B14F-4D97-AF65-F5344CB8AC3E}">
        <p14:creationId xmlns:p14="http://schemas.microsoft.com/office/powerpoint/2010/main" val="166499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6" name="TextBox 4">
                <a:extLst>
                  <a:ext uri="{FF2B5EF4-FFF2-40B4-BE49-F238E27FC236}">
                    <a16:creationId xmlns:a16="http://schemas.microsoft.com/office/drawing/2014/main" id="{ABDE2BDE-35EC-4A9D-989D-9FA9E07DAA5E}"/>
                  </a:ext>
                </a:extLst>
              </p:cNvPr>
              <p:cNvSpPr txBox="1"/>
              <p:nvPr/>
            </p:nvSpPr>
            <p:spPr>
              <a:xfrm>
                <a:off x="1112519" y="1250725"/>
                <a:ext cx="10529583" cy="52867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2800" i="1" smtClean="0">
                              <a:latin typeface="Cambria Math" panose="02040503050406030204" pitchFamily="18" charset="0"/>
                            </a:rPr>
                          </m:ctrlPr>
                        </m:sSupPr>
                        <m:e>
                          <m:r>
                            <m:rPr>
                              <m:sty m:val="p"/>
                            </m:rPr>
                            <a:rPr lang="el-GR" altLang="zh-CN" sz="2800" i="1">
                              <a:latin typeface="Cambria Math"/>
                              <a:ea typeface="Cambria Math"/>
                            </a:rPr>
                            <m:t>Θ</m:t>
                          </m:r>
                        </m:e>
                        <m:sup>
                          <m:r>
                            <a:rPr lang="en-US" altLang="zh-CN" sz="2800" i="1">
                              <a:latin typeface="Cambria Math"/>
                            </a:rPr>
                            <m:t>(</m:t>
                          </m:r>
                          <m:r>
                            <a:rPr lang="en-US" altLang="zh-CN" sz="2800" b="0" i="1" smtClean="0">
                              <a:latin typeface="Cambria Math" panose="02040503050406030204" pitchFamily="18" charset="0"/>
                            </a:rPr>
                            <m:t>𝑔</m:t>
                          </m:r>
                          <m:r>
                            <a:rPr lang="en-US" altLang="zh-CN" sz="2800" i="1">
                              <a:latin typeface="Cambria Math"/>
                            </a:rPr>
                            <m:t>+1)</m:t>
                          </m:r>
                        </m:sup>
                      </m:sSup>
                      <m:r>
                        <a:rPr lang="en-US" altLang="zh-CN" sz="2800" i="1">
                          <a:latin typeface="Cambria Math"/>
                        </a:rPr>
                        <m:t>=</m:t>
                      </m:r>
                      <m:r>
                        <a:rPr lang="en-US" altLang="zh-CN" sz="2800" i="1">
                          <a:latin typeface="Cambria Math"/>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m:rPr>
                                  <m:sty m:val="p"/>
                                </m:rPr>
                                <a:rPr lang="el-GR" altLang="zh-CN" sz="2800" i="1">
                                  <a:latin typeface="Cambria Math"/>
                                  <a:ea typeface="Cambria Math"/>
                                </a:rPr>
                                <m:t>Θ</m:t>
                              </m:r>
                            </m:e>
                            <m:sup>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𝑔</m:t>
                                  </m:r>
                                </m:e>
                              </m:d>
                            </m:sup>
                          </m:sSup>
                        </m:e>
                      </m:d>
                      <m:r>
                        <a:rPr lang="en-US" altLang="zh-CN" sz="2800" b="0" i="1" smtClean="0">
                          <a:latin typeface="Cambria Math" panose="02040503050406030204" pitchFamily="18" charset="0"/>
                        </a:rPr>
                        <m:t>    </m:t>
                      </m:r>
                      <m:r>
                        <a:rPr lang="en-US" altLang="zh-CN" sz="2800" i="1">
                          <a:latin typeface="Cambria Math"/>
                        </a:rPr>
                        <m:t>=</m:t>
                      </m:r>
                      <m:sSub>
                        <m:sSubPr>
                          <m:ctrlPr>
                            <a:rPr lang="en-US" altLang="zh-CN" sz="2800" i="1" smtClean="0">
                              <a:latin typeface="Cambria Math" panose="02040503050406030204" pitchFamily="18" charset="0"/>
                            </a:rPr>
                          </m:ctrlPr>
                        </m:sSubPr>
                        <m:e>
                          <m:r>
                            <a:rPr lang="en-US" altLang="zh-CN" sz="2800" i="1">
                              <a:latin typeface="Cambria Math"/>
                            </a:rPr>
                            <m:t>𝑎𝑟𝑔𝑚𝑎𝑥</m:t>
                          </m:r>
                        </m:e>
                        <m:sub>
                          <m:r>
                            <a:rPr lang="zh-CN" altLang="en-US" sz="2800" i="1" smtClean="0">
                              <a:latin typeface="Cambria Math" panose="02040503050406030204" pitchFamily="18" charset="0"/>
                            </a:rPr>
                            <m:t>𝜃</m:t>
                          </m:r>
                        </m:sub>
                      </m:sSub>
                      <m:nary>
                        <m:naryPr>
                          <m:limLoc m:val="undOvr"/>
                          <m:subHide m:val="on"/>
                          <m:supHide m:val="on"/>
                          <m:ctrlPr>
                            <a:rPr lang="en-US" altLang="zh-CN" sz="2800" i="1">
                              <a:latin typeface="Cambria Math" panose="02040503050406030204" pitchFamily="18" charset="0"/>
                            </a:rPr>
                          </m:ctrlPr>
                        </m:naryPr>
                        <m:sub/>
                        <m:sup/>
                        <m:e>
                          <m:func>
                            <m:funcPr>
                              <m:ctrlPr>
                                <a:rPr lang="en-US" altLang="zh-CN" sz="2800" i="1">
                                  <a:latin typeface="Cambria Math" panose="02040503050406030204" pitchFamily="18" charset="0"/>
                                </a:rPr>
                              </m:ctrlPr>
                            </m:funcPr>
                            <m:fName>
                              <m:r>
                                <m:rPr>
                                  <m:sty m:val="p"/>
                                </m:rPr>
                                <a:rPr lang="en-US" altLang="zh-CN" sz="2800">
                                  <a:latin typeface="Cambria Math"/>
                                </a:rPr>
                                <m:t>log</m:t>
                              </m:r>
                            </m:fName>
                            <m:e>
                              <m:r>
                                <a:rPr lang="en-US" altLang="zh-CN" sz="2800" i="1">
                                  <a:latin typeface="Cambria Math"/>
                                </a:rPr>
                                <m:t>𝑃</m:t>
                              </m:r>
                              <m:d>
                                <m:dPr>
                                  <m:ctrlPr>
                                    <a:rPr lang="en-US" altLang="zh-CN" sz="2800" i="1">
                                      <a:latin typeface="Cambria Math" panose="02040503050406030204" pitchFamily="18" charset="0"/>
                                    </a:rPr>
                                  </m:ctrlPr>
                                </m:dPr>
                                <m:e>
                                  <m:r>
                                    <a:rPr lang="en-US" altLang="zh-CN" sz="2800" i="1">
                                      <a:latin typeface="Cambria Math"/>
                                    </a:rPr>
                                    <m:t>𝑋</m:t>
                                  </m:r>
                                  <m:r>
                                    <a:rPr lang="en-US" altLang="zh-CN" sz="2800" i="1">
                                      <a:latin typeface="Cambria Math"/>
                                    </a:rPr>
                                    <m:t>,</m:t>
                                  </m:r>
                                  <m:r>
                                    <a:rPr lang="en-US" altLang="zh-CN" sz="2800" i="1">
                                      <a:latin typeface="Cambria Math"/>
                                    </a:rPr>
                                    <m:t>𝑍</m:t>
                                  </m:r>
                                </m:e>
                                <m:e>
                                  <m:r>
                                    <m:rPr>
                                      <m:sty m:val="p"/>
                                    </m:rPr>
                                    <a:rPr lang="el-GR" altLang="zh-CN" sz="2800" i="1" smtClean="0">
                                      <a:latin typeface="Cambria Math"/>
                                      <a:ea typeface="Cambria Math"/>
                                    </a:rPr>
                                    <m:t>Θ</m:t>
                                  </m:r>
                                </m:e>
                              </m:d>
                            </m:e>
                          </m:func>
                          <m:r>
                            <a:rPr lang="en-US" altLang="zh-CN" sz="2800" i="1">
                              <a:latin typeface="Cambria Math"/>
                            </a:rPr>
                            <m:t>𝑃</m:t>
                          </m:r>
                          <m:d>
                            <m:dPr>
                              <m:ctrlPr>
                                <a:rPr lang="en-US" altLang="zh-CN" sz="2800" i="1">
                                  <a:latin typeface="Cambria Math" panose="02040503050406030204" pitchFamily="18" charset="0"/>
                                </a:rPr>
                              </m:ctrlPr>
                            </m:dPr>
                            <m:e>
                              <m:r>
                                <a:rPr lang="en-US" altLang="zh-CN" sz="2800" i="1">
                                  <a:latin typeface="Cambria Math"/>
                                </a:rPr>
                                <m:t>𝑍</m:t>
                              </m:r>
                            </m:e>
                            <m:e>
                              <m:r>
                                <a:rPr lang="en-US" altLang="zh-CN" sz="2800" i="1">
                                  <a:latin typeface="Cambria Math"/>
                                </a:rPr>
                                <m:t>𝑋</m:t>
                              </m:r>
                              <m:r>
                                <a:rPr lang="en-US" altLang="zh-CN" sz="2800" i="1">
                                  <a:latin typeface="Cambria Math"/>
                                </a:rPr>
                                <m:t>,</m:t>
                              </m:r>
                              <m:sSup>
                                <m:sSupPr>
                                  <m:ctrlPr>
                                    <a:rPr lang="en-US" altLang="zh-CN" sz="2800" i="1">
                                      <a:latin typeface="Cambria Math" panose="02040503050406030204" pitchFamily="18" charset="0"/>
                                    </a:rPr>
                                  </m:ctrlPr>
                                </m:sSupPr>
                                <m:e>
                                  <m:r>
                                    <m:rPr>
                                      <m:sty m:val="p"/>
                                    </m:rPr>
                                    <a:rPr lang="el-GR" altLang="zh-CN" sz="2800" i="1" smtClean="0">
                                      <a:latin typeface="Cambria Math"/>
                                      <a:ea typeface="Cambria Math"/>
                                    </a:rPr>
                                    <m:t>Θ</m:t>
                                  </m:r>
                                </m:e>
                                <m:sup>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𝑔</m:t>
                                      </m:r>
                                    </m:e>
                                  </m:d>
                                </m:sup>
                              </m:sSup>
                            </m:e>
                          </m:d>
                          <m:r>
                            <a:rPr lang="en-US" altLang="zh-CN" sz="2800" b="0" i="1" smtClean="0">
                              <a:latin typeface="Cambria Math" panose="02040503050406030204" pitchFamily="18" charset="0"/>
                            </a:rPr>
                            <m:t>𝑑𝑧</m:t>
                          </m:r>
                        </m:e>
                      </m:nary>
                      <m:r>
                        <a:rPr lang="en-US" altLang="zh-CN" sz="2800" b="0" i="1" smtClean="0">
                          <a:latin typeface="Cambria Math" panose="02040503050406030204" pitchFamily="18" charset="0"/>
                        </a:rPr>
                        <m:t> </m:t>
                      </m:r>
                    </m:oMath>
                  </m:oMathPara>
                </a14:m>
                <a:endParaRPr lang="en-US" altLang="zh-CN" sz="2800" b="0" dirty="0"/>
              </a:p>
              <a:p>
                <a:r>
                  <a:rPr lang="zh-CN" altLang="en-US" sz="3600" dirty="0"/>
                  <a:t>保证</a:t>
                </a:r>
                <a14:m>
                  <m:oMath xmlns:m="http://schemas.openxmlformats.org/officeDocument/2006/math">
                    <m:r>
                      <a:rPr lang="en-US" altLang="zh-CN" sz="3600" b="0" i="1" smtClean="0">
                        <a:latin typeface="Cambria Math" panose="02040503050406030204" pitchFamily="18" charset="0"/>
                      </a:rPr>
                      <m:t>𝑙𝑜𝑔𝑃</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𝑋</m:t>
                    </m:r>
                    <m:r>
                      <a:rPr lang="en-US" altLang="zh-CN" sz="3600" b="0" i="1" smtClean="0">
                        <a:latin typeface="Cambria Math" panose="02040503050406030204" pitchFamily="18" charset="0"/>
                      </a:rPr>
                      <m:t>|</m:t>
                    </m:r>
                  </m:oMath>
                </a14:m>
                <a:r>
                  <a:rPr lang="en-US" altLang="zh-CN" sz="3600" dirty="0"/>
                  <a:t> </a:t>
                </a:r>
                <a14:m>
                  <m:oMath xmlns:m="http://schemas.openxmlformats.org/officeDocument/2006/math">
                    <m:sSup>
                      <m:sSupPr>
                        <m:ctrlPr>
                          <a:rPr lang="en-US" altLang="zh-CN" sz="3600" i="1">
                            <a:latin typeface="Cambria Math" panose="02040503050406030204" pitchFamily="18" charset="0"/>
                          </a:rPr>
                        </m:ctrlPr>
                      </m:sSupPr>
                      <m:e>
                        <m:r>
                          <m:rPr>
                            <m:sty m:val="p"/>
                          </m:rPr>
                          <a:rPr lang="el-GR" altLang="zh-CN" sz="3600" i="1">
                            <a:latin typeface="Cambria Math"/>
                            <a:ea typeface="Cambria Math"/>
                          </a:rPr>
                          <m:t>Θ</m:t>
                        </m:r>
                      </m:e>
                      <m:sup>
                        <m:r>
                          <a:rPr lang="en-US" altLang="zh-CN" sz="3600" i="1">
                            <a:latin typeface="Cambria Math"/>
                          </a:rPr>
                          <m:t>(</m:t>
                        </m:r>
                        <m:r>
                          <a:rPr lang="en-US" altLang="zh-CN" sz="3600" i="1">
                            <a:latin typeface="Cambria Math" panose="02040503050406030204" pitchFamily="18" charset="0"/>
                          </a:rPr>
                          <m:t>𝑔</m:t>
                        </m:r>
                        <m:r>
                          <a:rPr lang="en-US" altLang="zh-CN" sz="3600" i="1">
                            <a:latin typeface="Cambria Math"/>
                          </a:rPr>
                          <m:t>+1)</m:t>
                        </m:r>
                      </m:sup>
                    </m:sSup>
                  </m:oMath>
                </a14:m>
                <a:r>
                  <a:rPr lang="en-US" altLang="zh-CN" sz="3600" dirty="0"/>
                  <a:t>)&gt;= </a:t>
                </a:r>
                <a14:m>
                  <m:oMath xmlns:m="http://schemas.openxmlformats.org/officeDocument/2006/math">
                    <m:r>
                      <a:rPr lang="en-US" altLang="zh-CN" sz="3600" i="1">
                        <a:latin typeface="Cambria Math" panose="02040503050406030204" pitchFamily="18" charset="0"/>
                      </a:rPr>
                      <m:t>𝑙𝑜𝑔𝑃</m:t>
                    </m:r>
                    <m:r>
                      <a:rPr lang="en-US" altLang="zh-CN" sz="3600" i="1">
                        <a:latin typeface="Cambria Math" panose="02040503050406030204" pitchFamily="18" charset="0"/>
                      </a:rPr>
                      <m:t>(</m:t>
                    </m:r>
                    <m:r>
                      <a:rPr lang="en-US" altLang="zh-CN" sz="3600" i="1">
                        <a:latin typeface="Cambria Math" panose="02040503050406030204" pitchFamily="18" charset="0"/>
                      </a:rPr>
                      <m:t>𝑋</m:t>
                    </m:r>
                    <m:r>
                      <a:rPr lang="en-US" altLang="zh-CN" sz="3600" i="1">
                        <a:latin typeface="Cambria Math" panose="02040503050406030204" pitchFamily="18" charset="0"/>
                      </a:rPr>
                      <m:t>|</m:t>
                    </m:r>
                  </m:oMath>
                </a14:m>
                <a:r>
                  <a:rPr lang="en-US" altLang="zh-CN" sz="3600" dirty="0"/>
                  <a:t> </a:t>
                </a:r>
                <a14:m>
                  <m:oMath xmlns:m="http://schemas.openxmlformats.org/officeDocument/2006/math">
                    <m:sSup>
                      <m:sSupPr>
                        <m:ctrlPr>
                          <a:rPr lang="en-US" altLang="zh-CN" sz="3600" i="1">
                            <a:latin typeface="Cambria Math" panose="02040503050406030204" pitchFamily="18" charset="0"/>
                          </a:rPr>
                        </m:ctrlPr>
                      </m:sSupPr>
                      <m:e>
                        <m:r>
                          <m:rPr>
                            <m:sty m:val="p"/>
                          </m:rPr>
                          <a:rPr lang="el-GR" altLang="zh-CN" sz="3600" i="1">
                            <a:latin typeface="Cambria Math"/>
                            <a:ea typeface="Cambria Math"/>
                          </a:rPr>
                          <m:t>Θ</m:t>
                        </m:r>
                      </m:e>
                      <m:sup>
                        <m:r>
                          <a:rPr lang="en-US" altLang="zh-CN" sz="3600" i="1">
                            <a:latin typeface="Cambria Math"/>
                          </a:rPr>
                          <m:t>(</m:t>
                        </m:r>
                        <m:r>
                          <a:rPr lang="en-US" altLang="zh-CN" sz="3600" i="1">
                            <a:latin typeface="Cambria Math" panose="02040503050406030204" pitchFamily="18" charset="0"/>
                          </a:rPr>
                          <m:t>𝑔</m:t>
                        </m:r>
                        <m:r>
                          <a:rPr lang="en-US" altLang="zh-CN" sz="3600" i="1">
                            <a:latin typeface="Cambria Math"/>
                          </a:rPr>
                          <m:t>)</m:t>
                        </m:r>
                      </m:sup>
                    </m:sSup>
                  </m:oMath>
                </a14:m>
                <a:r>
                  <a:rPr lang="en-US" altLang="zh-CN" sz="3600" dirty="0"/>
                  <a:t>)</a:t>
                </a:r>
                <a:r>
                  <a:rPr lang="zh-CN" altLang="en-US" sz="3600" dirty="0"/>
                  <a:t>这一项需要推出来。</a:t>
                </a:r>
                <a:endParaRPr lang="en-US" altLang="zh-CN" sz="3600" dirty="0"/>
              </a:p>
              <a:p>
                <a:r>
                  <a:rPr lang="zh-CN" altLang="en-US" sz="3600" dirty="0"/>
                  <a:t>展开上式</a:t>
                </a:r>
                <a:endParaRPr lang="en-US" altLang="zh-CN" sz="3600" dirty="0"/>
              </a:p>
              <a:p>
                <a:pPr algn="ctr"/>
                <a14:m>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𝐸</m:t>
                    </m:r>
                    <m:d>
                      <m:dPr>
                        <m:begChr m:val="["/>
                        <m:endChr m:val="]"/>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x</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θ</m:t>
                            </m:r>
                          </m:e>
                        </m:d>
                      </m:e>
                    </m:d>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X</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Z</m:t>
                            </m:r>
                          </m:e>
                        </m:d>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z</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x</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den>
                    </m:f>
                  </m:oMath>
                </a14:m>
                <a:r>
                  <a:rPr lang="zh-CN" altLang="en-US" sz="1800" dirty="0">
                    <a:effectLst/>
                    <a:latin typeface="Georgia" panose="02040502050405020303" pitchFamily="18" charset="0"/>
                    <a:ea typeface="等线" panose="02010600030101010101" pitchFamily="2" charset="-122"/>
                    <a:cs typeface="Times New Roman" panose="02020603050405020304" pitchFamily="18" charset="0"/>
                  </a:rPr>
                  <a:t>，</a:t>
                </a:r>
                <a:endParaRPr lang="en-US" altLang="zh-CN" sz="18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3600" dirty="0"/>
                  <a:t>这里左右两边都用</a:t>
                </a:r>
                <a14:m>
                  <m:oMath xmlns:m="http://schemas.openxmlformats.org/officeDocument/2006/math">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𝑃</m:t>
                    </m:r>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m:t>
                    </m:r>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𝑍</m:t>
                    </m:r>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m:t>
                    </m:r>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𝑋</m:t>
                    </m:r>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m:t>
                    </m:r>
                    <m:sSup>
                      <m:sSupPr>
                        <m:ctrlP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ctrlPr>
                      </m:sSupPr>
                      <m:e>
                        <m:r>
                          <a:rPr lang="zh-CN" altLang="en-US" sz="3600" b="0" i="1" smtClean="0">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𝑔</m:t>
                        </m:r>
                      </m:sup>
                    </m:sSup>
                    <m:r>
                      <a:rPr lang="en-US" altLang="zh-CN" sz="3600" b="0" i="1" smtClean="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3600" dirty="0"/>
                  <a:t>求期望得下式：</a:t>
                </a:r>
                <a:endParaRPr lang="en-US" altLang="zh-CN" sz="3600" dirty="0"/>
              </a:p>
              <a:p>
                <a:pPr/>
                <a14:m>
                  <m:oMathPara xmlns:m="http://schemas.openxmlformats.org/officeDocument/2006/math">
                    <m:oMathParaPr>
                      <m:jc m:val="left"/>
                    </m:oMathParaPr>
                    <m:oMath xmlns:m="http://schemas.openxmlformats.org/officeDocument/2006/math">
                      <m:sSub>
                        <m:sSubPr>
                          <m:ctrlPr>
                            <a:rPr lang="zh-CN" altLang="zh-CN" sz="32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𝑋</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𝑑𝑧</m:t>
                      </m:r>
                    </m:oMath>
                  </m:oMathPara>
                </a14:m>
                <a:endParaRPr lang="zh-CN" altLang="zh-CN" sz="32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en-US" sz="3600" dirty="0"/>
              </a:p>
            </p:txBody>
          </p:sp>
        </mc:Choice>
        <mc:Fallback xmlns="">
          <p:sp>
            <p:nvSpPr>
              <p:cNvPr id="6" name="TextBox 4">
                <a:extLst>
                  <a:ext uri="{FF2B5EF4-FFF2-40B4-BE49-F238E27FC236}">
                    <a16:creationId xmlns:a16="http://schemas.microsoft.com/office/drawing/2014/main" id="{ABDE2BDE-35EC-4A9D-989D-9FA9E07DAA5E}"/>
                  </a:ext>
                </a:extLst>
              </p:cNvPr>
              <p:cNvSpPr txBox="1">
                <a:spLocks noRot="1" noChangeAspect="1" noMove="1" noResize="1" noEditPoints="1" noAdjustHandles="1" noChangeArrowheads="1" noChangeShapeType="1" noTextEdit="1"/>
              </p:cNvSpPr>
              <p:nvPr/>
            </p:nvSpPr>
            <p:spPr>
              <a:xfrm>
                <a:off x="1112519" y="1250725"/>
                <a:ext cx="10529583" cy="5286704"/>
              </a:xfrm>
              <a:prstGeom prst="rect">
                <a:avLst/>
              </a:prstGeom>
              <a:blipFill>
                <a:blip r:embed="rId3"/>
                <a:stretch>
                  <a:fillRect l="-1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992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6" name="TextBox 4">
                <a:extLst>
                  <a:ext uri="{FF2B5EF4-FFF2-40B4-BE49-F238E27FC236}">
                    <a16:creationId xmlns:a16="http://schemas.microsoft.com/office/drawing/2014/main" id="{ABDE2BDE-35EC-4A9D-989D-9FA9E07DAA5E}"/>
                  </a:ext>
                </a:extLst>
              </p:cNvPr>
              <p:cNvSpPr txBox="1"/>
              <p:nvPr/>
            </p:nvSpPr>
            <p:spPr>
              <a:xfrm>
                <a:off x="619761" y="1250725"/>
                <a:ext cx="11022342" cy="406220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800"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p>
                          </m:sSup>
                        </m:e>
                      </m:d>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dz</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𝑙𝑜𝑔</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x</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θ</m:t>
                          </m:r>
                        </m:e>
                      </m:d>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p>
                          </m:sSup>
                        </m:e>
                      </m:d>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dz</m:t>
                      </m:r>
                    </m:oMath>
                  </m:oMathPara>
                </a14:m>
                <a:endParaRPr lang="en-US" altLang="zh-CN" sz="3600" dirty="0"/>
              </a:p>
              <a:p>
                <a:r>
                  <a:rPr lang="zh-CN" altLang="en-US" sz="3600" dirty="0"/>
                  <a:t>这里记</a:t>
                </a:r>
                <a14:m>
                  <m:oMath xmlns:m="http://schemas.openxmlformats.org/officeDocument/2006/math">
                    <m:r>
                      <a:rPr lang="en-US" altLang="zh-CN" sz="3600" b="0" i="1" smtClean="0">
                        <a:latin typeface="Cambria Math" panose="02040503050406030204" pitchFamily="18" charset="0"/>
                      </a:rPr>
                      <m:t>𝑄</m:t>
                    </m:r>
                    <m:d>
                      <m:dPr>
                        <m:ctrlPr>
                          <a:rPr lang="en-US" altLang="zh-CN" sz="3600" b="0" i="1" smtClean="0">
                            <a:latin typeface="Cambria Math" panose="02040503050406030204" pitchFamily="18" charset="0"/>
                          </a:rPr>
                        </m:ctrlPr>
                      </m:dPr>
                      <m:e>
                        <m:r>
                          <a:rPr lang="zh-CN" altLang="en-US" sz="3600" b="0" i="1" smtClean="0">
                            <a:latin typeface="Cambria Math" panose="02040503050406030204" pitchFamily="18" charset="0"/>
                          </a:rPr>
                          <m:t>𝜃</m:t>
                        </m:r>
                        <m:r>
                          <a:rPr lang="en-US" altLang="zh-CN" sz="3600" b="0" i="1" smtClean="0">
                            <a:latin typeface="Cambria Math" panose="02040503050406030204" pitchFamily="18" charset="0"/>
                          </a:rPr>
                          <m:t>,</m:t>
                        </m:r>
                        <m:sSup>
                          <m:sSupPr>
                            <m:ctrlPr>
                              <a:rPr lang="en-US" altLang="zh-CN" sz="3600" b="0" i="1" smtClean="0">
                                <a:latin typeface="Cambria Math" panose="02040503050406030204" pitchFamily="18" charset="0"/>
                              </a:rPr>
                            </m:ctrlPr>
                          </m:sSupPr>
                          <m:e>
                            <m:r>
                              <a:rPr lang="zh-CN" altLang="en-US" sz="3600" i="1">
                                <a:latin typeface="Cambria Math" panose="02040503050406030204" pitchFamily="18" charset="0"/>
                              </a:rPr>
                              <m:t>𝜃</m:t>
                            </m:r>
                          </m:e>
                          <m:sup>
                            <m:r>
                              <a:rPr lang="en-US" altLang="zh-CN" sz="3600" b="0" i="1" smtClean="0">
                                <a:latin typeface="Cambria Math" panose="02040503050406030204" pitchFamily="18" charset="0"/>
                              </a:rPr>
                              <m:t>𝑔</m:t>
                            </m:r>
                          </m:sup>
                        </m:sSup>
                      </m:e>
                    </m:d>
                    <m:r>
                      <a:rPr lang="en-US" altLang="zh-CN" sz="3600" b="0" i="1" smtClean="0">
                        <a:latin typeface="Cambria Math" panose="02040503050406030204" pitchFamily="18" charset="0"/>
                      </a:rPr>
                      <m:t>=</m:t>
                    </m:r>
                    <m:sSub>
                      <m:sSub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000">
                            <a:latin typeface="Cambria Math" panose="02040503050406030204" pitchFamily="18" charset="0"/>
                            <a:ea typeface="等线" panose="02010600030101010101" pitchFamily="2" charset="-122"/>
                            <a:cs typeface="Times New Roman" panose="02020603050405020304" pitchFamily="18" charset="0"/>
                          </a:rPr>
                          <m:t>∫</m:t>
                        </m:r>
                      </m:e>
                      <m:sub>
                        <m:r>
                          <a:rPr lang="en-US" altLang="zh-CN" sz="4000" i="1">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40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4000">
                        <a:latin typeface="Cambria Math" panose="02040503050406030204" pitchFamily="18" charset="0"/>
                        <a:ea typeface="等线" panose="02010600030101010101" pitchFamily="2" charset="-122"/>
                        <a:cs typeface="Times New Roman" panose="02020603050405020304" pitchFamily="18" charset="0"/>
                      </a:rPr>
                      <m:t>log</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𝑃</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𝑥</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𝑧</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𝜃</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4000" i="1">
                            <a:latin typeface="Cambria Math" panose="02040503050406030204" pitchFamily="18" charset="0"/>
                            <a:ea typeface="等线" panose="02010600030101010101" pitchFamily="2" charset="-122"/>
                            <a:cs typeface="Times New Roman" panose="02020603050405020304" pitchFamily="18" charset="0"/>
                          </a:rPr>
                          <m:t>𝑧</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𝑥</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4000" i="1">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𝑔</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sup>
                        </m:sSup>
                      </m:e>
                    </m:d>
                    <m:r>
                      <m:rPr>
                        <m:sty m:val="p"/>
                      </m:rPr>
                      <a:rPr lang="en-US" altLang="zh-CN" sz="4000">
                        <a:latin typeface="Cambria Math" panose="02040503050406030204" pitchFamily="18" charset="0"/>
                        <a:ea typeface="等线" panose="02010600030101010101" pitchFamily="2" charset="-122"/>
                        <a:cs typeface="Times New Roman" panose="02020603050405020304" pitchFamily="18" charset="0"/>
                      </a:rPr>
                      <m:t>dz</m:t>
                    </m:r>
                  </m:oMath>
                </a14:m>
                <a:endParaRPr lang="en-US" altLang="zh-CN" sz="4000" dirty="0"/>
              </a:p>
              <a:p>
                <a:pPr/>
                <a14:m>
                  <m:oMathPara xmlns:m="http://schemas.openxmlformats.org/officeDocument/2006/math">
                    <m:oMathParaPr>
                      <m:jc m:val="left"/>
                    </m:oMathParaPr>
                    <m:oMath xmlns:m="http://schemas.openxmlformats.org/officeDocument/2006/math">
                      <m:r>
                        <a:rPr lang="en-US" altLang="zh-CN" sz="3600" b="0" i="1" smtClean="0">
                          <a:latin typeface="Cambria Math" panose="02040503050406030204" pitchFamily="18" charset="0"/>
                        </a:rPr>
                        <m:t>𝐻</m:t>
                      </m:r>
                      <m:d>
                        <m:dPr>
                          <m:ctrlPr>
                            <a:rPr lang="en-US" altLang="zh-CN" sz="3600" b="0" i="1" smtClean="0">
                              <a:latin typeface="Cambria Math" panose="02040503050406030204" pitchFamily="18" charset="0"/>
                            </a:rPr>
                          </m:ctrlPr>
                        </m:dPr>
                        <m:e>
                          <m:r>
                            <a:rPr lang="zh-CN" altLang="en-US" sz="3600" b="0" i="1" smtClean="0">
                              <a:latin typeface="Cambria Math" panose="02040503050406030204" pitchFamily="18" charset="0"/>
                            </a:rPr>
                            <m:t>𝜃</m:t>
                          </m:r>
                          <m:r>
                            <a:rPr lang="en-US" altLang="zh-CN" sz="3600" b="0" i="1" smtClean="0">
                              <a:latin typeface="Cambria Math" panose="02040503050406030204" pitchFamily="18" charset="0"/>
                            </a:rPr>
                            <m:t>,</m:t>
                          </m:r>
                          <m:sSup>
                            <m:sSupPr>
                              <m:ctrlPr>
                                <a:rPr lang="en-US" altLang="zh-CN" sz="3600" b="0" i="1" smtClean="0">
                                  <a:latin typeface="Cambria Math" panose="02040503050406030204" pitchFamily="18" charset="0"/>
                                </a:rPr>
                              </m:ctrlPr>
                            </m:sSupPr>
                            <m:e>
                              <m:r>
                                <a:rPr lang="zh-CN" altLang="en-US" sz="3600" i="1">
                                  <a:latin typeface="Cambria Math" panose="02040503050406030204" pitchFamily="18" charset="0"/>
                                </a:rPr>
                                <m:t>𝜃</m:t>
                              </m:r>
                            </m:e>
                            <m:sup>
                              <m:r>
                                <a:rPr lang="en-US" altLang="zh-CN" sz="3600" b="0" i="1" smtClean="0">
                                  <a:latin typeface="Cambria Math" panose="02040503050406030204" pitchFamily="18" charset="0"/>
                                </a:rPr>
                                <m:t>𝑔</m:t>
                              </m:r>
                            </m:sup>
                          </m:sSup>
                        </m:e>
                      </m:d>
                      <m:r>
                        <a:rPr lang="en-US" altLang="zh-CN" sz="3600" b="0" i="1" smtClean="0">
                          <a:latin typeface="Cambria Math" panose="02040503050406030204" pitchFamily="18" charset="0"/>
                        </a:rPr>
                        <m:t>=</m:t>
                      </m:r>
                      <m:sSub>
                        <m:sSub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4000">
                              <a:latin typeface="Cambria Math" panose="02040503050406030204" pitchFamily="18" charset="0"/>
                              <a:ea typeface="等线" panose="02010600030101010101" pitchFamily="2" charset="-122"/>
                              <a:cs typeface="Times New Roman" panose="02020603050405020304" pitchFamily="18" charset="0"/>
                            </a:rPr>
                            <m:t>∫</m:t>
                          </m:r>
                        </m:e>
                        <m:sub>
                          <m:r>
                            <a:rPr lang="en-US" altLang="zh-CN" sz="4000" i="1">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4000" i="1">
                          <a:latin typeface="Cambria Math" panose="02040503050406030204" pitchFamily="18" charset="0"/>
                          <a:ea typeface="等线" panose="02010600030101010101" pitchFamily="2" charset="-122"/>
                          <a:cs typeface="Times New Roman" panose="02020603050405020304" pitchFamily="18" charset="0"/>
                        </a:rPr>
                        <m:t>𝑙𝑜𝑔</m:t>
                      </m:r>
                      <m:r>
                        <a:rPr lang="en-US" altLang="zh-CN" sz="4000" i="1">
                          <a:latin typeface="Cambria Math" panose="02040503050406030204" pitchFamily="18" charset="0"/>
                          <a:ea typeface="等线" panose="02010600030101010101" pitchFamily="2" charset="-122"/>
                          <a:cs typeface="Times New Roman" panose="02020603050405020304" pitchFamily="18" charset="0"/>
                        </a:rPr>
                        <m:t> </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4000" i="1">
                              <a:latin typeface="Cambria Math" panose="02040503050406030204" pitchFamily="18" charset="0"/>
                              <a:ea typeface="等线" panose="02010600030101010101" pitchFamily="2" charset="-122"/>
                              <a:cs typeface="Times New Roman" panose="02020603050405020304" pitchFamily="18" charset="0"/>
                            </a:rPr>
                            <m:t>𝑧</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4000">
                              <a:latin typeface="Cambria Math" panose="02040503050406030204" pitchFamily="18" charset="0"/>
                              <a:ea typeface="等线" panose="02010600030101010101" pitchFamily="2" charset="-122"/>
                              <a:cs typeface="Times New Roman" panose="02020603050405020304" pitchFamily="18" charset="0"/>
                            </a:rPr>
                            <m:t>x</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4000">
                              <a:latin typeface="Cambria Math" panose="02040503050406030204" pitchFamily="18" charset="0"/>
                              <a:ea typeface="等线" panose="02010600030101010101" pitchFamily="2" charset="-122"/>
                              <a:cs typeface="Times New Roman" panose="02020603050405020304" pitchFamily="18" charset="0"/>
                            </a:rPr>
                            <m:t>θ</m:t>
                          </m:r>
                        </m:e>
                      </m:d>
                      <m:r>
                        <a:rPr lang="en-US" altLang="zh-CN" sz="4000">
                          <a:latin typeface="Cambria Math" panose="02040503050406030204" pitchFamily="18" charset="0"/>
                          <a:ea typeface="等线" panose="02010600030101010101" pitchFamily="2" charset="-122"/>
                          <a:cs typeface="Times New Roman" panose="02020603050405020304" pitchFamily="18" charset="0"/>
                        </a:rPr>
                        <m:t> </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4000" i="1">
                              <a:latin typeface="Cambria Math" panose="02040503050406030204" pitchFamily="18" charset="0"/>
                              <a:ea typeface="等线" panose="02010600030101010101" pitchFamily="2" charset="-122"/>
                              <a:cs typeface="Times New Roman" panose="02020603050405020304" pitchFamily="18" charset="0"/>
                            </a:rPr>
                            <m:t>𝑧</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𝑥</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4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4000" i="1">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4000">
                                  <a:latin typeface="Cambria Math" panose="02040503050406030204" pitchFamily="18" charset="0"/>
                                  <a:ea typeface="等线" panose="02010600030101010101" pitchFamily="2" charset="-122"/>
                                  <a:cs typeface="Times New Roman" panose="02020603050405020304" pitchFamily="18" charset="0"/>
                                </a:rPr>
                                <m:t>(</m:t>
                              </m:r>
                              <m:r>
                                <a:rPr lang="en-US" altLang="zh-CN" sz="4000" i="1">
                                  <a:latin typeface="Cambria Math" panose="02040503050406030204" pitchFamily="18" charset="0"/>
                                  <a:ea typeface="等线" panose="02010600030101010101" pitchFamily="2" charset="-122"/>
                                  <a:cs typeface="Times New Roman" panose="02020603050405020304" pitchFamily="18" charset="0"/>
                                </a:rPr>
                                <m:t>𝑔</m:t>
                              </m:r>
                              <m:r>
                                <a:rPr lang="en-US" altLang="zh-CN" sz="4000">
                                  <a:latin typeface="Cambria Math" panose="02040503050406030204" pitchFamily="18" charset="0"/>
                                  <a:ea typeface="等线" panose="02010600030101010101" pitchFamily="2" charset="-122"/>
                                  <a:cs typeface="Times New Roman" panose="02020603050405020304" pitchFamily="18" charset="0"/>
                                </a:rPr>
                                <m:t>)</m:t>
                              </m:r>
                            </m:sup>
                          </m:sSup>
                        </m:e>
                      </m:d>
                      <m:r>
                        <m:rPr>
                          <m:sty m:val="p"/>
                        </m:rPr>
                        <a:rPr lang="en-US" altLang="zh-CN" sz="4000">
                          <a:latin typeface="Cambria Math" panose="02040503050406030204" pitchFamily="18" charset="0"/>
                          <a:ea typeface="等线" panose="02010600030101010101" pitchFamily="2" charset="-122"/>
                          <a:cs typeface="Times New Roman" panose="02020603050405020304" pitchFamily="18" charset="0"/>
                        </a:rPr>
                        <m:t>dz</m:t>
                      </m:r>
                    </m:oMath>
                  </m:oMathPara>
                </a14:m>
                <a:endParaRPr lang="en-US" altLang="zh-CN" sz="4000" dirty="0"/>
              </a:p>
              <a:p>
                <a:r>
                  <a:rPr lang="zh-CN" altLang="en-US" sz="4000" dirty="0"/>
                  <a:t>注意到</a:t>
                </a:r>
                <a14:m>
                  <m:oMath xmlns:m="http://schemas.openxmlformats.org/officeDocument/2006/math">
                    <m:r>
                      <a:rPr lang="en-US" altLang="zh-CN" sz="4000" b="0" i="1" smtClean="0">
                        <a:latin typeface="Cambria Math" panose="02040503050406030204" pitchFamily="18" charset="0"/>
                      </a:rPr>
                      <m:t>𝑄</m:t>
                    </m:r>
                    <m:d>
                      <m:dPr>
                        <m:ctrlPr>
                          <a:rPr lang="en-US" altLang="zh-CN" sz="4000" b="0" i="1" smtClean="0">
                            <a:latin typeface="Cambria Math" panose="02040503050406030204" pitchFamily="18" charset="0"/>
                          </a:rPr>
                        </m:ctrlPr>
                      </m:dPr>
                      <m:e>
                        <m:r>
                          <a:rPr lang="zh-CN" altLang="en-US" sz="4000" b="0" i="1" smtClean="0">
                            <a:latin typeface="Cambria Math" panose="02040503050406030204" pitchFamily="18" charset="0"/>
                          </a:rPr>
                          <m:t>𝜃</m:t>
                        </m:r>
                        <m:r>
                          <a:rPr lang="en-US" altLang="zh-CN" sz="4000" b="0" i="1" smtClean="0">
                            <a:latin typeface="Cambria Math" panose="02040503050406030204" pitchFamily="18" charset="0"/>
                          </a:rPr>
                          <m:t>,</m:t>
                        </m:r>
                        <m:sSup>
                          <m:sSupPr>
                            <m:ctrlPr>
                              <a:rPr lang="en-US" altLang="zh-CN" sz="4000" b="0" i="1" smtClean="0">
                                <a:latin typeface="Cambria Math" panose="02040503050406030204" pitchFamily="18" charset="0"/>
                              </a:rPr>
                            </m:ctrlPr>
                          </m:sSupPr>
                          <m:e>
                            <m:r>
                              <a:rPr lang="zh-CN" altLang="en-US" sz="4000" i="1">
                                <a:latin typeface="Cambria Math" panose="02040503050406030204" pitchFamily="18" charset="0"/>
                              </a:rPr>
                              <m:t>𝜃</m:t>
                            </m:r>
                          </m:e>
                          <m:sup>
                            <m:r>
                              <a:rPr lang="en-US" altLang="zh-CN" sz="4000" b="0" i="1" smtClean="0">
                                <a:latin typeface="Cambria Math" panose="02040503050406030204" pitchFamily="18" charset="0"/>
                              </a:rPr>
                              <m:t>𝑔</m:t>
                            </m:r>
                          </m:sup>
                        </m:sSup>
                      </m:e>
                    </m:d>
                  </m:oMath>
                </a14:m>
                <a:r>
                  <a:rPr lang="zh-CN" altLang="en-US" sz="4000" dirty="0"/>
                  <a:t>就是</a:t>
                </a:r>
                <a14:m>
                  <m:oMath xmlns:m="http://schemas.openxmlformats.org/officeDocument/2006/math">
                    <m:sSup>
                      <m:sSupPr>
                        <m:ctrlPr>
                          <a:rPr lang="en-US" altLang="zh-CN" sz="4000" i="1">
                            <a:latin typeface="Cambria Math" panose="02040503050406030204" pitchFamily="18" charset="0"/>
                          </a:rPr>
                        </m:ctrlPr>
                      </m:sSupPr>
                      <m:e>
                        <m:r>
                          <m:rPr>
                            <m:sty m:val="p"/>
                          </m:rPr>
                          <a:rPr lang="el-GR" altLang="zh-CN" sz="4000" i="1">
                            <a:latin typeface="Cambria Math"/>
                            <a:ea typeface="Cambria Math"/>
                          </a:rPr>
                          <m:t>Θ</m:t>
                        </m:r>
                      </m:e>
                      <m:sup>
                        <m:r>
                          <a:rPr lang="en-US" altLang="zh-CN" sz="4000" i="1">
                            <a:latin typeface="Cambria Math"/>
                          </a:rPr>
                          <m:t>(</m:t>
                        </m:r>
                        <m:r>
                          <a:rPr lang="en-US" altLang="zh-CN" sz="4000" i="1">
                            <a:latin typeface="Cambria Math" panose="02040503050406030204" pitchFamily="18" charset="0"/>
                          </a:rPr>
                          <m:t>𝑔</m:t>
                        </m:r>
                        <m:r>
                          <a:rPr lang="en-US" altLang="zh-CN" sz="4000" i="1">
                            <a:latin typeface="Cambria Math"/>
                          </a:rPr>
                          <m:t>+1)</m:t>
                        </m:r>
                      </m:sup>
                    </m:sSup>
                    <m:r>
                      <a:rPr lang="en-US" altLang="zh-CN" sz="4000" i="1">
                        <a:latin typeface="Cambria Math"/>
                      </a:rPr>
                      <m:t>=</m:t>
                    </m:r>
                    <m:r>
                      <a:rPr lang="en-US" altLang="zh-CN" sz="4000" i="1">
                        <a:latin typeface="Cambria Math"/>
                      </a:rPr>
                      <m:t>𝑓</m:t>
                    </m:r>
                    <m:d>
                      <m:dPr>
                        <m:ctrlPr>
                          <a:rPr lang="en-US" altLang="zh-CN" sz="4000" i="1">
                            <a:latin typeface="Cambria Math" panose="02040503050406030204" pitchFamily="18" charset="0"/>
                          </a:rPr>
                        </m:ctrlPr>
                      </m:dPr>
                      <m:e>
                        <m:sSup>
                          <m:sSupPr>
                            <m:ctrlPr>
                              <a:rPr lang="en-US" altLang="zh-CN" sz="4000" i="1">
                                <a:latin typeface="Cambria Math" panose="02040503050406030204" pitchFamily="18" charset="0"/>
                              </a:rPr>
                            </m:ctrlPr>
                          </m:sSupPr>
                          <m:e>
                            <m:r>
                              <m:rPr>
                                <m:sty m:val="p"/>
                              </m:rPr>
                              <a:rPr lang="el-GR" altLang="zh-CN" sz="4000" i="1">
                                <a:latin typeface="Cambria Math"/>
                                <a:ea typeface="Cambria Math"/>
                              </a:rPr>
                              <m:t>Θ</m:t>
                            </m:r>
                          </m:e>
                          <m:sup>
                            <m:d>
                              <m:dPr>
                                <m:ctrlPr>
                                  <a:rPr lang="en-US" altLang="zh-CN" sz="4000" i="1">
                                    <a:latin typeface="Cambria Math" panose="02040503050406030204" pitchFamily="18" charset="0"/>
                                  </a:rPr>
                                </m:ctrlPr>
                              </m:dPr>
                              <m:e>
                                <m:r>
                                  <a:rPr lang="en-US" altLang="zh-CN" sz="4000" i="1">
                                    <a:latin typeface="Cambria Math" panose="02040503050406030204" pitchFamily="18" charset="0"/>
                                  </a:rPr>
                                  <m:t>𝑔</m:t>
                                </m:r>
                              </m:e>
                            </m:d>
                          </m:sup>
                        </m:sSup>
                      </m:e>
                    </m:d>
                    <m:r>
                      <a:rPr lang="en-US" altLang="zh-CN" sz="4000" i="1">
                        <a:latin typeface="Cambria Math" panose="02040503050406030204" pitchFamily="18" charset="0"/>
                      </a:rPr>
                      <m:t>    </m:t>
                    </m:r>
                    <m:r>
                      <a:rPr lang="en-US" altLang="zh-CN" sz="4000" i="1">
                        <a:latin typeface="Cambria Math"/>
                      </a:rPr>
                      <m:t>=</m:t>
                    </m:r>
                    <m:sSub>
                      <m:sSubPr>
                        <m:ctrlPr>
                          <a:rPr lang="en-US" altLang="zh-CN" sz="4000" i="1">
                            <a:latin typeface="Cambria Math" panose="02040503050406030204" pitchFamily="18" charset="0"/>
                          </a:rPr>
                        </m:ctrlPr>
                      </m:sSubPr>
                      <m:e>
                        <m:r>
                          <a:rPr lang="en-US" altLang="zh-CN" sz="4000" i="1">
                            <a:latin typeface="Cambria Math"/>
                          </a:rPr>
                          <m:t>𝑎𝑟𝑔𝑚𝑎𝑥</m:t>
                        </m:r>
                      </m:e>
                      <m:sub>
                        <m:r>
                          <a:rPr lang="zh-CN" altLang="en-US" sz="4000" i="1">
                            <a:latin typeface="Cambria Math" panose="02040503050406030204" pitchFamily="18" charset="0"/>
                          </a:rPr>
                          <m:t>𝜃</m:t>
                        </m:r>
                      </m:sub>
                    </m:sSub>
                    <m:nary>
                      <m:naryPr>
                        <m:limLoc m:val="undOvr"/>
                        <m:subHide m:val="on"/>
                        <m:supHide m:val="on"/>
                        <m:ctrlPr>
                          <a:rPr lang="en-US" altLang="zh-CN" sz="4000" i="1">
                            <a:latin typeface="Cambria Math" panose="02040503050406030204" pitchFamily="18" charset="0"/>
                          </a:rPr>
                        </m:ctrlPr>
                      </m:naryPr>
                      <m:sub/>
                      <m:sup/>
                      <m:e>
                        <m:func>
                          <m:funcPr>
                            <m:ctrlPr>
                              <a:rPr lang="en-US" altLang="zh-CN" sz="4000" i="1">
                                <a:latin typeface="Cambria Math" panose="02040503050406030204" pitchFamily="18" charset="0"/>
                              </a:rPr>
                            </m:ctrlPr>
                          </m:funcPr>
                          <m:fName>
                            <m:r>
                              <m:rPr>
                                <m:sty m:val="p"/>
                              </m:rPr>
                              <a:rPr lang="en-US" altLang="zh-CN" sz="4000">
                                <a:latin typeface="Cambria Math"/>
                              </a:rPr>
                              <m:t>log</m:t>
                            </m:r>
                          </m:fName>
                          <m:e>
                            <m:r>
                              <a:rPr lang="en-US" altLang="zh-CN" sz="4000" i="1">
                                <a:latin typeface="Cambria Math"/>
                              </a:rPr>
                              <m:t>𝑃</m:t>
                            </m:r>
                            <m:d>
                              <m:dPr>
                                <m:ctrlPr>
                                  <a:rPr lang="en-US" altLang="zh-CN" sz="4000" i="1">
                                    <a:latin typeface="Cambria Math" panose="02040503050406030204" pitchFamily="18" charset="0"/>
                                  </a:rPr>
                                </m:ctrlPr>
                              </m:dPr>
                              <m:e>
                                <m:r>
                                  <a:rPr lang="en-US" altLang="zh-CN" sz="4000" i="1">
                                    <a:latin typeface="Cambria Math"/>
                                  </a:rPr>
                                  <m:t>𝑋</m:t>
                                </m:r>
                                <m:r>
                                  <a:rPr lang="en-US" altLang="zh-CN" sz="4000" i="1">
                                    <a:latin typeface="Cambria Math"/>
                                  </a:rPr>
                                  <m:t>,</m:t>
                                </m:r>
                                <m:r>
                                  <a:rPr lang="en-US" altLang="zh-CN" sz="4000" i="1">
                                    <a:latin typeface="Cambria Math"/>
                                  </a:rPr>
                                  <m:t>𝑍</m:t>
                                </m:r>
                              </m:e>
                              <m:e>
                                <m:r>
                                  <m:rPr>
                                    <m:sty m:val="p"/>
                                  </m:rPr>
                                  <a:rPr lang="el-GR" altLang="zh-CN" sz="4000" i="1">
                                    <a:latin typeface="Cambria Math"/>
                                    <a:ea typeface="Cambria Math"/>
                                  </a:rPr>
                                  <m:t>Θ</m:t>
                                </m:r>
                              </m:e>
                            </m:d>
                          </m:e>
                        </m:func>
                        <m:r>
                          <a:rPr lang="en-US" altLang="zh-CN" sz="4000" i="1">
                            <a:latin typeface="Cambria Math"/>
                          </a:rPr>
                          <m:t>𝑃</m:t>
                        </m:r>
                        <m:d>
                          <m:dPr>
                            <m:ctrlPr>
                              <a:rPr lang="en-US" altLang="zh-CN" sz="4000" i="1">
                                <a:latin typeface="Cambria Math" panose="02040503050406030204" pitchFamily="18" charset="0"/>
                              </a:rPr>
                            </m:ctrlPr>
                          </m:dPr>
                          <m:e>
                            <m:r>
                              <a:rPr lang="en-US" altLang="zh-CN" sz="4000" i="1">
                                <a:latin typeface="Cambria Math"/>
                              </a:rPr>
                              <m:t>𝑍</m:t>
                            </m:r>
                          </m:e>
                          <m:e>
                            <m:r>
                              <a:rPr lang="en-US" altLang="zh-CN" sz="4000" i="1">
                                <a:latin typeface="Cambria Math"/>
                              </a:rPr>
                              <m:t>𝑋</m:t>
                            </m:r>
                            <m:r>
                              <a:rPr lang="en-US" altLang="zh-CN" sz="4000" i="1">
                                <a:latin typeface="Cambria Math"/>
                              </a:rPr>
                              <m:t>,</m:t>
                            </m:r>
                            <m:sSup>
                              <m:sSupPr>
                                <m:ctrlPr>
                                  <a:rPr lang="en-US" altLang="zh-CN" sz="4000" i="1">
                                    <a:latin typeface="Cambria Math" panose="02040503050406030204" pitchFamily="18" charset="0"/>
                                  </a:rPr>
                                </m:ctrlPr>
                              </m:sSupPr>
                              <m:e>
                                <m:r>
                                  <m:rPr>
                                    <m:sty m:val="p"/>
                                  </m:rPr>
                                  <a:rPr lang="el-GR" altLang="zh-CN" sz="4000" i="1">
                                    <a:latin typeface="Cambria Math"/>
                                    <a:ea typeface="Cambria Math"/>
                                  </a:rPr>
                                  <m:t>Θ</m:t>
                                </m:r>
                              </m:e>
                              <m:sup>
                                <m:d>
                                  <m:dPr>
                                    <m:ctrlPr>
                                      <a:rPr lang="en-US" altLang="zh-CN" sz="4000" i="1">
                                        <a:latin typeface="Cambria Math" panose="02040503050406030204" pitchFamily="18" charset="0"/>
                                      </a:rPr>
                                    </m:ctrlPr>
                                  </m:dPr>
                                  <m:e>
                                    <m:r>
                                      <a:rPr lang="en-US" altLang="zh-CN" sz="4000" i="1">
                                        <a:latin typeface="Cambria Math" panose="02040503050406030204" pitchFamily="18" charset="0"/>
                                      </a:rPr>
                                      <m:t>𝑔</m:t>
                                    </m:r>
                                  </m:e>
                                </m:d>
                              </m:sup>
                            </m:sSup>
                          </m:e>
                        </m:d>
                        <m:r>
                          <a:rPr lang="en-US" altLang="zh-CN" sz="4000" i="1">
                            <a:latin typeface="Cambria Math" panose="02040503050406030204" pitchFamily="18" charset="0"/>
                          </a:rPr>
                          <m:t>𝑑𝑧</m:t>
                        </m:r>
                      </m:e>
                    </m:nary>
                  </m:oMath>
                </a14:m>
                <a:r>
                  <a:rPr lang="zh-CN" altLang="en-US" sz="4000" dirty="0"/>
                  <a:t>需要最大化部分</a:t>
                </a:r>
                <a:endParaRPr lang="en-US" altLang="zh-CN" sz="4000" dirty="0"/>
              </a:p>
            </p:txBody>
          </p:sp>
        </mc:Choice>
        <mc:Fallback xmlns="">
          <p:sp>
            <p:nvSpPr>
              <p:cNvPr id="6" name="TextBox 4">
                <a:extLst>
                  <a:ext uri="{FF2B5EF4-FFF2-40B4-BE49-F238E27FC236}">
                    <a16:creationId xmlns:a16="http://schemas.microsoft.com/office/drawing/2014/main" id="{ABDE2BDE-35EC-4A9D-989D-9FA9E07DAA5E}"/>
                  </a:ext>
                </a:extLst>
              </p:cNvPr>
              <p:cNvSpPr txBox="1">
                <a:spLocks noRot="1" noChangeAspect="1" noMove="1" noResize="1" noEditPoints="1" noAdjustHandles="1" noChangeArrowheads="1" noChangeShapeType="1" noTextEdit="1"/>
              </p:cNvSpPr>
              <p:nvPr/>
            </p:nvSpPr>
            <p:spPr>
              <a:xfrm>
                <a:off x="619761" y="1250725"/>
                <a:ext cx="11022342" cy="4062202"/>
              </a:xfrm>
              <a:prstGeom prst="rect">
                <a:avLst/>
              </a:prstGeom>
              <a:blipFill>
                <a:blip r:embed="rId3"/>
                <a:stretch>
                  <a:fillRect l="-1991" r="-885" b="-53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082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1F9AFECC-69B7-46D8-B69E-0C9DAE84504B}"/>
              </a:ext>
            </a:extLst>
          </p:cNvPr>
          <p:cNvGraphicFramePr/>
          <p:nvPr>
            <p:extLst>
              <p:ext uri="{D42A27DB-BD31-4B8C-83A1-F6EECF244321}">
                <p14:modId xmlns:p14="http://schemas.microsoft.com/office/powerpoint/2010/main" val="3462385953"/>
              </p:ext>
            </p:extLst>
          </p:nvPr>
        </p:nvGraphicFramePr>
        <p:xfrm>
          <a:off x="833120" y="2444591"/>
          <a:ext cx="10739120" cy="4277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C31C235D-2881-44AA-B73A-7E5ED7A1E934}"/>
              </a:ext>
            </a:extLst>
          </p:cNvPr>
          <p:cNvSpPr txBox="1"/>
          <p:nvPr/>
        </p:nvSpPr>
        <p:spPr>
          <a:xfrm>
            <a:off x="1239520" y="228600"/>
            <a:ext cx="9926320" cy="2215991"/>
          </a:xfrm>
          <a:prstGeom prst="rect">
            <a:avLst/>
          </a:prstGeom>
          <a:noFill/>
        </p:spPr>
        <p:txBody>
          <a:bodyPr wrap="square" rtlCol="0">
            <a:spAutoFit/>
          </a:bodyPr>
          <a:lstStyle/>
          <a:p>
            <a:r>
              <a:rPr lang="zh-CN" altLang="en-US" sz="2400" dirty="0"/>
              <a:t>     在机器学习等很多领域，当一个问题过于复杂难于解决时，通常将其拆分成几个简单的子问题独立处理，即“分而治之”的思想，然后再将子问题的解组合即可得出复杂问题的解。进入 </a:t>
            </a:r>
            <a:r>
              <a:rPr lang="en-US" altLang="zh-CN" sz="2400" dirty="0"/>
              <a:t>20</a:t>
            </a:r>
            <a:r>
              <a:rPr lang="zh-CN" altLang="en-US" sz="2400" dirty="0"/>
              <a:t>世纪，实际获取到的数据量庞大且复杂多变，无论是分类还是预测，单一模型的效果往往不如多个模型组合计算的结果，即多模建模思想，因此混合模型应运而生。</a:t>
            </a:r>
            <a:endParaRPr lang="en-US" altLang="zh-CN" sz="2400" dirty="0"/>
          </a:p>
          <a:p>
            <a:endParaRPr lang="zh-CN" altLang="en-US" dirty="0"/>
          </a:p>
        </p:txBody>
      </p:sp>
    </p:spTree>
    <p:extLst>
      <p:ext uri="{BB962C8B-B14F-4D97-AF65-F5344CB8AC3E}">
        <p14:creationId xmlns:p14="http://schemas.microsoft.com/office/powerpoint/2010/main" val="4137346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E4AD95-7233-4EA0-99BD-55AE2B5F9FAE}"/>
                  </a:ext>
                </a:extLst>
              </p:cNvPr>
              <p:cNvSpPr txBox="1"/>
              <p:nvPr/>
            </p:nvSpPr>
            <p:spPr>
              <a:xfrm>
                <a:off x="619761" y="1250725"/>
                <a:ext cx="11022342" cy="4658198"/>
              </a:xfrm>
              <a:prstGeom prst="rect">
                <a:avLst/>
              </a:prstGeom>
              <a:noFill/>
            </p:spPr>
            <p:txBody>
              <a:bodyPr wrap="square" rtlCol="0">
                <a:spAutoFit/>
              </a:bodyPr>
              <a:lstStyle/>
              <a:p>
                <a:r>
                  <a:rPr lang="zh-CN" altLang="en-US" sz="3600" dirty="0"/>
                  <a:t>这里记</a:t>
                </a:r>
                <a14:m>
                  <m:oMath xmlns:m="http://schemas.openxmlformats.org/officeDocument/2006/math">
                    <m:r>
                      <a:rPr lang="en-US" altLang="zh-CN" sz="3600" b="0" i="1" smtClean="0">
                        <a:latin typeface="Cambria Math" panose="02040503050406030204" pitchFamily="18" charset="0"/>
                      </a:rPr>
                      <m:t>𝑄</m:t>
                    </m:r>
                    <m:d>
                      <m:dPr>
                        <m:ctrlPr>
                          <a:rPr lang="en-US" altLang="zh-CN" sz="3600" b="0" i="1" smtClean="0">
                            <a:latin typeface="Cambria Math" panose="02040503050406030204" pitchFamily="18" charset="0"/>
                          </a:rPr>
                        </m:ctrlPr>
                      </m:dPr>
                      <m:e>
                        <m:sSup>
                          <m:sSupPr>
                            <m:ctrlPr>
                              <a:rPr lang="en-US" altLang="zh-CN" sz="3600" b="0" i="1" smtClean="0">
                                <a:latin typeface="Cambria Math" panose="02040503050406030204" pitchFamily="18" charset="0"/>
                              </a:rPr>
                            </m:ctrlPr>
                          </m:sSupPr>
                          <m:e>
                            <m:r>
                              <a:rPr lang="zh-CN" altLang="en-US" sz="3600" i="1">
                                <a:latin typeface="Cambria Math" panose="02040503050406030204" pitchFamily="18" charset="0"/>
                              </a:rPr>
                              <m:t>𝜃</m:t>
                            </m:r>
                          </m:e>
                          <m:sup>
                            <m:r>
                              <a:rPr lang="en-US" altLang="zh-CN" sz="3600" b="0" i="1" smtClean="0">
                                <a:latin typeface="Cambria Math" panose="02040503050406030204" pitchFamily="18" charset="0"/>
                              </a:rPr>
                              <m:t>𝑔</m:t>
                            </m:r>
                            <m:r>
                              <a:rPr lang="en-US" altLang="zh-CN" sz="3600" b="0" i="1" smtClean="0">
                                <a:latin typeface="Cambria Math" panose="02040503050406030204" pitchFamily="18" charset="0"/>
                              </a:rPr>
                              <m:t>+1</m:t>
                            </m:r>
                          </m:sup>
                        </m:sSup>
                        <m:r>
                          <a:rPr lang="en-US" altLang="zh-CN" sz="3600" b="0" i="1" smtClean="0">
                            <a:latin typeface="Cambria Math" panose="02040503050406030204" pitchFamily="18" charset="0"/>
                          </a:rPr>
                          <m:t>,</m:t>
                        </m:r>
                        <m:sSup>
                          <m:sSupPr>
                            <m:ctrlPr>
                              <a:rPr lang="en-US" altLang="zh-CN" sz="3600" b="0" i="1" smtClean="0">
                                <a:latin typeface="Cambria Math" panose="02040503050406030204" pitchFamily="18" charset="0"/>
                              </a:rPr>
                            </m:ctrlPr>
                          </m:sSupPr>
                          <m:e>
                            <m:r>
                              <a:rPr lang="zh-CN" altLang="en-US" sz="3600" i="1">
                                <a:latin typeface="Cambria Math" panose="02040503050406030204" pitchFamily="18" charset="0"/>
                              </a:rPr>
                              <m:t>𝜃</m:t>
                            </m:r>
                          </m:e>
                          <m:sup>
                            <m:r>
                              <a:rPr lang="en-US" altLang="zh-CN" sz="3600" b="0" i="1" smtClean="0">
                                <a:latin typeface="Cambria Math" panose="02040503050406030204" pitchFamily="18" charset="0"/>
                              </a:rPr>
                              <m:t>𝑔</m:t>
                            </m:r>
                          </m:sup>
                        </m:sSup>
                      </m:e>
                    </m:d>
                    <m:r>
                      <a:rPr lang="en-US" altLang="zh-CN" sz="3600" b="0" i="1" smtClean="0">
                        <a:latin typeface="Cambria Math" panose="02040503050406030204" pitchFamily="18" charset="0"/>
                      </a:rPr>
                      <m:t>≥</m:t>
                    </m:r>
                    <m:r>
                      <a:rPr lang="en-US" altLang="zh-CN" sz="4000" i="1">
                        <a:latin typeface="Cambria Math" panose="02040503050406030204" pitchFamily="18" charset="0"/>
                      </a:rPr>
                      <m:t>𝑄</m:t>
                    </m:r>
                    <m:d>
                      <m:dPr>
                        <m:ctrlPr>
                          <a:rPr lang="en-US" altLang="zh-CN" sz="4000" i="1">
                            <a:latin typeface="Cambria Math" panose="02040503050406030204" pitchFamily="18" charset="0"/>
                          </a:rPr>
                        </m:ctrlPr>
                      </m:dPr>
                      <m:e>
                        <m:r>
                          <a:rPr lang="zh-CN" altLang="en-US" sz="4000" i="1">
                            <a:latin typeface="Cambria Math" panose="02040503050406030204" pitchFamily="18" charset="0"/>
                          </a:rPr>
                          <m:t>𝜃</m:t>
                        </m:r>
                        <m:r>
                          <a:rPr lang="en-US" altLang="zh-CN" sz="4000" i="1">
                            <a:latin typeface="Cambria Math" panose="02040503050406030204" pitchFamily="18" charset="0"/>
                          </a:rPr>
                          <m:t>,</m:t>
                        </m:r>
                        <m:sSup>
                          <m:sSupPr>
                            <m:ctrlPr>
                              <a:rPr lang="en-US" altLang="zh-CN" sz="4000" i="1">
                                <a:latin typeface="Cambria Math" panose="02040503050406030204" pitchFamily="18" charset="0"/>
                              </a:rPr>
                            </m:ctrlPr>
                          </m:sSupPr>
                          <m:e>
                            <m:r>
                              <a:rPr lang="zh-CN" altLang="en-US" sz="4000" i="1">
                                <a:latin typeface="Cambria Math" panose="02040503050406030204" pitchFamily="18" charset="0"/>
                              </a:rPr>
                              <m:t>𝜃</m:t>
                            </m:r>
                          </m:e>
                          <m:sup>
                            <m:r>
                              <a:rPr lang="en-US" altLang="zh-CN" sz="4000" i="1">
                                <a:latin typeface="Cambria Math" panose="02040503050406030204" pitchFamily="18" charset="0"/>
                              </a:rPr>
                              <m:t>𝑔</m:t>
                            </m:r>
                          </m:sup>
                        </m:sSup>
                      </m:e>
                    </m:d>
                  </m:oMath>
                </a14:m>
                <a:r>
                  <a:rPr lang="en-US" altLang="zh-CN" sz="4000" dirty="0"/>
                  <a:t>, </a:t>
                </a:r>
                <a:r>
                  <a:rPr lang="zh-CN" altLang="en-US" sz="4000" dirty="0"/>
                  <a:t>为了保证每一次迭代的比上一次更大，需要保证</a:t>
                </a:r>
                <a14:m>
                  <m:oMath xmlns:m="http://schemas.openxmlformats.org/officeDocument/2006/math">
                    <m:r>
                      <a:rPr lang="en-US" altLang="zh-CN" sz="4000" i="1">
                        <a:latin typeface="Cambria Math" panose="02040503050406030204" pitchFamily="18" charset="0"/>
                      </a:rPr>
                      <m:t>𝐻</m:t>
                    </m:r>
                    <m:d>
                      <m:dPr>
                        <m:ctrlPr>
                          <a:rPr lang="zh-CN" altLang="zh-CN" sz="4000" i="1">
                            <a:latin typeface="Cambria Math" panose="02040503050406030204" pitchFamily="18" charset="0"/>
                          </a:rPr>
                        </m:ctrlPr>
                      </m:dPr>
                      <m:e>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m:rPr>
                                <m:sty m:val="p"/>
                              </m:rPr>
                              <a:rPr lang="en-US" altLang="zh-CN" sz="4000">
                                <a:latin typeface="Cambria Math" panose="02040503050406030204" pitchFamily="18" charset="0"/>
                              </a:rPr>
                              <m:t>g</m:t>
                            </m:r>
                            <m:r>
                              <a:rPr lang="en-US" altLang="zh-CN" sz="4000">
                                <a:latin typeface="Cambria Math" panose="02040503050406030204" pitchFamily="18" charset="0"/>
                              </a:rPr>
                              <m:t>+1</m:t>
                            </m:r>
                          </m:sup>
                        </m:sSup>
                        <m:r>
                          <a:rPr lang="en-US" altLang="zh-CN" sz="4000">
                            <a:latin typeface="Cambria Math" panose="02040503050406030204" pitchFamily="18" charset="0"/>
                          </a:rPr>
                          <m:t>,</m:t>
                        </m:r>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a:rPr lang="en-US" altLang="zh-CN" sz="4000" i="1">
                                <a:latin typeface="Cambria Math" panose="02040503050406030204" pitchFamily="18" charset="0"/>
                              </a:rPr>
                              <m:t>𝑔</m:t>
                            </m:r>
                          </m:sup>
                        </m:sSup>
                      </m:e>
                    </m:d>
                    <m:r>
                      <a:rPr lang="en-US" altLang="zh-CN" sz="4000">
                        <a:latin typeface="Cambria Math" panose="02040503050406030204" pitchFamily="18" charset="0"/>
                      </a:rPr>
                      <m:t>⩽</m:t>
                    </m:r>
                    <m:r>
                      <a:rPr lang="en-US" altLang="zh-CN" sz="4000" i="1">
                        <a:latin typeface="Cambria Math" panose="02040503050406030204" pitchFamily="18" charset="0"/>
                      </a:rPr>
                      <m:t>𝐻</m:t>
                    </m:r>
                    <m:d>
                      <m:dPr>
                        <m:ctrlPr>
                          <a:rPr lang="zh-CN" altLang="zh-CN" sz="4000" i="1">
                            <a:latin typeface="Cambria Math" panose="02040503050406030204" pitchFamily="18" charset="0"/>
                          </a:rPr>
                        </m:ctrlPr>
                      </m:dPr>
                      <m:e>
                        <m:r>
                          <a:rPr lang="en-US" altLang="zh-CN" sz="4000" i="1">
                            <a:latin typeface="Cambria Math" panose="02040503050406030204" pitchFamily="18" charset="0"/>
                          </a:rPr>
                          <m:t>𝜃</m:t>
                        </m:r>
                        <m:r>
                          <a:rPr lang="en-US" altLang="zh-CN" sz="4000">
                            <a:latin typeface="Cambria Math" panose="02040503050406030204" pitchFamily="18" charset="0"/>
                          </a:rPr>
                          <m:t>,</m:t>
                        </m:r>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𝑔</m:t>
                                </m:r>
                              </m:e>
                              <m:sup/>
                            </m:sSup>
                          </m:sup>
                        </m:sSup>
                      </m:e>
                    </m:d>
                  </m:oMath>
                </a14:m>
                <a:endParaRPr lang="en-US" altLang="zh-CN" sz="6000" dirty="0"/>
              </a:p>
              <a:p>
                <a:pPr algn="ctr"/>
                <a14:m>
                  <m:oMathPara xmlns:m="http://schemas.openxmlformats.org/officeDocument/2006/math">
                    <m:oMathParaPr>
                      <m:jc m:val="center"/>
                    </m:oMathParaPr>
                    <m:oMath xmlns:m="http://schemas.openxmlformats.org/officeDocument/2006/math">
                      <m:m>
                        <m:mPr>
                          <m:plcHide m:val="on"/>
                          <m:mcs>
                            <m:mc>
                              <m:mcPr>
                                <m:count m:val="2"/>
                                <m:mcJc m:val="center"/>
                              </m:mcPr>
                            </m:mc>
                          </m:mcs>
                          <m:ctrlPr>
                            <a:rPr lang="zh-CN" altLang="zh-CN" sz="3200" i="1" smtClean="0">
                              <a:effectLst/>
                              <a:latin typeface="Cambria Math" panose="02040503050406030204" pitchFamily="18" charset="0"/>
                              <a:ea typeface="Cambria Math" panose="02040503050406030204" pitchFamily="18" charset="0"/>
                              <a:cs typeface="Times New Roman" panose="02020603050405020304" pitchFamily="18" charset="0"/>
                            </a:rPr>
                          </m:ctrlPr>
                        </m:mPr>
                        <m:mr>
                          <m:e>
                            <m:r>
                              <m:rPr>
                                <m:nor/>
                              </m:rPr>
                              <a:rPr lang="en-US" altLang="zh-CN" sz="3200" i="1">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3200">
                                <a:effectLst/>
                                <a:latin typeface="Georgia" panose="02040502050405020303" pitchFamily="18" charset="0"/>
                                <a:ea typeface="等线" panose="02010600030101010101" pitchFamily="2" charset="-122"/>
                                <a:cs typeface="Times New Roman" panose="02020603050405020304" pitchFamily="18" charset="0"/>
                              </a:rPr>
                              <m:t>I</m:t>
                            </m:r>
                            <m:r>
                              <m:rPr>
                                <m:nor/>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f</m:t>
                            </m:r>
                            <m:r>
                              <m:rPr>
                                <m:nor/>
                              </m:rPr>
                              <a:rPr lang="en-US" altLang="zh-CN" sz="3200">
                                <a:effectLst/>
                                <a:latin typeface="Georgia" panose="02040502050405020303" pitchFamily="18" charset="0"/>
                                <a:ea typeface="等线" panose="02010600030101010101" pitchFamily="2" charset="-122"/>
                                <a:cs typeface="Times New Roman" panose="02020603050405020304" pitchFamily="18" charset="0"/>
                              </a:rPr>
                              <m:t>:</m:t>
                            </m:r>
                            <m:r>
                              <m:rPr>
                                <m:nor/>
                              </m:rPr>
                              <a:rPr lang="en-US" altLang="zh-CN" sz="3200" i="1">
                                <a:effectLst/>
                                <a:latin typeface="等线" panose="02010600030101010101" pitchFamily="2" charset="-122"/>
                                <a:ea typeface="等线" panose="02010600030101010101" pitchFamily="2" charset="-122"/>
                                <a:cs typeface="Times New Roman" panose="02020603050405020304" pitchFamily="18" charset="0"/>
                              </a:rPr>
                              <m:t> </m:t>
                            </m:r>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mr>
                        <m:mr>
                          <m:e>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g</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e>
                        </m:mr>
                      </m:m>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4000" dirty="0"/>
                  <a:t>如果能够证明上面的不等式，我们就可以只最大化</a:t>
                </a:r>
                <a:r>
                  <a:rPr lang="en-US" altLang="zh-CN" sz="4000" dirty="0"/>
                  <a:t>Q</a:t>
                </a:r>
                <a:r>
                  <a:rPr lang="zh-CN" altLang="en-US" sz="4000" dirty="0"/>
                  <a:t>函数，不用最大化</a:t>
                </a:r>
                <a:r>
                  <a:rPr lang="en-US" altLang="zh-CN" sz="4000" dirty="0"/>
                  <a:t>H</a:t>
                </a:r>
                <a:r>
                  <a:rPr lang="zh-CN" altLang="en-US" sz="4000" dirty="0"/>
                  <a:t>函数。</a:t>
                </a:r>
                <a:endParaRPr lang="en-US" altLang="zh-CN" sz="4000" dirty="0"/>
              </a:p>
            </p:txBody>
          </p:sp>
        </mc:Choice>
        <mc:Fallback xmlns="">
          <p:sp>
            <p:nvSpPr>
              <p:cNvPr id="5" name="TextBox 4">
                <a:extLst>
                  <a:ext uri="{FF2B5EF4-FFF2-40B4-BE49-F238E27FC236}">
                    <a16:creationId xmlns:a16="http://schemas.microsoft.com/office/drawing/2014/main" id="{50E4AD95-7233-4EA0-99BD-55AE2B5F9FAE}"/>
                  </a:ext>
                </a:extLst>
              </p:cNvPr>
              <p:cNvSpPr txBox="1">
                <a:spLocks noRot="1" noChangeAspect="1" noMove="1" noResize="1" noEditPoints="1" noAdjustHandles="1" noChangeArrowheads="1" noChangeShapeType="1" noTextEdit="1"/>
              </p:cNvSpPr>
              <p:nvPr/>
            </p:nvSpPr>
            <p:spPr>
              <a:xfrm>
                <a:off x="619761" y="1250725"/>
                <a:ext cx="11022342" cy="4658198"/>
              </a:xfrm>
              <a:prstGeom prst="rect">
                <a:avLst/>
              </a:prstGeom>
              <a:blipFill>
                <a:blip r:embed="rId3"/>
                <a:stretch>
                  <a:fillRect l="-1991" t="-2487" r="-111" b="-47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058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E4AD95-7233-4EA0-99BD-55AE2B5F9FAE}"/>
                  </a:ext>
                </a:extLst>
              </p:cNvPr>
              <p:cNvSpPr txBox="1"/>
              <p:nvPr/>
            </p:nvSpPr>
            <p:spPr>
              <a:xfrm>
                <a:off x="619761" y="1250725"/>
                <a:ext cx="11022342" cy="4658198"/>
              </a:xfrm>
              <a:prstGeom prst="rect">
                <a:avLst/>
              </a:prstGeom>
              <a:noFill/>
            </p:spPr>
            <p:txBody>
              <a:bodyPr wrap="square" rtlCol="0">
                <a:spAutoFit/>
              </a:bodyPr>
              <a:lstStyle/>
              <a:p>
                <a:r>
                  <a:rPr lang="zh-CN" altLang="en-US" sz="3600" dirty="0"/>
                  <a:t>这里记</a:t>
                </a:r>
                <a14:m>
                  <m:oMath xmlns:m="http://schemas.openxmlformats.org/officeDocument/2006/math">
                    <m:r>
                      <a:rPr lang="en-US" altLang="zh-CN" sz="3600" b="0" i="1" smtClean="0">
                        <a:latin typeface="Cambria Math" panose="02040503050406030204" pitchFamily="18" charset="0"/>
                      </a:rPr>
                      <m:t>𝑄</m:t>
                    </m:r>
                    <m:d>
                      <m:dPr>
                        <m:ctrlPr>
                          <a:rPr lang="en-US" altLang="zh-CN" sz="3600" b="0" i="1" smtClean="0">
                            <a:latin typeface="Cambria Math" panose="02040503050406030204" pitchFamily="18" charset="0"/>
                          </a:rPr>
                        </m:ctrlPr>
                      </m:dPr>
                      <m:e>
                        <m:sSup>
                          <m:sSupPr>
                            <m:ctrlPr>
                              <a:rPr lang="en-US" altLang="zh-CN" sz="3600" b="0" i="1" smtClean="0">
                                <a:latin typeface="Cambria Math" panose="02040503050406030204" pitchFamily="18" charset="0"/>
                              </a:rPr>
                            </m:ctrlPr>
                          </m:sSupPr>
                          <m:e>
                            <m:r>
                              <a:rPr lang="zh-CN" altLang="en-US" sz="3600" i="1">
                                <a:latin typeface="Cambria Math" panose="02040503050406030204" pitchFamily="18" charset="0"/>
                              </a:rPr>
                              <m:t>𝜃</m:t>
                            </m:r>
                          </m:e>
                          <m:sup>
                            <m:r>
                              <a:rPr lang="en-US" altLang="zh-CN" sz="3600" b="0" i="1" smtClean="0">
                                <a:latin typeface="Cambria Math" panose="02040503050406030204" pitchFamily="18" charset="0"/>
                              </a:rPr>
                              <m:t>𝑔</m:t>
                            </m:r>
                            <m:r>
                              <a:rPr lang="en-US" altLang="zh-CN" sz="3600" b="0" i="1" smtClean="0">
                                <a:latin typeface="Cambria Math" panose="02040503050406030204" pitchFamily="18" charset="0"/>
                              </a:rPr>
                              <m:t>+1</m:t>
                            </m:r>
                          </m:sup>
                        </m:sSup>
                        <m:r>
                          <a:rPr lang="en-US" altLang="zh-CN" sz="3600" b="0" i="1" smtClean="0">
                            <a:latin typeface="Cambria Math" panose="02040503050406030204" pitchFamily="18" charset="0"/>
                          </a:rPr>
                          <m:t>,</m:t>
                        </m:r>
                        <m:sSup>
                          <m:sSupPr>
                            <m:ctrlPr>
                              <a:rPr lang="en-US" altLang="zh-CN" sz="3600" b="0" i="1" smtClean="0">
                                <a:latin typeface="Cambria Math" panose="02040503050406030204" pitchFamily="18" charset="0"/>
                              </a:rPr>
                            </m:ctrlPr>
                          </m:sSupPr>
                          <m:e>
                            <m:r>
                              <a:rPr lang="zh-CN" altLang="en-US" sz="3600" i="1">
                                <a:latin typeface="Cambria Math" panose="02040503050406030204" pitchFamily="18" charset="0"/>
                              </a:rPr>
                              <m:t>𝜃</m:t>
                            </m:r>
                          </m:e>
                          <m:sup>
                            <m:r>
                              <a:rPr lang="en-US" altLang="zh-CN" sz="3600" b="0" i="1" smtClean="0">
                                <a:latin typeface="Cambria Math" panose="02040503050406030204" pitchFamily="18" charset="0"/>
                              </a:rPr>
                              <m:t>𝑔</m:t>
                            </m:r>
                          </m:sup>
                        </m:sSup>
                      </m:e>
                    </m:d>
                    <m:r>
                      <a:rPr lang="en-US" altLang="zh-CN" sz="3600" b="0" i="1" smtClean="0">
                        <a:latin typeface="Cambria Math" panose="02040503050406030204" pitchFamily="18" charset="0"/>
                      </a:rPr>
                      <m:t>≥</m:t>
                    </m:r>
                    <m:r>
                      <a:rPr lang="en-US" altLang="zh-CN" sz="4000" i="1">
                        <a:latin typeface="Cambria Math" panose="02040503050406030204" pitchFamily="18" charset="0"/>
                      </a:rPr>
                      <m:t>𝑄</m:t>
                    </m:r>
                    <m:d>
                      <m:dPr>
                        <m:ctrlPr>
                          <a:rPr lang="en-US" altLang="zh-CN" sz="4000" i="1">
                            <a:latin typeface="Cambria Math" panose="02040503050406030204" pitchFamily="18" charset="0"/>
                          </a:rPr>
                        </m:ctrlPr>
                      </m:dPr>
                      <m:e>
                        <m:r>
                          <a:rPr lang="zh-CN" altLang="en-US" sz="4000" i="1">
                            <a:latin typeface="Cambria Math" panose="02040503050406030204" pitchFamily="18" charset="0"/>
                          </a:rPr>
                          <m:t>𝜃</m:t>
                        </m:r>
                        <m:r>
                          <a:rPr lang="en-US" altLang="zh-CN" sz="4000" i="1">
                            <a:latin typeface="Cambria Math" panose="02040503050406030204" pitchFamily="18" charset="0"/>
                          </a:rPr>
                          <m:t>,</m:t>
                        </m:r>
                        <m:sSup>
                          <m:sSupPr>
                            <m:ctrlPr>
                              <a:rPr lang="en-US" altLang="zh-CN" sz="4000" i="1">
                                <a:latin typeface="Cambria Math" panose="02040503050406030204" pitchFamily="18" charset="0"/>
                              </a:rPr>
                            </m:ctrlPr>
                          </m:sSupPr>
                          <m:e>
                            <m:r>
                              <a:rPr lang="zh-CN" altLang="en-US" sz="4000" i="1">
                                <a:latin typeface="Cambria Math" panose="02040503050406030204" pitchFamily="18" charset="0"/>
                              </a:rPr>
                              <m:t>𝜃</m:t>
                            </m:r>
                          </m:e>
                          <m:sup>
                            <m:r>
                              <a:rPr lang="en-US" altLang="zh-CN" sz="4000" i="1">
                                <a:latin typeface="Cambria Math" panose="02040503050406030204" pitchFamily="18" charset="0"/>
                              </a:rPr>
                              <m:t>𝑔</m:t>
                            </m:r>
                          </m:sup>
                        </m:sSup>
                      </m:e>
                    </m:d>
                  </m:oMath>
                </a14:m>
                <a:r>
                  <a:rPr lang="en-US" altLang="zh-CN" sz="4000" dirty="0"/>
                  <a:t>, </a:t>
                </a:r>
                <a:r>
                  <a:rPr lang="zh-CN" altLang="en-US" sz="4000" dirty="0"/>
                  <a:t>为了保证每一次迭代的比上一次更大，需要保证</a:t>
                </a:r>
                <a14:m>
                  <m:oMath xmlns:m="http://schemas.openxmlformats.org/officeDocument/2006/math">
                    <m:r>
                      <a:rPr lang="en-US" altLang="zh-CN" sz="4000" i="1">
                        <a:latin typeface="Cambria Math" panose="02040503050406030204" pitchFamily="18" charset="0"/>
                      </a:rPr>
                      <m:t>𝐻</m:t>
                    </m:r>
                    <m:d>
                      <m:dPr>
                        <m:ctrlPr>
                          <a:rPr lang="zh-CN" altLang="zh-CN" sz="4000" i="1">
                            <a:latin typeface="Cambria Math" panose="02040503050406030204" pitchFamily="18" charset="0"/>
                          </a:rPr>
                        </m:ctrlPr>
                      </m:dPr>
                      <m:e>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m:rPr>
                                <m:sty m:val="p"/>
                              </m:rPr>
                              <a:rPr lang="en-US" altLang="zh-CN" sz="4000">
                                <a:latin typeface="Cambria Math" panose="02040503050406030204" pitchFamily="18" charset="0"/>
                              </a:rPr>
                              <m:t>g</m:t>
                            </m:r>
                            <m:r>
                              <a:rPr lang="en-US" altLang="zh-CN" sz="4000">
                                <a:latin typeface="Cambria Math" panose="02040503050406030204" pitchFamily="18" charset="0"/>
                              </a:rPr>
                              <m:t>+1</m:t>
                            </m:r>
                          </m:sup>
                        </m:sSup>
                        <m:r>
                          <a:rPr lang="en-US" altLang="zh-CN" sz="4000">
                            <a:latin typeface="Cambria Math" panose="02040503050406030204" pitchFamily="18" charset="0"/>
                          </a:rPr>
                          <m:t>,</m:t>
                        </m:r>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a:rPr lang="en-US" altLang="zh-CN" sz="4000" i="1">
                                <a:latin typeface="Cambria Math" panose="02040503050406030204" pitchFamily="18" charset="0"/>
                              </a:rPr>
                              <m:t>𝑔</m:t>
                            </m:r>
                          </m:sup>
                        </m:sSup>
                      </m:e>
                    </m:d>
                    <m:r>
                      <a:rPr lang="en-US" altLang="zh-CN" sz="4000">
                        <a:latin typeface="Cambria Math" panose="02040503050406030204" pitchFamily="18" charset="0"/>
                      </a:rPr>
                      <m:t>⩽</m:t>
                    </m:r>
                    <m:r>
                      <a:rPr lang="en-US" altLang="zh-CN" sz="4000" i="1">
                        <a:latin typeface="Cambria Math" panose="02040503050406030204" pitchFamily="18" charset="0"/>
                      </a:rPr>
                      <m:t>𝐻</m:t>
                    </m:r>
                    <m:d>
                      <m:dPr>
                        <m:ctrlPr>
                          <a:rPr lang="zh-CN" altLang="zh-CN" sz="4000" i="1">
                            <a:latin typeface="Cambria Math" panose="02040503050406030204" pitchFamily="18" charset="0"/>
                          </a:rPr>
                        </m:ctrlPr>
                      </m:dPr>
                      <m:e>
                        <m:r>
                          <a:rPr lang="en-US" altLang="zh-CN" sz="4000" i="1">
                            <a:latin typeface="Cambria Math" panose="02040503050406030204" pitchFamily="18" charset="0"/>
                          </a:rPr>
                          <m:t>𝜃</m:t>
                        </m:r>
                        <m:r>
                          <a:rPr lang="en-US" altLang="zh-CN" sz="4000">
                            <a:latin typeface="Cambria Math" panose="02040503050406030204" pitchFamily="18" charset="0"/>
                          </a:rPr>
                          <m:t>,</m:t>
                        </m:r>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𝑔</m:t>
                                </m:r>
                              </m:e>
                              <m:sup/>
                            </m:sSup>
                          </m:sup>
                        </m:sSup>
                      </m:e>
                    </m:d>
                  </m:oMath>
                </a14:m>
                <a:endParaRPr lang="en-US" altLang="zh-CN" sz="6000" dirty="0"/>
              </a:p>
              <a:p>
                <a:pPr algn="ctr"/>
                <a14:m>
                  <m:oMathPara xmlns:m="http://schemas.openxmlformats.org/officeDocument/2006/math">
                    <m:oMathParaPr>
                      <m:jc m:val="center"/>
                    </m:oMathParaPr>
                    <m:oMath xmlns:m="http://schemas.openxmlformats.org/officeDocument/2006/math">
                      <m:m>
                        <m:mPr>
                          <m:plcHide m:val="on"/>
                          <m:mcs>
                            <m:mc>
                              <m:mcPr>
                                <m:count m:val="2"/>
                                <m:mcJc m:val="center"/>
                              </m:mcPr>
                            </m:mc>
                          </m:mcs>
                          <m:ctrlPr>
                            <a:rPr lang="zh-CN" altLang="zh-CN" sz="3200" i="1" smtClean="0">
                              <a:effectLst/>
                              <a:latin typeface="Cambria Math" panose="02040503050406030204" pitchFamily="18" charset="0"/>
                              <a:ea typeface="Cambria Math" panose="02040503050406030204" pitchFamily="18" charset="0"/>
                              <a:cs typeface="Times New Roman" panose="02020603050405020304" pitchFamily="18" charset="0"/>
                            </a:rPr>
                          </m:ctrlPr>
                        </m:mPr>
                        <m:mr>
                          <m:e>
                            <m:r>
                              <m:rPr>
                                <m:nor/>
                              </m:rPr>
                              <a:rPr lang="en-US" altLang="zh-CN" sz="3200" i="1">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3200">
                                <a:effectLst/>
                                <a:latin typeface="Georgia" panose="02040502050405020303" pitchFamily="18" charset="0"/>
                                <a:ea typeface="等线" panose="02010600030101010101" pitchFamily="2" charset="-122"/>
                                <a:cs typeface="Times New Roman" panose="02020603050405020304" pitchFamily="18" charset="0"/>
                              </a:rPr>
                              <m:t>I</m:t>
                            </m:r>
                            <m:r>
                              <m:rPr>
                                <m:nor/>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f</m:t>
                            </m:r>
                            <m:r>
                              <m:rPr>
                                <m:nor/>
                              </m:rPr>
                              <a:rPr lang="en-US" altLang="zh-CN" sz="3200">
                                <a:effectLst/>
                                <a:latin typeface="Georgia" panose="02040502050405020303" pitchFamily="18" charset="0"/>
                                <a:ea typeface="等线" panose="02010600030101010101" pitchFamily="2" charset="-122"/>
                                <a:cs typeface="Times New Roman" panose="02020603050405020304" pitchFamily="18" charset="0"/>
                              </a:rPr>
                              <m:t>:</m:t>
                            </m:r>
                            <m:r>
                              <m:rPr>
                                <m:nor/>
                              </m:rPr>
                              <a:rPr lang="en-US" altLang="zh-CN" sz="3200" i="1">
                                <a:effectLst/>
                                <a:latin typeface="等线" panose="02010600030101010101" pitchFamily="2" charset="-122"/>
                                <a:ea typeface="等线" panose="02010600030101010101" pitchFamily="2" charset="-122"/>
                                <a:cs typeface="Times New Roman" panose="02020603050405020304" pitchFamily="18" charset="0"/>
                              </a:rPr>
                              <m:t> </m:t>
                            </m:r>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mr>
                        <m:mr>
                          <m:e>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e>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g</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𝐻</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e>
                        </m:mr>
                      </m:m>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4000" dirty="0"/>
                  <a:t>如果能够证明上面的不等式，我们就可以只最大化</a:t>
                </a:r>
                <a:r>
                  <a:rPr lang="en-US" altLang="zh-CN" sz="4000" dirty="0"/>
                  <a:t>Q</a:t>
                </a:r>
                <a:r>
                  <a:rPr lang="zh-CN" altLang="en-US" sz="4000" dirty="0"/>
                  <a:t>函数，不用最大化</a:t>
                </a:r>
                <a:r>
                  <a:rPr lang="en-US" altLang="zh-CN" sz="4000" dirty="0"/>
                  <a:t>H</a:t>
                </a:r>
                <a:r>
                  <a:rPr lang="zh-CN" altLang="en-US" sz="4000" dirty="0"/>
                  <a:t>函数。</a:t>
                </a:r>
                <a:endParaRPr lang="en-US" altLang="zh-CN" sz="4000" dirty="0"/>
              </a:p>
            </p:txBody>
          </p:sp>
        </mc:Choice>
        <mc:Fallback xmlns="">
          <p:sp>
            <p:nvSpPr>
              <p:cNvPr id="5" name="TextBox 4">
                <a:extLst>
                  <a:ext uri="{FF2B5EF4-FFF2-40B4-BE49-F238E27FC236}">
                    <a16:creationId xmlns:a16="http://schemas.microsoft.com/office/drawing/2014/main" id="{50E4AD95-7233-4EA0-99BD-55AE2B5F9FAE}"/>
                  </a:ext>
                </a:extLst>
              </p:cNvPr>
              <p:cNvSpPr txBox="1">
                <a:spLocks noRot="1" noChangeAspect="1" noMove="1" noResize="1" noEditPoints="1" noAdjustHandles="1" noChangeArrowheads="1" noChangeShapeType="1" noTextEdit="1"/>
              </p:cNvSpPr>
              <p:nvPr/>
            </p:nvSpPr>
            <p:spPr>
              <a:xfrm>
                <a:off x="619761" y="1250725"/>
                <a:ext cx="11022342" cy="4658198"/>
              </a:xfrm>
              <a:prstGeom prst="rect">
                <a:avLst/>
              </a:prstGeom>
              <a:blipFill>
                <a:blip r:embed="rId3"/>
                <a:stretch>
                  <a:fillRect l="-1991" t="-2487" r="-111" b="-47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848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E4AD95-7233-4EA0-99BD-55AE2B5F9FAE}"/>
                  </a:ext>
                </a:extLst>
              </p:cNvPr>
              <p:cNvSpPr txBox="1"/>
              <p:nvPr/>
            </p:nvSpPr>
            <p:spPr>
              <a:xfrm>
                <a:off x="619761" y="1250725"/>
                <a:ext cx="11022342" cy="7173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panose="02040503050406030204" pitchFamily="18" charset="0"/>
                        </a:rPr>
                        <m:t>𝐻</m:t>
                      </m:r>
                      <m:d>
                        <m:dPr>
                          <m:ctrlPr>
                            <a:rPr lang="zh-CN" altLang="zh-CN" sz="4000" i="1">
                              <a:latin typeface="Cambria Math" panose="02040503050406030204" pitchFamily="18" charset="0"/>
                            </a:rPr>
                          </m:ctrlPr>
                        </m:dPr>
                        <m:e>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m:rPr>
                                  <m:sty m:val="p"/>
                                </m:rPr>
                                <a:rPr lang="en-US" altLang="zh-CN" sz="4000">
                                  <a:latin typeface="Cambria Math" panose="02040503050406030204" pitchFamily="18" charset="0"/>
                                </a:rPr>
                                <m:t>g</m:t>
                              </m:r>
                            </m:sup>
                          </m:sSup>
                          <m:r>
                            <a:rPr lang="en-US" altLang="zh-CN" sz="4000">
                              <a:latin typeface="Cambria Math" panose="02040503050406030204" pitchFamily="18" charset="0"/>
                            </a:rPr>
                            <m:t>,</m:t>
                          </m:r>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m:rPr>
                                  <m:sty m:val="p"/>
                                </m:rPr>
                                <a:rPr lang="en-US" altLang="zh-CN" sz="4000">
                                  <a:latin typeface="Cambria Math" panose="02040503050406030204" pitchFamily="18" charset="0"/>
                                </a:rPr>
                                <m:t>g</m:t>
                              </m:r>
                            </m:sup>
                          </m:sSup>
                        </m:e>
                      </m:d>
                      <m:r>
                        <a:rPr lang="en-US" altLang="zh-CN" sz="4000" i="1">
                          <a:latin typeface="Cambria Math" panose="02040503050406030204" pitchFamily="18" charset="0"/>
                        </a:rPr>
                        <m:t>−</m:t>
                      </m:r>
                      <m:r>
                        <a:rPr lang="en-US" altLang="zh-CN" sz="4000" i="1">
                          <a:latin typeface="Cambria Math" panose="02040503050406030204" pitchFamily="18" charset="0"/>
                        </a:rPr>
                        <m:t>𝐻</m:t>
                      </m:r>
                      <m:d>
                        <m:dPr>
                          <m:ctrlPr>
                            <a:rPr lang="zh-CN" altLang="zh-CN" sz="4000" i="1">
                              <a:latin typeface="Cambria Math" panose="02040503050406030204" pitchFamily="18" charset="0"/>
                            </a:rPr>
                          </m:ctrlPr>
                        </m:dPr>
                        <m:e>
                          <m:r>
                            <a:rPr lang="en-US" altLang="zh-CN" sz="4000" i="1">
                              <a:latin typeface="Cambria Math" panose="02040503050406030204" pitchFamily="18" charset="0"/>
                            </a:rPr>
                            <m:t>𝜃</m:t>
                          </m:r>
                          <m:r>
                            <a:rPr lang="en-US" altLang="zh-CN" sz="4000">
                              <a:latin typeface="Cambria Math" panose="02040503050406030204" pitchFamily="18" charset="0"/>
                            </a:rPr>
                            <m:t>,</m:t>
                          </m:r>
                          <m:sSup>
                            <m:sSupPr>
                              <m:ctrlPr>
                                <a:rPr lang="zh-CN" altLang="zh-CN" sz="4000" i="1">
                                  <a:latin typeface="Cambria Math" panose="02040503050406030204" pitchFamily="18" charset="0"/>
                                </a:rPr>
                              </m:ctrlPr>
                            </m:sSupPr>
                            <m:e>
                              <m:r>
                                <a:rPr lang="en-US" altLang="zh-CN" sz="4000" i="1">
                                  <a:latin typeface="Cambria Math" panose="02040503050406030204" pitchFamily="18" charset="0"/>
                                </a:rPr>
                                <m:t>𝜃</m:t>
                              </m:r>
                            </m:e>
                            <m:sup>
                              <m:r>
                                <m:rPr>
                                  <m:sty m:val="p"/>
                                </m:rPr>
                                <a:rPr lang="en-US" altLang="zh-CN" sz="4000">
                                  <a:latin typeface="Cambria Math" panose="02040503050406030204" pitchFamily="18" charset="0"/>
                                </a:rPr>
                                <m:t>g</m:t>
                              </m:r>
                            </m:sup>
                          </m:sSup>
                        </m:e>
                      </m:d>
                      <m:r>
                        <a:rPr lang="en-US" altLang="zh-CN" sz="4000">
                          <a:latin typeface="Cambria Math" panose="02040503050406030204" pitchFamily="18" charset="0"/>
                        </a:rPr>
                        <m:t>⩾0</m:t>
                      </m:r>
                    </m:oMath>
                  </m:oMathPara>
                </a14:m>
                <a:endParaRPr lang="en-US" altLang="zh-CN" sz="4000" dirty="0"/>
              </a:p>
              <a:p>
                <a:pPr/>
                <a14:m>
                  <m:oMathPara xmlns:m="http://schemas.openxmlformats.org/officeDocument/2006/math">
                    <m:oMathParaPr>
                      <m:jc m:val="centerGroup"/>
                    </m:oMathParaPr>
                    <m:oMath xmlns:m="http://schemas.openxmlformats.org/officeDocument/2006/math">
                      <m:r>
                        <a:rPr lang="en-US" altLang="zh-CN" sz="3200" smtClean="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3200" smtClean="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32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𝑥</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𝑔</m:t>
                              </m:r>
                            </m:sup>
                          </m:sSup>
                        </m:e>
                      </m:d>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𝜃</m:t>
                              </m:r>
                            </m:e>
                            <m:sup>
                              <m:r>
                                <m:rPr>
                                  <m:sty m:val="p"/>
                                </m:rPr>
                                <a:rPr lang="en-US" altLang="zh-CN" sz="3200">
                                  <a:effectLst/>
                                  <a:latin typeface="Cambria Math" panose="02040503050406030204" pitchFamily="18" charset="0"/>
                                  <a:ea typeface="等线" panose="02010600030101010101" pitchFamily="2" charset="-122"/>
                                  <a:cs typeface="Times New Roman" panose="02020603050405020304" pitchFamily="18" charset="0"/>
                                </a:rPr>
                                <m:t>g</m:t>
                              </m:r>
                            </m:sup>
                          </m:sSup>
                        </m:e>
                      </m:d>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g</m:t>
                                      </m:r>
                                    </m:sup>
                                  </m:sSup>
                                </m:e>
                              </m:d>
                            </m:num>
                            <m:den>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den>
                          </m:f>
                        </m:e>
                      </m:d>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𝑑𝑧</m:t>
                      </m:r>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den>
                          </m:f>
                        </m:e>
                      </m:d>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𝑑𝑧</m:t>
                      </m:r>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2400" dirty="0">
                    <a:latin typeface="Georgia" panose="02040502050405020303" pitchFamily="18" charset="0"/>
                    <a:ea typeface="等线" panose="02010600030101010101" pitchFamily="2" charset="-122"/>
                    <a:cs typeface="Times New Roman" panose="02020603050405020304" pitchFamily="18" charset="0"/>
                  </a:rPr>
                  <a:t>使用</a:t>
                </a:r>
                <a:r>
                  <a:rPr lang="en-US" altLang="zh-CN" sz="2400" dirty="0">
                    <a:latin typeface="Georgia" panose="02040502050405020303" pitchFamily="18" charset="0"/>
                    <a:ea typeface="等线" panose="02010600030101010101" pitchFamily="2" charset="-122"/>
                    <a:cs typeface="Times New Roman" panose="02020603050405020304" pitchFamily="18" charset="0"/>
                  </a:rPr>
                  <a:t>Jensen</a:t>
                </a:r>
                <a:r>
                  <a:rPr lang="zh-CN" altLang="en-US" sz="2400" dirty="0">
                    <a:latin typeface="Georgia" panose="02040502050405020303" pitchFamily="18" charset="0"/>
                    <a:ea typeface="等线" panose="02010600030101010101" pitchFamily="2" charset="-122"/>
                    <a:cs typeface="Times New Roman" panose="02020603050405020304" pitchFamily="18" charset="0"/>
                  </a:rPr>
                  <a:t>不等式</a:t>
                </a:r>
                <a:endParaRPr lang="en-US" altLang="zh-CN" sz="2400" dirty="0">
                  <a:latin typeface="Georgia" panose="02040502050405020303"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den>
                      </m:f>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d>
                        <m:dPr>
                          <m:endChr m:val=""/>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𝑑𝑧</m:t>
                          </m:r>
                        </m:e>
                      </m:d>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⁡(1)=0</m:t>
                      </m:r>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2400" dirty="0">
                    <a:latin typeface="Georgia" panose="02040502050405020303" pitchFamily="18" charset="0"/>
                    <a:ea typeface="等线" panose="02010600030101010101" pitchFamily="2" charset="-122"/>
                    <a:cs typeface="Times New Roman" panose="02020603050405020304" pitchFamily="18" charset="0"/>
                  </a:rPr>
                  <a:t>得证。</a:t>
                </a:r>
                <a:endParaRPr lang="zh-CN" altLang="zh-CN" sz="24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en-US"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3200" dirty="0"/>
              </a:p>
            </p:txBody>
          </p:sp>
        </mc:Choice>
        <mc:Fallback xmlns="">
          <p:sp>
            <p:nvSpPr>
              <p:cNvPr id="5" name="TextBox 4">
                <a:extLst>
                  <a:ext uri="{FF2B5EF4-FFF2-40B4-BE49-F238E27FC236}">
                    <a16:creationId xmlns:a16="http://schemas.microsoft.com/office/drawing/2014/main" id="{50E4AD95-7233-4EA0-99BD-55AE2B5F9FAE}"/>
                  </a:ext>
                </a:extLst>
              </p:cNvPr>
              <p:cNvSpPr txBox="1">
                <a:spLocks noRot="1" noChangeAspect="1" noMove="1" noResize="1" noEditPoints="1" noAdjustHandles="1" noChangeArrowheads="1" noChangeShapeType="1" noTextEdit="1"/>
              </p:cNvSpPr>
              <p:nvPr/>
            </p:nvSpPr>
            <p:spPr>
              <a:xfrm>
                <a:off x="619761" y="1250725"/>
                <a:ext cx="11022342" cy="7173182"/>
              </a:xfrm>
              <a:prstGeom prst="rect">
                <a:avLst/>
              </a:prstGeom>
              <a:blipFill>
                <a:blip r:embed="rId3"/>
                <a:stretch>
                  <a:fillRect l="-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105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3704" y="21481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3" name="TextBox 2"/>
              <p:cNvSpPr txBox="1"/>
              <p:nvPr/>
            </p:nvSpPr>
            <p:spPr>
              <a:xfrm>
                <a:off x="1197864" y="774141"/>
                <a:ext cx="10131552" cy="2702791"/>
              </a:xfrm>
              <a:prstGeom prst="rect">
                <a:avLst/>
              </a:prstGeom>
              <a:noFill/>
            </p:spPr>
            <p:txBody>
              <a:bodyPr wrap="square" rtlCol="0">
                <a:spAutoFit/>
              </a:bodyPr>
              <a:lstStyle/>
              <a:p>
                <a:r>
                  <a:rPr lang="zh-CN" altLang="en-US" dirty="0"/>
                  <a:t>接下来将</a:t>
                </a:r>
                <a:r>
                  <a:rPr lang="en-US" altLang="zh-CN" dirty="0"/>
                  <a:t>EM</a:t>
                </a:r>
                <a:r>
                  <a:rPr lang="zh-CN" altLang="en-US" dirty="0"/>
                  <a:t>算法应用到高斯混合模型中</a:t>
                </a:r>
                <a:r>
                  <a:rPr lang="en-US" altLang="zh-CN" dirty="0"/>
                  <a:t>:</a:t>
                </a: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𝑋</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𝑍</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d>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d>
                            </m:e>
                          </m:groupChr>
                        </m:e>
                        <m:lim>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𝒩</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Σ</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e>
                          </m:d>
                        </m:lim>
                      </m:limLow>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groupChr>
                            <m:groupChr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groupChr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d>
                            </m:e>
                          </m:groupChr>
                        </m:e>
                        <m:lim>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lim>
                      </m:limLow>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𝛼</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𝒩</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Σ</m:t>
                              </m:r>
                            </m:e>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e>
                      </m:d>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dirty="0">
                          <a:latin typeface="Cambria Math"/>
                        </a:rPr>
                        <m:t>P</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𝑍</m:t>
                          </m:r>
                        </m:e>
                        <m:e>
                          <m:acc>
                            <m:accPr>
                              <m:chr m:val="̅"/>
                              <m:ctrlPr>
                                <a:rPr lang="en-US" altLang="zh-CN" b="0" i="1" dirty="0" smtClean="0">
                                  <a:latin typeface="Cambria Math" panose="02040503050406030204" pitchFamily="18" charset="0"/>
                                  <a:ea typeface="Cambria Math"/>
                                </a:rPr>
                              </m:ctrlPr>
                            </m:accPr>
                            <m:e>
                              <m:r>
                                <a:rPr lang="en-US" altLang="zh-CN" b="0" i="1" dirty="0" smtClean="0">
                                  <a:latin typeface="Cambria Math"/>
                                  <a:ea typeface="Cambria Math"/>
                                </a:rPr>
                                <m:t>𝑋</m:t>
                              </m:r>
                            </m:e>
                          </m:acc>
                          <m:r>
                            <a:rPr lang="en-US" altLang="zh-CN" b="0" i="1" dirty="0" smtClean="0">
                              <a:latin typeface="Cambria Math"/>
                            </a:rPr>
                            <m:t>,</m:t>
                          </m:r>
                          <m:sSup>
                            <m:sSupPr>
                              <m:ctrlPr>
                                <a:rPr lang="en-US" altLang="zh-CN" b="0" i="1" dirty="0" smtClean="0">
                                  <a:latin typeface="Cambria Math" panose="02040503050406030204" pitchFamily="18" charset="0"/>
                                </a:rPr>
                              </m:ctrlPr>
                            </m:sSupPr>
                            <m:e>
                              <m:r>
                                <a:rPr lang="zh-CN" altLang="en-US" b="0" i="1" dirty="0" smtClean="0">
                                  <a:latin typeface="Cambria Math"/>
                                </a:rPr>
                                <m:t>𝜃</m:t>
                              </m:r>
                            </m:e>
                            <m:sup>
                              <m:r>
                                <a:rPr lang="en-US" altLang="zh-CN" b="0" i="1" dirty="0" smtClean="0">
                                  <a:latin typeface="Cambria Math" panose="02040503050406030204" pitchFamily="18" charset="0"/>
                                </a:rPr>
                                <m:t>𝑔</m:t>
                              </m:r>
                            </m:sup>
                          </m:sSup>
                        </m:e>
                      </m:d>
                      <m:r>
                        <a:rPr lang="en-US" altLang="zh-CN" b="0" i="0" dirty="0" smtClean="0">
                          <a:latin typeface="Cambria Math"/>
                        </a:rPr>
                        <m:t>=</m:t>
                      </m:r>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a:rPr>
                            <m:t>𝑖</m:t>
                          </m:r>
                          <m:r>
                            <a:rPr lang="en-US" altLang="zh-CN" b="0" i="1" dirty="0" smtClean="0">
                              <a:latin typeface="Cambria Math"/>
                            </a:rPr>
                            <m:t>=1</m:t>
                          </m:r>
                        </m:sub>
                        <m:sup>
                          <m:r>
                            <a:rPr lang="en-US" altLang="zh-CN" b="0" i="1" dirty="0" smtClean="0">
                              <a:latin typeface="Cambria Math"/>
                            </a:rPr>
                            <m:t>𝑁</m:t>
                          </m:r>
                        </m:sup>
                        <m:e>
                          <m:r>
                            <a:rPr lang="en-US" altLang="zh-CN" b="0" i="1" dirty="0" smtClean="0">
                              <a:latin typeface="Cambria Math"/>
                            </a:rPr>
                            <m:t>𝑃</m:t>
                          </m:r>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𝑍</m:t>
                              </m:r>
                            </m:e>
                            <m:sub>
                              <m:r>
                                <a:rPr lang="en-US" altLang="zh-CN" b="0" i="1" dirty="0" smtClean="0">
                                  <a:latin typeface="Cambria Math"/>
                                </a:rPr>
                                <m:t>𝑖</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𝑋</m:t>
                              </m:r>
                            </m:e>
                            <m:sub>
                              <m:r>
                                <a:rPr lang="en-US" altLang="zh-CN" b="0" i="1" dirty="0" smtClean="0">
                                  <a:latin typeface="Cambria Math"/>
                                </a:rPr>
                                <m:t>𝑖</m:t>
                              </m:r>
                            </m:sub>
                          </m:sSub>
                          <m:r>
                            <a:rPr lang="en-US" altLang="zh-CN" b="0" i="1" dirty="0" smtClean="0">
                              <a:latin typeface="Cambria Math"/>
                            </a:rPr>
                            <m:t>,</m:t>
                          </m:r>
                          <m:sSup>
                            <m:sSupPr>
                              <m:ctrlPr>
                                <a:rPr lang="en-US" altLang="zh-CN" i="1" dirty="0">
                                  <a:latin typeface="Cambria Math" panose="02040503050406030204" pitchFamily="18" charset="0"/>
                                </a:rPr>
                              </m:ctrlPr>
                            </m:sSupPr>
                            <m:e>
                              <m:r>
                                <a:rPr lang="zh-CN" altLang="en-US" i="1" dirty="0">
                                  <a:latin typeface="Cambria Math"/>
                                </a:rPr>
                                <m:t>𝜃</m:t>
                              </m:r>
                            </m:e>
                            <m:sup>
                              <m:r>
                                <a:rPr lang="en-US" altLang="zh-CN" b="0" i="1" dirty="0" smtClean="0">
                                  <a:latin typeface="Cambria Math" panose="02040503050406030204" pitchFamily="18" charset="0"/>
                                </a:rPr>
                                <m:t>𝑔</m:t>
                              </m:r>
                            </m:sup>
                          </m:sSup>
                          <m:r>
                            <a:rPr lang="en-US" altLang="zh-CN" b="0" i="1" dirty="0" smtClean="0">
                              <a:latin typeface="Cambria Math"/>
                            </a:rPr>
                            <m:t>)</m:t>
                          </m:r>
                        </m:e>
                      </m:nary>
                    </m:oMath>
                  </m:oMathPara>
                </a14:m>
                <a:endParaRPr lang="en-US" altLang="zh-CN" dirty="0"/>
              </a:p>
              <a:p>
                <a:r>
                  <a:rPr lang="zh-CN" altLang="en-US" dirty="0"/>
                  <a:t>其中</a:t>
                </a:r>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a:rPr>
                                <m:t>𝑍</m:t>
                              </m:r>
                            </m:e>
                            <m:sub>
                              <m:r>
                                <a:rPr lang="en-US" altLang="zh-CN" i="1" dirty="0">
                                  <a:latin typeface="Cambria Math"/>
                                </a:rPr>
                                <m:t>𝑖</m:t>
                              </m:r>
                            </m:sub>
                          </m:sSub>
                        </m:e>
                        <m:e>
                          <m:sSub>
                            <m:sSubPr>
                              <m:ctrlPr>
                                <a:rPr lang="en-US" altLang="zh-CN" i="1" dirty="0">
                                  <a:latin typeface="Cambria Math" panose="02040503050406030204" pitchFamily="18" charset="0"/>
                                </a:rPr>
                              </m:ctrlPr>
                            </m:sSubPr>
                            <m:e>
                              <m:r>
                                <a:rPr lang="en-US" altLang="zh-CN" i="1" dirty="0">
                                  <a:latin typeface="Cambria Math"/>
                                </a:rPr>
                                <m:t>𝑋</m:t>
                              </m:r>
                            </m:e>
                            <m:sub>
                              <m:r>
                                <a:rPr lang="en-US" altLang="zh-CN" i="1" dirty="0">
                                  <a:latin typeface="Cambria Math"/>
                                </a:rPr>
                                <m:t>𝑖</m:t>
                              </m:r>
                            </m:sub>
                          </m:sSub>
                          <m:r>
                            <a:rPr lang="en-US" altLang="zh-CN" i="1" dirty="0">
                              <a:latin typeface="Cambria Math"/>
                            </a:rPr>
                            <m:t>,</m:t>
                          </m:r>
                          <m:r>
                            <a:rPr lang="zh-CN" altLang="en-US" i="1" dirty="0" smtClean="0">
                              <a:latin typeface="Cambria Math"/>
                            </a:rPr>
                            <m:t>𝜃</m:t>
                          </m:r>
                        </m:e>
                      </m:d>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𝑃</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a:rPr>
                                    <m:t>𝑋</m:t>
                                  </m:r>
                                </m:e>
                                <m:sub>
                                  <m:r>
                                    <a:rPr lang="en-US" altLang="zh-CN" b="0" i="1" dirty="0" smtClean="0">
                                      <a:latin typeface="Cambria Math"/>
                                    </a:rPr>
                                    <m:t>𝑖</m:t>
                                  </m:r>
                                </m:sub>
                              </m:sSub>
                            </m:e>
                            <m:e>
                              <m:sSub>
                                <m:sSubPr>
                                  <m:ctrlPr>
                                    <a:rPr lang="en-US" altLang="zh-CN" b="0" i="1" dirty="0" smtClean="0">
                                      <a:latin typeface="Cambria Math" panose="02040503050406030204" pitchFamily="18" charset="0"/>
                                    </a:rPr>
                                  </m:ctrlPr>
                                </m:sSubPr>
                                <m:e>
                                  <m:r>
                                    <a:rPr lang="en-US" altLang="zh-CN" b="0" i="1" dirty="0" smtClean="0">
                                      <a:latin typeface="Cambria Math"/>
                                    </a:rPr>
                                    <m:t>𝑍</m:t>
                                  </m:r>
                                </m:e>
                                <m:sub>
                                  <m:r>
                                    <a:rPr lang="en-US" altLang="zh-CN" b="0" i="1" dirty="0" smtClean="0">
                                      <a:latin typeface="Cambria Math"/>
                                    </a:rPr>
                                    <m:t>𝑖</m:t>
                                  </m:r>
                                </m:sub>
                              </m:sSub>
                            </m:e>
                          </m:d>
                          <m:r>
                            <a:rPr lang="en-US" altLang="zh-CN" b="0" i="1" dirty="0" smtClean="0">
                              <a:latin typeface="Cambria Math"/>
                            </a:rPr>
                            <m:t>𝑃</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𝑍</m:t>
                              </m:r>
                            </m:e>
                            <m:sub>
                              <m:r>
                                <a:rPr lang="en-US" altLang="zh-CN" i="1" dirty="0">
                                  <a:latin typeface="Cambria Math"/>
                                </a:rPr>
                                <m:t>𝑖</m:t>
                              </m:r>
                            </m:sub>
                          </m:sSub>
                          <m:r>
                            <a:rPr lang="en-US" altLang="zh-CN" b="0" i="1" dirty="0" smtClean="0">
                              <a:latin typeface="Cambria Math"/>
                            </a:rPr>
                            <m:t>)</m:t>
                          </m:r>
                        </m:num>
                        <m:den>
                          <m:nary>
                            <m:naryPr>
                              <m:chr m:val="∑"/>
                              <m:limLoc m:val="subSup"/>
                              <m:ctrlPr>
                                <a:rPr lang="en-US" altLang="zh-CN" b="0" i="1" dirty="0" smtClean="0">
                                  <a:latin typeface="Cambria Math" panose="02040503050406030204" pitchFamily="18" charset="0"/>
                                </a:rPr>
                              </m:ctrlPr>
                            </m:naryPr>
                            <m:sub>
                              <m:r>
                                <m:rPr>
                                  <m:brk m:alnAt="25"/>
                                </m:rPr>
                                <a:rPr lang="en-US" altLang="zh-CN" b="0" i="1" dirty="0" smtClean="0">
                                  <a:latin typeface="Cambria Math"/>
                                </a:rPr>
                                <m:t>𝑘</m:t>
                              </m:r>
                              <m:r>
                                <a:rPr lang="en-US" altLang="zh-CN" b="0" i="1" dirty="0" smtClean="0">
                                  <a:latin typeface="Cambria Math"/>
                                </a:rPr>
                                <m:t>=1</m:t>
                              </m:r>
                            </m:sub>
                            <m:sup>
                              <m:r>
                                <a:rPr lang="en-US" altLang="zh-CN" b="0" i="1" dirty="0" smtClean="0">
                                  <a:latin typeface="Cambria Math"/>
                                </a:rPr>
                                <m:t>𝐾</m:t>
                              </m:r>
                            </m:sup>
                            <m:e>
                              <m:r>
                                <a:rPr lang="en-US" altLang="zh-CN" i="1" dirty="0">
                                  <a:latin typeface="Cambria Math"/>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a:rPr>
                                        <m:t>𝑋</m:t>
                                      </m:r>
                                    </m:e>
                                    <m:sub>
                                      <m:r>
                                        <a:rPr lang="en-US" altLang="zh-CN" b="0" i="1" dirty="0" smtClean="0">
                                          <a:latin typeface="Cambria Math"/>
                                        </a:rPr>
                                        <m:t>𝑖</m:t>
                                      </m:r>
                                    </m:sub>
                                  </m:sSub>
                                </m:e>
                                <m:e>
                                  <m:sSub>
                                    <m:sSubPr>
                                      <m:ctrlPr>
                                        <a:rPr lang="en-US" altLang="zh-CN" i="1" dirty="0">
                                          <a:latin typeface="Cambria Math" panose="02040503050406030204" pitchFamily="18" charset="0"/>
                                        </a:rPr>
                                      </m:ctrlPr>
                                    </m:sSubPr>
                                    <m:e>
                                      <m:r>
                                        <a:rPr lang="en-US" altLang="zh-CN" i="1" dirty="0">
                                          <a:latin typeface="Cambria Math"/>
                                        </a:rPr>
                                        <m:t>𝑍</m:t>
                                      </m:r>
                                    </m:e>
                                    <m:sub>
                                      <m:r>
                                        <a:rPr lang="en-US" altLang="zh-CN" b="0" i="1" dirty="0" smtClean="0">
                                          <a:latin typeface="Cambria Math"/>
                                        </a:rPr>
                                        <m:t>𝑖</m:t>
                                      </m:r>
                                    </m:sub>
                                  </m:sSub>
                                </m:e>
                              </m:d>
                              <m:r>
                                <a:rPr lang="en-US" altLang="zh-CN" i="1" dirty="0">
                                  <a:latin typeface="Cambria Math"/>
                                </a:rPr>
                                <m:t>𝑃</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𝑍</m:t>
                                  </m:r>
                                </m:e>
                                <m:sub>
                                  <m:r>
                                    <a:rPr lang="en-US" altLang="zh-CN" i="1" dirty="0">
                                      <a:latin typeface="Cambria Math"/>
                                    </a:rPr>
                                    <m:t>𝑖</m:t>
                                  </m:r>
                                </m:sub>
                              </m:sSub>
                              <m:r>
                                <a:rPr lang="en-US" altLang="zh-CN" b="0" i="1" dirty="0" smtClean="0">
                                  <a:latin typeface="Cambria Math"/>
                                </a:rPr>
                                <m:t>)</m:t>
                              </m:r>
                            </m:e>
                          </m:nary>
                        </m:den>
                      </m:f>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𝑁</m:t>
                          </m:r>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𝑋</m:t>
                              </m:r>
                            </m:e>
                            <m:sub>
                              <m:r>
                                <a:rPr lang="en-US" altLang="zh-CN" b="0" i="1" dirty="0" smtClean="0">
                                  <a:latin typeface="Cambria Math"/>
                                </a:rPr>
                                <m:t>𝑖</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zh-CN" altLang="en-US" b="0" i="1" dirty="0" smtClean="0">
                                  <a:latin typeface="Cambria Math"/>
                                </a:rPr>
                                <m:t>𝜇</m:t>
                              </m:r>
                            </m:e>
                            <m:sub>
                              <m:r>
                                <a:rPr lang="en-US" altLang="zh-CN" b="0" i="1" dirty="0" smtClean="0">
                                  <a:latin typeface="Cambria Math"/>
                                </a:rPr>
                                <m:t>𝑖</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zh-CN" altLang="en-US" b="0" i="1" dirty="0" smtClean="0">
                                  <a:latin typeface="Cambria Math"/>
                                </a:rPr>
                                <m:t>𝜎</m:t>
                              </m:r>
                            </m:e>
                            <m:sub>
                              <m:r>
                                <a:rPr lang="en-US" altLang="zh-CN" b="0" i="1" dirty="0" smtClean="0">
                                  <a:latin typeface="Cambria Math"/>
                                </a:rPr>
                                <m:t>𝑖</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zh-CN" altLang="en-US" b="0" i="1" dirty="0" smtClean="0">
                                  <a:latin typeface="Cambria Math"/>
                                </a:rPr>
                                <m:t>𝛼</m:t>
                              </m:r>
                            </m:e>
                            <m:sub>
                              <m:r>
                                <a:rPr lang="en-US" altLang="zh-CN" b="0" i="1" dirty="0" smtClean="0">
                                  <a:latin typeface="Cambria Math"/>
                                </a:rPr>
                                <m:t>𝑖</m:t>
                              </m:r>
                            </m:sub>
                          </m:sSub>
                        </m:num>
                        <m:den>
                          <m:nary>
                            <m:naryPr>
                              <m:chr m:val="∑"/>
                              <m:limLoc m:val="subSup"/>
                              <m:ctrlPr>
                                <a:rPr lang="en-US" altLang="zh-CN" i="1" dirty="0">
                                  <a:latin typeface="Cambria Math" panose="02040503050406030204" pitchFamily="18" charset="0"/>
                                </a:rPr>
                              </m:ctrlPr>
                            </m:naryPr>
                            <m:sub>
                              <m:r>
                                <m:rPr>
                                  <m:brk m:alnAt="25"/>
                                </m:rPr>
                                <a:rPr lang="en-US" altLang="zh-CN" i="1" dirty="0">
                                  <a:latin typeface="Cambria Math"/>
                                </a:rPr>
                                <m:t>𝑘</m:t>
                              </m:r>
                              <m:r>
                                <a:rPr lang="en-US" altLang="zh-CN" i="1" dirty="0">
                                  <a:latin typeface="Cambria Math"/>
                                </a:rPr>
                                <m:t>=1</m:t>
                              </m:r>
                            </m:sub>
                            <m:sup>
                              <m:r>
                                <a:rPr lang="en-US" altLang="zh-CN" i="1" dirty="0">
                                  <a:latin typeface="Cambria Math"/>
                                </a:rPr>
                                <m:t>𝐾</m:t>
                              </m:r>
                            </m:sup>
                            <m:e>
                              <m:r>
                                <a:rPr lang="en-US" altLang="zh-CN" i="1" dirty="0">
                                  <a:latin typeface="Cambria Math"/>
                                </a:rPr>
                                <m:t>𝑁</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𝑋</m:t>
                                  </m:r>
                                </m:e>
                                <m:sub>
                                  <m:r>
                                    <a:rPr lang="en-US" altLang="zh-CN" i="1" dirty="0">
                                      <a:latin typeface="Cambria Math"/>
                                    </a:rPr>
                                    <m:t>𝑖</m:t>
                                  </m:r>
                                </m:sub>
                              </m:sSub>
                              <m:r>
                                <a:rPr lang="en-US" altLang="zh-CN" i="1" dirty="0">
                                  <a:latin typeface="Cambria Math"/>
                                </a:rPr>
                                <m:t>|</m:t>
                              </m:r>
                              <m:sSub>
                                <m:sSubPr>
                                  <m:ctrlPr>
                                    <a:rPr lang="en-US" altLang="zh-CN" i="1" dirty="0">
                                      <a:latin typeface="Cambria Math" panose="02040503050406030204" pitchFamily="18" charset="0"/>
                                    </a:rPr>
                                  </m:ctrlPr>
                                </m:sSubPr>
                                <m:e>
                                  <m:r>
                                    <a:rPr lang="zh-CN" altLang="en-US" i="1" dirty="0">
                                      <a:latin typeface="Cambria Math"/>
                                    </a:rPr>
                                    <m:t>𝜇</m:t>
                                  </m:r>
                                </m:e>
                                <m:sub>
                                  <m:r>
                                    <a:rPr lang="en-US" altLang="zh-CN" b="0" i="1" dirty="0" smtClean="0">
                                      <a:latin typeface="Cambria Math"/>
                                    </a:rPr>
                                    <m:t>𝑘</m:t>
                                  </m:r>
                                </m:sub>
                              </m:sSub>
                              <m:r>
                                <a:rPr lang="en-US" altLang="zh-CN" i="1" dirty="0">
                                  <a:latin typeface="Cambria Math"/>
                                </a:rPr>
                                <m:t>,</m:t>
                              </m:r>
                              <m:sSub>
                                <m:sSubPr>
                                  <m:ctrlPr>
                                    <a:rPr lang="en-US" altLang="zh-CN" i="1" dirty="0">
                                      <a:latin typeface="Cambria Math" panose="02040503050406030204" pitchFamily="18" charset="0"/>
                                    </a:rPr>
                                  </m:ctrlPr>
                                </m:sSubPr>
                                <m:e>
                                  <m:r>
                                    <a:rPr lang="zh-CN" altLang="en-US" i="1" dirty="0">
                                      <a:latin typeface="Cambria Math"/>
                                    </a:rPr>
                                    <m:t>𝜎</m:t>
                                  </m:r>
                                </m:e>
                                <m:sub>
                                  <m:r>
                                    <a:rPr lang="en-US" altLang="zh-CN" b="0" i="1" dirty="0" smtClean="0">
                                      <a:latin typeface="Cambria Math"/>
                                    </a:rPr>
                                    <m:t>𝑘</m:t>
                                  </m:r>
                                </m:sub>
                              </m:sSub>
                              <m:r>
                                <a:rPr lang="en-US" altLang="zh-CN" i="1" dirty="0">
                                  <a:latin typeface="Cambria Math"/>
                                </a:rPr>
                                <m:t>)</m:t>
                              </m:r>
                              <m:sSub>
                                <m:sSubPr>
                                  <m:ctrlPr>
                                    <a:rPr lang="en-US" altLang="zh-CN" i="1" dirty="0">
                                      <a:latin typeface="Cambria Math" panose="02040503050406030204" pitchFamily="18" charset="0"/>
                                    </a:rPr>
                                  </m:ctrlPr>
                                </m:sSubPr>
                                <m:e>
                                  <m:r>
                                    <a:rPr lang="zh-CN" altLang="en-US" i="1" dirty="0">
                                      <a:latin typeface="Cambria Math"/>
                                    </a:rPr>
                                    <m:t>𝛼</m:t>
                                  </m:r>
                                </m:e>
                                <m:sub>
                                  <m:r>
                                    <a:rPr lang="en-US" altLang="zh-CN" b="0" i="1" dirty="0" smtClean="0">
                                      <a:latin typeface="Cambria Math"/>
                                    </a:rPr>
                                    <m:t>𝑘</m:t>
                                  </m:r>
                                </m:sub>
                              </m:sSub>
                            </m:e>
                          </m:nary>
                        </m:den>
                      </m:f>
                    </m:oMath>
                  </m:oMathPara>
                </a14:m>
                <a:endParaRPr lang="en-US" altLang="zh-CN" dirty="0"/>
              </a:p>
            </p:txBody>
          </p:sp>
        </mc:Choice>
        <mc:Fallback xmlns="">
          <p:sp>
            <p:nvSpPr>
              <p:cNvPr id="3" name="TextBox 2"/>
              <p:cNvSpPr txBox="1">
                <a:spLocks noRot="1" noChangeAspect="1" noMove="1" noResize="1" noEditPoints="1" noAdjustHandles="1" noChangeArrowheads="1" noChangeShapeType="1" noTextEdit="1"/>
              </p:cNvSpPr>
              <p:nvPr/>
            </p:nvSpPr>
            <p:spPr>
              <a:xfrm>
                <a:off x="1197864" y="774141"/>
                <a:ext cx="10131552" cy="2702791"/>
              </a:xfrm>
              <a:prstGeom prst="rect">
                <a:avLst/>
              </a:prstGeom>
              <a:blipFill>
                <a:blip r:embed="rId2"/>
                <a:stretch>
                  <a:fillRect l="-542" t="-13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028728" y="3831336"/>
                <a:ext cx="2943883" cy="1775038"/>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i="1" smtClean="0">
                          <a:latin typeface="Cambria Math"/>
                        </a:rPr>
                        <m:t>𝑃</m:t>
                      </m:r>
                      <m:d>
                        <m:dPr>
                          <m:ctrlPr>
                            <a:rPr lang="en-US" altLang="zh-CN" sz="200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a:rPr>
                                <m:t>𝑍</m:t>
                              </m:r>
                            </m:e>
                            <m:sub>
                              <m:r>
                                <a:rPr lang="en-US" altLang="zh-CN" sz="2000" b="0" i="1" smtClean="0">
                                  <a:latin typeface="Cambria Math"/>
                                </a:rPr>
                                <m:t>𝑖</m:t>
                              </m:r>
                            </m:sub>
                          </m:sSub>
                          <m:r>
                            <a:rPr lang="en-US" altLang="zh-CN" sz="2000" b="0" i="1" smtClean="0">
                              <a:latin typeface="Cambria Math"/>
                            </a:rPr>
                            <m:t>=1</m:t>
                          </m:r>
                        </m:e>
                        <m:e>
                          <m:sSub>
                            <m:sSubPr>
                              <m:ctrlPr>
                                <a:rPr lang="en-US" altLang="zh-CN" sz="2000" b="0" i="1" smtClean="0">
                                  <a:latin typeface="Cambria Math" panose="02040503050406030204" pitchFamily="18" charset="0"/>
                                </a:rPr>
                              </m:ctrlPr>
                            </m:sSubPr>
                            <m:e>
                              <m:r>
                                <a:rPr lang="en-US" altLang="zh-CN" sz="2000" b="0" i="1" smtClean="0">
                                  <a:latin typeface="Cambria Math"/>
                                </a:rPr>
                                <m:t>𝑋</m:t>
                              </m:r>
                            </m:e>
                            <m:sub>
                              <m:r>
                                <a:rPr lang="en-US" altLang="zh-CN" sz="2000" b="0" i="1" smtClean="0">
                                  <a:latin typeface="Cambria Math"/>
                                </a:rPr>
                                <m:t>𝑖</m:t>
                              </m:r>
                            </m:sub>
                          </m:sSub>
                          <m:r>
                            <a:rPr lang="en-US" altLang="zh-CN" sz="2000" b="0" i="1" smtClean="0">
                              <a:latin typeface="Cambria Math"/>
                            </a:rPr>
                            <m:t>,</m:t>
                          </m:r>
                          <m:r>
                            <a:rPr lang="zh-CN" altLang="en-US" sz="2000" b="0" i="1" smtClean="0">
                              <a:latin typeface="Cambria Math"/>
                            </a:rPr>
                            <m:t>𝜃</m:t>
                          </m:r>
                        </m:e>
                      </m:d>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𝑎</m:t>
                          </m:r>
                        </m:num>
                        <m:den>
                          <m:r>
                            <a:rPr lang="en-US" altLang="zh-CN" sz="2000" b="0" i="1" smtClean="0">
                              <a:latin typeface="Cambria Math"/>
                            </a:rPr>
                            <m:t>𝑎</m:t>
                          </m:r>
                          <m:r>
                            <a:rPr lang="en-US" altLang="zh-CN" sz="2000" b="0" i="1" smtClean="0">
                              <a:latin typeface="Cambria Math"/>
                            </a:rPr>
                            <m:t>+</m:t>
                          </m:r>
                          <m:r>
                            <a:rPr lang="en-US" altLang="zh-CN" sz="2000" b="0" i="1" smtClean="0">
                              <a:latin typeface="Cambria Math"/>
                            </a:rPr>
                            <m:t>𝑏</m:t>
                          </m:r>
                        </m:den>
                      </m:f>
                    </m:oMath>
                  </m:oMathPara>
                </a14:m>
                <a:endParaRPr lang="en-US" altLang="zh-CN" sz="2000" i="1" dirty="0"/>
              </a:p>
              <a:p>
                <a:pPr>
                  <a:lnSpc>
                    <a:spcPct val="150000"/>
                  </a:lnSpc>
                </a:pPr>
                <a14:m>
                  <m:oMathPara xmlns:m="http://schemas.openxmlformats.org/officeDocument/2006/math">
                    <m:oMathParaPr>
                      <m:jc m:val="centerGroup"/>
                    </m:oMathParaPr>
                    <m:oMath xmlns:m="http://schemas.openxmlformats.org/officeDocument/2006/math">
                      <m:r>
                        <a:rPr lang="en-US" altLang="zh-CN" sz="2000" i="1" dirty="0">
                          <a:latin typeface="Cambria Math"/>
                        </a:rPr>
                        <m:t>𝑃</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𝑍</m:t>
                              </m:r>
                            </m:e>
                            <m:sub>
                              <m:r>
                                <a:rPr lang="en-US" altLang="zh-CN" sz="2000" b="0" i="1" smtClean="0">
                                  <a:latin typeface="Cambria Math"/>
                                </a:rPr>
                                <m:t>𝑖</m:t>
                              </m:r>
                            </m:sub>
                          </m:sSub>
                          <m:r>
                            <a:rPr lang="en-US" altLang="zh-CN" sz="2000" i="1">
                              <a:latin typeface="Cambria Math"/>
                            </a:rPr>
                            <m:t>=</m:t>
                          </m:r>
                          <m:r>
                            <a:rPr lang="en-US" altLang="zh-CN" sz="2000" b="0" i="1" smtClean="0">
                              <a:latin typeface="Cambria Math"/>
                            </a:rPr>
                            <m:t>2</m:t>
                          </m:r>
                        </m:e>
                        <m:e>
                          <m:sSub>
                            <m:sSubPr>
                              <m:ctrlPr>
                                <a:rPr lang="en-US" altLang="zh-CN" sz="2000" i="1">
                                  <a:latin typeface="Cambria Math" panose="02040503050406030204" pitchFamily="18" charset="0"/>
                                </a:rPr>
                              </m:ctrlPr>
                            </m:sSubPr>
                            <m:e>
                              <m:r>
                                <a:rPr lang="en-US" altLang="zh-CN" sz="2000" i="1">
                                  <a:latin typeface="Cambria Math"/>
                                </a:rPr>
                                <m:t>𝑋</m:t>
                              </m:r>
                            </m:e>
                            <m:sub>
                              <m:r>
                                <a:rPr lang="en-US" altLang="zh-CN" sz="2000" i="1">
                                  <a:latin typeface="Cambria Math"/>
                                </a:rPr>
                                <m:t>𝑖</m:t>
                              </m:r>
                            </m:sub>
                          </m:sSub>
                          <m:r>
                            <a:rPr lang="en-US" altLang="zh-CN" sz="2000" i="1">
                              <a:latin typeface="Cambria Math"/>
                            </a:rPr>
                            <m:t>,</m:t>
                          </m:r>
                          <m:r>
                            <a:rPr lang="zh-CN" altLang="en-US" sz="2000" i="1">
                              <a:latin typeface="Cambria Math"/>
                            </a:rPr>
                            <m:t>𝜃</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b="0" i="1" smtClean="0">
                              <a:latin typeface="Cambria Math"/>
                            </a:rPr>
                            <m:t>𝑏</m:t>
                          </m:r>
                        </m:num>
                        <m:den>
                          <m:r>
                            <a:rPr lang="en-US" altLang="zh-CN" sz="2000" i="1">
                              <a:latin typeface="Cambria Math"/>
                            </a:rPr>
                            <m:t>𝑎</m:t>
                          </m:r>
                          <m:r>
                            <a:rPr lang="en-US" altLang="zh-CN" sz="2000" i="1">
                              <a:latin typeface="Cambria Math"/>
                            </a:rPr>
                            <m:t>+</m:t>
                          </m:r>
                          <m:r>
                            <a:rPr lang="en-US" altLang="zh-CN" sz="2000" i="1">
                              <a:latin typeface="Cambria Math"/>
                            </a:rPr>
                            <m:t>𝑏</m:t>
                          </m:r>
                        </m:den>
                      </m:f>
                    </m:oMath>
                  </m:oMathPara>
                </a14:m>
                <a:endParaRPr lang="zh-CN" altLang="en-US" sz="2000" i="1" dirty="0"/>
              </a:p>
            </p:txBody>
          </p:sp>
        </mc:Choice>
        <mc:Fallback xmlns="">
          <p:sp>
            <p:nvSpPr>
              <p:cNvPr id="8" name="TextBox 7"/>
              <p:cNvSpPr txBox="1">
                <a:spLocks noRot="1" noChangeAspect="1" noMove="1" noResize="1" noEditPoints="1" noAdjustHandles="1" noChangeArrowheads="1" noChangeShapeType="1" noTextEdit="1"/>
              </p:cNvSpPr>
              <p:nvPr/>
            </p:nvSpPr>
            <p:spPr>
              <a:xfrm>
                <a:off x="7028728" y="3831336"/>
                <a:ext cx="2943883" cy="1775038"/>
              </a:xfrm>
              <a:prstGeom prst="rect">
                <a:avLst/>
              </a:prstGeom>
              <a:blipFill rotWithShape="1">
                <a:blip r:embed="rId3"/>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864" y="3646024"/>
            <a:ext cx="5262570" cy="2997159"/>
          </a:xfrm>
          <a:prstGeom prst="rect">
            <a:avLst/>
          </a:prstGeom>
        </p:spPr>
      </p:pic>
    </p:spTree>
    <p:extLst>
      <p:ext uri="{BB962C8B-B14F-4D97-AF65-F5344CB8AC3E}">
        <p14:creationId xmlns:p14="http://schemas.microsoft.com/office/powerpoint/2010/main" val="264117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3704" y="21481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3" name="TextBox 2"/>
              <p:cNvSpPr txBox="1"/>
              <p:nvPr/>
            </p:nvSpPr>
            <p:spPr>
              <a:xfrm>
                <a:off x="905256" y="1161288"/>
                <a:ext cx="10314432" cy="5397696"/>
              </a:xfrm>
              <a:prstGeom prst="rect">
                <a:avLst/>
              </a:prstGeom>
              <a:noFill/>
            </p:spPr>
            <p:txBody>
              <a:bodyPr wrap="square" rtlCol="0">
                <a:spAutoFit/>
              </a:bodyPr>
              <a:lstStyle/>
              <a:p>
                <a:r>
                  <a:rPr lang="zh-CN" altLang="en-US" dirty="0"/>
                  <a:t>代入</a:t>
                </a:r>
                <a:r>
                  <a:rPr lang="en-US" altLang="zh-CN" dirty="0"/>
                  <a:t>EM</a:t>
                </a:r>
                <a:r>
                  <a:rPr lang="zh-CN" altLang="en-US" dirty="0"/>
                  <a:t>算法：</a:t>
                </a:r>
                <a:endParaRPr lang="en-US" altLang="zh-CN" dirty="0"/>
              </a:p>
              <a:p>
                <a:r>
                  <a:rPr lang="en-US" altLang="zh-CN" dirty="0"/>
                  <a:t>E-Step</a:t>
                </a:r>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zh-CN" altLang="en-US"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1</m:t>
                              </m:r>
                            </m:sub>
                          </m:sSub>
                          <m:r>
                            <m:rPr>
                              <m:brk m:alnAt="23"/>
                            </m:rPr>
                            <a:rPr lang="en-US" altLang="zh-CN" b="0" i="1" smtClean="0">
                              <a:latin typeface="Cambria Math"/>
                            </a:rPr>
                            <m:t>=</m:t>
                          </m:r>
                          <m:r>
                            <a:rPr lang="en-US" altLang="zh-CN" b="0" i="1" smtClean="0">
                              <a:latin typeface="Cambria Math"/>
                            </a:rPr>
                            <m:t>1</m:t>
                          </m:r>
                        </m:sub>
                        <m:sup>
                          <m:r>
                            <a:rPr lang="en-US" altLang="zh-CN" b="0" i="1" smtClean="0">
                              <a:latin typeface="Cambria Math"/>
                            </a:rPr>
                            <m:t>𝐾</m:t>
                          </m:r>
                        </m:sup>
                        <m:e>
                          <m:nary>
                            <m:naryPr>
                              <m:chr m:val="∑"/>
                              <m:ctrlPr>
                                <a:rPr lang="zh-CN" altLang="en-US"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𝑍</m:t>
                                  </m:r>
                                </m:e>
                                <m:sub>
                                  <m:r>
                                    <a:rPr lang="en-US" altLang="zh-CN" b="0" i="1" smtClean="0">
                                      <a:latin typeface="Cambria Math"/>
                                    </a:rPr>
                                    <m:t>2</m:t>
                                  </m:r>
                                </m:sub>
                              </m:sSub>
                              <m:r>
                                <a:rPr lang="en-US" altLang="zh-CN" b="0" i="1" smtClean="0">
                                  <a:latin typeface="Cambria Math"/>
                                </a:rPr>
                                <m:t>=1</m:t>
                              </m:r>
                            </m:sub>
                            <m:sup>
                              <m:r>
                                <a:rPr lang="en-US" altLang="zh-CN" i="1">
                                  <a:latin typeface="Cambria Math"/>
                                </a:rPr>
                                <m:t>𝐾</m:t>
                              </m:r>
                            </m:sup>
                            <m:e>
                              <m:r>
                                <a:rPr lang="en-US" altLang="zh-CN" b="0" i="1" smtClean="0">
                                  <a:latin typeface="Cambria Math"/>
                                </a:rPr>
                                <m:t>…</m:t>
                              </m:r>
                              <m:nary>
                                <m:naryPr>
                                  <m:chr m:val="∑"/>
                                  <m:ctrlPr>
                                    <a:rPr lang="zh-CN" altLang="en-US"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𝑍</m:t>
                                      </m:r>
                                    </m:e>
                                    <m:sub>
                                      <m:r>
                                        <a:rPr lang="en-US" altLang="zh-CN" b="0" i="1" smtClean="0">
                                          <a:latin typeface="Cambria Math"/>
                                        </a:rPr>
                                        <m:t>𝑁</m:t>
                                      </m:r>
                                    </m:sub>
                                  </m:sSub>
                                  <m:r>
                                    <a:rPr lang="en-US" altLang="zh-CN" b="0" i="1" smtClean="0">
                                      <a:latin typeface="Cambria Math"/>
                                    </a:rPr>
                                    <m:t>=1</m:t>
                                  </m:r>
                                </m:sub>
                                <m:sup>
                                  <m:r>
                                    <a:rPr lang="en-US" altLang="zh-CN" i="1">
                                      <a:latin typeface="Cambria Math"/>
                                    </a:rPr>
                                    <m:t>𝐾</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𝑁</m:t>
                                      </m:r>
                                    </m:sup>
                                    <m:e>
                                      <m:r>
                                        <a:rPr lang="en-US" altLang="zh-CN" b="0" i="1" smtClean="0">
                                          <a:latin typeface="Cambria Math"/>
                                        </a:rPr>
                                        <m:t>(</m:t>
                                      </m:r>
                                      <m:r>
                                        <a:rPr lang="en-US" altLang="zh-CN" b="0" i="1" smtClean="0">
                                          <a:latin typeface="Cambria Math"/>
                                        </a:rPr>
                                        <m:t>𝑙𝑜𝑔</m:t>
                                      </m:r>
                                      <m:sSub>
                                        <m:sSubPr>
                                          <m:ctrlPr>
                                            <a:rPr lang="en-US" altLang="zh-CN" b="0" i="1" smtClean="0">
                                              <a:latin typeface="Cambria Math" panose="02040503050406030204" pitchFamily="18" charset="0"/>
                                            </a:rPr>
                                          </m:ctrlPr>
                                        </m:sSubPr>
                                        <m:e>
                                          <m:r>
                                            <a:rPr lang="zh-CN" altLang="en-US" b="0" i="1" smtClean="0">
                                              <a:latin typeface="Cambria Math"/>
                                            </a:rPr>
                                            <m:t>𝛼</m:t>
                                          </m:r>
                                        </m:e>
                                        <m:sub>
                                          <m:sSub>
                                            <m:sSubPr>
                                              <m:ctrlPr>
                                                <a:rPr lang="en-US" altLang="zh-CN" b="0"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𝑖</m:t>
                                              </m:r>
                                            </m:sub>
                                          </m:sSub>
                                        </m:sub>
                                      </m:sSub>
                                      <m:r>
                                        <a:rPr lang="en-US" altLang="zh-CN" b="0" i="1" smtClean="0">
                                          <a:latin typeface="Cambria Math"/>
                                        </a:rPr>
                                        <m:t>+</m:t>
                                      </m:r>
                                      <m:r>
                                        <a:rPr lang="en-US" altLang="zh-CN" b="0" i="1" smtClean="0">
                                          <a:latin typeface="Cambria Math"/>
                                        </a:rPr>
                                        <m:t>𝑙𝑜𝑔𝑁</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𝑋</m:t>
                                              </m:r>
                                            </m:e>
                                            <m:sub>
                                              <m:r>
                                                <a:rPr lang="en-US" altLang="zh-CN" b="0" i="1" smtClean="0">
                                                  <a:latin typeface="Cambria Math"/>
                                                </a:rPr>
                                                <m:t>𝑖</m:t>
                                              </m:r>
                                            </m:sub>
                                          </m:sSub>
                                        </m:e>
                                        <m:e>
                                          <m:sSub>
                                            <m:sSubPr>
                                              <m:ctrlPr>
                                                <a:rPr lang="en-US" altLang="zh-CN" b="0" i="1" smtClean="0">
                                                  <a:latin typeface="Cambria Math" panose="02040503050406030204" pitchFamily="18" charset="0"/>
                                                </a:rPr>
                                              </m:ctrlPr>
                                            </m:sSubPr>
                                            <m:e>
                                              <m:r>
                                                <a:rPr lang="zh-CN" altLang="en-US" b="0" i="1" smtClean="0">
                                                  <a:latin typeface="Cambria Math"/>
                                                </a:rPr>
                                                <m:t>𝜇</m:t>
                                              </m:r>
                                            </m:e>
                                            <m:sub>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𝑖</m:t>
                                                  </m:r>
                                                </m:sub>
                                              </m:sSub>
                                            </m:sub>
                                          </m:sSub>
                                          <m:r>
                                            <a:rPr lang="en-US" altLang="zh-CN" b="0" i="1" smtClean="0">
                                              <a:latin typeface="Cambria Math"/>
                                            </a:rPr>
                                            <m:t>,</m:t>
                                          </m:r>
                                          <m:sSub>
                                            <m:sSubPr>
                                              <m:ctrlPr>
                                                <a:rPr lang="en-US" altLang="zh-CN" b="0" i="1" smtClean="0">
                                                  <a:latin typeface="Cambria Math" panose="02040503050406030204" pitchFamily="18" charset="0"/>
                                                </a:rPr>
                                              </m:ctrlPr>
                                            </m:sSubPr>
                                            <m:e>
                                              <m:r>
                                                <a:rPr lang="zh-CN" altLang="en-US" b="0" i="1" smtClean="0">
                                                  <a:latin typeface="Cambria Math"/>
                                                </a:rPr>
                                                <m:t>𝜎</m:t>
                                              </m:r>
                                            </m:e>
                                            <m:sub>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𝑖</m:t>
                                                  </m:r>
                                                </m:sub>
                                              </m:sSub>
                                            </m:sub>
                                          </m:sSub>
                                        </m:e>
                                      </m:d>
                                      <m:r>
                                        <a:rPr lang="en-US" altLang="zh-CN" b="0" i="1" smtClean="0">
                                          <a:latin typeface="Cambria Math"/>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𝑁</m:t>
                                          </m:r>
                                        </m:sup>
                                        <m:e>
                                          <m:r>
                                            <a:rPr lang="en-US" altLang="zh-CN" b="0" i="1" smtClean="0">
                                              <a:latin typeface="Cambria Math"/>
                                            </a:rPr>
                                            <m:t>𝑃</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𝑖</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b="0" i="1" smtClean="0">
                                                  <a:latin typeface="Cambria Math"/>
                                                </a:rPr>
                                                <m:t>𝑋</m:t>
                                              </m:r>
                                            </m:e>
                                            <m:sub>
                                              <m:r>
                                                <a:rPr lang="en-US" altLang="zh-CN" b="0" i="1" smtClean="0">
                                                  <a:latin typeface="Cambria Math"/>
                                                </a:rPr>
                                                <m:t>𝑖</m:t>
                                              </m:r>
                                            </m:sub>
                                          </m:sSub>
                                          <m:r>
                                            <a:rPr lang="en-US" altLang="zh-CN" i="1">
                                              <a:latin typeface="Cambria Math"/>
                                            </a:rPr>
                                            <m:t>,</m:t>
                                          </m:r>
                                          <m:sSup>
                                            <m:sSupPr>
                                              <m:ctrlPr>
                                                <a:rPr lang="en-US" altLang="zh-CN" i="1" smtClean="0">
                                                  <a:latin typeface="Cambria Math" panose="02040503050406030204" pitchFamily="18" charset="0"/>
                                                </a:rPr>
                                              </m:ctrlPr>
                                            </m:sSupPr>
                                            <m:e>
                                              <m:r>
                                                <a:rPr lang="zh-CN" altLang="en-US" i="1" smtClean="0">
                                                  <a:latin typeface="Cambria Math"/>
                                                </a:rPr>
                                                <m:t>𝜃</m:t>
                                              </m:r>
                                            </m:e>
                                            <m:sup>
                                              <m:r>
                                                <a:rPr lang="en-US" altLang="zh-CN" b="0" i="1" smtClean="0">
                                                  <a:latin typeface="Cambria Math"/>
                                                </a:rPr>
                                                <m:t>𝑛</m:t>
                                              </m:r>
                                            </m:sup>
                                          </m:sSup>
                                          <m:r>
                                            <a:rPr lang="en-US" altLang="zh-CN" b="0" i="1" smtClean="0">
                                              <a:latin typeface="Cambria Math"/>
                                            </a:rPr>
                                            <m:t>)</m:t>
                                          </m:r>
                                        </m:e>
                                      </m:nary>
                                    </m:e>
                                  </m:nary>
                                </m:e>
                              </m:nary>
                            </m:e>
                          </m:nary>
                        </m:e>
                      </m:nary>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dirty="0">
                          <a:latin typeface="Cambria Math"/>
                        </a:rPr>
                        <m:t>=</m:t>
                      </m:r>
                      <m:nary>
                        <m:naryPr>
                          <m:chr m:val="∑"/>
                          <m:ctrlPr>
                            <a:rPr lang="zh-CN" altLang="en-US"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r>
                            <m:rPr>
                              <m:brk m:alnAt="23"/>
                            </m:rPr>
                            <a:rPr lang="en-US" altLang="zh-CN" i="1">
                              <a:latin typeface="Cambria Math"/>
                            </a:rPr>
                            <m:t>=</m:t>
                          </m:r>
                          <m:r>
                            <a:rPr lang="en-US" altLang="zh-CN" i="1">
                              <a:latin typeface="Cambria Math"/>
                            </a:rPr>
                            <m:t>1</m:t>
                          </m:r>
                        </m:sub>
                        <m:sup>
                          <m:r>
                            <a:rPr lang="en-US" altLang="zh-CN" i="1">
                              <a:latin typeface="Cambria Math"/>
                            </a:rPr>
                            <m:t>𝐾</m:t>
                          </m:r>
                        </m:sup>
                        <m:e>
                          <m:nary>
                            <m:naryPr>
                              <m:chr m:val="∑"/>
                              <m:ctrlPr>
                                <a:rPr lang="zh-CN" altLang="en-US"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2</m:t>
                                  </m:r>
                                </m:sub>
                              </m:sSub>
                              <m:r>
                                <a:rPr lang="en-US" altLang="zh-CN" i="1">
                                  <a:latin typeface="Cambria Math"/>
                                </a:rPr>
                                <m:t>=1</m:t>
                              </m:r>
                            </m:sub>
                            <m:sup>
                              <m:r>
                                <a:rPr lang="en-US" altLang="zh-CN" i="1">
                                  <a:latin typeface="Cambria Math"/>
                                </a:rPr>
                                <m:t>𝐾</m:t>
                              </m:r>
                            </m:sup>
                            <m:e>
                              <m:r>
                                <a:rPr lang="en-US" altLang="zh-CN" i="1">
                                  <a:latin typeface="Cambria Math"/>
                                </a:rPr>
                                <m:t>…</m:t>
                              </m:r>
                              <m:nary>
                                <m:naryPr>
                                  <m:chr m:val="∑"/>
                                  <m:ctrlPr>
                                    <a:rPr lang="zh-CN" altLang="en-US"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𝑁</m:t>
                                      </m:r>
                                    </m:sub>
                                  </m:sSub>
                                  <m:r>
                                    <a:rPr lang="en-US" altLang="zh-CN" i="1">
                                      <a:latin typeface="Cambria Math"/>
                                    </a:rPr>
                                    <m:t>=1</m:t>
                                  </m:r>
                                </m:sub>
                                <m:sup>
                                  <m:r>
                                    <a:rPr lang="en-US" altLang="zh-CN" i="1">
                                      <a:latin typeface="Cambria Math"/>
                                    </a:rPr>
                                    <m:t>𝐾</m:t>
                                  </m:r>
                                </m:sup>
                                <m:e>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2</m:t>
                                          </m:r>
                                        </m:sub>
                                      </m:sSub>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𝑁</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𝑁</m:t>
                                          </m:r>
                                        </m:sub>
                                      </m:sSub>
                                    </m:e>
                                  </m:d>
                                  <m:r>
                                    <a:rPr lang="en-US" altLang="zh-CN" b="0" i="1" smtClean="0">
                                      <a:latin typeface="Cambria Math"/>
                                    </a:rPr>
                                    <m:t>]</m:t>
                                  </m:r>
                                </m:e>
                              </m:nary>
                            </m:e>
                          </m:nary>
                        </m:e>
                      </m:nary>
                      <m:r>
                        <a:rPr lang="en-US" altLang="zh-CN" i="1">
                          <a:latin typeface="Cambria Math"/>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𝑍</m:t>
                              </m:r>
                            </m:e>
                            <m:sub>
                              <m:r>
                                <a:rPr lang="en-US" altLang="zh-CN" i="1">
                                  <a:latin typeface="Cambria Math"/>
                                </a:rPr>
                                <m:t>𝑁</m:t>
                              </m:r>
                            </m:sub>
                          </m:sSub>
                        </m:e>
                      </m:d>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sz="2400">
                          <a:latin typeface="Cambria Math"/>
                        </a:rPr>
                        <m:t>=</m:t>
                      </m:r>
                      <m:sSubSup>
                        <m:sSubSupPr>
                          <m:ctrlPr>
                            <a:rPr lang="zh-CN" altLang="zh-CN" sz="2400" i="1">
                              <a:latin typeface="Cambria Math" panose="02040503050406030204" pitchFamily="18" charset="0"/>
                            </a:rPr>
                          </m:ctrlPr>
                        </m:sSubSupPr>
                        <m:e>
                          <m:r>
                            <a:rPr lang="en-US" altLang="zh-CN" sz="2400">
                              <a:latin typeface="Cambria Math"/>
                            </a:rPr>
                            <m:t>∑</m:t>
                          </m:r>
                        </m:e>
                        <m:sub>
                          <m:sSub>
                            <m:sSubPr>
                              <m:ctrlPr>
                                <a:rPr lang="zh-CN" altLang="zh-CN" sz="2400" i="1">
                                  <a:latin typeface="Cambria Math" panose="02040503050406030204" pitchFamily="18" charset="0"/>
                                </a:rPr>
                              </m:ctrlPr>
                            </m:sSubPr>
                            <m:e>
                              <m:r>
                                <a:rPr lang="en-US" altLang="zh-CN" sz="2400">
                                  <a:latin typeface="Cambria Math"/>
                                </a:rPr>
                                <m:t>𝑧</m:t>
                              </m:r>
                            </m:e>
                            <m:sub>
                              <m:r>
                                <a:rPr lang="en-US" altLang="zh-CN" sz="2400">
                                  <a:latin typeface="Cambria Math"/>
                                </a:rPr>
                                <m:t>1</m:t>
                              </m:r>
                            </m:sub>
                          </m:sSub>
                          <m:r>
                            <a:rPr lang="en-US" altLang="zh-CN" sz="2400">
                              <a:latin typeface="Cambria Math"/>
                            </a:rPr>
                            <m:t>=1</m:t>
                          </m:r>
                        </m:sub>
                        <m:sup>
                          <m:r>
                            <a:rPr lang="en-US" altLang="zh-CN" sz="2400">
                              <a:latin typeface="Cambria Math"/>
                            </a:rPr>
                            <m:t>𝑘</m:t>
                          </m:r>
                        </m:sup>
                      </m:sSubSup>
                      <m:r>
                        <a:rPr lang="en-US" altLang="zh-CN" sz="2400">
                          <a:latin typeface="Cambria Math"/>
                        </a:rPr>
                        <m:t> </m:t>
                      </m:r>
                      <m:sSub>
                        <m:sSubPr>
                          <m:ctrlPr>
                            <a:rPr lang="zh-CN" altLang="zh-CN" sz="2400" i="1">
                              <a:latin typeface="Cambria Math" panose="02040503050406030204" pitchFamily="18" charset="0"/>
                            </a:rPr>
                          </m:ctrlPr>
                        </m:sSubPr>
                        <m:e>
                          <m:r>
                            <a:rPr lang="en-US" altLang="zh-CN" sz="2400">
                              <a:latin typeface="Cambria Math"/>
                            </a:rPr>
                            <m:t>𝑓</m:t>
                          </m:r>
                        </m:e>
                        <m:sub>
                          <m:r>
                            <a:rPr lang="en-US" altLang="zh-CN" sz="2400">
                              <a:latin typeface="Cambria Math"/>
                            </a:rPr>
                            <m:t>1</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a:latin typeface="Cambria Math"/>
                                </a:rPr>
                                <m:t>𝑧</m:t>
                              </m:r>
                            </m:e>
                            <m:sub>
                              <m:r>
                                <a:rPr lang="en-US" altLang="zh-CN" sz="2400">
                                  <a:latin typeface="Cambria Math"/>
                                </a:rPr>
                                <m:t>1</m:t>
                              </m:r>
                            </m:sub>
                          </m:sSub>
                        </m:e>
                      </m:d>
                      <m:sSubSup>
                        <m:sSubSupPr>
                          <m:ctrlPr>
                            <a:rPr lang="zh-CN" altLang="zh-CN" sz="2400" i="1">
                              <a:latin typeface="Cambria Math" panose="02040503050406030204" pitchFamily="18" charset="0"/>
                            </a:rPr>
                          </m:ctrlPr>
                        </m:sSubSupPr>
                        <m:e>
                          <m:r>
                            <a:rPr lang="en-US" altLang="zh-CN" sz="2400">
                              <a:latin typeface="Cambria Math"/>
                            </a:rPr>
                            <m:t>∑</m:t>
                          </m:r>
                        </m:e>
                        <m:sub>
                          <m:sSub>
                            <m:sSubPr>
                              <m:ctrlPr>
                                <a:rPr lang="zh-CN" altLang="zh-CN" sz="2400" i="1">
                                  <a:latin typeface="Cambria Math" panose="02040503050406030204" pitchFamily="18" charset="0"/>
                                </a:rPr>
                              </m:ctrlPr>
                            </m:sSubPr>
                            <m:e>
                              <m:r>
                                <a:rPr lang="en-US" altLang="zh-CN" sz="2400">
                                  <a:latin typeface="Cambria Math"/>
                                </a:rPr>
                                <m:t>𝑧</m:t>
                              </m:r>
                            </m:e>
                            <m:sub>
                              <m:r>
                                <a:rPr lang="en-US" altLang="zh-CN" sz="2400">
                                  <a:latin typeface="Cambria Math"/>
                                </a:rPr>
                                <m:t>2</m:t>
                              </m:r>
                            </m:sub>
                          </m:sSub>
                          <m:r>
                            <a:rPr lang="en-US" altLang="zh-CN" sz="2400">
                              <a:latin typeface="Cambria Math"/>
                            </a:rPr>
                            <m:t>=1</m:t>
                          </m:r>
                        </m:sub>
                        <m:sup>
                          <m:r>
                            <a:rPr lang="en-US" altLang="zh-CN" sz="2400">
                              <a:latin typeface="Cambria Math"/>
                            </a:rPr>
                            <m:t>𝑘</m:t>
                          </m:r>
                        </m:sup>
                      </m:sSubSup>
                      <m:r>
                        <a:rPr lang="en-US" altLang="zh-CN" sz="2400">
                          <a:latin typeface="Cambria Math"/>
                        </a:rPr>
                        <m:t> ⋯⋅</m:t>
                      </m:r>
                      <m:sSubSup>
                        <m:sSubSupPr>
                          <m:ctrlPr>
                            <a:rPr lang="zh-CN" altLang="zh-CN" sz="2400" i="1">
                              <a:latin typeface="Cambria Math" panose="02040503050406030204" pitchFamily="18" charset="0"/>
                            </a:rPr>
                          </m:ctrlPr>
                        </m:sSubSupPr>
                        <m:e>
                          <m:r>
                            <a:rPr lang="en-US" altLang="zh-CN" sz="2400">
                              <a:latin typeface="Cambria Math"/>
                            </a:rPr>
                            <m:t>∑</m:t>
                          </m:r>
                        </m:e>
                        <m:sub>
                          <m:sSubSup>
                            <m:sSubSupPr>
                              <m:ctrlPr>
                                <a:rPr lang="zh-CN" altLang="zh-CN" sz="2400" i="1">
                                  <a:latin typeface="Cambria Math" panose="02040503050406030204" pitchFamily="18" charset="0"/>
                                </a:rPr>
                              </m:ctrlPr>
                            </m:sSubSupPr>
                            <m:e>
                              <m:r>
                                <a:rPr lang="en-US" altLang="zh-CN" sz="2400">
                                  <a:latin typeface="Cambria Math"/>
                                </a:rPr>
                                <m:t>𝑧</m:t>
                              </m:r>
                            </m:e>
                            <m:sub>
                              <m:r>
                                <a:rPr lang="en-US" altLang="zh-CN" sz="2400">
                                  <a:latin typeface="Cambria Math"/>
                                </a:rPr>
                                <m:t>𝑁</m:t>
                              </m:r>
                            </m:sub>
                            <m:sup>
                              <m:r>
                                <a:rPr lang="en-US" altLang="zh-CN" sz="2400">
                                  <a:latin typeface="Cambria Math"/>
                                </a:rPr>
                                <m:t>=1</m:t>
                              </m:r>
                            </m:sup>
                          </m:sSubSup>
                        </m:sub>
                        <m:sup>
                          <m:r>
                            <a:rPr lang="en-US" altLang="zh-CN" sz="2400">
                              <a:latin typeface="Cambria Math"/>
                            </a:rPr>
                            <m:t>𝑘</m:t>
                          </m:r>
                        </m:sup>
                      </m:sSubSup>
                      <m:r>
                        <a:rPr lang="en-US" altLang="zh-CN" sz="2400">
                          <a:latin typeface="Cambria Math"/>
                        </a:rPr>
                        <m:t> </m:t>
                      </m:r>
                      <m:r>
                        <a:rPr lang="en-US" altLang="zh-CN" sz="2400">
                          <a:latin typeface="Cambria Math"/>
                        </a:rPr>
                        <m:t>𝑃</m:t>
                      </m:r>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a:latin typeface="Cambria Math"/>
                                </a:rPr>
                                <m:t>𝑧</m:t>
                              </m:r>
                            </m:e>
                            <m:sub>
                              <m:r>
                                <a:rPr lang="en-US" altLang="zh-CN" sz="2400">
                                  <a:latin typeface="Cambria Math"/>
                                </a:rPr>
                                <m:t>1</m:t>
                              </m:r>
                            </m:sub>
                          </m:sSub>
                          <m:r>
                            <a:rPr lang="en-US" altLang="zh-CN" sz="2400">
                              <a:latin typeface="Cambria Math"/>
                            </a:rPr>
                            <m:t>,⋯</m:t>
                          </m:r>
                          <m:sSub>
                            <m:sSubPr>
                              <m:ctrlPr>
                                <a:rPr lang="zh-CN" altLang="zh-CN" sz="2400" i="1">
                                  <a:latin typeface="Cambria Math" panose="02040503050406030204" pitchFamily="18" charset="0"/>
                                </a:rPr>
                              </m:ctrlPr>
                            </m:sSubPr>
                            <m:e>
                              <m:r>
                                <a:rPr lang="en-US" altLang="zh-CN" sz="2400">
                                  <a:latin typeface="Cambria Math"/>
                                </a:rPr>
                                <m:t>𝑧</m:t>
                              </m:r>
                            </m:e>
                            <m:sub>
                              <m:r>
                                <a:rPr lang="en-US" altLang="zh-CN" sz="2400">
                                  <a:latin typeface="Cambria Math"/>
                                </a:rPr>
                                <m:t>𝑛</m:t>
                              </m:r>
                            </m:sub>
                          </m:sSub>
                        </m:e>
                      </m:d>
                      <m:r>
                        <a:rPr lang="en-US" altLang="zh-CN" sz="2400">
                          <a:latin typeface="Cambria Math"/>
                        </a:rPr>
                        <m:t>+⋯</m:t>
                      </m:r>
                    </m:oMath>
                  </m:oMathPara>
                </a14:m>
                <a:endParaRPr lang="en-US" altLang="zh-CN" sz="2400" dirty="0">
                  <a:latin typeface="Cambria Math"/>
                </a:endParaRPr>
              </a:p>
              <a:p>
                <a:pPr/>
                <a14:m>
                  <m:oMathPara xmlns:m="http://schemas.openxmlformats.org/officeDocument/2006/math">
                    <m:oMathParaPr>
                      <m:jc m:val="centerGroup"/>
                    </m:oMathParaPr>
                    <m:oMath xmlns:m="http://schemas.openxmlformats.org/officeDocument/2006/math">
                      <m:r>
                        <a:rPr lang="en-US" altLang="zh-CN" sz="3200" smtClean="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b>
                      </m:sSub>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b>
                          </m:sSub>
                        </m:e>
                      </m:d>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3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32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3200">
                                  <a:effectLst/>
                                  <a:latin typeface="Cambria Math" panose="02040503050406030204" pitchFamily="18" charset="0"/>
                                  <a:ea typeface="等线" panose="02010600030101010101" pitchFamily="2" charset="-122"/>
                                  <a:cs typeface="Times New Roman" panose="02020603050405020304" pitchFamily="18" charset="0"/>
                                </a:rPr>
                                <m:t>1</m:t>
                              </m:r>
                            </m:sub>
                          </m:sSub>
                        </m:e>
                      </m:d>
                    </m:oMath>
                  </m:oMathPara>
                </a14:m>
                <a:endParaRPr lang="en-US" altLang="zh-CN" sz="32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3200" dirty="0">
                    <a:latin typeface="Georgia" panose="02040502050405020303" pitchFamily="18" charset="0"/>
                    <a:ea typeface="等线" panose="02010600030101010101" pitchFamily="2" charset="-122"/>
                    <a:cs typeface="Times New Roman" panose="02020603050405020304" pitchFamily="18" charset="0"/>
                  </a:rPr>
                  <a:t>化简为：</a:t>
                </a:r>
                <a:endParaRPr lang="en-US" altLang="zh-CN" sz="3200" dirty="0">
                  <a:latin typeface="Georgia" panose="02040502050405020303"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𝑁</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𝐾</m:t>
                          </m:r>
                        </m:sup>
                      </m:sSubSup>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𝑁</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𝜇</m:t>
                                  </m:r>
                                </m:e>
                                <m:sub>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𝜎</m:t>
                                  </m:r>
                                </m:e>
                                <m:sub>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sub>
                              </m:sSub>
                            </m:e>
                          </m:d>
                        </m:e>
                      </m:d>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𝑋</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oMath>
                  </m:oMathPara>
                </a14:m>
                <a:endParaRPr lang="en-US" altLang="zh-CN" sz="2400" dirty="0">
                  <a:latin typeface="Cambria Math"/>
                </a:endParaRPr>
              </a:p>
              <a:p>
                <a:pPr/>
                <a14:m>
                  <m:oMathPara xmlns:m="http://schemas.openxmlformats.org/officeDocument/2006/math">
                    <m:oMathParaPr>
                      <m:jc m:val="centerGroup"/>
                    </m:oMathParaPr>
                    <m:oMath xmlns:m="http://schemas.openxmlformats.org/officeDocument/2006/math">
                      <m:r>
                        <a:rPr lang="en-US" altLang="zh-CN" sz="2400" smtClean="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𝑁</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𝑙</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𝐾</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𝑁</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𝐿</m:t>
                                  </m:r>
                                </m:sub>
                              </m:sSub>
                            </m:e>
                          </m:d>
                        </m:e>
                      </m:d>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𝓁</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2400" dirty="0">
                  <a:latin typeface="Cambria Math"/>
                </a:endParaRPr>
              </a:p>
              <a:p>
                <a:endParaRPr lang="en-US" altLang="zh-CN" b="0" dirty="0"/>
              </a:p>
            </p:txBody>
          </p:sp>
        </mc:Choice>
        <mc:Fallback xmlns="">
          <p:sp>
            <p:nvSpPr>
              <p:cNvPr id="3" name="TextBox 2"/>
              <p:cNvSpPr txBox="1">
                <a:spLocks noRot="1" noChangeAspect="1" noMove="1" noResize="1" noEditPoints="1" noAdjustHandles="1" noChangeArrowheads="1" noChangeShapeType="1" noTextEdit="1"/>
              </p:cNvSpPr>
              <p:nvPr/>
            </p:nvSpPr>
            <p:spPr>
              <a:xfrm>
                <a:off x="905256" y="1161288"/>
                <a:ext cx="10314432" cy="5397696"/>
              </a:xfrm>
              <a:prstGeom prst="rect">
                <a:avLst/>
              </a:prstGeom>
              <a:blipFill>
                <a:blip r:embed="rId2"/>
                <a:stretch>
                  <a:fillRect l="-1537" t="-6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5054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3704" y="21481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mc:AlternateContent xmlns:mc="http://schemas.openxmlformats.org/markup-compatibility/2006" xmlns:a14="http://schemas.microsoft.com/office/drawing/2010/main">
        <mc:Choice Requires="a14">
          <p:sp>
            <p:nvSpPr>
              <p:cNvPr id="3" name="TextBox 2"/>
              <p:cNvSpPr txBox="1"/>
              <p:nvPr/>
            </p:nvSpPr>
            <p:spPr>
              <a:xfrm>
                <a:off x="867156" y="989838"/>
                <a:ext cx="10314432" cy="8142165"/>
              </a:xfrm>
              <a:prstGeom prst="rect">
                <a:avLst/>
              </a:prstGeom>
              <a:noFill/>
            </p:spPr>
            <p:txBody>
              <a:bodyPr wrap="square" rtlCol="0">
                <a:spAutoFit/>
              </a:bodyPr>
              <a:lstStyle/>
              <a:p>
                <a:r>
                  <a:rPr lang="zh-CN" altLang="en-US" sz="2400" dirty="0"/>
                  <a:t>代入</a:t>
                </a:r>
                <a:r>
                  <a:rPr lang="en-US" altLang="zh-CN" sz="2400" dirty="0"/>
                  <a:t>EM</a:t>
                </a:r>
                <a:r>
                  <a:rPr lang="zh-CN" altLang="en-US" sz="2400" dirty="0"/>
                  <a:t>算法：</a:t>
                </a:r>
                <a:endParaRPr lang="en-US" altLang="zh-CN" sz="2400" dirty="0"/>
              </a:p>
              <a:p>
                <a:r>
                  <a:rPr lang="en-US" altLang="zh-CN" sz="2400" dirty="0"/>
                  <a:t>M-Step</a:t>
                </a:r>
                <a:r>
                  <a:rPr lang="zh-CN" altLang="en-US" sz="2400" dirty="0"/>
                  <a:t>：</a:t>
                </a:r>
                <a:endParaRPr lang="en-US" altLang="zh-CN" sz="2400" dirty="0"/>
              </a:p>
              <a:p>
                <a:r>
                  <a:rPr lang="zh-CN" altLang="en-US" sz="3200" dirty="0">
                    <a:effectLst/>
                    <a:ea typeface="Cambria Math" panose="02040503050406030204" pitchFamily="18" charset="0"/>
                    <a:cs typeface="Times New Roman" panose="02020603050405020304" pitchFamily="18" charset="0"/>
                  </a:rPr>
                  <a:t>求</a:t>
                </a:r>
                <a14:m>
                  <m:oMath xmlns:m="http://schemas.openxmlformats.org/officeDocument/2006/math">
                    <m:r>
                      <a:rPr lang="zh-CN" altLang="en-US" sz="3200" i="1" smtClean="0">
                        <a:effectLst/>
                        <a:latin typeface="Cambria Math" panose="02040503050406030204" pitchFamily="18" charset="0"/>
                        <a:ea typeface="Cambria Math" panose="02040503050406030204" pitchFamily="18" charset="0"/>
                        <a:cs typeface="Times New Roman" panose="02020603050405020304" pitchFamily="18" charset="0"/>
                      </a:rPr>
                      <m:t>𝛼</m:t>
                    </m:r>
                  </m:oMath>
                </a14:m>
                <a:endParaRPr lang="en-US" altLang="zh-CN" sz="3200" i="1" dirty="0">
                  <a:latin typeface="Cambria Math" panose="02040503050406030204"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N</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𝑙</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𝑙</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𝓁</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𝑙</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g</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num>
                        <m:den>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𝑘</m:t>
                              </m:r>
                            </m:sub>
                          </m:sSub>
                        </m:den>
                      </m:f>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=0</m:t>
                      </m:r>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400" b="0" i="1" smtClean="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400">
                          <a:latin typeface="Cambria Math" panose="02040503050406030204" pitchFamily="18" charset="0"/>
                        </a:rPr>
                        <m:t>Σ</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𝑙</m:t>
                          </m:r>
                        </m:sub>
                      </m:sSub>
                      <m:r>
                        <a:rPr lang="en-US" altLang="zh-CN" sz="2400">
                          <a:latin typeface="Cambria Math" panose="02040503050406030204" pitchFamily="18" charset="0"/>
                        </a:rPr>
                        <m:t>=1</m:t>
                      </m:r>
                    </m:oMath>
                  </m:oMathPara>
                </a14:m>
                <a:endParaRPr lang="en-US" altLang="zh-CN" sz="2400" dirty="0"/>
              </a:p>
              <a:p>
                <a:r>
                  <a:rPr lang="zh-CN" altLang="en-US" sz="2400" dirty="0"/>
                  <a:t>这里使用拉格朗日法即可求出</a:t>
                </a:r>
                <a14:m>
                  <m:oMath xmlns:m="http://schemas.openxmlformats.org/officeDocument/2006/math">
                    <m:r>
                      <a:rPr lang="zh-CN" altLang="en-US" sz="2400" i="1" smtClean="0">
                        <a:effectLst/>
                        <a:latin typeface="Cambria Math" panose="02040503050406030204" pitchFamily="18" charset="0"/>
                        <a:ea typeface="Cambria Math" panose="02040503050406030204" pitchFamily="18" charset="0"/>
                        <a:cs typeface="Times New Roman" panose="02020603050405020304" pitchFamily="18" charset="0"/>
                      </a:rPr>
                      <m:t>𝛼</m:t>
                    </m:r>
                  </m:oMath>
                </a14:m>
                <a:endParaRPr lang="en-US" altLang="zh-CN" sz="2400" i="1" dirty="0">
                  <a:latin typeface="Cambria Math" panose="02040503050406030204" pitchFamily="18" charset="0"/>
                  <a:ea typeface="等线" panose="02010600030101010101" pitchFamily="2" charset="-122"/>
                  <a:cs typeface="Times New Roman" panose="02020603050405020304" pitchFamily="18" charset="0"/>
                </a:endParaRPr>
              </a:p>
              <a:p>
                <a:r>
                  <a:rPr lang="zh-CN" altLang="en-US" sz="3200" dirty="0">
                    <a:cs typeface="Times New Roman" panose="02020603050405020304" pitchFamily="18" charset="0"/>
                  </a:rPr>
                  <a:t>求均值和方差：</a:t>
                </a:r>
                <a:endParaRPr lang="en-US" altLang="zh-CN" sz="3200" dirty="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𝑙</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sSubSup>
                            <m:sSub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𝑛</m:t>
                              </m:r>
                            </m:sup>
                          </m:sSub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ln</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𝐼</m:t>
                                  </m:r>
                                </m:sub>
                              </m:sSub>
                            </m:e>
                          </m:d>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𝑝</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Θ</m:t>
                                  </m:r>
                                </m:e>
                                <m:sup>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up>
                              </m:sSup>
                            </m:e>
                          </m:d>
                        </m:num>
                        <m:den>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400">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2400" i="1">
                                  <a:effectLst/>
                                  <a:latin typeface="Cambria Math" panose="02040503050406030204" pitchFamily="18" charset="0"/>
                                  <a:ea typeface="等线" panose="02010600030101010101" pitchFamily="2" charset="-122"/>
                                  <a:cs typeface="Times New Roman" panose="02020603050405020304" pitchFamily="18" charset="0"/>
                                </a:rPr>
                                <m:t>𝑘</m:t>
                              </m:r>
                            </m:sub>
                          </m:sSub>
                        </m:den>
                      </m:f>
                      <m:r>
                        <a:rPr lang="en-US" altLang="zh-CN" sz="2400">
                          <a:effectLst/>
                          <a:latin typeface="Cambria Math" panose="02040503050406030204" pitchFamily="18" charset="0"/>
                          <a:ea typeface="等线" panose="02010600030101010101" pitchFamily="2" charset="-122"/>
                          <a:cs typeface="Times New Roman" panose="02020603050405020304" pitchFamily="18" charset="0"/>
                        </a:rPr>
                        <m:t>=[0…0]</m:t>
                      </m:r>
                    </m:oMath>
                  </m:oMathPara>
                </a14:m>
                <a:endParaRPr lang="en-US" altLang="zh-CN" sz="2400" dirty="0">
                  <a:effectLst/>
                  <a:latin typeface="Georgia" panose="02040502050405020303" pitchFamily="18" charset="0"/>
                  <a:ea typeface="等线" panose="02010600030101010101" pitchFamily="2" charset="-122"/>
                  <a:cs typeface="Times New Roman" panose="02020603050405020304" pitchFamily="18" charset="0"/>
                </a:endParaRPr>
              </a:p>
              <a:p>
                <a:r>
                  <a:rPr lang="zh-CN" altLang="en-US" sz="3200" dirty="0">
                    <a:cs typeface="Times New Roman" panose="02020603050405020304" pitchFamily="18" charset="0"/>
                  </a:rPr>
                  <a:t>这里需要高等代数求导知识。</a:t>
                </a:r>
                <a:endParaRPr lang="en-US" altLang="zh-CN" sz="3200" dirty="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𝑔</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up>
                          </m:sSup>
                        </m:e>
                      </m:d>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𝒩</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𝑙</m:t>
                                  </m:r>
                                </m:sub>
                              </m:sSub>
                            </m:e>
                          </m:d>
                        </m:num>
                        <m:den>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𝒩</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Σ</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sub>
                              </m:sSub>
                            </m:e>
                          </m:d>
                        </m:den>
                      </m:f>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3200" dirty="0">
                  <a:cs typeface="Times New Roman" panose="02020603050405020304" pitchFamily="18" charset="0"/>
                </a:endParaRPr>
              </a:p>
              <a:p>
                <a:endParaRPr lang="en-US" altLang="zh-CN" sz="2400" i="1" dirty="0">
                  <a:latin typeface="Cambria Math" panose="02040503050406030204" pitchFamily="18" charset="0"/>
                  <a:ea typeface="等线" panose="02010600030101010101" pitchFamily="2" charset="-122"/>
                  <a:cs typeface="Times New Roman" panose="02020603050405020304" pitchFamily="18" charset="0"/>
                </a:endParaRPr>
              </a:p>
              <a:p>
                <a:endParaRPr lang="zh-CN" altLang="zh-CN" sz="2400" dirty="0"/>
              </a:p>
              <a:p>
                <a:endParaRPr lang="zh-CN" altLang="zh-CN" sz="24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24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sz="3200" dirty="0">
                  <a:latin typeface="Cambria Math"/>
                </a:endParaRPr>
              </a:p>
              <a:p>
                <a:endParaRPr lang="en-US" altLang="zh-CN" sz="2400" b="0" dirty="0"/>
              </a:p>
            </p:txBody>
          </p:sp>
        </mc:Choice>
        <mc:Fallback xmlns="">
          <p:sp>
            <p:nvSpPr>
              <p:cNvPr id="3" name="TextBox 2"/>
              <p:cNvSpPr txBox="1">
                <a:spLocks noRot="1" noChangeAspect="1" noMove="1" noResize="1" noEditPoints="1" noAdjustHandles="1" noChangeArrowheads="1" noChangeShapeType="1" noTextEdit="1"/>
              </p:cNvSpPr>
              <p:nvPr/>
            </p:nvSpPr>
            <p:spPr>
              <a:xfrm>
                <a:off x="867156" y="989838"/>
                <a:ext cx="10314432" cy="8142165"/>
              </a:xfrm>
              <a:prstGeom prst="rect">
                <a:avLst/>
              </a:prstGeom>
              <a:blipFill>
                <a:blip r:embed="rId2"/>
                <a:stretch>
                  <a:fillRect l="-1478" t="-5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09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EM</a:t>
            </a:r>
            <a:r>
              <a:rPr lang="zh-CN" altLang="en-US" sz="4000" dirty="0"/>
              <a:t>算法</a:t>
            </a:r>
          </a:p>
        </p:txBody>
      </p:sp>
      <p:pic>
        <p:nvPicPr>
          <p:cNvPr id="5" name="图片 4">
            <a:extLst>
              <a:ext uri="{FF2B5EF4-FFF2-40B4-BE49-F238E27FC236}">
                <a16:creationId xmlns:a16="http://schemas.microsoft.com/office/drawing/2014/main" id="{9E5836C0-BEE4-4615-9F78-2CFCABD07358}"/>
              </a:ext>
            </a:extLst>
          </p:cNvPr>
          <p:cNvPicPr>
            <a:picLocks noChangeAspect="1"/>
          </p:cNvPicPr>
          <p:nvPr/>
        </p:nvPicPr>
        <p:blipFill>
          <a:blip r:embed="rId3"/>
          <a:stretch>
            <a:fillRect/>
          </a:stretch>
        </p:blipFill>
        <p:spPr>
          <a:xfrm>
            <a:off x="848412" y="1197930"/>
            <a:ext cx="10633436" cy="5262374"/>
          </a:xfrm>
          <a:prstGeom prst="rect">
            <a:avLst/>
          </a:prstGeom>
        </p:spPr>
      </p:pic>
    </p:spTree>
    <p:extLst>
      <p:ext uri="{BB962C8B-B14F-4D97-AF65-F5344CB8AC3E}">
        <p14:creationId xmlns:p14="http://schemas.microsoft.com/office/powerpoint/2010/main" val="2997633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012" y="1353308"/>
            <a:ext cx="5486411" cy="3657607"/>
          </a:xfrm>
          <a:prstGeom prst="rect">
            <a:avLst/>
          </a:prstGeom>
        </p:spPr>
      </p:pic>
      <p:sp>
        <p:nvSpPr>
          <p:cNvPr id="7" name="TextBox 6"/>
          <p:cNvSpPr txBox="1"/>
          <p:nvPr/>
        </p:nvSpPr>
        <p:spPr>
          <a:xfrm>
            <a:off x="804672" y="5358384"/>
            <a:ext cx="5254751" cy="960776"/>
          </a:xfrm>
          <a:prstGeom prst="rect">
            <a:avLst/>
          </a:prstGeom>
          <a:noFill/>
        </p:spPr>
        <p:txBody>
          <a:bodyPr wrap="square" rtlCol="0">
            <a:spAutoFit/>
          </a:bodyPr>
          <a:lstStyle/>
          <a:p>
            <a:pPr>
              <a:lnSpc>
                <a:spcPct val="150000"/>
              </a:lnSpc>
            </a:pPr>
            <a:r>
              <a:rPr lang="en-US" altLang="zh-CN" sz="2000" dirty="0"/>
              <a:t>Fig1: </a:t>
            </a:r>
            <a:r>
              <a:rPr lang="en-US" altLang="zh-CN" sz="2000" dirty="0" err="1"/>
              <a:t>Kmeans</a:t>
            </a:r>
            <a:r>
              <a:rPr lang="zh-CN" altLang="en-US" sz="2000" dirty="0"/>
              <a:t>聚类方法对于圆形（高维球形）数据的聚类效果良好</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4395" y="1353306"/>
            <a:ext cx="5486411" cy="3657607"/>
          </a:xfrm>
          <a:prstGeom prst="rect">
            <a:avLst/>
          </a:prstGeom>
        </p:spPr>
      </p:pic>
      <p:sp>
        <p:nvSpPr>
          <p:cNvPr id="9" name="TextBox 8"/>
          <p:cNvSpPr txBox="1"/>
          <p:nvPr/>
        </p:nvSpPr>
        <p:spPr>
          <a:xfrm>
            <a:off x="6291072" y="5358384"/>
            <a:ext cx="5379734" cy="960776"/>
          </a:xfrm>
          <a:prstGeom prst="rect">
            <a:avLst/>
          </a:prstGeom>
          <a:noFill/>
        </p:spPr>
        <p:txBody>
          <a:bodyPr wrap="square" rtlCol="0">
            <a:spAutoFit/>
          </a:bodyPr>
          <a:lstStyle/>
          <a:p>
            <a:pPr>
              <a:lnSpc>
                <a:spcPct val="150000"/>
              </a:lnSpc>
            </a:pPr>
            <a:r>
              <a:rPr lang="en-US" altLang="zh-CN" sz="2000" dirty="0"/>
              <a:t>Fig2: </a:t>
            </a:r>
            <a:r>
              <a:rPr lang="zh-CN" altLang="en-US" sz="2000" dirty="0"/>
              <a:t>对于非圆形（非高维球形）数据，</a:t>
            </a:r>
            <a:r>
              <a:rPr lang="en-US" altLang="zh-CN" sz="2000" dirty="0" err="1"/>
              <a:t>Kmeans</a:t>
            </a:r>
            <a:r>
              <a:rPr lang="zh-CN" altLang="en-US" sz="2000" dirty="0"/>
              <a:t>就显得力不从心了</a:t>
            </a:r>
          </a:p>
        </p:txBody>
      </p:sp>
    </p:spTree>
    <p:extLst>
      <p:ext uri="{BB962C8B-B14F-4D97-AF65-F5344CB8AC3E}">
        <p14:creationId xmlns:p14="http://schemas.microsoft.com/office/powerpoint/2010/main" val="704215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sp>
        <p:nvSpPr>
          <p:cNvPr id="3" name="TextBox 2"/>
          <p:cNvSpPr txBox="1"/>
          <p:nvPr/>
        </p:nvSpPr>
        <p:spPr>
          <a:xfrm>
            <a:off x="1234440" y="1664208"/>
            <a:ext cx="9701784" cy="1015663"/>
          </a:xfrm>
          <a:prstGeom prst="rect">
            <a:avLst/>
          </a:prstGeom>
          <a:noFill/>
        </p:spPr>
        <p:txBody>
          <a:bodyPr wrap="square" rtlCol="0">
            <a:spAutoFit/>
          </a:bodyPr>
          <a:lstStyle/>
          <a:p>
            <a:pPr>
              <a:lnSpc>
                <a:spcPct val="150000"/>
              </a:lnSpc>
            </a:pPr>
            <a:r>
              <a:rPr lang="zh-CN" altLang="en-US" sz="2000" dirty="0"/>
              <a:t>将圆形数据集映射为椭圆形数据集，只需要在原始数据集右侧乘以一个投影向量，映射的数据集分布由数据的原始分布和投影向量共同决定。上述结果由以下操作实现：</a:t>
            </a:r>
          </a:p>
        </p:txBody>
      </p:sp>
      <p:sp>
        <p:nvSpPr>
          <p:cNvPr id="4" name="矩形 3"/>
          <p:cNvSpPr/>
          <p:nvPr/>
        </p:nvSpPr>
        <p:spPr>
          <a:xfrm>
            <a:off x="1234440" y="2772632"/>
            <a:ext cx="9701784" cy="1938992"/>
          </a:xfrm>
          <a:prstGeom prst="rect">
            <a:avLst/>
          </a:prstGeom>
        </p:spPr>
        <p:txBody>
          <a:bodyPr wrap="square">
            <a:spAutoFit/>
          </a:bodyPr>
          <a:lstStyle/>
          <a:p>
            <a:pPr>
              <a:lnSpc>
                <a:spcPct val="150000"/>
              </a:lnSpc>
            </a:pPr>
            <a:r>
              <a:rPr lang="en-US" altLang="zh-CN" sz="2000" dirty="0" err="1"/>
              <a:t>X_stretched</a:t>
            </a:r>
            <a:r>
              <a:rPr lang="en-US" altLang="zh-CN" sz="2000" dirty="0"/>
              <a:t> = X @  </a:t>
            </a:r>
            <a:r>
              <a:rPr lang="en-US" altLang="zh-CN" sz="2000" dirty="0" err="1"/>
              <a:t>rng.randn</a:t>
            </a:r>
            <a:r>
              <a:rPr lang="en-US" altLang="zh-CN" sz="2000" dirty="0"/>
              <a:t>(2, 2)   # </a:t>
            </a:r>
            <a:r>
              <a:rPr lang="zh-CN" altLang="en-US" sz="2000" dirty="0"/>
              <a:t>将原始数据集在二维空间上进行一次投影变换</a:t>
            </a:r>
          </a:p>
          <a:p>
            <a:pPr>
              <a:lnSpc>
                <a:spcPct val="150000"/>
              </a:lnSpc>
            </a:pPr>
            <a:r>
              <a:rPr lang="en-US" altLang="zh-CN" sz="2000" dirty="0" err="1"/>
              <a:t>gmm</a:t>
            </a:r>
            <a:r>
              <a:rPr lang="en-US" altLang="zh-CN" sz="2000" dirty="0"/>
              <a:t> = GMM(</a:t>
            </a:r>
            <a:r>
              <a:rPr lang="en-US" altLang="zh-CN" sz="2000" dirty="0" err="1"/>
              <a:t>n_components</a:t>
            </a:r>
            <a:r>
              <a:rPr lang="en-US" altLang="zh-CN" sz="2000" dirty="0"/>
              <a:t>=4, </a:t>
            </a:r>
            <a:r>
              <a:rPr lang="en-US" altLang="zh-CN" sz="2000" dirty="0" err="1"/>
              <a:t>covariance_type</a:t>
            </a:r>
            <a:r>
              <a:rPr lang="en-US" altLang="zh-CN" sz="2000" dirty="0"/>
              <a:t>='full', </a:t>
            </a:r>
            <a:r>
              <a:rPr lang="en-US" altLang="zh-CN" sz="2000" dirty="0" err="1"/>
              <a:t>random_state</a:t>
            </a:r>
            <a:r>
              <a:rPr lang="en-US" altLang="zh-CN" sz="2000" dirty="0"/>
              <a:t>=666)</a:t>
            </a:r>
          </a:p>
          <a:p>
            <a:pPr>
              <a:lnSpc>
                <a:spcPct val="150000"/>
              </a:lnSpc>
            </a:pPr>
            <a:r>
              <a:rPr lang="en-US" altLang="zh-CN" sz="2000" dirty="0" err="1"/>
              <a:t>plot_gmm</a:t>
            </a:r>
            <a:r>
              <a:rPr lang="en-US" altLang="zh-CN" sz="2000" dirty="0"/>
              <a:t>(gmm1, </a:t>
            </a:r>
            <a:r>
              <a:rPr lang="en-US" altLang="zh-CN" sz="2000" dirty="0" err="1"/>
              <a:t>X_stretched</a:t>
            </a:r>
            <a:r>
              <a:rPr lang="en-US" altLang="zh-CN" sz="2000" dirty="0"/>
              <a:t>) </a:t>
            </a:r>
          </a:p>
          <a:p>
            <a:pPr>
              <a:lnSpc>
                <a:spcPct val="150000"/>
              </a:lnSpc>
            </a:pPr>
            <a:r>
              <a:rPr lang="en-US" altLang="zh-CN" sz="2000" dirty="0" err="1"/>
              <a:t>plt.show</a:t>
            </a:r>
            <a:r>
              <a:rPr lang="en-US" altLang="zh-CN" sz="2000" dirty="0"/>
              <a:t>()</a:t>
            </a:r>
            <a:endParaRPr lang="zh-CN" altLang="en-US" sz="2000" dirty="0"/>
          </a:p>
        </p:txBody>
      </p:sp>
      <p:sp>
        <p:nvSpPr>
          <p:cNvPr id="5" name="TextBox 4"/>
          <p:cNvSpPr txBox="1"/>
          <p:nvPr/>
        </p:nvSpPr>
        <p:spPr>
          <a:xfrm>
            <a:off x="1316736" y="4806172"/>
            <a:ext cx="9537192" cy="553998"/>
          </a:xfrm>
          <a:prstGeom prst="rect">
            <a:avLst/>
          </a:prstGeom>
          <a:noFill/>
        </p:spPr>
        <p:txBody>
          <a:bodyPr wrap="square" rtlCol="0">
            <a:spAutoFit/>
          </a:bodyPr>
          <a:lstStyle/>
          <a:p>
            <a:pPr>
              <a:lnSpc>
                <a:spcPct val="150000"/>
              </a:lnSpc>
            </a:pPr>
            <a:r>
              <a:rPr lang="zh-CN" altLang="en-US" sz="2000" dirty="0"/>
              <a:t>其中</a:t>
            </a:r>
            <a:r>
              <a:rPr lang="en-US" altLang="zh-CN" sz="2000" dirty="0" err="1"/>
              <a:t>plot_gmm</a:t>
            </a:r>
            <a:r>
              <a:rPr lang="zh-CN" altLang="en-US" sz="2000" dirty="0"/>
              <a:t>为自定义函数，具体如下：</a:t>
            </a:r>
            <a:endParaRPr lang="en-US" altLang="zh-CN" sz="2000" dirty="0"/>
          </a:p>
        </p:txBody>
      </p:sp>
    </p:spTree>
    <p:extLst>
      <p:ext uri="{BB962C8B-B14F-4D97-AF65-F5344CB8AC3E}">
        <p14:creationId xmlns:p14="http://schemas.microsoft.com/office/powerpoint/2010/main" val="506074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1135687"/>
            <a:ext cx="9381744" cy="5632311"/>
          </a:xfrm>
          <a:prstGeom prst="rect">
            <a:avLst/>
          </a:prstGeom>
        </p:spPr>
        <p:txBody>
          <a:bodyPr wrap="square">
            <a:spAutoFit/>
          </a:bodyPr>
          <a:lstStyle/>
          <a:p>
            <a:pPr>
              <a:lnSpc>
                <a:spcPct val="150000"/>
              </a:lnSpc>
            </a:pPr>
            <a:r>
              <a:rPr lang="en-US" altLang="zh-CN" sz="2000" dirty="0" err="1"/>
              <a:t>def</a:t>
            </a:r>
            <a:r>
              <a:rPr lang="en-US" altLang="zh-CN" sz="2000" dirty="0"/>
              <a:t> </a:t>
            </a:r>
            <a:r>
              <a:rPr lang="en-US" altLang="zh-CN" sz="2000" dirty="0" err="1"/>
              <a:t>plot_gmm</a:t>
            </a:r>
            <a:r>
              <a:rPr lang="en-US" altLang="zh-CN" sz="2000" dirty="0"/>
              <a:t>(</a:t>
            </a:r>
            <a:r>
              <a:rPr lang="en-US" altLang="zh-CN" sz="2000" dirty="0" err="1"/>
              <a:t>gmm</a:t>
            </a:r>
            <a:r>
              <a:rPr lang="en-US" altLang="zh-CN" sz="2000" dirty="0"/>
              <a:t>, X, label=True, ax=None):</a:t>
            </a:r>
          </a:p>
          <a:p>
            <a:pPr>
              <a:lnSpc>
                <a:spcPct val="150000"/>
              </a:lnSpc>
            </a:pPr>
            <a:r>
              <a:rPr lang="en-US" altLang="zh-CN" sz="2000" dirty="0"/>
              <a:t>      ax = ax or </a:t>
            </a:r>
            <a:r>
              <a:rPr lang="en-US" altLang="zh-CN" sz="2000" dirty="0" err="1"/>
              <a:t>plt.gca</a:t>
            </a:r>
            <a:r>
              <a:rPr lang="en-US" altLang="zh-CN" sz="2000" dirty="0"/>
              <a:t>()</a:t>
            </a:r>
          </a:p>
          <a:p>
            <a:pPr>
              <a:lnSpc>
                <a:spcPct val="150000"/>
              </a:lnSpc>
            </a:pPr>
            <a:r>
              <a:rPr lang="en-US" altLang="zh-CN" sz="2000" dirty="0"/>
              <a:t>      labels = </a:t>
            </a:r>
            <a:r>
              <a:rPr lang="en-US" altLang="zh-CN" sz="2000" dirty="0" err="1"/>
              <a:t>gmm.fit</a:t>
            </a:r>
            <a:r>
              <a:rPr lang="en-US" altLang="zh-CN" sz="2000" dirty="0"/>
              <a:t>(X).predict(X)</a:t>
            </a:r>
          </a:p>
          <a:p>
            <a:pPr>
              <a:lnSpc>
                <a:spcPct val="150000"/>
              </a:lnSpc>
            </a:pPr>
            <a:r>
              <a:rPr lang="en-US" altLang="zh-CN" sz="2000" dirty="0"/>
              <a:t>      if label:</a:t>
            </a:r>
          </a:p>
          <a:p>
            <a:pPr>
              <a:lnSpc>
                <a:spcPct val="150000"/>
              </a:lnSpc>
            </a:pPr>
            <a:r>
              <a:rPr lang="en-US" altLang="zh-CN" sz="2000" dirty="0"/>
              <a:t>            </a:t>
            </a:r>
            <a:r>
              <a:rPr lang="en-US" altLang="zh-CN" sz="2000" dirty="0" err="1"/>
              <a:t>ax.scatter</a:t>
            </a:r>
            <a:r>
              <a:rPr lang="en-US" altLang="zh-CN" sz="2000" dirty="0"/>
              <a:t>(X[:, 0], X[:, 1], c=labels, s=4, </a:t>
            </a:r>
            <a:r>
              <a:rPr lang="en-US" altLang="zh-CN" sz="2000" dirty="0" err="1"/>
              <a:t>cmap</a:t>
            </a:r>
            <a:r>
              <a:rPr lang="en-US" altLang="zh-CN" sz="2000" dirty="0"/>
              <a:t>='</a:t>
            </a:r>
            <a:r>
              <a:rPr lang="en-US" altLang="zh-CN" sz="2000" dirty="0" err="1"/>
              <a:t>viridis</a:t>
            </a:r>
            <a:r>
              <a:rPr lang="en-US" altLang="zh-CN" sz="2000" dirty="0"/>
              <a:t>', </a:t>
            </a:r>
            <a:r>
              <a:rPr lang="en-US" altLang="zh-CN" sz="2000" dirty="0" err="1"/>
              <a:t>zorder</a:t>
            </a:r>
            <a:r>
              <a:rPr lang="en-US" altLang="zh-CN" sz="2000" dirty="0"/>
              <a:t>=2)</a:t>
            </a:r>
          </a:p>
          <a:p>
            <a:pPr>
              <a:lnSpc>
                <a:spcPct val="150000"/>
              </a:lnSpc>
            </a:pPr>
            <a:r>
              <a:rPr lang="en-US" altLang="zh-CN" sz="2000" dirty="0"/>
              <a:t>      else:</a:t>
            </a:r>
          </a:p>
          <a:p>
            <a:pPr>
              <a:lnSpc>
                <a:spcPct val="150000"/>
              </a:lnSpc>
            </a:pPr>
            <a:r>
              <a:rPr lang="en-US" altLang="zh-CN" sz="2000" dirty="0"/>
              <a:t>            </a:t>
            </a:r>
            <a:r>
              <a:rPr lang="en-US" altLang="zh-CN" sz="2000" dirty="0" err="1"/>
              <a:t>ax.scatter</a:t>
            </a:r>
            <a:r>
              <a:rPr lang="en-US" altLang="zh-CN" sz="2000" dirty="0"/>
              <a:t>(X[:, 0], X[:, 1], s=4, </a:t>
            </a:r>
            <a:r>
              <a:rPr lang="en-US" altLang="zh-CN" sz="2000" dirty="0" err="1"/>
              <a:t>zorder</a:t>
            </a:r>
            <a:r>
              <a:rPr lang="en-US" altLang="zh-CN" sz="2000" dirty="0"/>
              <a:t>=2)</a:t>
            </a:r>
          </a:p>
          <a:p>
            <a:pPr>
              <a:lnSpc>
                <a:spcPct val="150000"/>
              </a:lnSpc>
            </a:pPr>
            <a:r>
              <a:rPr lang="en-US" altLang="zh-CN" sz="2000" dirty="0"/>
              <a:t>      </a:t>
            </a:r>
            <a:r>
              <a:rPr lang="en-US" altLang="zh-CN" sz="2000" dirty="0" err="1"/>
              <a:t>ax.axis</a:t>
            </a:r>
            <a:r>
              <a:rPr lang="en-US" altLang="zh-CN" sz="2000" dirty="0"/>
              <a:t>('equal')</a:t>
            </a:r>
          </a:p>
          <a:p>
            <a:pPr>
              <a:lnSpc>
                <a:spcPct val="150000"/>
              </a:lnSpc>
            </a:pPr>
            <a:r>
              <a:rPr lang="en-US" altLang="zh-CN" sz="2000" dirty="0"/>
              <a:t>      </a:t>
            </a:r>
            <a:r>
              <a:rPr lang="en-US" altLang="zh-CN" sz="2000" dirty="0" err="1"/>
              <a:t>w_factor</a:t>
            </a:r>
            <a:r>
              <a:rPr lang="en-US" altLang="zh-CN" sz="2000" dirty="0"/>
              <a:t> = 0.2 / </a:t>
            </a:r>
            <a:r>
              <a:rPr lang="en-US" altLang="zh-CN" sz="2000" dirty="0" err="1"/>
              <a:t>gmm.weights_.max</a:t>
            </a:r>
            <a:r>
              <a:rPr lang="en-US" altLang="zh-CN" sz="2000" dirty="0"/>
              <a:t>()</a:t>
            </a:r>
          </a:p>
          <a:p>
            <a:pPr>
              <a:lnSpc>
                <a:spcPct val="150000"/>
              </a:lnSpc>
            </a:pPr>
            <a:r>
              <a:rPr lang="en-US" altLang="zh-CN" sz="2000" dirty="0"/>
              <a:t>      for </a:t>
            </a:r>
            <a:r>
              <a:rPr lang="en-US" altLang="zh-CN" sz="2000" dirty="0" err="1"/>
              <a:t>pos</a:t>
            </a:r>
            <a:r>
              <a:rPr lang="en-US" altLang="zh-CN" sz="2000" dirty="0"/>
              <a:t>, </a:t>
            </a:r>
            <a:r>
              <a:rPr lang="en-US" altLang="zh-CN" sz="2000" dirty="0" err="1"/>
              <a:t>covar</a:t>
            </a:r>
            <a:r>
              <a:rPr lang="en-US" altLang="zh-CN" sz="2000" dirty="0"/>
              <a:t>, w in zip(</a:t>
            </a:r>
            <a:r>
              <a:rPr lang="en-US" altLang="zh-CN" sz="2000" dirty="0" err="1"/>
              <a:t>gmm.means</a:t>
            </a:r>
            <a:r>
              <a:rPr lang="en-US" altLang="zh-CN" sz="2000" dirty="0"/>
              <a:t>_, </a:t>
            </a:r>
            <a:r>
              <a:rPr lang="en-US" altLang="zh-CN" sz="2000" dirty="0" err="1"/>
              <a:t>gmm.covariances</a:t>
            </a:r>
            <a:r>
              <a:rPr lang="en-US" altLang="zh-CN" sz="2000" dirty="0"/>
              <a:t>_  , </a:t>
            </a:r>
            <a:r>
              <a:rPr lang="en-US" altLang="zh-CN" sz="2000" dirty="0" err="1"/>
              <a:t>gmm.weights</a:t>
            </a:r>
            <a:r>
              <a:rPr lang="en-US" altLang="zh-CN" sz="2000" dirty="0"/>
              <a:t>_):</a:t>
            </a:r>
          </a:p>
          <a:p>
            <a:pPr>
              <a:lnSpc>
                <a:spcPct val="150000"/>
              </a:lnSpc>
            </a:pPr>
            <a:r>
              <a:rPr lang="en-US" altLang="zh-CN" sz="2000" dirty="0"/>
              <a:t>            </a:t>
            </a:r>
            <a:r>
              <a:rPr lang="en-US" altLang="zh-CN" sz="2000" dirty="0" err="1"/>
              <a:t>draw_ellipse</a:t>
            </a:r>
            <a:r>
              <a:rPr lang="en-US" altLang="zh-CN" sz="2000" dirty="0"/>
              <a:t>(</a:t>
            </a:r>
            <a:r>
              <a:rPr lang="en-US" altLang="zh-CN" sz="2000" dirty="0" err="1"/>
              <a:t>pos</a:t>
            </a:r>
            <a:r>
              <a:rPr lang="en-US" altLang="zh-CN" sz="2000" dirty="0"/>
              <a:t>, </a:t>
            </a:r>
            <a:r>
              <a:rPr lang="en-US" altLang="zh-CN" sz="2000" dirty="0" err="1"/>
              <a:t>covar</a:t>
            </a:r>
            <a:r>
              <a:rPr lang="en-US" altLang="zh-CN" sz="2000" dirty="0"/>
              <a:t>, alpha=w * </a:t>
            </a:r>
            <a:r>
              <a:rPr lang="en-US" altLang="zh-CN" sz="2000" dirty="0" err="1"/>
              <a:t>w_factor</a:t>
            </a:r>
            <a:r>
              <a:rPr lang="en-US" altLang="zh-CN" sz="2000" dirty="0"/>
              <a:t>)</a:t>
            </a:r>
          </a:p>
          <a:p>
            <a:pPr>
              <a:lnSpc>
                <a:spcPct val="150000"/>
              </a:lnSpc>
            </a:pPr>
            <a:r>
              <a:rPr lang="en-US" altLang="zh-CN" sz="2000" dirty="0"/>
              <a:t>      return None</a:t>
            </a:r>
            <a:endParaRPr lang="zh-CN" altLang="en-US" sz="2000" dirty="0"/>
          </a:p>
        </p:txBody>
      </p:sp>
      <p:sp>
        <p:nvSpPr>
          <p:cNvPr id="3" name="TextBox 2"/>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spTree>
    <p:extLst>
      <p:ext uri="{BB962C8B-B14F-4D97-AF65-F5344CB8AC3E}">
        <p14:creationId xmlns:p14="http://schemas.microsoft.com/office/powerpoint/2010/main" val="4512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3155AFE-E57B-4934-8C52-C61DF38A449A}"/>
              </a:ext>
            </a:extLst>
          </p:cNvPr>
          <p:cNvSpPr txBox="1"/>
          <p:nvPr/>
        </p:nvSpPr>
        <p:spPr>
          <a:xfrm>
            <a:off x="843280" y="314960"/>
            <a:ext cx="10556240" cy="2308324"/>
          </a:xfrm>
          <a:prstGeom prst="rect">
            <a:avLst/>
          </a:prstGeom>
          <a:noFill/>
        </p:spPr>
        <p:txBody>
          <a:bodyPr wrap="square">
            <a:spAutoFit/>
          </a:bodyPr>
          <a:lstStyle/>
          <a:p>
            <a:r>
              <a:rPr lang="zh-CN" altLang="en-US" sz="2400" dirty="0"/>
              <a:t>    委员会机器”</a:t>
            </a:r>
            <a:r>
              <a:rPr lang="en-US" altLang="zh-CN" sz="2400" dirty="0"/>
              <a:t>(committee  machines)</a:t>
            </a:r>
            <a:r>
              <a:rPr lang="zh-CN" altLang="en-US" sz="2400" dirty="0"/>
              <a:t>的概念。即</a:t>
            </a:r>
            <a:r>
              <a:rPr lang="en-US" altLang="zh-CN" sz="2400" dirty="0"/>
              <a:t>,</a:t>
            </a:r>
            <a:r>
              <a:rPr lang="zh-CN" altLang="en-US" sz="2400" dirty="0"/>
              <a:t>由好几位委员组成</a:t>
            </a:r>
            <a:r>
              <a:rPr lang="en-US" altLang="zh-CN" sz="2400" dirty="0"/>
              <a:t>,</a:t>
            </a:r>
            <a:r>
              <a:rPr lang="zh-CN" altLang="en-US" sz="2400" dirty="0"/>
              <a:t>按照某些特定的方式组合各个委员的意见进行决策。委员会机器包含了模块化和集成两层含义。模块化是指将一个任务分割成多个不同的子任务</a:t>
            </a:r>
            <a:r>
              <a:rPr lang="en-US" altLang="zh-CN" sz="2400" dirty="0"/>
              <a:t>,</a:t>
            </a:r>
            <a:r>
              <a:rPr lang="zh-CN" altLang="en-US" sz="2400" dirty="0"/>
              <a:t>并交给不同的委员处理</a:t>
            </a:r>
            <a:r>
              <a:rPr lang="en-US" altLang="zh-CN" sz="2400" dirty="0"/>
              <a:t>,</a:t>
            </a:r>
            <a:r>
              <a:rPr lang="zh-CN" altLang="en-US" sz="2400" dirty="0"/>
              <a:t>把委员们各自的处理结果综合起来形成最终决策集成是指每个委员都对同一任务提供一种解决方案</a:t>
            </a:r>
            <a:r>
              <a:rPr lang="en-US" altLang="zh-CN" sz="2400" dirty="0"/>
              <a:t>,</a:t>
            </a:r>
            <a:r>
              <a:rPr lang="zh-CN" altLang="en-US" sz="2400" dirty="0"/>
              <a:t>最终将所有的解决方案融合。其结构如图 </a:t>
            </a:r>
            <a:r>
              <a:rPr lang="en-US" altLang="zh-CN" sz="2400" dirty="0"/>
              <a:t>1.1 </a:t>
            </a:r>
            <a:r>
              <a:rPr lang="zh-CN" altLang="en-US" sz="2400" dirty="0"/>
              <a:t>所示：</a:t>
            </a:r>
          </a:p>
        </p:txBody>
      </p:sp>
      <p:pic>
        <p:nvPicPr>
          <p:cNvPr id="4" name="图片 3">
            <a:extLst>
              <a:ext uri="{FF2B5EF4-FFF2-40B4-BE49-F238E27FC236}">
                <a16:creationId xmlns:a16="http://schemas.microsoft.com/office/drawing/2014/main" id="{1BC6F2FC-D298-48A0-BE0D-90C570EB9257}"/>
              </a:ext>
            </a:extLst>
          </p:cNvPr>
          <p:cNvPicPr>
            <a:picLocks noChangeAspect="1"/>
          </p:cNvPicPr>
          <p:nvPr/>
        </p:nvPicPr>
        <p:blipFill>
          <a:blip r:embed="rId2"/>
          <a:stretch>
            <a:fillRect/>
          </a:stretch>
        </p:blipFill>
        <p:spPr>
          <a:xfrm>
            <a:off x="1971040" y="2623284"/>
            <a:ext cx="8636000" cy="3919756"/>
          </a:xfrm>
          <a:prstGeom prst="rect">
            <a:avLst/>
          </a:prstGeom>
        </p:spPr>
      </p:pic>
    </p:spTree>
    <p:extLst>
      <p:ext uri="{BB962C8B-B14F-4D97-AF65-F5344CB8AC3E}">
        <p14:creationId xmlns:p14="http://schemas.microsoft.com/office/powerpoint/2010/main" val="3454323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586" y="1425249"/>
            <a:ext cx="5486411" cy="365760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0597" y="1425248"/>
            <a:ext cx="5486411" cy="3657607"/>
          </a:xfrm>
          <a:prstGeom prst="rect">
            <a:avLst/>
          </a:prstGeom>
        </p:spPr>
      </p:pic>
      <p:sp>
        <p:nvSpPr>
          <p:cNvPr id="7" name="TextBox 6"/>
          <p:cNvSpPr txBox="1"/>
          <p:nvPr/>
        </p:nvSpPr>
        <p:spPr>
          <a:xfrm>
            <a:off x="640080" y="5404104"/>
            <a:ext cx="5303520" cy="960776"/>
          </a:xfrm>
          <a:prstGeom prst="rect">
            <a:avLst/>
          </a:prstGeom>
          <a:noFill/>
        </p:spPr>
        <p:txBody>
          <a:bodyPr wrap="square" rtlCol="0">
            <a:spAutoFit/>
          </a:bodyPr>
          <a:lstStyle/>
          <a:p>
            <a:pPr>
              <a:lnSpc>
                <a:spcPct val="150000"/>
              </a:lnSpc>
            </a:pPr>
            <a:r>
              <a:rPr lang="en-US" altLang="zh-CN" sz="2000" dirty="0"/>
              <a:t>Fig3: </a:t>
            </a:r>
            <a:r>
              <a:rPr lang="zh-CN" altLang="en-US" sz="2000" dirty="0"/>
              <a:t>对规则形状数据集，</a:t>
            </a:r>
            <a:r>
              <a:rPr lang="en-US" altLang="zh-CN" sz="2000" dirty="0"/>
              <a:t>GMM</a:t>
            </a:r>
            <a:r>
              <a:rPr lang="zh-CN" altLang="en-US" sz="2000" dirty="0"/>
              <a:t>算法聚类效果与</a:t>
            </a:r>
            <a:r>
              <a:rPr lang="en-US" altLang="zh-CN" sz="2000" dirty="0" err="1"/>
              <a:t>Kmeans</a:t>
            </a:r>
            <a:r>
              <a:rPr lang="zh-CN" altLang="en-US" sz="2000" dirty="0"/>
              <a:t>相似</a:t>
            </a:r>
          </a:p>
        </p:txBody>
      </p:sp>
      <p:sp>
        <p:nvSpPr>
          <p:cNvPr id="8" name="TextBox 7"/>
          <p:cNvSpPr txBox="1"/>
          <p:nvPr/>
        </p:nvSpPr>
        <p:spPr>
          <a:xfrm>
            <a:off x="6260597" y="5404104"/>
            <a:ext cx="5486411" cy="960776"/>
          </a:xfrm>
          <a:prstGeom prst="rect">
            <a:avLst/>
          </a:prstGeom>
          <a:noFill/>
        </p:spPr>
        <p:txBody>
          <a:bodyPr wrap="square" rtlCol="0">
            <a:spAutoFit/>
          </a:bodyPr>
          <a:lstStyle/>
          <a:p>
            <a:pPr>
              <a:lnSpc>
                <a:spcPct val="150000"/>
              </a:lnSpc>
            </a:pPr>
            <a:r>
              <a:rPr lang="en-US" altLang="zh-CN" sz="2000" dirty="0"/>
              <a:t>Fig4</a:t>
            </a:r>
            <a:r>
              <a:rPr lang="zh-CN" altLang="en-US" sz="2000" dirty="0"/>
              <a:t>：但在不规则数据集中，在</a:t>
            </a:r>
            <a:r>
              <a:rPr lang="en-US" altLang="zh-CN" sz="2000" dirty="0"/>
              <a:t>GMM</a:t>
            </a:r>
            <a:r>
              <a:rPr lang="zh-CN" altLang="en-US" sz="2000" dirty="0"/>
              <a:t>算法下，数据显得更加可分辨</a:t>
            </a:r>
          </a:p>
        </p:txBody>
      </p:sp>
    </p:spTree>
    <p:extLst>
      <p:ext uri="{BB962C8B-B14F-4D97-AF65-F5344CB8AC3E}">
        <p14:creationId xmlns:p14="http://schemas.microsoft.com/office/powerpoint/2010/main" val="1291702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sp>
        <p:nvSpPr>
          <p:cNvPr id="4" name="矩形 3"/>
          <p:cNvSpPr/>
          <p:nvPr/>
        </p:nvSpPr>
        <p:spPr>
          <a:xfrm>
            <a:off x="1557528" y="1262086"/>
            <a:ext cx="8961706" cy="960776"/>
          </a:xfrm>
          <a:prstGeom prst="rect">
            <a:avLst/>
          </a:prstGeom>
        </p:spPr>
        <p:txBody>
          <a:bodyPr wrap="square">
            <a:spAutoFit/>
          </a:bodyPr>
          <a:lstStyle/>
          <a:p>
            <a:pPr>
              <a:lnSpc>
                <a:spcPct val="150000"/>
              </a:lnSpc>
            </a:pPr>
            <a:r>
              <a:rPr lang="zh-CN" altLang="en-US" sz="2000" dirty="0"/>
              <a:t>事实上在</a:t>
            </a:r>
            <a:r>
              <a:rPr lang="en-US" altLang="zh-CN" sz="2000" dirty="0"/>
              <a:t>GMM</a:t>
            </a:r>
            <a:r>
              <a:rPr lang="zh-CN" altLang="en-US" sz="2000" dirty="0"/>
              <a:t>算法中，有一个隐含的概率模型。可以通过其得到簇分配结果的概率。查看其中几个数据点分别属于四个类的概率。</a:t>
            </a:r>
          </a:p>
        </p:txBody>
      </p:sp>
      <p:sp>
        <p:nvSpPr>
          <p:cNvPr id="5" name="矩形 4"/>
          <p:cNvSpPr/>
          <p:nvPr/>
        </p:nvSpPr>
        <p:spPr>
          <a:xfrm>
            <a:off x="1557528" y="4786990"/>
            <a:ext cx="8961706" cy="960776"/>
          </a:xfrm>
          <a:prstGeom prst="rect">
            <a:avLst/>
          </a:prstGeom>
        </p:spPr>
        <p:txBody>
          <a:bodyPr wrap="square">
            <a:spAutoFit/>
          </a:bodyPr>
          <a:lstStyle/>
          <a:p>
            <a:pPr>
              <a:lnSpc>
                <a:spcPct val="150000"/>
              </a:lnSpc>
            </a:pPr>
            <a:r>
              <a:rPr lang="zh-CN" altLang="en-US" sz="2000" dirty="0"/>
              <a:t>因为</a:t>
            </a:r>
            <a:r>
              <a:rPr lang="en-US" altLang="zh-CN" sz="2000" dirty="0"/>
              <a:t>GMM</a:t>
            </a:r>
            <a:r>
              <a:rPr lang="zh-CN" altLang="en-US" sz="2000" dirty="0"/>
              <a:t>模型并不是通过硬截断进行分割类别，而是通过高斯平滑模型进行估计的。所以将每个点的概率进行可视化时，散点图并不是严格成椭圆形状的。</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540" y="2348929"/>
            <a:ext cx="6798119" cy="225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557528" y="5914829"/>
            <a:ext cx="9140952" cy="400110"/>
          </a:xfrm>
          <a:prstGeom prst="rect">
            <a:avLst/>
          </a:prstGeom>
        </p:spPr>
        <p:txBody>
          <a:bodyPr wrap="square">
            <a:spAutoFit/>
          </a:bodyPr>
          <a:lstStyle/>
          <a:p>
            <a:r>
              <a:rPr lang="zh-CN" altLang="en-US" sz="2000" dirty="0"/>
              <a:t>事实上，只要我们允许使用任意的协方差类型，就可以拟合任意形状的分布</a:t>
            </a:r>
          </a:p>
        </p:txBody>
      </p:sp>
    </p:spTree>
    <p:extLst>
      <p:ext uri="{BB962C8B-B14F-4D97-AF65-F5344CB8AC3E}">
        <p14:creationId xmlns:p14="http://schemas.microsoft.com/office/powerpoint/2010/main" val="1597544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715768" y="415984"/>
            <a:ext cx="6675120" cy="707886"/>
          </a:xfrm>
          <a:prstGeom prst="rect">
            <a:avLst/>
          </a:prstGeom>
          <a:noFill/>
        </p:spPr>
        <p:txBody>
          <a:bodyPr wrap="square" rtlCol="0">
            <a:spAutoFit/>
          </a:bodyPr>
          <a:lstStyle/>
          <a:p>
            <a:r>
              <a:rPr lang="zh-CN" altLang="en-US" sz="4000" dirty="0"/>
              <a:t>非线性边界数据的</a:t>
            </a:r>
            <a:r>
              <a:rPr lang="en-US" altLang="zh-CN" sz="4000" dirty="0"/>
              <a:t>GMM</a:t>
            </a:r>
            <a:r>
              <a:rPr lang="zh-CN" altLang="en-US" sz="4000" dirty="0"/>
              <a:t>聚类</a:t>
            </a:r>
          </a:p>
        </p:txBody>
      </p:sp>
      <p:sp>
        <p:nvSpPr>
          <p:cNvPr id="4" name="矩形 3"/>
          <p:cNvSpPr/>
          <p:nvPr/>
        </p:nvSpPr>
        <p:spPr>
          <a:xfrm>
            <a:off x="911732" y="1205221"/>
            <a:ext cx="10443885" cy="499111"/>
          </a:xfrm>
          <a:prstGeom prst="rect">
            <a:avLst/>
          </a:prstGeom>
        </p:spPr>
        <p:txBody>
          <a:bodyPr wrap="none">
            <a:spAutoFit/>
          </a:bodyPr>
          <a:lstStyle/>
          <a:p>
            <a:pPr>
              <a:lnSpc>
                <a:spcPct val="150000"/>
              </a:lnSpc>
            </a:pPr>
            <a:r>
              <a:rPr lang="zh-CN" altLang="en-US" sz="2000" dirty="0"/>
              <a:t>我们考虑一个特殊的分布形式：双月形数据集，它可以通过如下代码直接调用并进行可视化</a:t>
            </a:r>
          </a:p>
        </p:txBody>
      </p:sp>
      <p:sp>
        <p:nvSpPr>
          <p:cNvPr id="6" name="矩形 5"/>
          <p:cNvSpPr/>
          <p:nvPr/>
        </p:nvSpPr>
        <p:spPr>
          <a:xfrm>
            <a:off x="911732" y="2525687"/>
            <a:ext cx="5410455" cy="2862322"/>
          </a:xfrm>
          <a:prstGeom prst="rect">
            <a:avLst/>
          </a:prstGeom>
        </p:spPr>
        <p:txBody>
          <a:bodyPr wrap="none">
            <a:spAutoFit/>
          </a:bodyPr>
          <a:lstStyle/>
          <a:p>
            <a:pPr>
              <a:lnSpc>
                <a:spcPct val="150000"/>
              </a:lnSpc>
            </a:pPr>
            <a:r>
              <a:rPr lang="en-US" altLang="zh-CN" sz="2000" b="1" dirty="0"/>
              <a:t>import </a:t>
            </a:r>
            <a:r>
              <a:rPr lang="en-US" altLang="zh-CN" sz="2000" b="1" dirty="0" err="1"/>
              <a:t>matplotlib.pyplot</a:t>
            </a:r>
            <a:r>
              <a:rPr lang="en-US" altLang="zh-CN" sz="2000" b="1" dirty="0"/>
              <a:t> as </a:t>
            </a:r>
            <a:r>
              <a:rPr lang="en-US" altLang="zh-CN" sz="2000" b="1" dirty="0" err="1"/>
              <a:t>plt</a:t>
            </a:r>
            <a:endParaRPr lang="en-US" altLang="zh-CN" sz="2000" b="1" dirty="0"/>
          </a:p>
          <a:p>
            <a:pPr>
              <a:lnSpc>
                <a:spcPct val="150000"/>
              </a:lnSpc>
            </a:pPr>
            <a:r>
              <a:rPr lang="en-US" altLang="zh-CN" sz="2000" b="1" dirty="0"/>
              <a:t>from </a:t>
            </a:r>
            <a:r>
              <a:rPr lang="en-US" altLang="zh-CN" sz="2000" b="1" dirty="0" err="1"/>
              <a:t>sklearn.datasets</a:t>
            </a:r>
            <a:r>
              <a:rPr lang="en-US" altLang="zh-CN" sz="2000" b="1" dirty="0"/>
              <a:t> import </a:t>
            </a:r>
            <a:r>
              <a:rPr lang="en-US" altLang="zh-CN" sz="2000" b="1" dirty="0" err="1"/>
              <a:t>make_moons</a:t>
            </a:r>
            <a:endParaRPr lang="en-US" altLang="zh-CN" sz="2000" b="1" dirty="0"/>
          </a:p>
          <a:p>
            <a:pPr>
              <a:lnSpc>
                <a:spcPct val="150000"/>
              </a:lnSpc>
            </a:pPr>
            <a:r>
              <a:rPr lang="en-US" altLang="zh-CN" sz="2000" b="1" dirty="0" err="1"/>
              <a:t>Xmoon</a:t>
            </a:r>
            <a:r>
              <a:rPr lang="en-US" altLang="zh-CN" sz="2000" b="1" dirty="0"/>
              <a:t>, y = </a:t>
            </a:r>
            <a:r>
              <a:rPr lang="en-US" altLang="zh-CN" sz="2000" b="1" dirty="0" err="1"/>
              <a:t>make_moons</a:t>
            </a:r>
            <a:r>
              <a:rPr lang="en-US" altLang="zh-CN" sz="2000" b="1" dirty="0"/>
              <a:t>(100, noise=0.04, </a:t>
            </a:r>
          </a:p>
          <a:p>
            <a:pPr>
              <a:lnSpc>
                <a:spcPct val="150000"/>
              </a:lnSpc>
            </a:pPr>
            <a:r>
              <a:rPr lang="en-US" altLang="zh-CN" sz="2000" b="1" dirty="0"/>
              <a:t>			</a:t>
            </a:r>
            <a:r>
              <a:rPr lang="en-US" altLang="zh-CN" sz="2000" b="1" dirty="0" err="1"/>
              <a:t>random_state</a:t>
            </a:r>
            <a:r>
              <a:rPr lang="en-US" altLang="zh-CN" sz="2000" b="1" dirty="0"/>
              <a:t>=666)</a:t>
            </a:r>
          </a:p>
          <a:p>
            <a:pPr>
              <a:lnSpc>
                <a:spcPct val="150000"/>
              </a:lnSpc>
            </a:pPr>
            <a:r>
              <a:rPr lang="en-US" altLang="zh-CN" sz="2000" b="1" dirty="0" err="1"/>
              <a:t>plt.scatter</a:t>
            </a:r>
            <a:r>
              <a:rPr lang="en-US" altLang="zh-CN" sz="2000" b="1" dirty="0"/>
              <a:t>(</a:t>
            </a:r>
            <a:r>
              <a:rPr lang="en-US" altLang="zh-CN" sz="2000" b="1" dirty="0" err="1"/>
              <a:t>Xmoon</a:t>
            </a:r>
            <a:r>
              <a:rPr lang="en-US" altLang="zh-CN" sz="2000" b="1" dirty="0"/>
              <a:t>[:, 0], </a:t>
            </a:r>
            <a:r>
              <a:rPr lang="en-US" altLang="zh-CN" sz="2000" b="1" dirty="0" err="1"/>
              <a:t>Xmoon</a:t>
            </a:r>
            <a:r>
              <a:rPr lang="en-US" altLang="zh-CN" sz="2000" b="1" dirty="0"/>
              <a:t>[:, 1])</a:t>
            </a:r>
          </a:p>
          <a:p>
            <a:pPr>
              <a:lnSpc>
                <a:spcPct val="150000"/>
              </a:lnSpc>
            </a:pPr>
            <a:r>
              <a:rPr lang="en-US" altLang="zh-CN" sz="2000" b="1" dirty="0" err="1"/>
              <a:t>plt.show</a:t>
            </a:r>
            <a:r>
              <a:rPr lang="en-US" altLang="zh-CN" sz="2000" b="1" dirty="0"/>
              <a:t>()</a:t>
            </a:r>
            <a:endParaRPr lang="zh-CN" altLang="en-US" sz="2000" b="1" dirty="0"/>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9666" y="2075680"/>
            <a:ext cx="5486411" cy="3657607"/>
          </a:xfrm>
          <a:prstGeom prst="rect">
            <a:avLst/>
          </a:prstGeom>
        </p:spPr>
      </p:pic>
    </p:spTree>
    <p:extLst>
      <p:ext uri="{BB962C8B-B14F-4D97-AF65-F5344CB8AC3E}">
        <p14:creationId xmlns:p14="http://schemas.microsoft.com/office/powerpoint/2010/main" val="4108481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785" y="2587185"/>
            <a:ext cx="5486411" cy="3657607"/>
          </a:xfrm>
          <a:prstGeom prst="rect">
            <a:avLst/>
          </a:prstGeom>
        </p:spPr>
      </p:pic>
      <p:sp>
        <p:nvSpPr>
          <p:cNvPr id="5" name="矩形 4"/>
          <p:cNvSpPr/>
          <p:nvPr/>
        </p:nvSpPr>
        <p:spPr>
          <a:xfrm>
            <a:off x="1346558" y="1258300"/>
            <a:ext cx="8824852" cy="1420325"/>
          </a:xfrm>
          <a:prstGeom prst="rect">
            <a:avLst/>
          </a:prstGeom>
        </p:spPr>
        <p:txBody>
          <a:bodyPr wrap="none">
            <a:spAutoFit/>
          </a:bodyPr>
          <a:lstStyle/>
          <a:p>
            <a:pPr>
              <a:lnSpc>
                <a:spcPct val="150000"/>
              </a:lnSpc>
            </a:pPr>
            <a:r>
              <a:rPr lang="zh-CN" altLang="en-US" sz="2000" dirty="0"/>
              <a:t>如果使用两个高斯分布进行拟合，则得到的结果如下</a:t>
            </a:r>
            <a:r>
              <a:rPr lang="en-US" altLang="zh-CN" sz="2000" dirty="0"/>
              <a:t>:</a:t>
            </a:r>
          </a:p>
          <a:p>
            <a:pPr>
              <a:lnSpc>
                <a:spcPct val="150000"/>
              </a:lnSpc>
            </a:pPr>
            <a:r>
              <a:rPr lang="en-US" altLang="zh-CN" sz="2000" dirty="0"/>
              <a:t>gmm2 = GMM(</a:t>
            </a:r>
            <a:r>
              <a:rPr lang="en-US" altLang="zh-CN" sz="2000" dirty="0" err="1"/>
              <a:t>n_components</a:t>
            </a:r>
            <a:r>
              <a:rPr lang="en-US" altLang="zh-CN" sz="2000" dirty="0"/>
              <a:t>=2, </a:t>
            </a:r>
            <a:r>
              <a:rPr lang="en-US" altLang="zh-CN" sz="2000" dirty="0" err="1"/>
              <a:t>covariance_type</a:t>
            </a:r>
            <a:r>
              <a:rPr lang="en-US" altLang="zh-CN" sz="2000" dirty="0"/>
              <a:t>='full', </a:t>
            </a:r>
            <a:r>
              <a:rPr lang="en-US" altLang="zh-CN" sz="2000" dirty="0" err="1"/>
              <a:t>random_state</a:t>
            </a:r>
            <a:r>
              <a:rPr lang="en-US" altLang="zh-CN" sz="2000" dirty="0"/>
              <a:t>=666)</a:t>
            </a:r>
          </a:p>
          <a:p>
            <a:pPr>
              <a:lnSpc>
                <a:spcPct val="150000"/>
              </a:lnSpc>
            </a:pPr>
            <a:r>
              <a:rPr lang="en-US" altLang="zh-CN" sz="2000" dirty="0"/>
              <a:t> </a:t>
            </a:r>
            <a:r>
              <a:rPr lang="en-US" altLang="zh-CN" sz="2000" dirty="0" err="1"/>
              <a:t>plot_gmm</a:t>
            </a:r>
            <a:r>
              <a:rPr lang="en-US" altLang="zh-CN" sz="2000" dirty="0"/>
              <a:t>(gmm2, </a:t>
            </a:r>
            <a:r>
              <a:rPr lang="en-US" altLang="zh-CN" sz="2000" dirty="0" err="1"/>
              <a:t>Xmoon</a:t>
            </a:r>
            <a:r>
              <a:rPr lang="en-US" altLang="zh-CN" sz="2000" dirty="0"/>
              <a:t>)</a:t>
            </a:r>
            <a:endParaRPr lang="zh-CN" altLang="en-US" sz="2000" dirty="0"/>
          </a:p>
        </p:txBody>
      </p:sp>
      <p:sp>
        <p:nvSpPr>
          <p:cNvPr id="6" name="矩形 5"/>
          <p:cNvSpPr/>
          <p:nvPr/>
        </p:nvSpPr>
        <p:spPr>
          <a:xfrm>
            <a:off x="1109472" y="3360527"/>
            <a:ext cx="4056888" cy="1938992"/>
          </a:xfrm>
          <a:prstGeom prst="rect">
            <a:avLst/>
          </a:prstGeom>
        </p:spPr>
        <p:txBody>
          <a:bodyPr wrap="square">
            <a:spAutoFit/>
          </a:bodyPr>
          <a:lstStyle/>
          <a:p>
            <a:pPr>
              <a:lnSpc>
                <a:spcPct val="150000"/>
              </a:lnSpc>
            </a:pPr>
            <a:r>
              <a:rPr lang="zh-CN" altLang="en-US" sz="2000" dirty="0"/>
              <a:t>即使是椭圆形状，仍有一部分点被错误的归类为另一个分布。这时，如果增加的高斯分布的数量再进行聚类，应该可以得到更好的效果。</a:t>
            </a:r>
          </a:p>
        </p:txBody>
      </p:sp>
      <p:sp>
        <p:nvSpPr>
          <p:cNvPr id="7" name="TextBox 6"/>
          <p:cNvSpPr txBox="1"/>
          <p:nvPr/>
        </p:nvSpPr>
        <p:spPr>
          <a:xfrm>
            <a:off x="2715768" y="415984"/>
            <a:ext cx="6675120" cy="707886"/>
          </a:xfrm>
          <a:prstGeom prst="rect">
            <a:avLst/>
          </a:prstGeom>
          <a:noFill/>
        </p:spPr>
        <p:txBody>
          <a:bodyPr wrap="square" rtlCol="0">
            <a:spAutoFit/>
          </a:bodyPr>
          <a:lstStyle/>
          <a:p>
            <a:r>
              <a:rPr lang="zh-CN" altLang="en-US" sz="4000" dirty="0"/>
              <a:t>非线性边界数据的</a:t>
            </a:r>
            <a:r>
              <a:rPr lang="en-US" altLang="zh-CN" sz="4000" dirty="0"/>
              <a:t>GMM</a:t>
            </a:r>
            <a:r>
              <a:rPr lang="zh-CN" altLang="en-US" sz="4000" dirty="0"/>
              <a:t>聚类</a:t>
            </a:r>
          </a:p>
        </p:txBody>
      </p:sp>
    </p:spTree>
    <p:extLst>
      <p:ext uri="{BB962C8B-B14F-4D97-AF65-F5344CB8AC3E}">
        <p14:creationId xmlns:p14="http://schemas.microsoft.com/office/powerpoint/2010/main" val="2468566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4" name="Rectangle 1"/>
          <p:cNvSpPr>
            <a:spLocks noChangeArrowheads="1"/>
          </p:cNvSpPr>
          <p:nvPr/>
        </p:nvSpPr>
        <p:spPr bwMode="auto">
          <a:xfrm>
            <a:off x="1544979" y="1141003"/>
            <a:ext cx="885210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2000" dirty="0">
                <a:latin typeface="Arial Unicode MS" pitchFamily="34" charset="-122"/>
                <a:ea typeface="宋体" pitchFamily="2" charset="-122"/>
                <a:cs typeface="宋体" pitchFamily="2" charset="-122"/>
              </a:rPr>
              <a:t>设定</a:t>
            </a:r>
            <a:r>
              <a:rPr lang="en-US" altLang="zh-CN" sz="2000" dirty="0">
                <a:latin typeface="Arial Unicode MS" pitchFamily="34" charset="-122"/>
                <a:ea typeface="宋体" pitchFamily="2" charset="-122"/>
                <a:cs typeface="宋体" pitchFamily="2" charset="-122"/>
              </a:rPr>
              <a:t>10</a:t>
            </a:r>
            <a:r>
              <a:rPr lang="zh-CN" altLang="en-US" sz="2000" dirty="0">
                <a:latin typeface="Arial Unicode MS" pitchFamily="34" charset="-122"/>
                <a:ea typeface="宋体" pitchFamily="2" charset="-122"/>
                <a:cs typeface="宋体" pitchFamily="2" charset="-122"/>
              </a:rPr>
              <a:t>个高斯分布混合成的模型来进行重新聚类：</a:t>
            </a:r>
            <a:endParaRPr kumimoji="0" lang="en-US" altLang="zh-CN" sz="2000" b="0" i="0" u="none" strike="noStrike" cap="none" normalizeH="0" baseline="0" dirty="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pitchFamily="34" charset="-122"/>
                <a:ea typeface="宋体" pitchFamily="2" charset="-122"/>
                <a:cs typeface="宋体" pitchFamily="2" charset="-122"/>
              </a:rPr>
              <a:t>gmm10 = GMM(n_components=10, covariance_type='full', random_state=0) </a:t>
            </a:r>
            <a:endParaRPr kumimoji="0" lang="en-US" altLang="zh-CN" sz="2000" b="0" i="0" u="none" strike="noStrike" cap="none" normalizeH="0" baseline="0" dirty="0">
              <a:ln>
                <a:noFill/>
              </a:ln>
              <a:solidFill>
                <a:schemeClr val="tx1"/>
              </a:solidFill>
              <a:effectLst/>
              <a:latin typeface="Arial Unicode MS" pitchFamily="34" charset="-122"/>
              <a:ea typeface="宋体" pitchFamily="2" charset="-122"/>
              <a:cs typeface="宋体" pitchFamily="2" charset="-122"/>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Arial Unicode MS" pitchFamily="34" charset="-122"/>
                <a:ea typeface="宋体" pitchFamily="2" charset="-122"/>
                <a:cs typeface="宋体" pitchFamily="2" charset="-122"/>
              </a:rPr>
              <a:t>plot_gmm(gmm10, Xmoon, label=False)</a:t>
            </a:r>
            <a:r>
              <a:rPr kumimoji="0" lang="zh-CN"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402" y="2700627"/>
            <a:ext cx="5486411" cy="3657607"/>
          </a:xfrm>
          <a:prstGeom prst="rect">
            <a:avLst/>
          </a:prstGeom>
        </p:spPr>
      </p:pic>
      <p:sp>
        <p:nvSpPr>
          <p:cNvPr id="6" name="TextBox 5"/>
          <p:cNvSpPr txBox="1"/>
          <p:nvPr/>
        </p:nvSpPr>
        <p:spPr>
          <a:xfrm>
            <a:off x="7050024" y="2862072"/>
            <a:ext cx="4572000" cy="1477328"/>
          </a:xfrm>
          <a:prstGeom prst="rect">
            <a:avLst/>
          </a:prstGeom>
          <a:noFill/>
        </p:spPr>
        <p:txBody>
          <a:bodyPr wrap="square" rtlCol="0">
            <a:spAutoFit/>
          </a:bodyPr>
          <a:lstStyle/>
          <a:p>
            <a:pPr>
              <a:lnSpc>
                <a:spcPct val="150000"/>
              </a:lnSpc>
            </a:pPr>
            <a:r>
              <a:rPr lang="zh-CN" altLang="en-US" sz="2000" dirty="0"/>
              <a:t>显然，此时能够将数据很好的分离开，但另一个问题是，数据真的应该分成</a:t>
            </a:r>
            <a:r>
              <a:rPr lang="en-US" altLang="zh-CN" sz="2000" dirty="0"/>
              <a:t>10</a:t>
            </a:r>
            <a:r>
              <a:rPr lang="zh-CN" altLang="en-US" sz="2000" dirty="0"/>
              <a:t>个类吗？</a:t>
            </a:r>
            <a:endParaRPr lang="en-US" altLang="zh-CN" sz="2000" dirty="0"/>
          </a:p>
        </p:txBody>
      </p:sp>
      <p:sp>
        <p:nvSpPr>
          <p:cNvPr id="7" name="TextBox 6"/>
          <p:cNvSpPr txBox="1"/>
          <p:nvPr/>
        </p:nvSpPr>
        <p:spPr>
          <a:xfrm>
            <a:off x="7050024" y="4425696"/>
            <a:ext cx="4572000" cy="1938992"/>
          </a:xfrm>
          <a:prstGeom prst="rect">
            <a:avLst/>
          </a:prstGeom>
          <a:noFill/>
        </p:spPr>
        <p:txBody>
          <a:bodyPr wrap="square" rtlCol="0">
            <a:spAutoFit/>
          </a:bodyPr>
          <a:lstStyle/>
          <a:p>
            <a:pPr>
              <a:lnSpc>
                <a:spcPct val="150000"/>
              </a:lnSpc>
            </a:pPr>
            <a:r>
              <a:rPr lang="zh-CN" altLang="en-US" sz="2000" dirty="0"/>
              <a:t>需要指出的是，选择</a:t>
            </a:r>
            <a:r>
              <a:rPr lang="en-US" altLang="zh-CN" sz="2000" dirty="0"/>
              <a:t>10</a:t>
            </a:r>
            <a:r>
              <a:rPr lang="zh-CN" altLang="en-US" sz="2000" dirty="0"/>
              <a:t>个高斯分布并不是要求聚为</a:t>
            </a:r>
            <a:r>
              <a:rPr lang="en-US" altLang="zh-CN" sz="2000" dirty="0"/>
              <a:t>10</a:t>
            </a:r>
            <a:r>
              <a:rPr lang="zh-CN" altLang="en-US" sz="2000" dirty="0"/>
              <a:t>个类，而是为了确定</a:t>
            </a:r>
            <a:r>
              <a:rPr lang="en-US" altLang="zh-CN" sz="2000" dirty="0"/>
              <a:t>GMM</a:t>
            </a:r>
            <a:r>
              <a:rPr lang="zh-CN" altLang="en-US" sz="2000" dirty="0"/>
              <a:t>的成分个数，因为</a:t>
            </a:r>
            <a:r>
              <a:rPr lang="en-US" altLang="zh-CN" sz="2000" dirty="0"/>
              <a:t>GMM</a:t>
            </a:r>
            <a:r>
              <a:rPr lang="zh-CN" altLang="en-US" sz="2000" dirty="0"/>
              <a:t>本就是由多个高斯分布混合成的。</a:t>
            </a:r>
          </a:p>
        </p:txBody>
      </p:sp>
      <p:sp>
        <p:nvSpPr>
          <p:cNvPr id="8" name="TextBox 7"/>
          <p:cNvSpPr txBox="1"/>
          <p:nvPr/>
        </p:nvSpPr>
        <p:spPr>
          <a:xfrm>
            <a:off x="2715768" y="415984"/>
            <a:ext cx="6675120" cy="707886"/>
          </a:xfrm>
          <a:prstGeom prst="rect">
            <a:avLst/>
          </a:prstGeom>
          <a:noFill/>
        </p:spPr>
        <p:txBody>
          <a:bodyPr wrap="square" rtlCol="0">
            <a:spAutoFit/>
          </a:bodyPr>
          <a:lstStyle/>
          <a:p>
            <a:r>
              <a:rPr lang="zh-CN" altLang="en-US" sz="4000" dirty="0"/>
              <a:t>非线性边界数据的</a:t>
            </a:r>
            <a:r>
              <a:rPr lang="en-US" altLang="zh-CN" sz="4000" dirty="0"/>
              <a:t>GMM</a:t>
            </a:r>
            <a:r>
              <a:rPr lang="zh-CN" altLang="en-US" sz="4000" dirty="0"/>
              <a:t>聚类</a:t>
            </a:r>
          </a:p>
        </p:txBody>
      </p:sp>
    </p:spTree>
    <p:extLst>
      <p:ext uri="{BB962C8B-B14F-4D97-AF65-F5344CB8AC3E}">
        <p14:creationId xmlns:p14="http://schemas.microsoft.com/office/powerpoint/2010/main" val="4093889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4" name="TextBox 3"/>
          <p:cNvSpPr txBox="1"/>
          <p:nvPr/>
        </p:nvSpPr>
        <p:spPr>
          <a:xfrm>
            <a:off x="1417320" y="1490472"/>
            <a:ext cx="9518904" cy="3785652"/>
          </a:xfrm>
          <a:prstGeom prst="rect">
            <a:avLst/>
          </a:prstGeom>
          <a:noFill/>
        </p:spPr>
        <p:txBody>
          <a:bodyPr wrap="square" rtlCol="0">
            <a:spAutoFit/>
          </a:bodyPr>
          <a:lstStyle/>
          <a:p>
            <a:pPr>
              <a:lnSpc>
                <a:spcPct val="150000"/>
              </a:lnSpc>
            </a:pPr>
            <a:r>
              <a:rPr lang="en-US" altLang="zh-CN" sz="2000" dirty="0"/>
              <a:t>GMM</a:t>
            </a:r>
            <a:r>
              <a:rPr lang="zh-CN" altLang="en-US" sz="2000" dirty="0"/>
              <a:t>实际上是一个生成模型，其目的是在得到</a:t>
            </a:r>
            <a:r>
              <a:rPr lang="en-US" altLang="zh-CN" sz="2000" dirty="0"/>
              <a:t>10</a:t>
            </a:r>
            <a:r>
              <a:rPr lang="zh-CN" altLang="en-US" sz="2000" dirty="0"/>
              <a:t>个高斯分布混合成的分布模型之后，生成服从当前分布形式的新样本，这个新样本与原始数据</a:t>
            </a:r>
            <a:r>
              <a:rPr lang="en-US" altLang="zh-CN" sz="2000" dirty="0"/>
              <a:t>	</a:t>
            </a:r>
            <a:r>
              <a:rPr lang="zh-CN" altLang="en-US" sz="2000" dirty="0"/>
              <a:t>分布相似</a:t>
            </a: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r>
              <a:rPr lang="en-US" altLang="zh-CN" sz="2000" dirty="0" err="1"/>
              <a:t>Xnew</a:t>
            </a:r>
            <a:r>
              <a:rPr lang="en-US" altLang="zh-CN" sz="2000" dirty="0"/>
              <a:t> = gmm10.sample(200)[0] </a:t>
            </a:r>
          </a:p>
          <a:p>
            <a:pPr>
              <a:lnSpc>
                <a:spcPct val="150000"/>
              </a:lnSpc>
            </a:pPr>
            <a:r>
              <a:rPr lang="en-US" altLang="zh-CN" sz="2000" dirty="0" err="1"/>
              <a:t>plt.scatter</a:t>
            </a:r>
            <a:r>
              <a:rPr lang="en-US" altLang="zh-CN" sz="2000" dirty="0"/>
              <a:t>(</a:t>
            </a:r>
            <a:r>
              <a:rPr lang="en-US" altLang="zh-CN" sz="2000" dirty="0" err="1"/>
              <a:t>Xnew</a:t>
            </a:r>
            <a:r>
              <a:rPr lang="en-US" altLang="zh-CN" sz="2000" dirty="0"/>
              <a:t>[:, 0], </a:t>
            </a:r>
            <a:r>
              <a:rPr lang="en-US" altLang="zh-CN" sz="2000" dirty="0" err="1"/>
              <a:t>Xnew</a:t>
            </a:r>
            <a:r>
              <a:rPr lang="en-US" altLang="zh-CN" sz="2000" dirty="0"/>
              <a:t>[:, 1])</a:t>
            </a:r>
          </a:p>
          <a:p>
            <a:pPr>
              <a:lnSpc>
                <a:spcPct val="150000"/>
              </a:lnSpc>
            </a:pPr>
            <a:r>
              <a:rPr lang="en-US" altLang="zh-CN" sz="2000" dirty="0" err="1"/>
              <a:t>plt.show</a:t>
            </a:r>
            <a:r>
              <a:rPr lang="en-US" altLang="zh-CN" sz="2000" dirty="0"/>
              <a:t>()</a:t>
            </a:r>
            <a:endParaRPr lang="zh-CN" altLang="en-US" sz="20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9813" y="2578604"/>
            <a:ext cx="5486411" cy="3657607"/>
          </a:xfrm>
          <a:prstGeom prst="rect">
            <a:avLst/>
          </a:prstGeom>
        </p:spPr>
      </p:pic>
      <p:sp>
        <p:nvSpPr>
          <p:cNvPr id="6" name="TextBox 5"/>
          <p:cNvSpPr txBox="1"/>
          <p:nvPr/>
        </p:nvSpPr>
        <p:spPr>
          <a:xfrm>
            <a:off x="2715768" y="415984"/>
            <a:ext cx="6675120" cy="707886"/>
          </a:xfrm>
          <a:prstGeom prst="rect">
            <a:avLst/>
          </a:prstGeom>
          <a:noFill/>
        </p:spPr>
        <p:txBody>
          <a:bodyPr wrap="square" rtlCol="0">
            <a:spAutoFit/>
          </a:bodyPr>
          <a:lstStyle/>
          <a:p>
            <a:r>
              <a:rPr lang="zh-CN" altLang="en-US" sz="4000" dirty="0"/>
              <a:t>非线性边界数据的</a:t>
            </a:r>
            <a:r>
              <a:rPr lang="en-US" altLang="zh-CN" sz="4000" dirty="0"/>
              <a:t>GMM</a:t>
            </a:r>
            <a:r>
              <a:rPr lang="zh-CN" altLang="en-US" sz="4000" dirty="0"/>
              <a:t>聚类</a:t>
            </a:r>
          </a:p>
        </p:txBody>
      </p:sp>
    </p:spTree>
    <p:extLst>
      <p:ext uri="{BB962C8B-B14F-4D97-AF65-F5344CB8AC3E}">
        <p14:creationId xmlns:p14="http://schemas.microsoft.com/office/powerpoint/2010/main" val="1539941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397696"/>
            <a:ext cx="7370064" cy="707886"/>
          </a:xfrm>
          <a:prstGeom prst="rect">
            <a:avLst/>
          </a:prstGeom>
          <a:noFill/>
        </p:spPr>
        <p:txBody>
          <a:bodyPr wrap="square" rtlCol="0">
            <a:spAutoFit/>
          </a:bodyPr>
          <a:lstStyle/>
          <a:p>
            <a:pPr algn="ctr"/>
            <a:r>
              <a:rPr lang="en-US" altLang="zh-CN" sz="4000" dirty="0"/>
              <a:t>GMM</a:t>
            </a:r>
            <a:r>
              <a:rPr lang="zh-CN" altLang="en-US" sz="4000" dirty="0"/>
              <a:t>模型中成分个数的确定</a:t>
            </a:r>
          </a:p>
        </p:txBody>
      </p:sp>
      <mc:AlternateContent xmlns:mc="http://schemas.openxmlformats.org/markup-compatibility/2006" xmlns:a14="http://schemas.microsoft.com/office/drawing/2010/main">
        <mc:Choice Requires="a14">
          <p:sp>
            <p:nvSpPr>
              <p:cNvPr id="4" name="矩形 3"/>
              <p:cNvSpPr/>
              <p:nvPr/>
            </p:nvSpPr>
            <p:spPr>
              <a:xfrm>
                <a:off x="1348740" y="1103033"/>
                <a:ext cx="9079992" cy="1938992"/>
              </a:xfrm>
              <a:prstGeom prst="rect">
                <a:avLst/>
              </a:prstGeom>
            </p:spPr>
            <p:txBody>
              <a:bodyPr wrap="square">
                <a:spAutoFit/>
              </a:bodyPr>
              <a:lstStyle/>
              <a:p>
                <a:pPr>
                  <a:lnSpc>
                    <a:spcPct val="150000"/>
                  </a:lnSpc>
                </a:pPr>
                <a:r>
                  <a:rPr lang="zh-CN" altLang="en-US" sz="2000" dirty="0"/>
                  <a:t>作为一种生成模型，</a:t>
                </a:r>
                <a:r>
                  <a:rPr lang="en-US" altLang="zh-CN" sz="2000" dirty="0"/>
                  <a:t>GMM </a:t>
                </a:r>
                <a:r>
                  <a:rPr lang="zh-CN" altLang="en-US" sz="2000" dirty="0"/>
                  <a:t>提供了一种确定数据集最优成分数量的方法。</a:t>
                </a:r>
              </a:p>
              <a:p>
                <a:pPr>
                  <a:lnSpc>
                    <a:spcPct val="150000"/>
                  </a:lnSpc>
                </a:pPr>
                <a:r>
                  <a:rPr lang="zh-CN" altLang="en-US" sz="2000" dirty="0"/>
                  <a:t>赤池信息量准则（</a:t>
                </a:r>
                <a:r>
                  <a:rPr lang="en-US" altLang="zh-CN" sz="2000" dirty="0" err="1"/>
                  <a:t>Akaike</a:t>
                </a:r>
                <a:r>
                  <a:rPr lang="en-US" altLang="zh-CN" sz="2000" dirty="0"/>
                  <a:t> information criterion) </a:t>
                </a:r>
                <a:r>
                  <a:rPr lang="en-US" altLang="zh-CN" sz="2000" dirty="0">
                    <a:hlinkClick r:id="rId3"/>
                  </a:rPr>
                  <a:t>AIC</a:t>
                </a:r>
                <a:r>
                  <a:rPr lang="zh-CN" altLang="en-US" sz="2000" dirty="0"/>
                  <a:t>：</a:t>
                </a:r>
                <a14:m>
                  <m:oMath xmlns:m="http://schemas.openxmlformats.org/officeDocument/2006/math">
                    <m:r>
                      <a:rPr lang="en-US" altLang="zh-CN" sz="2000" i="1" dirty="0">
                        <a:latin typeface="Cambria Math"/>
                      </a:rPr>
                      <m:t>𝐴𝐼𝐶</m:t>
                    </m:r>
                    <m:r>
                      <a:rPr lang="en-US" altLang="zh-CN" sz="2000" b="0" i="1" dirty="0" smtClean="0">
                        <a:latin typeface="Cambria Math"/>
                      </a:rPr>
                      <m:t>=2</m:t>
                    </m:r>
                    <m:r>
                      <a:rPr lang="en-US" altLang="zh-CN" sz="2000" b="0" i="1" dirty="0" smtClean="0">
                        <a:latin typeface="Cambria Math"/>
                      </a:rPr>
                      <m:t>𝑘</m:t>
                    </m:r>
                    <m:r>
                      <a:rPr lang="en-US" altLang="zh-CN" sz="2000" b="0" i="1" dirty="0" smtClean="0">
                        <a:latin typeface="Cambria Math"/>
                      </a:rPr>
                      <m:t>−2</m:t>
                    </m:r>
                    <m:r>
                      <a:rPr lang="en-US" altLang="zh-CN" sz="2000" b="0" i="1" dirty="0" smtClean="0">
                        <a:latin typeface="Cambria Math"/>
                      </a:rPr>
                      <m:t>𝑙𝑛</m:t>
                    </m:r>
                    <m:r>
                      <a:rPr lang="en-US" altLang="zh-CN" sz="2000" b="0" i="1" dirty="0" smtClean="0">
                        <a:latin typeface="Cambria Math"/>
                      </a:rPr>
                      <m:t>(</m:t>
                    </m:r>
                    <m:r>
                      <a:rPr lang="en-US" altLang="zh-CN" sz="2000" b="0" i="1" dirty="0" smtClean="0">
                        <a:latin typeface="Cambria Math"/>
                      </a:rPr>
                      <m:t>𝐿</m:t>
                    </m:r>
                    <m:r>
                      <a:rPr lang="en-US" altLang="zh-CN" sz="2000" b="0" i="1" dirty="0" smtClean="0">
                        <a:latin typeface="Cambria Math"/>
                      </a:rPr>
                      <m:t>)</m:t>
                    </m:r>
                  </m:oMath>
                </a14:m>
                <a:endParaRPr lang="en-US" altLang="zh-CN" sz="2000" i="1" dirty="0"/>
              </a:p>
              <a:p>
                <a:pPr>
                  <a:lnSpc>
                    <a:spcPct val="150000"/>
                  </a:lnSpc>
                </a:pPr>
                <a:r>
                  <a:rPr lang="zh-CN" altLang="en-US" sz="2000" dirty="0"/>
                  <a:t>贝叶斯信息准则（</a:t>
                </a:r>
                <a:r>
                  <a:rPr lang="en-US" altLang="zh-CN" sz="2000" dirty="0"/>
                  <a:t>Bayesian information criterion) </a:t>
                </a:r>
                <a:r>
                  <a:rPr lang="en-US" altLang="zh-CN" sz="2000" dirty="0">
                    <a:hlinkClick r:id="rId4"/>
                  </a:rPr>
                  <a:t>BIC</a:t>
                </a:r>
                <a:r>
                  <a:rPr lang="zh-CN" altLang="en-US" sz="2000" dirty="0"/>
                  <a:t>：</a:t>
                </a:r>
                <a14:m>
                  <m:oMath xmlns:m="http://schemas.openxmlformats.org/officeDocument/2006/math">
                    <m:r>
                      <a:rPr lang="en-US" altLang="zh-CN" sz="2000" b="0" i="1" smtClean="0">
                        <a:latin typeface="Cambria Math"/>
                      </a:rPr>
                      <m:t>𝐵𝐼𝐶</m:t>
                    </m:r>
                    <m:r>
                      <a:rPr lang="en-US" altLang="zh-CN" sz="2000" b="0" i="1" smtClean="0">
                        <a:latin typeface="Cambria Math"/>
                      </a:rPr>
                      <m:t>=</m:t>
                    </m:r>
                    <m:r>
                      <a:rPr lang="en-US" altLang="zh-CN" sz="2000" b="0" i="1" smtClean="0">
                        <a:latin typeface="Cambria Math"/>
                      </a:rPr>
                      <m:t>𝑘𝑙𝑛</m:t>
                    </m:r>
                    <m:d>
                      <m:dPr>
                        <m:ctrlPr>
                          <a:rPr lang="en-US" altLang="zh-CN" sz="2000" b="0" i="1" smtClean="0">
                            <a:latin typeface="Cambria Math" panose="02040503050406030204" pitchFamily="18" charset="0"/>
                          </a:rPr>
                        </m:ctrlPr>
                      </m:dPr>
                      <m:e>
                        <m:r>
                          <a:rPr lang="en-US" altLang="zh-CN" sz="2000" b="0" i="1" smtClean="0">
                            <a:latin typeface="Cambria Math"/>
                          </a:rPr>
                          <m:t>𝑛</m:t>
                        </m:r>
                      </m:e>
                    </m:d>
                    <m:r>
                      <a:rPr lang="en-US" altLang="zh-CN" sz="2000" b="0" i="1" smtClean="0">
                        <a:latin typeface="Cambria Math"/>
                      </a:rPr>
                      <m:t>−2</m:t>
                    </m:r>
                    <m:r>
                      <a:rPr lang="en-US" altLang="zh-CN" sz="2000" b="0" i="1" smtClean="0">
                        <a:latin typeface="Cambria Math"/>
                      </a:rPr>
                      <m:t>𝑙𝑛</m:t>
                    </m:r>
                    <m:r>
                      <a:rPr lang="en-US" altLang="zh-CN" sz="2000" b="0" i="1" smtClean="0">
                        <a:latin typeface="Cambria Math"/>
                      </a:rPr>
                      <m:t>⁡(</m:t>
                    </m:r>
                    <m:r>
                      <a:rPr lang="en-US" altLang="zh-CN" sz="2000" b="0" i="1" smtClean="0">
                        <a:latin typeface="Cambria Math"/>
                      </a:rPr>
                      <m:t>𝐿</m:t>
                    </m:r>
                    <m:r>
                      <a:rPr lang="en-US" altLang="zh-CN" sz="2000" b="0" i="1" smtClean="0">
                        <a:latin typeface="Cambria Math"/>
                      </a:rPr>
                      <m:t>)</m:t>
                    </m:r>
                  </m:oMath>
                </a14:m>
                <a:endParaRPr lang="en-US" altLang="zh-CN" sz="2000" i="1" dirty="0"/>
              </a:p>
              <a:p>
                <a:pPr>
                  <a:lnSpc>
                    <a:spcPct val="150000"/>
                  </a:lnSpc>
                </a:pPr>
                <a:r>
                  <a:rPr lang="zh-CN" altLang="en-US" sz="2000" dirty="0"/>
                  <a:t>其中，</a:t>
                </a:r>
                <a:r>
                  <a:rPr lang="en-US" altLang="zh-CN" sz="2000" dirty="0"/>
                  <a:t>k</a:t>
                </a:r>
                <a:r>
                  <a:rPr lang="zh-CN" altLang="en-US" sz="2000" dirty="0"/>
                  <a:t>为成分个数，</a:t>
                </a:r>
                <a:r>
                  <a:rPr lang="en-US" altLang="zh-CN" sz="2000" dirty="0"/>
                  <a:t>n</a:t>
                </a:r>
                <a:r>
                  <a:rPr lang="zh-CN" altLang="en-US" sz="2000" dirty="0"/>
                  <a:t>为样本量，</a:t>
                </a:r>
                <a:r>
                  <a:rPr lang="en-US" altLang="zh-CN" sz="2000" dirty="0"/>
                  <a:t>L</a:t>
                </a:r>
                <a:r>
                  <a:rPr lang="zh-CN" altLang="en-US" sz="2000" dirty="0"/>
                  <a:t>为似然函数。</a:t>
                </a:r>
                <a:endParaRPr lang="en-US" altLang="zh-CN" sz="2000" dirty="0"/>
              </a:p>
            </p:txBody>
          </p:sp>
        </mc:Choice>
        <mc:Fallback xmlns="">
          <p:sp>
            <p:nvSpPr>
              <p:cNvPr id="4" name="矩形 3"/>
              <p:cNvSpPr>
                <a:spLocks noRot="1" noChangeAspect="1" noMove="1" noResize="1" noEditPoints="1" noAdjustHandles="1" noChangeArrowheads="1" noChangeShapeType="1" noTextEdit="1"/>
              </p:cNvSpPr>
              <p:nvPr/>
            </p:nvSpPr>
            <p:spPr>
              <a:xfrm>
                <a:off x="1348740" y="1103033"/>
                <a:ext cx="9079992" cy="1938992"/>
              </a:xfrm>
              <a:prstGeom prst="rect">
                <a:avLst/>
              </a:prstGeom>
              <a:blipFill rotWithShape="1">
                <a:blip r:embed="rId5"/>
                <a:stretch>
                  <a:fillRect l="-671" b="-1887"/>
                </a:stretch>
              </a:blipFill>
            </p:spPr>
            <p:txBody>
              <a:bodyPr/>
              <a:lstStyle/>
              <a:p>
                <a:r>
                  <a:rPr lang="zh-CN" altLang="en-US">
                    <a:noFill/>
                  </a:rPr>
                  <a:t> </a:t>
                </a:r>
              </a:p>
            </p:txBody>
          </p:sp>
        </mc:Fallback>
      </mc:AlternateContent>
      <p:sp>
        <p:nvSpPr>
          <p:cNvPr id="6" name="矩形 5"/>
          <p:cNvSpPr/>
          <p:nvPr/>
        </p:nvSpPr>
        <p:spPr>
          <a:xfrm>
            <a:off x="1348740" y="2957791"/>
            <a:ext cx="8705088" cy="3785652"/>
          </a:xfrm>
          <a:prstGeom prst="rect">
            <a:avLst/>
          </a:prstGeom>
        </p:spPr>
        <p:txBody>
          <a:bodyPr wrap="square">
            <a:spAutoFit/>
          </a:bodyPr>
          <a:lstStyle/>
          <a:p>
            <a:pPr>
              <a:lnSpc>
                <a:spcPct val="150000"/>
              </a:lnSpc>
            </a:pPr>
            <a:r>
              <a:rPr lang="en-US" altLang="zh-CN" sz="2000" dirty="0" err="1"/>
              <a:t>n_components</a:t>
            </a:r>
            <a:r>
              <a:rPr lang="en-US" altLang="zh-CN" sz="2000" dirty="0"/>
              <a:t> = </a:t>
            </a:r>
            <a:r>
              <a:rPr lang="en-US" altLang="zh-CN" sz="2000" dirty="0" err="1"/>
              <a:t>np.arange</a:t>
            </a:r>
            <a:r>
              <a:rPr lang="en-US" altLang="zh-CN" sz="2000" dirty="0"/>
              <a:t>(1, 21)</a:t>
            </a:r>
          </a:p>
          <a:p>
            <a:pPr>
              <a:lnSpc>
                <a:spcPct val="150000"/>
              </a:lnSpc>
            </a:pPr>
            <a:r>
              <a:rPr lang="en-US" altLang="zh-CN" sz="2000" dirty="0"/>
              <a:t>models = [GMM(n, </a:t>
            </a:r>
            <a:r>
              <a:rPr lang="en-US" altLang="zh-CN" sz="2000" dirty="0" err="1"/>
              <a:t>covariance_type</a:t>
            </a:r>
            <a:r>
              <a:rPr lang="en-US" altLang="zh-CN" sz="2000" dirty="0"/>
              <a:t>='full', </a:t>
            </a:r>
            <a:r>
              <a:rPr lang="en-US" altLang="zh-CN" sz="2000" dirty="0" err="1"/>
              <a:t>random_state</a:t>
            </a:r>
            <a:r>
              <a:rPr lang="en-US" altLang="zh-CN" sz="2000" dirty="0"/>
              <a:t>=666).fit(</a:t>
            </a:r>
            <a:r>
              <a:rPr lang="en-US" altLang="zh-CN" sz="2000" dirty="0" err="1"/>
              <a:t>Xmoon</a:t>
            </a:r>
            <a:r>
              <a:rPr lang="en-US" altLang="zh-CN" sz="2000" dirty="0"/>
              <a:t>)</a:t>
            </a:r>
          </a:p>
          <a:p>
            <a:pPr>
              <a:lnSpc>
                <a:spcPct val="150000"/>
              </a:lnSpc>
            </a:pPr>
            <a:r>
              <a:rPr lang="en-US" altLang="zh-CN" sz="2000" dirty="0"/>
              <a:t>          for n in </a:t>
            </a:r>
            <a:r>
              <a:rPr lang="en-US" altLang="zh-CN" sz="2000" dirty="0" err="1"/>
              <a:t>n_components</a:t>
            </a:r>
            <a:r>
              <a:rPr lang="en-US" altLang="zh-CN" sz="2000" dirty="0"/>
              <a:t>]</a:t>
            </a:r>
          </a:p>
          <a:p>
            <a:pPr>
              <a:lnSpc>
                <a:spcPct val="150000"/>
              </a:lnSpc>
            </a:pPr>
            <a:r>
              <a:rPr lang="en-US" altLang="zh-CN" sz="2000" dirty="0" err="1"/>
              <a:t>plt.plot</a:t>
            </a:r>
            <a:r>
              <a:rPr lang="en-US" altLang="zh-CN" sz="2000" dirty="0"/>
              <a:t>(</a:t>
            </a:r>
            <a:r>
              <a:rPr lang="en-US" altLang="zh-CN" sz="2000" dirty="0" err="1"/>
              <a:t>n_components</a:t>
            </a:r>
            <a:r>
              <a:rPr lang="en-US" altLang="zh-CN" sz="2000" dirty="0"/>
              <a:t>, [</a:t>
            </a:r>
            <a:r>
              <a:rPr lang="en-US" altLang="zh-CN" sz="2000" dirty="0" err="1"/>
              <a:t>m.bic</a:t>
            </a:r>
            <a:r>
              <a:rPr lang="en-US" altLang="zh-CN" sz="2000" dirty="0"/>
              <a:t>(</a:t>
            </a:r>
            <a:r>
              <a:rPr lang="en-US" altLang="zh-CN" sz="2000" dirty="0" err="1"/>
              <a:t>Xmoon</a:t>
            </a:r>
            <a:r>
              <a:rPr lang="en-US" altLang="zh-CN" sz="2000" dirty="0"/>
              <a:t>) for m in models], label='BIC')</a:t>
            </a:r>
          </a:p>
          <a:p>
            <a:pPr>
              <a:lnSpc>
                <a:spcPct val="150000"/>
              </a:lnSpc>
            </a:pPr>
            <a:r>
              <a:rPr lang="en-US" altLang="zh-CN" sz="2000" dirty="0" err="1"/>
              <a:t>plt.plot</a:t>
            </a:r>
            <a:r>
              <a:rPr lang="en-US" altLang="zh-CN" sz="2000" dirty="0"/>
              <a:t>(</a:t>
            </a:r>
            <a:r>
              <a:rPr lang="en-US" altLang="zh-CN" sz="2000" dirty="0" err="1"/>
              <a:t>n_components</a:t>
            </a:r>
            <a:r>
              <a:rPr lang="en-US" altLang="zh-CN" sz="2000" dirty="0"/>
              <a:t>, [</a:t>
            </a:r>
            <a:r>
              <a:rPr lang="en-US" altLang="zh-CN" sz="2000" dirty="0" err="1"/>
              <a:t>m.aic</a:t>
            </a:r>
            <a:r>
              <a:rPr lang="en-US" altLang="zh-CN" sz="2000" dirty="0"/>
              <a:t>(</a:t>
            </a:r>
            <a:r>
              <a:rPr lang="en-US" altLang="zh-CN" sz="2000" dirty="0" err="1"/>
              <a:t>Xmoon</a:t>
            </a:r>
            <a:r>
              <a:rPr lang="en-US" altLang="zh-CN" sz="2000" dirty="0"/>
              <a:t>) for m in models], label='AIC')</a:t>
            </a:r>
          </a:p>
          <a:p>
            <a:pPr>
              <a:lnSpc>
                <a:spcPct val="150000"/>
              </a:lnSpc>
            </a:pPr>
            <a:r>
              <a:rPr lang="en-US" altLang="zh-CN" sz="2000" dirty="0" err="1"/>
              <a:t>plt.legend</a:t>
            </a:r>
            <a:r>
              <a:rPr lang="en-US" altLang="zh-CN" sz="2000" dirty="0"/>
              <a:t>(</a:t>
            </a:r>
            <a:r>
              <a:rPr lang="en-US" altLang="zh-CN" sz="2000" dirty="0" err="1"/>
              <a:t>loc</a:t>
            </a:r>
            <a:r>
              <a:rPr lang="en-US" altLang="zh-CN" sz="2000" dirty="0"/>
              <a:t>='best')</a:t>
            </a:r>
          </a:p>
          <a:p>
            <a:pPr>
              <a:lnSpc>
                <a:spcPct val="150000"/>
              </a:lnSpc>
            </a:pPr>
            <a:r>
              <a:rPr lang="en-US" altLang="zh-CN" sz="2000" dirty="0" err="1"/>
              <a:t>plt.xlabel</a:t>
            </a:r>
            <a:r>
              <a:rPr lang="en-US" altLang="zh-CN" sz="2000" dirty="0"/>
              <a:t>('</a:t>
            </a:r>
            <a:r>
              <a:rPr lang="en-US" altLang="zh-CN" sz="2000" dirty="0" err="1"/>
              <a:t>n_components</a:t>
            </a:r>
            <a:r>
              <a:rPr lang="en-US" altLang="zh-CN" sz="2000" dirty="0"/>
              <a:t>')</a:t>
            </a:r>
          </a:p>
          <a:p>
            <a:pPr>
              <a:lnSpc>
                <a:spcPct val="150000"/>
              </a:lnSpc>
            </a:pPr>
            <a:r>
              <a:rPr lang="en-US" altLang="zh-CN" sz="2000" dirty="0" err="1"/>
              <a:t>plt.show</a:t>
            </a:r>
            <a:r>
              <a:rPr lang="en-US" altLang="zh-CN" sz="2000" dirty="0"/>
              <a:t>()</a:t>
            </a:r>
            <a:endParaRPr lang="zh-CN" altLang="en-US" sz="2000" dirty="0"/>
          </a:p>
        </p:txBody>
      </p:sp>
    </p:spTree>
    <p:extLst>
      <p:ext uri="{BB962C8B-B14F-4D97-AF65-F5344CB8AC3E}">
        <p14:creationId xmlns:p14="http://schemas.microsoft.com/office/powerpoint/2010/main" val="1780903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3" name="TextBox 2"/>
          <p:cNvSpPr txBox="1"/>
          <p:nvPr/>
        </p:nvSpPr>
        <p:spPr>
          <a:xfrm>
            <a:off x="2203704" y="525712"/>
            <a:ext cx="7370064" cy="707886"/>
          </a:xfrm>
          <a:prstGeom prst="rect">
            <a:avLst/>
          </a:prstGeom>
          <a:noFill/>
        </p:spPr>
        <p:txBody>
          <a:bodyPr wrap="square" rtlCol="0">
            <a:spAutoFit/>
          </a:bodyPr>
          <a:lstStyle/>
          <a:p>
            <a:pPr algn="ctr"/>
            <a:r>
              <a:rPr lang="en-US" altLang="zh-CN" sz="4000" dirty="0"/>
              <a:t>GMM</a:t>
            </a:r>
            <a:r>
              <a:rPr lang="zh-CN" altLang="en-US" sz="4000" dirty="0"/>
              <a:t>模型中成分个数的确定</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077" y="1536188"/>
            <a:ext cx="6687318" cy="4458212"/>
          </a:xfrm>
          <a:prstGeom prst="rect">
            <a:avLst/>
          </a:prstGeom>
        </p:spPr>
      </p:pic>
    </p:spTree>
    <p:extLst>
      <p:ext uri="{BB962C8B-B14F-4D97-AF65-F5344CB8AC3E}">
        <p14:creationId xmlns:p14="http://schemas.microsoft.com/office/powerpoint/2010/main" val="2430419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D05AD1C-9968-4C46-9333-1E585561A802}"/>
              </a:ext>
            </a:extLst>
          </p:cNvPr>
          <p:cNvSpPr txBox="1"/>
          <p:nvPr/>
        </p:nvSpPr>
        <p:spPr>
          <a:xfrm>
            <a:off x="1605280" y="254000"/>
            <a:ext cx="8595360" cy="584775"/>
          </a:xfrm>
          <a:prstGeom prst="rect">
            <a:avLst/>
          </a:prstGeom>
          <a:noFill/>
        </p:spPr>
        <p:txBody>
          <a:bodyPr wrap="square">
            <a:spAutoFit/>
          </a:bodyPr>
          <a:lstStyle/>
          <a:p>
            <a:pPr algn="ctr"/>
            <a:r>
              <a:rPr lang="en-US" altLang="zh-CN" sz="3200" dirty="0"/>
              <a:t>REFERENCE</a:t>
            </a:r>
            <a:endParaRPr lang="zh-CN" altLang="en-US" sz="3200" dirty="0"/>
          </a:p>
        </p:txBody>
      </p:sp>
      <p:sp>
        <p:nvSpPr>
          <p:cNvPr id="7" name="文本框 6">
            <a:extLst>
              <a:ext uri="{FF2B5EF4-FFF2-40B4-BE49-F238E27FC236}">
                <a16:creationId xmlns:a16="http://schemas.microsoft.com/office/drawing/2014/main" id="{07F9C4AE-EE9A-4A7D-BF16-69148A494685}"/>
              </a:ext>
            </a:extLst>
          </p:cNvPr>
          <p:cNvSpPr txBox="1"/>
          <p:nvPr/>
        </p:nvSpPr>
        <p:spPr>
          <a:xfrm>
            <a:off x="609600" y="838775"/>
            <a:ext cx="10972800" cy="6370975"/>
          </a:xfrm>
          <a:prstGeom prst="rect">
            <a:avLst/>
          </a:prstGeom>
          <a:noFill/>
        </p:spPr>
        <p:txBody>
          <a:bodyPr wrap="square">
            <a:spAutoFit/>
          </a:bodyPr>
          <a:lstStyle/>
          <a:p>
            <a:pPr marL="342900" indent="-342900">
              <a:buAutoNum type="arabicPeriod"/>
            </a:pPr>
            <a:r>
              <a:rPr lang="en-US" altLang="zh-CN" sz="2400" dirty="0" err="1"/>
              <a:t>V.Tresp</a:t>
            </a:r>
            <a:r>
              <a:rPr lang="en-US" altLang="zh-CN" sz="2400" dirty="0"/>
              <a:t>. Mixtures of Gaussian process. Advances in Neural Information Processing Systems, 13:654 660, 2001.</a:t>
            </a:r>
          </a:p>
          <a:p>
            <a:pPr marL="342900" indent="-342900">
              <a:buFontTx/>
              <a:buAutoNum type="arabicPeriod"/>
            </a:pPr>
            <a:r>
              <a:rPr lang="en-US" altLang="zh-CN" sz="2400" dirty="0"/>
              <a:t>C. E. Rasmussen and Z. </a:t>
            </a:r>
            <a:r>
              <a:rPr lang="en-US" altLang="zh-CN" sz="2400" dirty="0" err="1"/>
              <a:t>Ghahramani</a:t>
            </a:r>
            <a:r>
              <a:rPr lang="en-US" altLang="zh-CN" sz="2400" dirty="0"/>
              <a:t>. Infinite mixtures of Gaussian process experts. Advances in Neural Information Processing Systems, 14:881- 888 2002.</a:t>
            </a:r>
          </a:p>
          <a:p>
            <a:pPr marL="342900" indent="-342900">
              <a:buFontTx/>
              <a:buAutoNum type="arabicPeriod"/>
            </a:pPr>
            <a:r>
              <a:rPr lang="en-US" altLang="zh-CN" sz="2400" dirty="0"/>
              <a:t>E. </a:t>
            </a:r>
            <a:r>
              <a:rPr lang="en-US" altLang="zh-CN" sz="2400" dirty="0" err="1"/>
              <a:t>Meeds</a:t>
            </a:r>
            <a:r>
              <a:rPr lang="en-US" altLang="zh-CN" sz="2400" dirty="0"/>
              <a:t> and S. </a:t>
            </a:r>
            <a:r>
              <a:rPr lang="en-US" altLang="zh-CN" sz="2400" dirty="0" err="1"/>
              <a:t>Osindero</a:t>
            </a:r>
            <a:r>
              <a:rPr lang="en-US" altLang="zh-CN" sz="2400" dirty="0"/>
              <a:t>. An </a:t>
            </a:r>
            <a:r>
              <a:rPr lang="en-US" altLang="zh-CN" sz="2400" dirty="0" err="1"/>
              <a:t>altemative</a:t>
            </a:r>
            <a:r>
              <a:rPr lang="en-US" altLang="zh-CN" sz="2400" dirty="0"/>
              <a:t> infinite mixture of Gaussian process experts. Advances in Neural Information Processing Systems, 18:883- -890, 2006.</a:t>
            </a:r>
          </a:p>
          <a:p>
            <a:pPr marL="342900" indent="-342900">
              <a:buFontTx/>
              <a:buAutoNum type="arabicPeriod"/>
            </a:pPr>
            <a:r>
              <a:rPr lang="en-US" altLang="zh-CN" sz="2400" dirty="0"/>
              <a:t>C. Yuan and C. Neubauer. Variational mixture of Gaussian process experts. Advances in Neural    Information Processing Systems, 21:1897- -1904, 2009.</a:t>
            </a:r>
          </a:p>
          <a:p>
            <a:pPr marL="342900" indent="-342900">
              <a:buFontTx/>
              <a:buAutoNum type="arabicPeriod"/>
            </a:pPr>
            <a:r>
              <a:rPr lang="en-US" altLang="zh-CN" sz="2400" dirty="0"/>
              <a:t>S. Sun and x. Xu. Variational inference for infinite mixtures of Gaussian processes with applications to </a:t>
            </a:r>
            <a:r>
              <a:rPr lang="en-US" altLang="zh-CN" sz="2400" dirty="0" err="1"/>
              <a:t>raffic</a:t>
            </a:r>
            <a:r>
              <a:rPr lang="en-US" altLang="zh-CN" sz="2400" dirty="0"/>
              <a:t> flow prediction. IEEE Transactions on </a:t>
            </a:r>
            <a:r>
              <a:rPr lang="en-US" altLang="zh-CN" sz="2400" dirty="0" err="1"/>
              <a:t>ntelligent</a:t>
            </a:r>
            <a:r>
              <a:rPr lang="en-US" altLang="zh-CN" sz="2400" dirty="0"/>
              <a:t> Transportation Systems, 12:466 475, 2011.</a:t>
            </a:r>
          </a:p>
          <a:p>
            <a:pPr marL="342900" indent="-342900">
              <a:buAutoNum type="arabicPeriod"/>
            </a:pPr>
            <a:r>
              <a:rPr lang="en-US" altLang="zh-CN" sz="2400" dirty="0">
                <a:hlinkClick r:id="rId2"/>
              </a:rPr>
              <a:t>https://blog.csdn.net/lin_limin/article/details/81048411</a:t>
            </a:r>
            <a:endParaRPr lang="en-US" altLang="zh-CN" sz="2400" dirty="0"/>
          </a:p>
          <a:p>
            <a:pPr marL="342900" indent="-342900">
              <a:buAutoNum type="arabicPeriod"/>
            </a:pPr>
            <a:r>
              <a:rPr lang="en-US" altLang="zh-CN" sz="2400" dirty="0">
                <a:hlinkClick r:id="rId3"/>
              </a:rPr>
              <a:t>https://github.com/roboticcam/machine-learning-notes</a:t>
            </a:r>
            <a:endParaRPr lang="en-US" altLang="zh-CN" sz="2400" dirty="0"/>
          </a:p>
          <a:p>
            <a:pPr marL="342900" indent="-342900">
              <a:buAutoNum type="arabicPeriod"/>
            </a:pPr>
            <a:r>
              <a:rPr lang="en-US" altLang="zh-CN" sz="2400" dirty="0"/>
              <a:t>https://blog.csdn.net/u014665013/article/details/78970184</a:t>
            </a:r>
            <a:endParaRPr lang="zh-CN" altLang="en-US" sz="2400" dirty="0"/>
          </a:p>
          <a:p>
            <a:endParaRPr lang="zh-CN" altLang="en-US" sz="2400" dirty="0"/>
          </a:p>
        </p:txBody>
      </p:sp>
    </p:spTree>
    <p:extLst>
      <p:ext uri="{BB962C8B-B14F-4D97-AF65-F5344CB8AC3E}">
        <p14:creationId xmlns:p14="http://schemas.microsoft.com/office/powerpoint/2010/main" val="1211154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E52CE2A-F1C6-4157-846E-15F7CA9E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0"/>
            <a:ext cx="11064240" cy="6858000"/>
          </a:xfrm>
          <a:prstGeom prst="rect">
            <a:avLst/>
          </a:prstGeom>
        </p:spPr>
      </p:pic>
      <p:pic>
        <p:nvPicPr>
          <p:cNvPr id="9" name="图片 8">
            <a:extLst>
              <a:ext uri="{FF2B5EF4-FFF2-40B4-BE49-F238E27FC236}">
                <a16:creationId xmlns:a16="http://schemas.microsoft.com/office/drawing/2014/main" id="{1A6FBBFD-1E97-47B2-B2F9-604FB6DDC5BE}"/>
              </a:ext>
            </a:extLst>
          </p:cNvPr>
          <p:cNvPicPr>
            <a:picLocks noChangeAspect="1"/>
          </p:cNvPicPr>
          <p:nvPr/>
        </p:nvPicPr>
        <p:blipFill rotWithShape="1">
          <a:blip r:embed="rId4">
            <a:extLst>
              <a:ext uri="{28A0092B-C50C-407E-A947-70E740481C1C}">
                <a14:useLocalDpi xmlns:a14="http://schemas.microsoft.com/office/drawing/2010/main" val="0"/>
              </a:ext>
            </a:extLst>
          </a:blip>
          <a:srcRect l="70108" b="71634"/>
          <a:stretch/>
        </p:blipFill>
        <p:spPr>
          <a:xfrm>
            <a:off x="6257365" y="0"/>
            <a:ext cx="5934635" cy="4164869"/>
          </a:xfrm>
          <a:prstGeom prst="rect">
            <a:avLst/>
          </a:prstGeom>
        </p:spPr>
      </p:pic>
      <p:pic>
        <p:nvPicPr>
          <p:cNvPr id="11" name="图片 10">
            <a:extLst>
              <a:ext uri="{FF2B5EF4-FFF2-40B4-BE49-F238E27FC236}">
                <a16:creationId xmlns:a16="http://schemas.microsoft.com/office/drawing/2014/main" id="{7BF06359-0BCB-4401-9079-C8739FC2FBD4}"/>
              </a:ext>
            </a:extLst>
          </p:cNvPr>
          <p:cNvPicPr>
            <a:picLocks noChangeAspect="1"/>
          </p:cNvPicPr>
          <p:nvPr/>
        </p:nvPicPr>
        <p:blipFill rotWithShape="1">
          <a:blip r:embed="rId5">
            <a:extLst>
              <a:ext uri="{28A0092B-C50C-407E-A947-70E740481C1C}">
                <a14:useLocalDpi xmlns:a14="http://schemas.microsoft.com/office/drawing/2010/main" val="0"/>
              </a:ext>
            </a:extLst>
          </a:blip>
          <a:srcRect t="81699" r="66200"/>
          <a:stretch/>
        </p:blipFill>
        <p:spPr>
          <a:xfrm>
            <a:off x="0" y="4175997"/>
            <a:ext cx="7594600" cy="2682004"/>
          </a:xfrm>
          <a:prstGeom prst="rect">
            <a:avLst/>
          </a:prstGeom>
        </p:spPr>
      </p:pic>
      <p:sp>
        <p:nvSpPr>
          <p:cNvPr id="12" name="文本框 11">
            <a:extLst>
              <a:ext uri="{FF2B5EF4-FFF2-40B4-BE49-F238E27FC236}">
                <a16:creationId xmlns:a16="http://schemas.microsoft.com/office/drawing/2014/main" id="{F30427FB-7055-4010-B0E0-24E1D03D1298}"/>
              </a:ext>
            </a:extLst>
          </p:cNvPr>
          <p:cNvSpPr txBox="1"/>
          <p:nvPr/>
        </p:nvSpPr>
        <p:spPr>
          <a:xfrm>
            <a:off x="2289276" y="2792440"/>
            <a:ext cx="7185905" cy="1015663"/>
          </a:xfrm>
          <a:prstGeom prst="rect">
            <a:avLst/>
          </a:prstGeom>
          <a:noFill/>
        </p:spPr>
        <p:txBody>
          <a:bodyPr wrap="square" rtlCol="0">
            <a:spAutoFit/>
          </a:bodyPr>
          <a:lstStyle/>
          <a:p>
            <a:pPr algn="ctr"/>
            <a:r>
              <a:rPr lang="zh-CN" altLang="en-US" sz="6000" b="1" dirty="0">
                <a:solidFill>
                  <a:schemeClr val="accent1"/>
                </a:solidFill>
                <a:cs typeface="+mn-ea"/>
                <a:sym typeface="+mn-lt"/>
              </a:rPr>
              <a:t>谢谢观看</a:t>
            </a:r>
          </a:p>
        </p:txBody>
      </p:sp>
      <p:sp>
        <p:nvSpPr>
          <p:cNvPr id="17" name="矩形 16">
            <a:extLst>
              <a:ext uri="{FF2B5EF4-FFF2-40B4-BE49-F238E27FC236}">
                <a16:creationId xmlns:a16="http://schemas.microsoft.com/office/drawing/2014/main" id="{C45FAFDC-3B90-474E-90C6-2385413F20D4}"/>
              </a:ext>
            </a:extLst>
          </p:cNvPr>
          <p:cNvSpPr/>
          <p:nvPr/>
        </p:nvSpPr>
        <p:spPr>
          <a:xfrm>
            <a:off x="0" y="978703"/>
            <a:ext cx="510514" cy="29343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2913" y="978703"/>
            <a:ext cx="3503886" cy="1174450"/>
          </a:xfrm>
          <a:prstGeom prst="rect">
            <a:avLst/>
          </a:prstGeom>
        </p:spPr>
      </p:pic>
    </p:spTree>
    <p:extLst>
      <p:ext uri="{BB962C8B-B14F-4D97-AF65-F5344CB8AC3E}">
        <p14:creationId xmlns:p14="http://schemas.microsoft.com/office/powerpoint/2010/main" val="366045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63FADD6-0D26-4C20-B9E7-B2DC72EB12FA}"/>
              </a:ext>
            </a:extLst>
          </p:cNvPr>
          <p:cNvSpPr txBox="1"/>
          <p:nvPr/>
        </p:nvSpPr>
        <p:spPr>
          <a:xfrm>
            <a:off x="792480" y="528320"/>
            <a:ext cx="10535920" cy="1569660"/>
          </a:xfrm>
          <a:prstGeom prst="rect">
            <a:avLst/>
          </a:prstGeom>
          <a:noFill/>
        </p:spPr>
        <p:txBody>
          <a:bodyPr wrap="square">
            <a:spAutoFit/>
          </a:bodyPr>
          <a:lstStyle/>
          <a:p>
            <a:r>
              <a:rPr lang="zh-CN" altLang="en-US" sz="2400" dirty="0"/>
              <a:t>    专家混合系统由专家网络和门网络组成</a:t>
            </a:r>
            <a:r>
              <a:rPr lang="en-US" altLang="zh-CN" sz="2400" dirty="0"/>
              <a:t>,</a:t>
            </a:r>
            <a:r>
              <a:rPr lang="zh-CN" altLang="en-US" sz="2400" dirty="0"/>
              <a:t>各专家网络在输入空间的一个子集上拟合各自的目标函数</a:t>
            </a:r>
            <a:r>
              <a:rPr lang="en-US" altLang="zh-CN" sz="2400" dirty="0"/>
              <a:t>,</a:t>
            </a:r>
            <a:r>
              <a:rPr lang="zh-CN" altLang="en-US" sz="2400" dirty="0"/>
              <a:t>门网络则用于学习并决定当前的输入最适合哪个专家网络</a:t>
            </a:r>
            <a:r>
              <a:rPr lang="en-US" altLang="zh-CN" sz="2400" dirty="0"/>
              <a:t>,</a:t>
            </a:r>
            <a:r>
              <a:rPr lang="zh-CN" altLang="en-US" sz="2400" dirty="0"/>
              <a:t>或者是对各专家网络的适合程度。如果将专家混合系统作为系统的专家网络，专家混合系统嵌套在其中，则构成了递阶专家混合系统，如图</a:t>
            </a:r>
            <a:r>
              <a:rPr lang="en-US" altLang="zh-CN" sz="2400" dirty="0"/>
              <a:t>1.2</a:t>
            </a:r>
            <a:r>
              <a:rPr lang="zh-CN" altLang="en-US" sz="2400" dirty="0"/>
              <a:t>所示；</a:t>
            </a:r>
          </a:p>
        </p:txBody>
      </p:sp>
      <p:pic>
        <p:nvPicPr>
          <p:cNvPr id="4" name="图片 3">
            <a:extLst>
              <a:ext uri="{FF2B5EF4-FFF2-40B4-BE49-F238E27FC236}">
                <a16:creationId xmlns:a16="http://schemas.microsoft.com/office/drawing/2014/main" id="{7CBC9AFE-E30E-4801-BA93-3A68850A8774}"/>
              </a:ext>
            </a:extLst>
          </p:cNvPr>
          <p:cNvPicPr>
            <a:picLocks noChangeAspect="1"/>
          </p:cNvPicPr>
          <p:nvPr/>
        </p:nvPicPr>
        <p:blipFill>
          <a:blip r:embed="rId2"/>
          <a:stretch>
            <a:fillRect/>
          </a:stretch>
        </p:blipFill>
        <p:spPr>
          <a:xfrm>
            <a:off x="1686560" y="2306320"/>
            <a:ext cx="8747760" cy="4338320"/>
          </a:xfrm>
          <a:prstGeom prst="rect">
            <a:avLst/>
          </a:prstGeom>
        </p:spPr>
      </p:pic>
    </p:spTree>
    <p:extLst>
      <p:ext uri="{BB962C8B-B14F-4D97-AF65-F5344CB8AC3E}">
        <p14:creationId xmlns:p14="http://schemas.microsoft.com/office/powerpoint/2010/main" val="157846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BA2C5B44-6974-4F1E-933A-EEA04A549E76}"/>
              </a:ext>
            </a:extLst>
          </p:cNvPr>
          <p:cNvGraphicFramePr/>
          <p:nvPr>
            <p:extLst>
              <p:ext uri="{D42A27DB-BD31-4B8C-83A1-F6EECF244321}">
                <p14:modId xmlns:p14="http://schemas.microsoft.com/office/powerpoint/2010/main" val="3648090812"/>
              </p:ext>
            </p:extLst>
          </p:nvPr>
        </p:nvGraphicFramePr>
        <p:xfrm>
          <a:off x="812800" y="182880"/>
          <a:ext cx="10556240" cy="6675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19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4" name="TextBox 3"/>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sp>
        <p:nvSpPr>
          <p:cNvPr id="5" name="TextBox 4"/>
          <p:cNvSpPr txBox="1"/>
          <p:nvPr/>
        </p:nvSpPr>
        <p:spPr>
          <a:xfrm>
            <a:off x="1501879" y="1315228"/>
            <a:ext cx="9427464" cy="4436471"/>
          </a:xfrm>
          <a:prstGeom prst="rect">
            <a:avLst/>
          </a:prstGeom>
          <a:noFill/>
        </p:spPr>
        <p:txBody>
          <a:bodyPr wrap="square" rtlCol="0">
            <a:spAutoFit/>
          </a:bodyPr>
          <a:lstStyle/>
          <a:p>
            <a:pPr indent="457200">
              <a:lnSpc>
                <a:spcPct val="150000"/>
              </a:lnSpc>
            </a:pPr>
            <a:r>
              <a:rPr lang="zh-CN" altLang="en-US" sz="3200" dirty="0"/>
              <a:t>高斯混合模型（</a:t>
            </a:r>
            <a:r>
              <a:rPr lang="en-US" altLang="zh-CN" sz="3200" dirty="0"/>
              <a:t>Gaussian Mixed Model</a:t>
            </a:r>
            <a:r>
              <a:rPr lang="zh-CN" altLang="en-US" sz="3200" dirty="0"/>
              <a:t>）指的是多个高斯分布函数的线性组合，理论上</a:t>
            </a:r>
            <a:r>
              <a:rPr lang="en-US" altLang="zh-CN" sz="3200" dirty="0"/>
              <a:t>GMM</a:t>
            </a:r>
            <a:r>
              <a:rPr lang="zh-CN" altLang="en-US" sz="3200" dirty="0"/>
              <a:t>可以拟合出任意类型的分布，通常用于解决同一集合下的数据包含多个不同的分布的情况（或者是同一类分布但参数不一样，或者是不同类型的分布，比如正态分布和伯努利分布）。</a:t>
            </a:r>
          </a:p>
        </p:txBody>
      </p:sp>
    </p:spTree>
    <p:extLst>
      <p:ext uri="{BB962C8B-B14F-4D97-AF65-F5344CB8AC3E}">
        <p14:creationId xmlns:p14="http://schemas.microsoft.com/office/powerpoint/2010/main" val="307610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4" name="TextBox 3"/>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p:sp>
        <p:nvSpPr>
          <p:cNvPr id="5" name="TextBox 4"/>
          <p:cNvSpPr txBox="1"/>
          <p:nvPr/>
        </p:nvSpPr>
        <p:spPr>
          <a:xfrm>
            <a:off x="398100" y="1135687"/>
            <a:ext cx="4839526" cy="5078313"/>
          </a:xfrm>
          <a:prstGeom prst="rect">
            <a:avLst/>
          </a:prstGeom>
          <a:noFill/>
        </p:spPr>
        <p:txBody>
          <a:bodyPr wrap="square" rtlCol="0">
            <a:spAutoFit/>
          </a:bodyPr>
          <a:lstStyle/>
          <a:p>
            <a:pPr indent="457200">
              <a:lnSpc>
                <a:spcPct val="150000"/>
              </a:lnSpc>
            </a:pPr>
            <a:r>
              <a:rPr lang="zh-CN" altLang="en-US" sz="2400" dirty="0"/>
              <a:t>如右图，图中的点在我们看来明显分成两个聚类。这两个聚类中的点分别通过两个不同的正态分布随机生成而来。但是如果没有</a:t>
            </a:r>
            <a:r>
              <a:rPr lang="en-US" altLang="zh-CN" sz="2400" dirty="0"/>
              <a:t>GMM</a:t>
            </a:r>
            <a:r>
              <a:rPr lang="zh-CN" altLang="en-US" sz="2400" dirty="0"/>
              <a:t>，那么只能用一个的二维高斯分布来描述右图中的数据。图中的椭圆即为二倍标准差的正态分布椭圆。这显然不太合理，毕竟肉眼一看就觉得应该把它们分成两类。</a:t>
            </a:r>
          </a:p>
        </p:txBody>
      </p:sp>
      <p:pic>
        <p:nvPicPr>
          <p:cNvPr id="1026" name="Picture 2" descr="图1">
            <a:extLst>
              <a:ext uri="{FF2B5EF4-FFF2-40B4-BE49-F238E27FC236}">
                <a16:creationId xmlns:a16="http://schemas.microsoft.com/office/drawing/2014/main" id="{049ACF53-28B3-4753-8ACB-0D331BF1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255" y="1444727"/>
            <a:ext cx="6145313" cy="445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89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4" name="TextBox 3"/>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a:t>
            </a:r>
          </a:p>
        </p:txBody>
      </p:sp>
      <mc:AlternateContent xmlns:mc="http://schemas.openxmlformats.org/markup-compatibility/2006" xmlns:a14="http://schemas.microsoft.com/office/drawing/2010/main">
        <mc:Choice Requires="a14">
          <p:sp>
            <p:nvSpPr>
              <p:cNvPr id="5" name="TextBox 4"/>
              <p:cNvSpPr txBox="1"/>
              <p:nvPr/>
            </p:nvSpPr>
            <p:spPr>
              <a:xfrm>
                <a:off x="331451" y="1137899"/>
                <a:ext cx="5412124" cy="5594032"/>
              </a:xfrm>
              <a:prstGeom prst="rect">
                <a:avLst/>
              </a:prstGeom>
              <a:noFill/>
            </p:spPr>
            <p:txBody>
              <a:bodyPr wrap="square" rtlCol="0">
                <a:spAutoFit/>
              </a:bodyPr>
              <a:lstStyle/>
              <a:p>
                <a:pPr indent="457200">
                  <a:lnSpc>
                    <a:spcPct val="150000"/>
                  </a:lnSpc>
                </a:pPr>
                <a:r>
                  <a:rPr lang="zh-CN" altLang="en-US" dirty="0"/>
                  <a:t>这时候就可以使用</a:t>
                </a:r>
                <a:r>
                  <a:rPr lang="en-US" altLang="zh-CN" dirty="0"/>
                  <a:t>GMM</a:t>
                </a:r>
                <a:r>
                  <a:rPr lang="zh-CN" altLang="en-US" dirty="0"/>
                  <a:t>了！如右图，数据在平面上的空间分布和之前一样，这时使用两个二维高斯分布来描述图</a:t>
                </a:r>
                <a:r>
                  <a:rPr lang="en-US" altLang="zh-CN" dirty="0"/>
                  <a:t>2</a:t>
                </a:r>
                <a:r>
                  <a:rPr lang="zh-CN" altLang="en-US" dirty="0"/>
                  <a:t>中的数据，分别记为</a:t>
                </a:r>
                <a:r>
                  <a:rPr lang="en-US" altLang="zh-CN" dirty="0"/>
                  <a:t> </a:t>
                </a:r>
                <a14:m>
                  <m:oMath xmlns:m="http://schemas.openxmlformats.org/officeDocument/2006/math">
                    <m:r>
                      <m:rPr>
                        <m:sty m:val="p"/>
                      </m:rPr>
                      <a:rPr lang="en-US" altLang="zh-CN" dirty="0">
                        <a:latin typeface="Cambria Math"/>
                      </a:rPr>
                      <m:t>N</m:t>
                    </m:r>
                    <m:d>
                      <m:dPr>
                        <m:ctrlPr>
                          <a:rPr lang="en-US" altLang="zh-CN" i="1" dirty="0" smtClean="0">
                            <a:latin typeface="Cambria Math" panose="02040503050406030204" pitchFamily="18" charset="0"/>
                          </a:rPr>
                        </m:ctrlPr>
                      </m:dPr>
                      <m:e>
                        <m:r>
                          <a:rPr lang="en-US" altLang="zh-CN" i="1" dirty="0" smtClean="0">
                            <a:latin typeface="Cambria Math"/>
                          </a:rPr>
                          <m:t> </m:t>
                        </m:r>
                        <m:sSub>
                          <m:sSubPr>
                            <m:ctrlPr>
                              <a:rPr lang="en-US" altLang="zh-CN" i="1" dirty="0" smtClean="0">
                                <a:latin typeface="Cambria Math" panose="02040503050406030204" pitchFamily="18" charset="0"/>
                              </a:rPr>
                            </m:ctrlPr>
                          </m:sSubPr>
                          <m:e>
                            <m:r>
                              <a:rPr lang="zh-CN" altLang="en-US" i="1" dirty="0" smtClean="0">
                                <a:latin typeface="Cambria Math"/>
                              </a:rPr>
                              <m:t>𝜇</m:t>
                            </m:r>
                          </m:e>
                          <m:sub>
                            <m:r>
                              <a:rPr lang="en-US" altLang="zh-CN" b="0" i="1" dirty="0" smtClean="0">
                                <a:latin typeface="Cambria Math"/>
                              </a:rPr>
                              <m:t>1</m:t>
                            </m:r>
                          </m:sub>
                        </m:sSub>
                        <m:r>
                          <a:rPr lang="en-US" altLang="zh-CN" i="1" dirty="0" smtClean="0">
                            <a:latin typeface="Cambria Math"/>
                          </a:rPr>
                          <m:t> , </m:t>
                        </m:r>
                        <m:sSub>
                          <m:sSubPr>
                            <m:ctrlPr>
                              <a:rPr lang="en-US" altLang="zh-CN" i="1" dirty="0" smtClean="0">
                                <a:latin typeface="Cambria Math" panose="02040503050406030204" pitchFamily="18" charset="0"/>
                              </a:rPr>
                            </m:ctrlPr>
                          </m:sSubPr>
                          <m:e>
                            <m:r>
                              <m:rPr>
                                <m:sty m:val="p"/>
                              </m:rPr>
                              <a:rPr lang="el-GR" altLang="zh-CN" i="1" dirty="0" smtClean="0">
                                <a:latin typeface="Cambria Math"/>
                                <a:ea typeface="Cambria Math"/>
                              </a:rPr>
                              <m:t>Σ</m:t>
                            </m:r>
                          </m:e>
                          <m:sub>
                            <m:r>
                              <a:rPr lang="en-US" altLang="zh-CN" b="0" i="1" dirty="0" smtClean="0">
                                <a:latin typeface="Cambria Math"/>
                              </a:rPr>
                              <m:t>1</m:t>
                            </m:r>
                          </m:sub>
                        </m:sSub>
                      </m:e>
                    </m:d>
                    <m:r>
                      <a:rPr lang="en-US" altLang="zh-CN" b="0" i="0" dirty="0" smtClean="0">
                        <a:latin typeface="Cambria Math"/>
                      </a:rPr>
                      <m:t>,</m:t>
                    </m:r>
                  </m:oMath>
                </a14:m>
                <a:r>
                  <a:rPr lang="en-US" altLang="zh-CN" dirty="0"/>
                  <a:t> </a:t>
                </a:r>
                <a:r>
                  <a:rPr lang="zh-CN" altLang="en-US" dirty="0"/>
                  <a:t>和</a:t>
                </a:r>
                <a14:m>
                  <m:oMath xmlns:m="http://schemas.openxmlformats.org/officeDocument/2006/math">
                    <m:r>
                      <m:rPr>
                        <m:sty m:val="p"/>
                      </m:rPr>
                      <a:rPr lang="en-US" altLang="zh-CN" dirty="0">
                        <a:latin typeface="Cambria Math"/>
                      </a:rPr>
                      <m:t>N</m:t>
                    </m:r>
                    <m:d>
                      <m:dPr>
                        <m:ctrlPr>
                          <a:rPr lang="en-US" altLang="zh-CN" i="1" dirty="0">
                            <a:latin typeface="Cambria Math" panose="02040503050406030204" pitchFamily="18" charset="0"/>
                          </a:rPr>
                        </m:ctrlPr>
                      </m:dPr>
                      <m:e>
                        <m:r>
                          <a:rPr lang="en-US" altLang="zh-CN" i="1" dirty="0">
                            <a:latin typeface="Cambria Math"/>
                          </a:rPr>
                          <m:t> </m:t>
                        </m:r>
                        <m:sSub>
                          <m:sSubPr>
                            <m:ctrlPr>
                              <a:rPr lang="en-US" altLang="zh-CN" i="1" dirty="0">
                                <a:latin typeface="Cambria Math" panose="02040503050406030204" pitchFamily="18" charset="0"/>
                              </a:rPr>
                            </m:ctrlPr>
                          </m:sSubPr>
                          <m:e>
                            <m:r>
                              <a:rPr lang="zh-CN" altLang="en-US" i="1" dirty="0">
                                <a:latin typeface="Cambria Math"/>
                              </a:rPr>
                              <m:t>𝜇</m:t>
                            </m:r>
                          </m:e>
                          <m:sub>
                            <m:r>
                              <a:rPr lang="en-US" altLang="zh-CN" b="0" i="1" dirty="0" smtClean="0">
                                <a:latin typeface="Cambria Math"/>
                              </a:rPr>
                              <m:t>2</m:t>
                            </m:r>
                          </m:sub>
                        </m:sSub>
                        <m:r>
                          <a:rPr lang="en-US" altLang="zh-CN" i="1" dirty="0">
                            <a:latin typeface="Cambria Math"/>
                          </a:rPr>
                          <m:t> , </m:t>
                        </m:r>
                        <m:sSub>
                          <m:sSubPr>
                            <m:ctrlPr>
                              <a:rPr lang="en-US" altLang="zh-CN" i="1" dirty="0">
                                <a:latin typeface="Cambria Math" panose="02040503050406030204" pitchFamily="18" charset="0"/>
                              </a:rPr>
                            </m:ctrlPr>
                          </m:sSubPr>
                          <m:e>
                            <m:r>
                              <m:rPr>
                                <m:sty m:val="p"/>
                              </m:rPr>
                              <a:rPr lang="el-GR" altLang="zh-CN" i="1" dirty="0">
                                <a:latin typeface="Cambria Math"/>
                                <a:ea typeface="Cambria Math"/>
                              </a:rPr>
                              <m:t>Σ</m:t>
                            </m:r>
                          </m:e>
                          <m:sub>
                            <m:r>
                              <a:rPr lang="en-US" altLang="zh-CN" b="0" i="1" dirty="0" smtClean="0">
                                <a:latin typeface="Cambria Math"/>
                                <a:ea typeface="Cambria Math"/>
                              </a:rPr>
                              <m:t>2</m:t>
                            </m:r>
                          </m:sub>
                        </m:sSub>
                      </m:e>
                    </m:d>
                  </m:oMath>
                </a14:m>
                <a:r>
                  <a:rPr lang="en-US" altLang="zh-CN" dirty="0"/>
                  <a:t>. </a:t>
                </a:r>
                <a:r>
                  <a:rPr lang="zh-CN" altLang="en-US" dirty="0"/>
                  <a:t>图中的两个椭圆分别是这两个高斯分布的二倍标准差椭圆。可以看到使用两个二维高斯分布来描述图中的数据显然更合理。实际上图中的两个聚类的中的点是通过两个不同的正态分布随机生成而来。如果将两个二维高斯分布</a:t>
                </a:r>
                <a14:m>
                  <m:oMath xmlns:m="http://schemas.openxmlformats.org/officeDocument/2006/math">
                    <m:r>
                      <m:rPr>
                        <m:sty m:val="p"/>
                      </m:rPr>
                      <a:rPr lang="en-US" altLang="zh-CN" dirty="0">
                        <a:latin typeface="Cambria Math"/>
                      </a:rPr>
                      <m:t>N</m:t>
                    </m:r>
                    <m:d>
                      <m:dPr>
                        <m:ctrlPr>
                          <a:rPr lang="en-US" altLang="zh-CN" i="1" dirty="0">
                            <a:latin typeface="Cambria Math" panose="02040503050406030204" pitchFamily="18" charset="0"/>
                          </a:rPr>
                        </m:ctrlPr>
                      </m:dPr>
                      <m:e>
                        <m:r>
                          <a:rPr lang="en-US" altLang="zh-CN" i="1" dirty="0">
                            <a:latin typeface="Cambria Math"/>
                          </a:rPr>
                          <m:t> </m:t>
                        </m:r>
                        <m:sSub>
                          <m:sSubPr>
                            <m:ctrlPr>
                              <a:rPr lang="en-US" altLang="zh-CN" i="1" dirty="0">
                                <a:latin typeface="Cambria Math" panose="02040503050406030204" pitchFamily="18" charset="0"/>
                              </a:rPr>
                            </m:ctrlPr>
                          </m:sSubPr>
                          <m:e>
                            <m:r>
                              <a:rPr lang="zh-CN" altLang="en-US" i="1" dirty="0">
                                <a:latin typeface="Cambria Math"/>
                              </a:rPr>
                              <m:t>𝜇</m:t>
                            </m:r>
                          </m:e>
                          <m:sub>
                            <m:r>
                              <a:rPr lang="en-US" altLang="zh-CN" i="1" dirty="0">
                                <a:latin typeface="Cambria Math"/>
                              </a:rPr>
                              <m:t>1</m:t>
                            </m:r>
                          </m:sub>
                        </m:sSub>
                        <m:r>
                          <a:rPr lang="en-US" altLang="zh-CN" i="1" dirty="0">
                            <a:latin typeface="Cambria Math"/>
                          </a:rPr>
                          <m:t> , </m:t>
                        </m:r>
                        <m:sSub>
                          <m:sSubPr>
                            <m:ctrlPr>
                              <a:rPr lang="en-US" altLang="zh-CN" i="1" dirty="0">
                                <a:latin typeface="Cambria Math" panose="02040503050406030204" pitchFamily="18" charset="0"/>
                              </a:rPr>
                            </m:ctrlPr>
                          </m:sSubPr>
                          <m:e>
                            <m:r>
                              <m:rPr>
                                <m:sty m:val="p"/>
                              </m:rPr>
                              <a:rPr lang="el-GR" altLang="zh-CN" i="1" dirty="0">
                                <a:latin typeface="Cambria Math"/>
                                <a:ea typeface="Cambria Math"/>
                              </a:rPr>
                              <m:t>Σ</m:t>
                            </m:r>
                          </m:e>
                          <m:sub>
                            <m:r>
                              <a:rPr lang="en-US" altLang="zh-CN" i="1" dirty="0">
                                <a:latin typeface="Cambria Math"/>
                              </a:rPr>
                              <m:t>1</m:t>
                            </m:r>
                          </m:sub>
                        </m:sSub>
                      </m:e>
                    </m:d>
                  </m:oMath>
                </a14:m>
                <a:r>
                  <a:rPr lang="zh-CN" altLang="en-US" dirty="0"/>
                  <a:t>和</a:t>
                </a:r>
                <a14:m>
                  <m:oMath xmlns:m="http://schemas.openxmlformats.org/officeDocument/2006/math">
                    <m:r>
                      <m:rPr>
                        <m:sty m:val="p"/>
                      </m:rPr>
                      <a:rPr lang="en-US" altLang="zh-CN" dirty="0">
                        <a:latin typeface="Cambria Math"/>
                      </a:rPr>
                      <m:t>N</m:t>
                    </m:r>
                    <m:d>
                      <m:dPr>
                        <m:ctrlPr>
                          <a:rPr lang="en-US" altLang="zh-CN" i="1" dirty="0">
                            <a:latin typeface="Cambria Math" panose="02040503050406030204" pitchFamily="18" charset="0"/>
                          </a:rPr>
                        </m:ctrlPr>
                      </m:dPr>
                      <m:e>
                        <m:r>
                          <a:rPr lang="en-US" altLang="zh-CN" i="1" dirty="0">
                            <a:latin typeface="Cambria Math"/>
                          </a:rPr>
                          <m:t> </m:t>
                        </m:r>
                        <m:sSub>
                          <m:sSubPr>
                            <m:ctrlPr>
                              <a:rPr lang="en-US" altLang="zh-CN" i="1" dirty="0">
                                <a:latin typeface="Cambria Math" panose="02040503050406030204" pitchFamily="18" charset="0"/>
                              </a:rPr>
                            </m:ctrlPr>
                          </m:sSubPr>
                          <m:e>
                            <m:r>
                              <a:rPr lang="zh-CN" altLang="en-US" i="1" dirty="0">
                                <a:latin typeface="Cambria Math"/>
                              </a:rPr>
                              <m:t>𝜇</m:t>
                            </m:r>
                          </m:e>
                          <m:sub>
                            <m:r>
                              <a:rPr lang="en-US" altLang="zh-CN" i="1" dirty="0">
                                <a:latin typeface="Cambria Math"/>
                              </a:rPr>
                              <m:t>2</m:t>
                            </m:r>
                          </m:sub>
                        </m:sSub>
                        <m:r>
                          <a:rPr lang="en-US" altLang="zh-CN" i="1" dirty="0">
                            <a:latin typeface="Cambria Math"/>
                          </a:rPr>
                          <m:t> , </m:t>
                        </m:r>
                        <m:sSub>
                          <m:sSubPr>
                            <m:ctrlPr>
                              <a:rPr lang="en-US" altLang="zh-CN" i="1" dirty="0">
                                <a:latin typeface="Cambria Math" panose="02040503050406030204" pitchFamily="18" charset="0"/>
                              </a:rPr>
                            </m:ctrlPr>
                          </m:sSubPr>
                          <m:e>
                            <m:r>
                              <m:rPr>
                                <m:sty m:val="p"/>
                              </m:rPr>
                              <a:rPr lang="el-GR" altLang="zh-CN" i="1" dirty="0">
                                <a:latin typeface="Cambria Math"/>
                                <a:ea typeface="Cambria Math"/>
                              </a:rPr>
                              <m:t>Σ</m:t>
                            </m:r>
                          </m:e>
                          <m:sub>
                            <m:r>
                              <a:rPr lang="en-US" altLang="zh-CN" i="1" dirty="0">
                                <a:latin typeface="Cambria Math"/>
                                <a:ea typeface="Cambria Math"/>
                              </a:rPr>
                              <m:t>2</m:t>
                            </m:r>
                          </m:sub>
                        </m:sSub>
                      </m:e>
                    </m:d>
                  </m:oMath>
                </a14:m>
                <a:r>
                  <a:rPr lang="en-US" altLang="zh-CN" dirty="0"/>
                  <a:t> </a:t>
                </a:r>
                <a:r>
                  <a:rPr lang="zh-CN" altLang="en-US" dirty="0"/>
                  <a:t>合成一个二维的分布，那么就可以用合成后的分布来描述图</a:t>
                </a:r>
                <a:r>
                  <a:rPr lang="en-US" altLang="zh-CN" dirty="0"/>
                  <a:t>2</a:t>
                </a:r>
                <a:r>
                  <a:rPr lang="zh-CN" altLang="en-US" dirty="0"/>
                  <a:t>中的所有点。最直观的方法就是对这两个二维高斯分布做线性组合，用线性组合后的分布来描述整个集合中的数据。这就是高斯混合模型（</a:t>
                </a:r>
                <a:r>
                  <a:rPr lang="en-US" altLang="zh-CN" dirty="0"/>
                  <a:t>GMM</a:t>
                </a:r>
                <a:r>
                  <a:rPr lang="zh-CN" altLang="en-US"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331451" y="1137899"/>
                <a:ext cx="5412124" cy="5594032"/>
              </a:xfrm>
              <a:prstGeom prst="rect">
                <a:avLst/>
              </a:prstGeom>
              <a:blipFill rotWithShape="1">
                <a:blip r:embed="rId3"/>
                <a:stretch>
                  <a:fillRect l="-901" r="-225"/>
                </a:stretch>
              </a:blipFill>
            </p:spPr>
            <p:txBody>
              <a:bodyPr/>
              <a:lstStyle/>
              <a:p>
                <a:r>
                  <a:rPr lang="zh-CN" altLang="en-US">
                    <a:noFill/>
                  </a:rPr>
                  <a:t> </a:t>
                </a:r>
              </a:p>
            </p:txBody>
          </p:sp>
        </mc:Fallback>
      </mc:AlternateContent>
      <p:pic>
        <p:nvPicPr>
          <p:cNvPr id="2050" name="Picture 2" descr="图2">
            <a:extLst>
              <a:ext uri="{FF2B5EF4-FFF2-40B4-BE49-F238E27FC236}">
                <a16:creationId xmlns:a16="http://schemas.microsoft.com/office/drawing/2014/main" id="{C65AE235-3558-4B8E-BE73-DF39A5960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561682"/>
            <a:ext cx="6037868" cy="459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12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9234" y="38178"/>
            <a:ext cx="1672766" cy="560686"/>
          </a:xfrm>
          <a:prstGeom prst="rect">
            <a:avLst/>
          </a:prstGeom>
        </p:spPr>
      </p:pic>
      <p:sp>
        <p:nvSpPr>
          <p:cNvPr id="4" name="TextBox 3"/>
          <p:cNvSpPr txBox="1"/>
          <p:nvPr/>
        </p:nvSpPr>
        <p:spPr>
          <a:xfrm>
            <a:off x="3118104" y="427801"/>
            <a:ext cx="5650992" cy="707886"/>
          </a:xfrm>
          <a:prstGeom prst="rect">
            <a:avLst/>
          </a:prstGeom>
          <a:noFill/>
        </p:spPr>
        <p:txBody>
          <a:bodyPr wrap="square" rtlCol="0">
            <a:spAutoFit/>
          </a:bodyPr>
          <a:lstStyle/>
          <a:p>
            <a:pPr algn="ctr"/>
            <a:r>
              <a:rPr lang="zh-CN" altLang="en-US" sz="4000" dirty="0"/>
              <a:t>高斯混合模型优点</a:t>
            </a:r>
          </a:p>
        </p:txBody>
      </p:sp>
      <p:sp>
        <p:nvSpPr>
          <p:cNvPr id="5" name="TextBox 4"/>
          <p:cNvSpPr txBox="1"/>
          <p:nvPr/>
        </p:nvSpPr>
        <p:spPr>
          <a:xfrm>
            <a:off x="897874" y="1180881"/>
            <a:ext cx="10396252" cy="5577424"/>
          </a:xfrm>
          <a:prstGeom prst="rect">
            <a:avLst/>
          </a:prstGeom>
          <a:noFill/>
        </p:spPr>
        <p:txBody>
          <a:bodyPr wrap="square" rtlCol="0">
            <a:spAutoFit/>
          </a:bodyPr>
          <a:lstStyle/>
          <a:p>
            <a:pPr indent="457200">
              <a:lnSpc>
                <a:spcPct val="150000"/>
              </a:lnSpc>
            </a:pPr>
            <a:r>
              <a:rPr lang="en-US" altLang="zh-CN" sz="2000" dirty="0"/>
              <a:t>GMM </a:t>
            </a:r>
            <a:r>
              <a:rPr lang="zh-CN" altLang="en-US" sz="2000" dirty="0"/>
              <a:t>和 </a:t>
            </a:r>
            <a:r>
              <a:rPr lang="en-US" altLang="zh-CN" sz="2000" dirty="0"/>
              <a:t>k-means </a:t>
            </a:r>
            <a:r>
              <a:rPr lang="zh-CN" altLang="en-US" sz="2000" dirty="0"/>
              <a:t>很像，不过 </a:t>
            </a:r>
            <a:r>
              <a:rPr lang="en-US" altLang="zh-CN" sz="2000" dirty="0"/>
              <a:t>GMM </a:t>
            </a:r>
            <a:r>
              <a:rPr lang="zh-CN" altLang="en-US" sz="2000" dirty="0"/>
              <a:t>是学习出一些概率密度函数来（所以 </a:t>
            </a:r>
            <a:r>
              <a:rPr lang="en-US" altLang="zh-CN" sz="2000" dirty="0"/>
              <a:t>GMM </a:t>
            </a:r>
            <a:r>
              <a:rPr lang="zh-CN" altLang="en-US" sz="2000" dirty="0"/>
              <a:t>除了用在 </a:t>
            </a:r>
            <a:r>
              <a:rPr lang="en-US" altLang="zh-CN" sz="2000" dirty="0"/>
              <a:t>clustering </a:t>
            </a:r>
            <a:r>
              <a:rPr lang="zh-CN" altLang="en-US" sz="2000" dirty="0"/>
              <a:t>上之外，还经常被用于 </a:t>
            </a:r>
            <a:r>
              <a:rPr lang="en-US" altLang="zh-CN" sz="2000" dirty="0"/>
              <a:t>density estimation </a:t>
            </a:r>
            <a:r>
              <a:rPr lang="zh-CN" altLang="en-US" sz="2000" dirty="0"/>
              <a:t>），简单地说，</a:t>
            </a:r>
            <a:r>
              <a:rPr lang="en-US" altLang="zh-CN" sz="2000" dirty="0"/>
              <a:t>k-means </a:t>
            </a:r>
            <a:r>
              <a:rPr lang="zh-CN" altLang="en-US" sz="2000" dirty="0"/>
              <a:t>的结果是每个数据点被 </a:t>
            </a:r>
            <a:r>
              <a:rPr lang="en-US" altLang="zh-CN" sz="2000" dirty="0"/>
              <a:t>assign </a:t>
            </a:r>
            <a:r>
              <a:rPr lang="zh-CN" altLang="en-US" sz="2000" dirty="0"/>
              <a:t>到其中某一个 </a:t>
            </a:r>
            <a:r>
              <a:rPr lang="en-US" altLang="zh-CN" sz="2000" dirty="0"/>
              <a:t>cluster </a:t>
            </a:r>
            <a:r>
              <a:rPr lang="zh-CN" altLang="en-US" sz="2000" dirty="0"/>
              <a:t>了，而 </a:t>
            </a:r>
            <a:r>
              <a:rPr lang="en-US" altLang="zh-CN" sz="2000" dirty="0"/>
              <a:t>GMM </a:t>
            </a:r>
            <a:r>
              <a:rPr lang="zh-CN" altLang="en-US" sz="2000" dirty="0"/>
              <a:t>则给出这些数据点被 </a:t>
            </a:r>
            <a:r>
              <a:rPr lang="en-US" altLang="zh-CN" sz="2000" dirty="0"/>
              <a:t>assign </a:t>
            </a:r>
            <a:r>
              <a:rPr lang="zh-CN" altLang="en-US" sz="2000" dirty="0"/>
              <a:t>到每个 </a:t>
            </a:r>
            <a:r>
              <a:rPr lang="en-US" altLang="zh-CN" sz="2000" dirty="0"/>
              <a:t>cluster </a:t>
            </a:r>
            <a:r>
              <a:rPr lang="zh-CN" altLang="en-US" sz="2000" dirty="0"/>
              <a:t>的概率，又称作 </a:t>
            </a:r>
            <a:r>
              <a:rPr lang="en-US" altLang="zh-CN" sz="2000" dirty="0"/>
              <a:t>soft assignment </a:t>
            </a:r>
            <a:r>
              <a:rPr lang="zh-CN" altLang="en-US" sz="2000" dirty="0"/>
              <a:t>。</a:t>
            </a:r>
          </a:p>
          <a:p>
            <a:pPr indent="457200">
              <a:lnSpc>
                <a:spcPct val="150000"/>
              </a:lnSpc>
            </a:pPr>
            <a:r>
              <a:rPr lang="zh-CN" altLang="en-US" sz="2000" dirty="0"/>
              <a:t>得出一个概率有很多好处，因为它的信息量比简单的一个结果要多，比如，我们可以把这个概率转换为一个 </a:t>
            </a:r>
            <a:r>
              <a:rPr lang="en-US" altLang="zh-CN" sz="2000" dirty="0"/>
              <a:t>score </a:t>
            </a:r>
            <a:r>
              <a:rPr lang="zh-CN" altLang="en-US" sz="2000" dirty="0"/>
              <a:t>，表示算法对自己得出的这个结果的把握。也许我可以对同一个任务，用多个方法得到结果，最后选取“把握”最大的那个结果；另一个很常见的方法是在诸如疾病诊断之类的场所，机器对于那些很容易分辨的情况（患病或者不患病的概率很高）可以自动区分，而对于那种很难分辨的情况，比如，</a:t>
            </a:r>
            <a:r>
              <a:rPr lang="en-US" altLang="zh-CN" sz="2000" dirty="0"/>
              <a:t>49% </a:t>
            </a:r>
            <a:r>
              <a:rPr lang="zh-CN" altLang="en-US" sz="2000" dirty="0"/>
              <a:t>的概率患病，</a:t>
            </a:r>
            <a:r>
              <a:rPr lang="en-US" altLang="zh-CN" sz="2000" dirty="0"/>
              <a:t>51% </a:t>
            </a:r>
            <a:r>
              <a:rPr lang="zh-CN" altLang="en-US" sz="2000" dirty="0"/>
              <a:t>的概率正常，如果仅仅简单地使用 </a:t>
            </a:r>
            <a:r>
              <a:rPr lang="en-US" altLang="zh-CN" sz="2000" dirty="0"/>
              <a:t>50% </a:t>
            </a:r>
            <a:r>
              <a:rPr lang="zh-CN" altLang="en-US" sz="2000" dirty="0"/>
              <a:t>的阈值将患者诊断为“正常”的话，风险是非常大的，因此，在机器对自己的结果把握很小的情况下，会“拒绝发表评论”，而把这个任务留给有经验的医生去解决。</a:t>
            </a:r>
          </a:p>
        </p:txBody>
      </p:sp>
    </p:spTree>
    <p:extLst>
      <p:ext uri="{BB962C8B-B14F-4D97-AF65-F5344CB8AC3E}">
        <p14:creationId xmlns:p14="http://schemas.microsoft.com/office/powerpoint/2010/main" val="3293970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fontScheme name="trgxhiz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3E3E3E"/>
    </a:accent1>
    <a:accent2>
      <a:srgbClr val="4D4D4D"/>
    </a:accent2>
    <a:accent3>
      <a:srgbClr val="717171"/>
    </a:accent3>
    <a:accent4>
      <a:srgbClr val="919191"/>
    </a:accent4>
    <a:accent5>
      <a:srgbClr val="A5A5A5"/>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1488</TotalTime>
  <Words>3520</Words>
  <Application>Microsoft Office PowerPoint</Application>
  <PresentationFormat>宽屏</PresentationFormat>
  <Paragraphs>211</Paragraphs>
  <Slides>39</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Arial Unicode MS</vt:lpstr>
      <vt:lpstr>等线</vt:lpstr>
      <vt:lpstr>Arial</vt:lpstr>
      <vt:lpstr>Cambria Math</vt:lpstr>
      <vt:lpstr>Georgia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ZYK</dc:creator>
  <cp:lastModifiedBy>冯 裕祺</cp:lastModifiedBy>
  <cp:revision>99</cp:revision>
  <dcterms:created xsi:type="dcterms:W3CDTF">2019-03-03T13:11:57Z</dcterms:created>
  <dcterms:modified xsi:type="dcterms:W3CDTF">2021-04-05T02:49:18Z</dcterms:modified>
</cp:coreProperties>
</file>