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7" r:id="rId4"/>
    <p:sldId id="260" r:id="rId5"/>
    <p:sldId id="259" r:id="rId6"/>
    <p:sldId id="261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nwande Mofifoluwa Ipadeola (BE WAR E UPE1 UBW)" initials="AMI(WEUU" lastIdx="0" clrIdx="0">
    <p:extLst>
      <p:ext uri="{19B8F6BF-5375-455C-9EA6-DF929625EA0E}">
        <p15:presenceInfo xmlns:p15="http://schemas.microsoft.com/office/powerpoint/2012/main" userId="S-1-5-21-839522115-1659004503-725345543-7338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950686-749A-4795-A7AD-EAF4CDC37E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FF331-4070-4E1C-88BB-82593CD74F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A7FF-B294-4DF0-B703-9FFC59C56B3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3A600-3994-4F9D-8C7E-7EFCF42BAF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211E8-84B9-4C20-A343-90B399042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3824-AA2C-4D64-8D2B-237E78CBC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17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48E04-5D08-4C3F-8E19-C009EF0EF59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545D3-8680-410D-B19B-054F0005A1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621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FA52-90B4-444C-B4C0-C119B53D0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41B67-F98F-4ECF-8C65-5141EC93F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AA75-E130-485D-9DD4-9B2246A1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9884-E1B2-4178-9895-B0DBC06C8E1D}" type="datetime1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2A1A-A9C6-485C-8B56-5AF09ED7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5CED-CB15-495B-BC65-02E9DC41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24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5BBC-84BF-451F-A526-17455F74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48347-07C4-4C38-A4C5-30EE73926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3762A-16B8-42A8-844C-F0E061AF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EC91-38AF-4A91-936F-05494440A71E}" type="datetime1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D8B6-C8FE-4991-89C3-369C54FD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D312-BE74-467F-93C6-98C96453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5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7EC2A-998A-4CC3-9F81-DE1274E69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42591-3864-4B08-985E-A0D145BF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30EF-A234-4DC2-B7B9-F06B8EC0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D73-55C1-4E4F-ACB0-CD7E6A8925AE}" type="datetime1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B635-751A-4421-B8DA-58D9FA8D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AA49-E9B4-4FF7-A7CE-A15E5A8A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26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C971-09D6-4511-9126-1EE95AC1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8DC6-58CF-4B15-B225-A63F50FE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A166-D1F2-4131-8216-F1C27349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9E04-0602-40F2-9A96-71670DABD190}" type="datetime1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8E07-08E5-481A-A18D-526C85D1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5F1B-DD01-40A7-931B-C00CE686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17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554F-1A8A-4B0C-9B02-84AD9800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CC07D-F7BD-4D2E-A1D0-30F0B091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D6FF-4AFA-42E3-A2B6-7159150D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57F1-F0A3-4EF7-AC06-16EE2A14CCF7}" type="datetime1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F223-9912-4D8B-B156-07EFA45C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3188-33D6-4349-8B41-4674E004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E089-85D2-48D6-8B30-EED00673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3DA-A65B-4C47-B2CE-48EB97F95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34320-D674-45C3-AAD9-B2E6DE6FC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D219-47C6-4CB9-9CF4-5C7638F5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6D7E-C1F6-4EC8-9851-85BA05F9367A}" type="datetime1">
              <a:rPr lang="de-DE" smtClean="0"/>
              <a:t>16.06.2025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8BF2-CA09-4754-8CFB-69AFB094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4D22-26B0-4180-9418-538C18FB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39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C417-D899-40FD-8025-294558D0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816EA-3D69-4CCA-B482-CC674C91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F9FBF-0FE9-43AB-8D87-5F6054FE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34624-D46F-4733-8265-F3B825803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78FB9-C5F1-467E-8D3D-00269C8DC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85AC7-8723-4B31-8FF5-F66480EC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09C8-2004-4CD6-AC74-B51F316632CB}" type="datetime1">
              <a:rPr lang="de-DE" smtClean="0"/>
              <a:t>16.06.2025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EFC60-9B20-470A-B2EC-132A9556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E5D4A-9927-4471-A394-4709658C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04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73B-2E8B-4E49-9E6F-DED08919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A1EEC-C54C-41D6-8BB9-59DB1A21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DA4-334A-43E2-B041-FC1A788E422B}" type="datetime1">
              <a:rPr lang="de-DE" smtClean="0"/>
              <a:t>16.06.2025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7BE5D-D983-46A2-A1DC-B4CC98B9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06E44-0896-4265-BC66-99F86292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97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83F-4361-4FB5-A577-CFD44901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C17-67C3-418F-9F32-0FA8F74F42C6}" type="datetime1">
              <a:rPr lang="de-DE" smtClean="0"/>
              <a:t>16.06.2025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4EF53-B83E-4F7E-AD72-75A0A329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70474-2BF5-48E5-B430-4FE36EE2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7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5012-D281-4891-95D7-81957BBF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13D6-B5EB-4BCB-A9B0-345F6BC4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BE15-4657-40B2-BA1F-CCEC9086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D1224-AFB1-4EB1-85FF-397AE4F2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40DA-B84C-4F1C-A8F5-0D73E7EA7995}" type="datetime1">
              <a:rPr lang="de-DE" smtClean="0"/>
              <a:t>16.06.2025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3110-99D6-4C3A-8C1E-FB1B76DF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8654-C2F5-40D4-B48E-B7CCBF9C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49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2EA-129D-4505-8418-4763E3E9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AD85A-893F-4C53-A5D8-ED58B9B81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49194-E043-400C-A97F-19CDB0B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60FB6-207B-49D7-8FDA-FB7F5647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687-2F25-479A-8CE8-B58CB548E5CC}" type="datetime1">
              <a:rPr lang="de-DE" smtClean="0"/>
              <a:t>16.06.2025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A1693-4280-4182-979C-1FFBD36E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405A3-17C5-4F27-9EC8-795AA615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1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04A75-8F22-4A49-A47C-16E4A343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724E-D9F1-4A3F-B14C-4CF7E13E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F915-F8A1-4E5C-823A-9144FC0FC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ED9F-8B4F-4C28-A342-81EBDAE8CE37}" type="datetime1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8E29-A21F-4BFB-B30F-9AFF262C7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ADF0-9542-4F37-8239-1B644712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osa.net/glossar/profinet-profisafe/" TargetMode="External"/><Relationship Id="rId13" Type="http://schemas.openxmlformats.org/officeDocument/2006/relationships/hyperlink" Target="http://www.profinet.com/profinet-explained/profienergy" TargetMode="External"/><Relationship Id="rId3" Type="http://schemas.openxmlformats.org/officeDocument/2006/relationships/hyperlink" Target="https://www.softobotics.com/blogs/exploring-the-ins-and-outs-of-industrial-protocols-for-industrial-iot/" TargetMode="External"/><Relationship Id="rId7" Type="http://schemas.openxmlformats.org/officeDocument/2006/relationships/hyperlink" Target="https://profinetuniversity.com/application-profiles/profienergy-profile/" TargetMode="External"/><Relationship Id="rId12" Type="http://schemas.openxmlformats.org/officeDocument/2006/relationships/hyperlink" Target="https://www.hilscher.com/products/multiprotocol-socs-stacks/multiprotocol-socs/netx-90" TargetMode="External"/><Relationship Id="rId2" Type="http://schemas.openxmlformats.org/officeDocument/2006/relationships/hyperlink" Target="https://www.profinet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rofinet.com/profinet-explained/profidrive" TargetMode="External"/><Relationship Id="rId11" Type="http://schemas.openxmlformats.org/officeDocument/2006/relationships/hyperlink" Target="https://iebmedia.com/technology/tsn/the-optimal-network-concept-for-artificial-intelligence/" TargetMode="External"/><Relationship Id="rId5" Type="http://schemas.openxmlformats.org/officeDocument/2006/relationships/hyperlink" Target="https://iebmedia.com/technology/industrial-ethernet/profinet-over-industrial-wlan-infrastructure/" TargetMode="External"/><Relationship Id="rId10" Type="http://schemas.openxmlformats.org/officeDocument/2006/relationships/hyperlink" Target="https://www.coretigo.com/de/glossar/ethercat/" TargetMode="External"/><Relationship Id="rId4" Type="http://schemas.openxmlformats.org/officeDocument/2006/relationships/hyperlink" Target="https://us.profinet.com/beginners-guide-profinet/" TargetMode="External"/><Relationship Id="rId9" Type="http://schemas.openxmlformats.org/officeDocument/2006/relationships/hyperlink" Target="https://eecoonline.com/inspire/ethernetip-vs-profinet-the-protocol-heavyweigh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6E78-A20F-434F-9919-BAD719F11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atin typeface="Arial Black" panose="020B0A04020102020204" pitchFamily="34" charset="0"/>
              </a:rPr>
              <a:t>ProfiNET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C2D1D-FBFB-4CEE-B5D1-5F8726DD9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294" y="4383742"/>
            <a:ext cx="10309412" cy="959224"/>
          </a:xfrm>
        </p:spPr>
        <p:txBody>
          <a:bodyPr/>
          <a:lstStyle/>
          <a:p>
            <a:r>
              <a:rPr lang="de-DE" dirty="0"/>
              <a:t>An Industrial communication standard.</a:t>
            </a:r>
          </a:p>
          <a:p>
            <a:r>
              <a:rPr lang="de-DE" dirty="0"/>
              <a:t>A presentation by </a:t>
            </a:r>
            <a:r>
              <a:rPr lang="de-DE" b="1" dirty="0"/>
              <a:t>Moiz Zaheer Malik</a:t>
            </a:r>
            <a:r>
              <a:rPr lang="de-DE" dirty="0"/>
              <a:t>, </a:t>
            </a:r>
            <a:r>
              <a:rPr lang="de-DE" b="1" dirty="0"/>
              <a:t>Rubayet Kamal </a:t>
            </a:r>
            <a:r>
              <a:rPr lang="de-DE" dirty="0"/>
              <a:t>&amp; </a:t>
            </a:r>
            <a:r>
              <a:rPr lang="de-DE" b="1" dirty="0"/>
              <a:t>Mofifoluwa Akinwande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0E3DA-F77C-7DBB-CC07-B1E8BF33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06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7A24D6-AE8D-45D1-9FA9-B7FDFFA180F1}"/>
              </a:ext>
            </a:extLst>
          </p:cNvPr>
          <p:cNvSpPr txBox="1"/>
          <p:nvPr/>
        </p:nvSpPr>
        <p:spPr>
          <a:xfrm>
            <a:off x="367553" y="358588"/>
            <a:ext cx="5253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E369C-87CE-4AF9-B6F1-1D1D13583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346" y="1622612"/>
            <a:ext cx="2297609" cy="19184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46EC4E-76D0-48DF-BEBA-00A54553A3CB}"/>
              </a:ext>
            </a:extLst>
          </p:cNvPr>
          <p:cNvCxnSpPr/>
          <p:nvPr/>
        </p:nvCxnSpPr>
        <p:spPr>
          <a:xfrm>
            <a:off x="5934635" y="3541059"/>
            <a:ext cx="1093694" cy="103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849BE1-B217-4054-B04E-1AFD159CA556}"/>
              </a:ext>
            </a:extLst>
          </p:cNvPr>
          <p:cNvCxnSpPr/>
          <p:nvPr/>
        </p:nvCxnSpPr>
        <p:spPr>
          <a:xfrm flipH="1">
            <a:off x="4150659" y="3541059"/>
            <a:ext cx="905435" cy="103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B1F2B9-0751-4B10-AD82-46AE643FA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08" y="4313516"/>
            <a:ext cx="2687171" cy="1791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6EF797-304D-42A5-8009-BBD5849AA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07" y="4250015"/>
            <a:ext cx="1943891" cy="1918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62234A-7BE3-44F1-BE12-C532964ACAEF}"/>
              </a:ext>
            </a:extLst>
          </p:cNvPr>
          <p:cNvSpPr txBox="1"/>
          <p:nvPr/>
        </p:nvSpPr>
        <p:spPr>
          <a:xfrm>
            <a:off x="7064188" y="3361765"/>
            <a:ext cx="43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E2694A-C83D-43ED-8BE7-D9AC91C211CC}"/>
              </a:ext>
            </a:extLst>
          </p:cNvPr>
          <p:cNvSpPr txBox="1"/>
          <p:nvPr/>
        </p:nvSpPr>
        <p:spPr>
          <a:xfrm>
            <a:off x="7028328" y="3361765"/>
            <a:ext cx="59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[11]</a:t>
            </a:r>
          </a:p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C75DF-A7D5-8AFB-19C0-B8DB4DFE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9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E15663-0F57-404D-B545-EF6D4C428081}"/>
              </a:ext>
            </a:extLst>
          </p:cNvPr>
          <p:cNvSpPr txBox="1"/>
          <p:nvPr/>
        </p:nvSpPr>
        <p:spPr>
          <a:xfrm>
            <a:off x="842683" y="537883"/>
            <a:ext cx="514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 </a:t>
            </a: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TSN?   AI?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C76C0-BAB1-4B3A-80DA-A1AAD4935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9" y="1532862"/>
            <a:ext cx="8573022" cy="4787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10188-EDA3-44A0-AD29-D3B97D23B2FB}"/>
              </a:ext>
            </a:extLst>
          </p:cNvPr>
          <p:cNvSpPr txBox="1"/>
          <p:nvPr/>
        </p:nvSpPr>
        <p:spPr>
          <a:xfrm>
            <a:off x="10309412" y="6078071"/>
            <a:ext cx="73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[10]</a:t>
            </a:r>
          </a:p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697C4-898B-42DE-8191-BFF609BD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03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3D8AB-7288-4A96-9657-7CF199CD4FAD}"/>
              </a:ext>
            </a:extLst>
          </p:cNvPr>
          <p:cNvSpPr txBox="1"/>
          <p:nvPr/>
        </p:nvSpPr>
        <p:spPr>
          <a:xfrm>
            <a:off x="430306" y="403412"/>
            <a:ext cx="6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D0DB6-47B3-41D4-812A-217F27C94614}"/>
              </a:ext>
            </a:extLst>
          </p:cNvPr>
          <p:cNvSpPr txBox="1"/>
          <p:nvPr/>
        </p:nvSpPr>
        <p:spPr>
          <a:xfrm>
            <a:off x="519953" y="1084730"/>
            <a:ext cx="1167204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[1] 	PI International, “PROFINET – The Backbone of Industrial Communication,” </a:t>
            </a:r>
            <a:r>
              <a:rPr lang="de-DE" sz="900" i="1" dirty="0"/>
              <a:t>profinet.com</a:t>
            </a:r>
            <a:r>
              <a:rPr lang="de-DE" sz="900" dirty="0"/>
              <a:t>. Available: </a:t>
            </a:r>
            <a:r>
              <a:rPr lang="de-DE" sz="900" dirty="0">
                <a:hlinkClick r:id="rId2"/>
              </a:rPr>
              <a:t>https://www.profinet.com/</a:t>
            </a:r>
            <a:r>
              <a:rPr lang="de-DE" sz="900" dirty="0"/>
              <a:t>. [Accessed: Jun. 14, 2025].</a:t>
            </a:r>
          </a:p>
          <a:p>
            <a:r>
              <a:rPr lang="de-DE" sz="900" dirty="0"/>
              <a:t>[2] 	Softobotics, “Exploring the Ins and Outs of Industrial Protocols for Industrial IoT,” </a:t>
            </a:r>
            <a:r>
              <a:rPr lang="de-DE" sz="900" i="1" dirty="0"/>
              <a:t>softobotics.com</a:t>
            </a:r>
            <a:r>
              <a:rPr lang="de-DE" sz="900" dirty="0"/>
              <a:t>. Available: </a:t>
            </a:r>
            <a:r>
              <a:rPr lang="de-DE" sz="900" dirty="0">
                <a:hlinkClick r:id="rId3"/>
              </a:rPr>
              <a:t>https://www.softobotics.com/blogs/exploring-the-ins-and-outs-of-industrial-protocols-for-industrial-iot/</a:t>
            </a:r>
            <a:r>
              <a:rPr lang="de-DE" sz="900" dirty="0"/>
              <a:t>. [Accessed: 	Jun. 14, 2025].</a:t>
            </a:r>
          </a:p>
          <a:p>
            <a:r>
              <a:rPr lang="de-DE" sz="900" dirty="0"/>
              <a:t>[3] 	PI North America, “Beginner’s Guide to PROFINET,” </a:t>
            </a:r>
            <a:r>
              <a:rPr lang="de-DE" sz="900" i="1" dirty="0"/>
              <a:t>us.profinet.com</a:t>
            </a:r>
            <a:r>
              <a:rPr lang="de-DE" sz="900" dirty="0"/>
              <a:t>. Available: </a:t>
            </a:r>
            <a:r>
              <a:rPr lang="de-DE" sz="900" dirty="0">
                <a:hlinkClick r:id="rId4"/>
              </a:rPr>
              <a:t>https://us.profinet.com/beginners-guide-profinet/</a:t>
            </a:r>
            <a:r>
              <a:rPr lang="de-DE" sz="900" dirty="0"/>
              <a:t>. [Accessed: Jun. 14, 2025].</a:t>
            </a:r>
          </a:p>
          <a:p>
            <a:r>
              <a:rPr lang="de-DE" sz="900" dirty="0"/>
              <a:t>[4] 	IEB Media, “PROFINET over Industrial WLAN Infrastructure,” </a:t>
            </a:r>
            <a:r>
              <a:rPr lang="de-DE" sz="900" i="1" dirty="0"/>
              <a:t>iebmedia.com</a:t>
            </a:r>
            <a:r>
              <a:rPr lang="de-DE" sz="900" dirty="0"/>
              <a:t>. Available: </a:t>
            </a:r>
            <a:r>
              <a:rPr lang="de-DE" sz="900" dirty="0">
                <a:hlinkClick r:id="rId5"/>
              </a:rPr>
              <a:t>https://iebmedia.com/technology/industrial-ethernet/profinet-over-industrial-wlan-infrastructure/</a:t>
            </a:r>
            <a:r>
              <a:rPr lang="de-DE" sz="900" dirty="0"/>
              <a:t>. [Accessed: Jun. 14, 2025].</a:t>
            </a:r>
          </a:p>
          <a:p>
            <a:r>
              <a:rPr lang="de-DE" sz="900" dirty="0"/>
              <a:t>[5]	 PI International, “PROFIdrive – Motion Control with PROFINET,” </a:t>
            </a:r>
            <a:r>
              <a:rPr lang="de-DE" sz="900" i="1" dirty="0"/>
              <a:t>profinet.com</a:t>
            </a:r>
            <a:r>
              <a:rPr lang="de-DE" sz="900" dirty="0"/>
              <a:t>. Available: </a:t>
            </a:r>
            <a:r>
              <a:rPr lang="de-DE" sz="900" dirty="0">
                <a:hlinkClick r:id="rId6"/>
              </a:rPr>
              <a:t>https://www.profinet.com/profinet-explained/profidrive</a:t>
            </a:r>
            <a:r>
              <a:rPr lang="de-DE" sz="900" dirty="0"/>
              <a:t>. [Accessed: Jun. 14, 2025].</a:t>
            </a:r>
          </a:p>
          <a:p>
            <a:r>
              <a:rPr lang="de-DE" sz="900" dirty="0"/>
              <a:t>[6]	 PROFINET University, “PROFIenergy Profile,” </a:t>
            </a:r>
            <a:r>
              <a:rPr lang="de-DE" sz="900" i="1" dirty="0"/>
              <a:t>profinetuniversity.com</a:t>
            </a:r>
            <a:r>
              <a:rPr lang="de-DE" sz="900" dirty="0"/>
              <a:t>. Available: </a:t>
            </a:r>
            <a:r>
              <a:rPr lang="de-DE" sz="900" dirty="0">
                <a:hlinkClick r:id="rId7"/>
              </a:rPr>
              <a:t>https://profinetuniversity.com/application-profiles/profienergy-profile/</a:t>
            </a:r>
            <a:r>
              <a:rPr lang="de-DE" sz="900" dirty="0"/>
              <a:t>. [Accessed: Jun. 14, 2025].</a:t>
            </a:r>
          </a:p>
          <a:p>
            <a:r>
              <a:rPr lang="de-DE" sz="900" dirty="0"/>
              <a:t>[7]	 BROSA GmbH, “PROFIsafe – Safe Communication via PROFINET,” </a:t>
            </a:r>
            <a:r>
              <a:rPr lang="de-DE" sz="900" i="1" dirty="0"/>
              <a:t>brosa.net</a:t>
            </a:r>
            <a:r>
              <a:rPr lang="de-DE" sz="900" dirty="0"/>
              <a:t>. Available: </a:t>
            </a:r>
            <a:r>
              <a:rPr lang="de-DE" sz="900" dirty="0">
                <a:hlinkClick r:id="rId8"/>
              </a:rPr>
              <a:t>https://www.brosa.net/glossar/profinet-profisafe/</a:t>
            </a:r>
            <a:r>
              <a:rPr lang="de-DE" sz="900" dirty="0"/>
              <a:t>. [Accessed: Jun. 14, 2025].</a:t>
            </a:r>
          </a:p>
          <a:p>
            <a:r>
              <a:rPr lang="de-DE" sz="900" dirty="0"/>
              <a:t>[8]	 EECO Online, “EtherNet/IP vs PROFINET: The Protocol Heavyweights,” </a:t>
            </a:r>
            <a:r>
              <a:rPr lang="de-DE" sz="900" i="1" dirty="0"/>
              <a:t>eecoonline.com</a:t>
            </a:r>
            <a:r>
              <a:rPr lang="de-DE" sz="900" dirty="0"/>
              <a:t>. Available: 	</a:t>
            </a:r>
            <a:r>
              <a:rPr lang="de-DE" sz="900" dirty="0">
                <a:hlinkClick r:id="rId9"/>
              </a:rPr>
              <a:t>https://eecoonline.com/inspire/ethernetip-vs-profinet-the-protocol-heavyweights</a:t>
            </a:r>
            <a:r>
              <a:rPr lang="de-DE" sz="900" dirty="0"/>
              <a:t>. [Accessed: Jun. 14, 2025].</a:t>
            </a:r>
          </a:p>
          <a:p>
            <a:r>
              <a:rPr lang="de-DE" sz="900" dirty="0"/>
              <a:t>[9]	 CoreTigo, “EtherCAT,” </a:t>
            </a:r>
            <a:r>
              <a:rPr lang="de-DE" sz="900" i="1" dirty="0"/>
              <a:t>coretigo.com</a:t>
            </a:r>
            <a:r>
              <a:rPr lang="de-DE" sz="900" dirty="0"/>
              <a:t>. Available: </a:t>
            </a:r>
            <a:r>
              <a:rPr lang="de-DE" sz="900" dirty="0">
                <a:hlinkClick r:id="rId10"/>
              </a:rPr>
              <a:t>https://www.coretigo.com/de/glossar/ethercat/</a:t>
            </a:r>
            <a:r>
              <a:rPr lang="de-DE" sz="900" dirty="0"/>
              <a:t>. [Accessed: Jun. 14, 2025].</a:t>
            </a:r>
          </a:p>
          <a:p>
            <a:r>
              <a:rPr lang="de-DE" sz="900" dirty="0"/>
              <a:t>[10]	 IEB Media, “The Optimal Network Concept for Artificial Intelligence,” </a:t>
            </a:r>
            <a:r>
              <a:rPr lang="de-DE" sz="900" i="1" dirty="0"/>
              <a:t>iebmedia.com</a:t>
            </a:r>
            <a:r>
              <a:rPr lang="de-DE" sz="900" dirty="0"/>
              <a:t>. Available: </a:t>
            </a:r>
            <a:r>
              <a:rPr lang="de-DE" sz="900" dirty="0">
                <a:hlinkClick r:id="rId11"/>
              </a:rPr>
              <a:t>https://iebmedia.com/technology/tsn/the-optimal-network-concept-for-artificial-intelligence/</a:t>
            </a:r>
            <a:r>
              <a:rPr lang="de-DE" sz="900" dirty="0"/>
              <a:t>. [Accessed: Jun. 14, 	2025].</a:t>
            </a:r>
          </a:p>
          <a:p>
            <a:r>
              <a:rPr lang="de-DE" sz="900" dirty="0"/>
              <a:t>[11] 	Hilscher Gesellschaft für Systemautomation mbH, “netX 90 – Multiprotocol SoCs,” </a:t>
            </a:r>
            <a:r>
              <a:rPr lang="de-DE" sz="900" i="1" dirty="0"/>
              <a:t>hilscher.com</a:t>
            </a:r>
            <a:r>
              <a:rPr lang="de-DE" sz="900" dirty="0"/>
              <a:t>. Available: </a:t>
            </a:r>
            <a:r>
              <a:rPr lang="de-DE" sz="900" dirty="0">
                <a:hlinkClick r:id="rId12"/>
              </a:rPr>
              <a:t>https://www.hilscher.com/products/multiprotocol-socs-stacks/multiprotocol-socs/netx-90</a:t>
            </a:r>
            <a:r>
              <a:rPr lang="de-DE" sz="900" dirty="0"/>
              <a:t>. [Accessed: Jun. 14, 2025].</a:t>
            </a:r>
          </a:p>
          <a:p>
            <a:r>
              <a:rPr lang="de-DE" sz="900" dirty="0"/>
              <a:t>[12]	</a:t>
            </a:r>
            <a:r>
              <a:rPr lang="en-US" sz="900" dirty="0"/>
              <a:t>PROFINET. </a:t>
            </a:r>
            <a:r>
              <a:rPr lang="en-US" sz="900" dirty="0" err="1"/>
              <a:t>PROFIenergy</a:t>
            </a:r>
            <a:r>
              <a:rPr lang="en-US" sz="900" dirty="0"/>
              <a:t>. Accessed: 2025-06-10. 2025. URL: https : / / </a:t>
            </a:r>
            <a:r>
              <a:rPr lang="en-US" sz="900" dirty="0">
                <a:hlinkClick r:id="rId13"/>
              </a:rPr>
              <a:t>www.profinet.com/profinet-explained/profienergy</a:t>
            </a:r>
            <a:r>
              <a:rPr lang="en-US" sz="900" dirty="0"/>
              <a:t>.</a:t>
            </a:r>
          </a:p>
          <a:p>
            <a:r>
              <a:rPr lang="en-US" sz="900" dirty="0"/>
              <a:t>[13]	PROFINET. </a:t>
            </a:r>
            <a:r>
              <a:rPr lang="en-US" sz="900" dirty="0" err="1"/>
              <a:t>PROFIsafe</a:t>
            </a:r>
            <a:r>
              <a:rPr lang="en-US" sz="900" dirty="0"/>
              <a:t>. Accessed: 2025-06-10. 2025. URL: https : / / www.profinet.com/profinet-explained/profisafe</a:t>
            </a:r>
            <a:endParaRPr lang="de-DE" sz="900" dirty="0"/>
          </a:p>
          <a:p>
            <a:endParaRPr lang="de-DE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2936-FC58-1A3D-8AB3-149D6F3D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03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73725-836F-482B-AB7B-8B87531F8627}"/>
              </a:ext>
            </a:extLst>
          </p:cNvPr>
          <p:cNvSpPr txBox="1"/>
          <p:nvPr/>
        </p:nvSpPr>
        <p:spPr>
          <a:xfrm>
            <a:off x="403412" y="394447"/>
            <a:ext cx="473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639CC-EF1A-407D-B6EA-90013216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343" y="1694328"/>
            <a:ext cx="8861066" cy="3756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7067B-5BEA-4FFF-9789-5E6BAEFD3C26}"/>
              </a:ext>
            </a:extLst>
          </p:cNvPr>
          <p:cNvSpPr txBox="1"/>
          <p:nvPr/>
        </p:nvSpPr>
        <p:spPr>
          <a:xfrm>
            <a:off x="10635048" y="4777946"/>
            <a:ext cx="634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[2]</a:t>
            </a:r>
          </a:p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F599-AF4B-65F8-730D-EADBE00A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03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37CCA-A107-4B2C-8E96-3A8479D2CD75}"/>
              </a:ext>
            </a:extLst>
          </p:cNvPr>
          <p:cNvSpPr txBox="1"/>
          <p:nvPr/>
        </p:nvSpPr>
        <p:spPr>
          <a:xfrm>
            <a:off x="152400" y="32273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ProfiNET?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015E0-BB7C-4214-B2B5-7CA32790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317" y="2252746"/>
            <a:ext cx="5887272" cy="2800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8BD8CF-DF23-4A3F-BF0A-714FF7710F37}"/>
              </a:ext>
            </a:extLst>
          </p:cNvPr>
          <p:cNvSpPr txBox="1"/>
          <p:nvPr/>
        </p:nvSpPr>
        <p:spPr>
          <a:xfrm>
            <a:off x="8982635" y="4589929"/>
            <a:ext cx="62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</a:p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E6009-0AC3-929D-4795-DFC6210C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14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09212-70BD-4CF4-81C5-0A5B48EA13E9}"/>
              </a:ext>
            </a:extLst>
          </p:cNvPr>
          <p:cNvSpPr txBox="1"/>
          <p:nvPr/>
        </p:nvSpPr>
        <p:spPr>
          <a:xfrm>
            <a:off x="331694" y="304800"/>
            <a:ext cx="4123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ís ProfiNET?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B5AE8-6BDE-450A-9D33-44B50B84A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9" y="1256511"/>
            <a:ext cx="9053476" cy="5065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006D79-7A2E-45F1-83FD-0DB3B35D31BC}"/>
              </a:ext>
            </a:extLst>
          </p:cNvPr>
          <p:cNvSpPr txBox="1"/>
          <p:nvPr/>
        </p:nvSpPr>
        <p:spPr>
          <a:xfrm>
            <a:off x="10515600" y="5988424"/>
            <a:ext cx="56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[3]</a:t>
            </a:r>
          </a:p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751C0-7A2D-5072-3558-F9413102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90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1491E-076A-4F89-A2E8-96AC0C7E7B34}"/>
              </a:ext>
            </a:extLst>
          </p:cNvPr>
          <p:cNvSpPr txBox="1"/>
          <p:nvPr/>
        </p:nvSpPr>
        <p:spPr>
          <a:xfrm>
            <a:off x="349623" y="394447"/>
            <a:ext cx="553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Areas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F671A-92D6-4F27-9C7E-DA0AE02A4328}"/>
              </a:ext>
            </a:extLst>
          </p:cNvPr>
          <p:cNvSpPr txBox="1"/>
          <p:nvPr/>
        </p:nvSpPr>
        <p:spPr>
          <a:xfrm>
            <a:off x="349623" y="1905931"/>
            <a:ext cx="69386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PROFIsafe.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PROFIenergy.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PROFIdrive.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PA Profile.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D128E5E-3581-7BB6-0853-119152756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19" y="656057"/>
            <a:ext cx="7048862" cy="520726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87EA60-877F-5904-4D63-DD2438FA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91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29ADD-F2AC-4D4F-9735-E6624B397A4B}"/>
              </a:ext>
            </a:extLst>
          </p:cNvPr>
          <p:cNvSpPr txBox="1"/>
          <p:nvPr/>
        </p:nvSpPr>
        <p:spPr>
          <a:xfrm>
            <a:off x="385483" y="364285"/>
            <a:ext cx="578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Areas: PROFIsafe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219FA-B6C2-4266-BEC6-3AD02DC1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005" y="1085913"/>
            <a:ext cx="2969987" cy="2909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E71BE-B1B9-4211-8270-95A814D9B40D}"/>
              </a:ext>
            </a:extLst>
          </p:cNvPr>
          <p:cNvSpPr txBox="1"/>
          <p:nvPr/>
        </p:nvSpPr>
        <p:spPr>
          <a:xfrm>
            <a:off x="11546541" y="3349133"/>
            <a:ext cx="64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[7]</a:t>
            </a:r>
          </a:p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7E7E8-C8D9-C6AA-5FB1-82E09707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6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0BF9D-0639-2327-DC7B-91CB84D2F977}"/>
              </a:ext>
            </a:extLst>
          </p:cNvPr>
          <p:cNvSpPr txBox="1"/>
          <p:nvPr/>
        </p:nvSpPr>
        <p:spPr>
          <a:xfrm>
            <a:off x="385483" y="1859339"/>
            <a:ext cx="8023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Replaces traditional hardwared safety circuits.</a:t>
            </a:r>
          </a:p>
          <a:p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Singe cable to carry both standard and safety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International Standard (IEC 61784-3-3) [13].</a:t>
            </a:r>
          </a:p>
        </p:txBody>
      </p:sp>
    </p:spTree>
    <p:extLst>
      <p:ext uri="{BB962C8B-B14F-4D97-AF65-F5344CB8AC3E}">
        <p14:creationId xmlns:p14="http://schemas.microsoft.com/office/powerpoint/2010/main" val="185322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4C539-B899-ED2D-7EE0-B29256014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3F2CC4-F64C-9890-6385-3ACA9FCD1C35}"/>
              </a:ext>
            </a:extLst>
          </p:cNvPr>
          <p:cNvSpPr txBox="1"/>
          <p:nvPr/>
        </p:nvSpPr>
        <p:spPr>
          <a:xfrm>
            <a:off x="349623" y="394447"/>
            <a:ext cx="5530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Areas: PROFIenergy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C1004-DFF4-5F6F-620C-1DCA97457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591" y="917667"/>
            <a:ext cx="3115110" cy="2848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D2B5FF-D117-0F46-F5A6-E8590D61FE44}"/>
              </a:ext>
            </a:extLst>
          </p:cNvPr>
          <p:cNvSpPr txBox="1"/>
          <p:nvPr/>
        </p:nvSpPr>
        <p:spPr>
          <a:xfrm>
            <a:off x="11600329" y="3766040"/>
            <a:ext cx="59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[6]</a:t>
            </a:r>
          </a:p>
          <a:p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1C673-3CC0-32CD-88C6-84CEA8A50D10}"/>
              </a:ext>
            </a:extLst>
          </p:cNvPr>
          <p:cNvSpPr txBox="1"/>
          <p:nvPr/>
        </p:nvSpPr>
        <p:spPr>
          <a:xfrm>
            <a:off x="266202" y="1550896"/>
            <a:ext cx="6645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Standardized interface for energy management.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Eliminates need for additional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Case Example: Unscheduled stops.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Meets ISO 50001 energy efficiency standards [12].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7E54-99C3-35D3-3E46-25D4E3C2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34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FA4BBE-03C1-46A9-9029-F4C9F59DF02C}"/>
              </a:ext>
            </a:extLst>
          </p:cNvPr>
          <p:cNvSpPr txBox="1"/>
          <p:nvPr/>
        </p:nvSpPr>
        <p:spPr>
          <a:xfrm>
            <a:off x="322729" y="313765"/>
            <a:ext cx="5369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Comparison: </a:t>
            </a: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Ethernet/IP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BDB6B-07E5-4FE0-980E-72967C261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776" y="3543827"/>
            <a:ext cx="6567184" cy="1826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D8F2C-17FB-4471-B5B3-C8D3B85E0332}"/>
              </a:ext>
            </a:extLst>
          </p:cNvPr>
          <p:cNvSpPr txBox="1"/>
          <p:nvPr/>
        </p:nvSpPr>
        <p:spPr>
          <a:xfrm>
            <a:off x="412376" y="1487212"/>
            <a:ext cx="6311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Both widely used communication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Ethernet/IP commonly used in the United states, ProfiNET in Europe.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01A33-4279-4FA4-A35E-A7933170B038}"/>
              </a:ext>
            </a:extLst>
          </p:cNvPr>
          <p:cNvSpPr txBox="1"/>
          <p:nvPr/>
        </p:nvSpPr>
        <p:spPr>
          <a:xfrm>
            <a:off x="11125200" y="4858871"/>
            <a:ext cx="49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[8]</a:t>
            </a:r>
          </a:p>
          <a:p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97806D-44FF-6924-74E0-FEDA442F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85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F865B-6666-4F78-9AF9-02B1749866E2}"/>
              </a:ext>
            </a:extLst>
          </p:cNvPr>
          <p:cNvSpPr txBox="1"/>
          <p:nvPr/>
        </p:nvSpPr>
        <p:spPr>
          <a:xfrm>
            <a:off x="313765" y="340659"/>
            <a:ext cx="5378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Comparison: </a:t>
            </a: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EtherCAT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CC13F-1CCF-4F64-9282-2B6D8F12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88" y="3501734"/>
            <a:ext cx="2708284" cy="1288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400B2-EEFD-4D67-BDE8-82FDDC3F7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140" y="3501733"/>
            <a:ext cx="2296300" cy="12884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B9BA1A-1277-43C4-AB9F-2F94CF095F00}"/>
              </a:ext>
            </a:extLst>
          </p:cNvPr>
          <p:cNvSpPr txBox="1"/>
          <p:nvPr/>
        </p:nvSpPr>
        <p:spPr>
          <a:xfrm>
            <a:off x="421341" y="1685364"/>
            <a:ext cx="598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Both skip some layers in the OSI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EtherCAT can communicate with multiple devices in one cycle.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255C6-B11C-4989-A617-B5C4CA7E8017}"/>
              </a:ext>
            </a:extLst>
          </p:cNvPr>
          <p:cNvSpPr txBox="1"/>
          <p:nvPr/>
        </p:nvSpPr>
        <p:spPr>
          <a:xfrm>
            <a:off x="11447928" y="4607859"/>
            <a:ext cx="81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[9]</a:t>
            </a:r>
          </a:p>
          <a:p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5C34-75BB-FB1F-4C00-EF6FD5CB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87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ProfiNET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ProfiNET</dc:title>
  <dc:creator>Akinwande Mofifoluwa Ipadeola (BE WAR E UPE1 UBW)</dc:creator>
  <cp:lastModifiedBy>Akinwande Mofifoluwa Ipadeola (BE WAR E UPE1 UBW)</cp:lastModifiedBy>
  <cp:revision>12</cp:revision>
  <dcterms:created xsi:type="dcterms:W3CDTF">2025-06-14T12:32:02Z</dcterms:created>
  <dcterms:modified xsi:type="dcterms:W3CDTF">2025-06-16T10:59:36Z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2025-06-16 08:11:44Z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57465c41-07d5-4cc9-9d2a-9f8b3c49da46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2025-06-16T08:11:44Z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