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5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6677-628E-4A04-9B1D-9A44BDB067F5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BEFF0-7ABE-4853-93B8-1AE57D9F0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1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6CB5-AE7F-4B60-ABD3-DA1D2A46B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5261F-23D7-4578-A1AC-D6DCD5B35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D99D-20F7-47C2-A3CD-EEB9E1BB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FDA1-D591-4896-89D4-23A4F1D184B4}" type="datetime1">
              <a:rPr lang="de-DE" smtClean="0"/>
              <a:t>23.06.2025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A4F26-78B4-4569-84BF-EC1ECB7E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4F76D-EBC4-4BB9-858D-2B568175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BEF6-2AC1-4191-8666-FD2A07E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9315C-F95E-46DD-A4A4-F0D4C8E6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BB1C7-D3A2-474E-A312-0F4D9DF1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B0B8-14C8-4E0E-BC48-C28FC391AFA1}" type="datetime1">
              <a:rPr lang="de-DE" smtClean="0"/>
              <a:t>23.06.2025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762C4-4377-41A6-842B-EDEAA230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10A60-1366-473C-BECF-9909820E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01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D1011-4997-4CD2-835C-BBD5022BA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A9CAB-8E39-429C-8972-E2B9536D6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E1C6E-7251-4D35-B0D2-BF77246D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8D0B-8316-43FF-BC5F-7E1D146AE98F}" type="datetime1">
              <a:rPr lang="de-DE" smtClean="0"/>
              <a:t>23.06.2025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A8F6-11CB-4878-96BE-59852F69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286B9-253B-49B8-94E2-6962CFF0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5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0E26-9E28-4C7F-ABBC-845C58A7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286B-8F4E-4200-982D-02F7B7BA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A2B18-F7DC-4D9B-80BB-460C0DC3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D771-CE8B-45D2-A0B4-3A89CC319558}" type="datetime1">
              <a:rPr lang="de-DE" smtClean="0"/>
              <a:t>23.06.2025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B1C1-41BE-4A2C-AF10-4C160AFA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B0C5-FC07-4B4D-8724-90FE204D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77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91BF-705B-4C15-8E52-EC042712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085C6-D581-48F6-A015-DD6BC84D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FB6AA-2E08-412C-B759-B7A0ECF9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587A-5828-465A-971F-F48188055B7C}" type="datetime1">
              <a:rPr lang="de-DE" smtClean="0"/>
              <a:t>23.06.2025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9CA8-A7DC-40AD-A4DD-8234212B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D3D7C-57F4-440A-8549-E648EF0E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4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20DC-74E8-4BBA-967D-932DF04A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08D8-7234-4415-9F33-8A5F57FC1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EEEB0-2972-4D78-82B8-D0C1A3160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6B8E-25F2-4CDA-9894-CA274202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E556-5C08-4C81-8083-968B18CEEA77}" type="datetime1">
              <a:rPr lang="de-DE" smtClean="0"/>
              <a:t>23.06.2025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6E15B-E95F-4C87-ADF3-C80CC1BC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13F67-35EE-4E1C-A470-1DD934DA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77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9322-3710-41FD-B469-3884D02E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678C9-01A8-4FC0-8A3A-9E76D212B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C8797-CCA8-4E5B-88BB-C8529ADD7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5645D-2978-4A58-B5A2-0616C8D66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8CCA8-7F2F-4D6E-9FD0-F11459317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7E839-172F-4D0B-B33B-C9711F78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7AD5-397C-42F3-A43A-934C7902235F}" type="datetime1">
              <a:rPr lang="de-DE" smtClean="0"/>
              <a:t>23.06.2025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5A9A3-29F6-4331-BA7C-AA362D4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30CBF-7E80-4E38-BE82-37163552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4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C7B1-603A-4E0F-AC78-FC6024CC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13895-9460-4034-94CD-6AF1714F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6603-B4C0-4B15-BAC2-E4D3E6404909}" type="datetime1">
              <a:rPr lang="de-DE" smtClean="0"/>
              <a:t>23.06.2025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85DD8-083F-4C4E-A9E6-8861F3A2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59C76-CB78-4BBA-BBB7-7D6EF55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1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36036-8C74-4D53-8CBB-D2A66144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D1B6-CB34-49DC-B1A8-88C1947E06BA}" type="datetime1">
              <a:rPr lang="de-DE" smtClean="0"/>
              <a:t>23.06.2025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C7527-4020-4360-99C3-B6C0A7F1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76674-8F1D-471C-A0BB-8479A7C1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90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56B8-B24A-4B87-A625-EB9AC681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5CE8-8A23-48D5-9656-9786AAD1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3B493-A3EE-4809-B78A-26A35D4BC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76CF1-D13B-41B7-B1EC-94D41F1D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3C19-4FDE-48E6-886F-401C838BDC7D}" type="datetime1">
              <a:rPr lang="de-DE" smtClean="0"/>
              <a:t>23.06.2025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C9E88-B9CF-4F8B-A6DD-4A1CD8AF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915A0-6E68-4884-A6E0-8232F814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85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164-459F-4789-850C-8A95BD0B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DAE32-10D8-4A8E-A13E-D6055385D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56AD6-6FCB-4A0E-8258-A8939DA90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DFF13-F4CC-4E9C-B0A6-D3F7CFE9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0392-3136-4014-958F-C1A05AB002C1}" type="datetime1">
              <a:rPr lang="de-DE" smtClean="0"/>
              <a:t>23.06.2025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4C39F-597E-4456-B07C-18F553D8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34FB2-B7F7-4B97-AEA5-DBCED92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10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98A29-6928-4B07-A514-6FB90B94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1D489-94C7-4560-9C23-DBFB9CCB8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FECBB-AA62-45A8-B4C7-81634C5B7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FEC4-AF71-4EBA-BE12-00070B4A0CCA}" type="datetime1">
              <a:rPr lang="de-DE" smtClean="0"/>
              <a:t>23.06.2025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0A26-8C48-4CF2-A1A7-ED0F39A96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AD3B8-E77A-4A3F-9DE7-721348658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0E2D2-EE45-4BDD-BE1F-8A4C062A15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43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D880-4D86-407B-B6EE-0EAC7547C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 Nova Cond" panose="020B0506020202020204" pitchFamily="34" charset="0"/>
              </a:rPr>
              <a:t>Priority Exchange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89F98-2763-499D-B3FB-D7FF04E04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400" dirty="0">
                <a:latin typeface="Arial Nova" panose="020B0504020202020204" pitchFamily="34" charset="0"/>
              </a:rPr>
              <a:t>An algorithm to properly serve Aperiodic Tasks.</a:t>
            </a:r>
          </a:p>
          <a:p>
            <a:r>
              <a:rPr lang="de-DE" sz="1400" dirty="0">
                <a:latin typeface="Arial Nova" panose="020B0504020202020204" pitchFamily="34" charset="0"/>
              </a:rPr>
              <a:t>Akinwande Mofifoluwa Ipadeola</a:t>
            </a:r>
          </a:p>
          <a:p>
            <a:r>
              <a:rPr lang="de-DE" sz="1400" dirty="0">
                <a:latin typeface="Arial Nova" panose="020B0504020202020204" pitchFamily="34" charset="0"/>
              </a:rPr>
              <a:t>SS2025, Real-Time Systems</a:t>
            </a:r>
          </a:p>
        </p:txBody>
      </p:sp>
    </p:spTree>
    <p:extLst>
      <p:ext uri="{BB962C8B-B14F-4D97-AF65-F5344CB8AC3E}">
        <p14:creationId xmlns:p14="http://schemas.microsoft.com/office/powerpoint/2010/main" val="93319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76ED1-B194-402D-AAD7-BA4D3482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10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7146B-44A2-4C84-8A8E-44447702E62D}"/>
              </a:ext>
            </a:extLst>
          </p:cNvPr>
          <p:cNvSpPr txBox="1"/>
          <p:nvPr/>
        </p:nvSpPr>
        <p:spPr>
          <a:xfrm>
            <a:off x="279400" y="313268"/>
            <a:ext cx="474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 Nova Cond" panose="020B0506020202020204" pitchFamily="34" charset="0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E6F6B-667E-46F8-9CB1-76559F244F77}"/>
              </a:ext>
            </a:extLst>
          </p:cNvPr>
          <p:cNvSpPr txBox="1"/>
          <p:nvPr/>
        </p:nvSpPr>
        <p:spPr>
          <a:xfrm>
            <a:off x="472966" y="987972"/>
            <a:ext cx="11109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Real time systems should always meet their strict deadlines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 algorithm adds a high-priority server that  “lends” unused budget to periodic tasks and  stores equivalent credit at lower priorities.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an avenue to effectively serve aperiodic tasks while keeping the stricter deadlines of periodic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Compatible with RMS so worst case timing analysis can be done.</a:t>
            </a:r>
          </a:p>
        </p:txBody>
      </p:sp>
    </p:spTree>
    <p:extLst>
      <p:ext uri="{BB962C8B-B14F-4D97-AF65-F5344CB8AC3E}">
        <p14:creationId xmlns:p14="http://schemas.microsoft.com/office/powerpoint/2010/main" val="2403538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0006D-8DA3-45CF-9182-739C5724EA2F}"/>
              </a:ext>
            </a:extLst>
          </p:cNvPr>
          <p:cNvSpPr txBox="1"/>
          <p:nvPr/>
        </p:nvSpPr>
        <p:spPr>
          <a:xfrm>
            <a:off x="254000" y="338667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 Nova Cond" panose="020B0506020202020204" pitchFamily="34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9760A-D361-40BC-ADF4-8C7948E5A7F5}"/>
              </a:ext>
            </a:extLst>
          </p:cNvPr>
          <p:cNvSpPr txBox="1"/>
          <p:nvPr/>
        </p:nvSpPr>
        <p:spPr>
          <a:xfrm>
            <a:off x="389467" y="922867"/>
            <a:ext cx="11311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Software development of reconfigurable real-time systems - Scientific Figure on ResearchGate. Available from: https://www.researchgate.net/figure/Periodic-Aperiodic-Sporadic-Task-Characteristics_fig5_354494360 [accessed 4 Jun 2025]</a:t>
            </a:r>
          </a:p>
          <a:p>
            <a:r>
              <a:rPr lang="de-DE" dirty="0"/>
              <a:t>[2] B. Sprunt, “Aperiodic task scheduling for real-time systems,” Ph.D.dissertation, Carnegie Mellon University, 1990.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6ADD6-727A-4A58-A24C-4DC85B0A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22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30E9-B1AA-441D-AFDE-A0D3229E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2</a:t>
            </a:fld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7DE1D-8943-468C-8EB7-CBEAE1E5CBDD}"/>
              </a:ext>
            </a:extLst>
          </p:cNvPr>
          <p:cNvSpPr txBox="1"/>
          <p:nvPr/>
        </p:nvSpPr>
        <p:spPr>
          <a:xfrm>
            <a:off x="211666" y="203199"/>
            <a:ext cx="4106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 Nova Cond" panose="020B0506020202020204" pitchFamily="34" charset="0"/>
              </a:rPr>
              <a:t>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CB962-34D7-4D77-B9B2-96E827EDA0EE}"/>
              </a:ext>
            </a:extLst>
          </p:cNvPr>
          <p:cNvSpPr txBox="1"/>
          <p:nvPr/>
        </p:nvSpPr>
        <p:spPr>
          <a:xfrm>
            <a:off x="372533" y="897467"/>
            <a:ext cx="10676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a real-time system scenario, what happens when an aperiodic request is made and an aperiodic task becomes avaialble?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Typical solutions lead to long wait and response times until these tasks get serviced.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Priority exchange algorithm was proposed in order to reduce the wait and response times of these tasks while maintaning the strict deadlines required for periodic tasks.</a:t>
            </a:r>
          </a:p>
        </p:txBody>
      </p:sp>
    </p:spTree>
    <p:extLst>
      <p:ext uri="{BB962C8B-B14F-4D97-AF65-F5344CB8AC3E}">
        <p14:creationId xmlns:p14="http://schemas.microsoft.com/office/powerpoint/2010/main" val="340074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BE4FE1-C6FF-4C84-86D5-7805E8CDBD93}"/>
              </a:ext>
            </a:extLst>
          </p:cNvPr>
          <p:cNvSpPr txBox="1"/>
          <p:nvPr/>
        </p:nvSpPr>
        <p:spPr>
          <a:xfrm>
            <a:off x="296333" y="338666"/>
            <a:ext cx="481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 Nova Cond" panose="020B0506020202020204" pitchFamily="34" charset="0"/>
              </a:rPr>
              <a:t>Periodic vs. Aperiodic Tasks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21219-0320-49CF-AFE2-8B1C8E40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35" y="1648922"/>
            <a:ext cx="7802064" cy="3429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8FD153-CFFF-402C-8927-05745437A4B2}"/>
              </a:ext>
            </a:extLst>
          </p:cNvPr>
          <p:cNvSpPr txBox="1"/>
          <p:nvPr/>
        </p:nvSpPr>
        <p:spPr>
          <a:xfrm>
            <a:off x="8887898" y="4607468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(1)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FDE24-15F5-4B1A-A758-450087CE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3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A8B12D-C7BC-443C-87BE-015FBCFB70C0}"/>
              </a:ext>
            </a:extLst>
          </p:cNvPr>
          <p:cNvSpPr txBox="1"/>
          <p:nvPr/>
        </p:nvSpPr>
        <p:spPr>
          <a:xfrm>
            <a:off x="372533" y="2556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 Nova Cond" panose="020B0506020202020204" pitchFamily="34" charset="0"/>
              </a:rPr>
              <a:t>Periodic &amp; Aperiodic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F3C7C-79C0-4CD1-B108-E8BC59155B19}"/>
              </a:ext>
            </a:extLst>
          </p:cNvPr>
          <p:cNvSpPr txBox="1"/>
          <p:nvPr/>
        </p:nvSpPr>
        <p:spPr>
          <a:xfrm>
            <a:off x="372532" y="1007533"/>
            <a:ext cx="111421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main approaches for scheduling periodic tasks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Earliest Deadline First </a:t>
            </a:r>
            <a:r>
              <a:rPr lang="en-US" dirty="0"/>
              <a:t>(EDF)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Rate Monotonic Scheduling </a:t>
            </a:r>
            <a:r>
              <a:rPr lang="en-US" dirty="0"/>
              <a:t>(RMS)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Common methods for handling aperiodic tasks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Polling Server</a:t>
            </a:r>
            <a:r>
              <a:rPr lang="en-US" dirty="0"/>
              <a:t> – A periodic task (the server) is created specifically to check for and serve aperiodic requests at regular intervals.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Background Servicing</a:t>
            </a:r>
            <a:r>
              <a:rPr lang="en-US" dirty="0"/>
              <a:t> – Aperiodic tasks are only executed when the CPU is idle and no periodic tasks are ready to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8C4BD-75A5-479E-87D2-C7DD3FF7248C}"/>
              </a:ext>
            </a:extLst>
          </p:cNvPr>
          <p:cNvSpPr txBox="1"/>
          <p:nvPr/>
        </p:nvSpPr>
        <p:spPr>
          <a:xfrm>
            <a:off x="2878667" y="5748867"/>
            <a:ext cx="652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What is the issue with servicing Aperioidic Tasks this way?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3F79A-3DE3-4E82-A3B5-8F6B4A69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456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8F55F-DEF5-4C99-8822-C5931B7C4A7B}"/>
              </a:ext>
            </a:extLst>
          </p:cNvPr>
          <p:cNvSpPr txBox="1"/>
          <p:nvPr/>
        </p:nvSpPr>
        <p:spPr>
          <a:xfrm>
            <a:off x="545324" y="422284"/>
            <a:ext cx="455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 Nova Cond" panose="020B0506020202020204" pitchFamily="34" charset="0"/>
              </a:rPr>
              <a:t>The Aperiodic servicing Problem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5DA7D-37C8-419B-B8C4-FDE8D494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5</a:t>
            </a:fld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C4B98-0130-4014-B16E-B5C40B0C6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4" y="2084728"/>
            <a:ext cx="5449060" cy="186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2F691-1CC3-48B5-99BC-4C0FB79E7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84" y="3228349"/>
            <a:ext cx="5010849" cy="1924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AA1C04-0F71-4821-9D57-8FFA51C6628D}"/>
              </a:ext>
            </a:extLst>
          </p:cNvPr>
          <p:cNvSpPr txBox="1"/>
          <p:nvPr/>
        </p:nvSpPr>
        <p:spPr>
          <a:xfrm>
            <a:off x="545324" y="1183341"/>
            <a:ext cx="31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Background servicing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694BFD-A051-4548-B060-2BA4F6AF496F}"/>
              </a:ext>
            </a:extLst>
          </p:cNvPr>
          <p:cNvSpPr txBox="1"/>
          <p:nvPr/>
        </p:nvSpPr>
        <p:spPr>
          <a:xfrm>
            <a:off x="5740393" y="3575371"/>
            <a:ext cx="50798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D0E82-D867-4F3F-AB15-73AB40E2121C}"/>
              </a:ext>
            </a:extLst>
          </p:cNvPr>
          <p:cNvSpPr txBox="1"/>
          <p:nvPr/>
        </p:nvSpPr>
        <p:spPr>
          <a:xfrm>
            <a:off x="11189453" y="4957483"/>
            <a:ext cx="58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07188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D4820-B89F-4098-B1D9-CD85C11195A2}"/>
              </a:ext>
            </a:extLst>
          </p:cNvPr>
          <p:cNvSpPr txBox="1"/>
          <p:nvPr/>
        </p:nvSpPr>
        <p:spPr>
          <a:xfrm>
            <a:off x="364066" y="397933"/>
            <a:ext cx="50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 Nova Cond" panose="020B0506020202020204" pitchFamily="34" charset="0"/>
              </a:rPr>
              <a:t>The Aperiodic servicing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8EAD1-423F-4B4B-A2A5-1F40179770FF}"/>
              </a:ext>
            </a:extLst>
          </p:cNvPr>
          <p:cNvSpPr txBox="1"/>
          <p:nvPr/>
        </p:nvSpPr>
        <p:spPr>
          <a:xfrm>
            <a:off x="604701" y="565598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Problem</a:t>
            </a:r>
            <a:r>
              <a:rPr lang="de-DE" dirty="0"/>
              <a:t>: Long wait and response times for Aperiodic tasks.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FF731-F9EA-460F-BBDD-436643C3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6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F53AA-7820-4100-9189-936CC84F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6" y="2096275"/>
            <a:ext cx="5449060" cy="1867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FBCAA2-1B0E-474A-81B1-B71E763E8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66" y="2096275"/>
            <a:ext cx="6430272" cy="3172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85A72F-DBD2-479E-B0F9-125F4F681F7D}"/>
              </a:ext>
            </a:extLst>
          </p:cNvPr>
          <p:cNvSpPr txBox="1"/>
          <p:nvPr/>
        </p:nvSpPr>
        <p:spPr>
          <a:xfrm>
            <a:off x="364066" y="1247042"/>
            <a:ext cx="31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Polling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86E83-95C3-43FE-81CA-9661EC62DF6A}"/>
              </a:ext>
            </a:extLst>
          </p:cNvPr>
          <p:cNvSpPr txBox="1"/>
          <p:nvPr/>
        </p:nvSpPr>
        <p:spPr>
          <a:xfrm>
            <a:off x="10972800" y="4948518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28544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C886C-8D64-4D9D-A001-7274547F72C8}"/>
              </a:ext>
            </a:extLst>
          </p:cNvPr>
          <p:cNvSpPr txBox="1"/>
          <p:nvPr/>
        </p:nvSpPr>
        <p:spPr>
          <a:xfrm>
            <a:off x="355600" y="355600"/>
            <a:ext cx="425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 Nova Cond" panose="020B0506020202020204" pitchFamily="34" charset="0"/>
              </a:rPr>
              <a:t>Priority Exchange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2FA23-51B0-4D4E-8BAE-4E77FFA93F87}"/>
              </a:ext>
            </a:extLst>
          </p:cNvPr>
          <p:cNvSpPr txBox="1"/>
          <p:nvPr/>
        </p:nvSpPr>
        <p:spPr>
          <a:xfrm>
            <a:off x="491066" y="1316841"/>
            <a:ext cx="112098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Proposed by Lehoczky, Sha, and Strosnider.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Designed to reduce the wait and response times for aperiodic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high-priority periodic task, the Priority exchange server,  is created to handle aperiodic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If no requests arrives during the server‘s period, the server: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Exchanges its higher priority execution time with the next available periodic task.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Gains „credit“ at the priority level of that periodic task.</a:t>
            </a:r>
          </a:p>
          <a:p>
            <a:pPr lvl="1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Unlike the polling server method, the PE server always reserves time to serve aperiodic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44576-F2DB-462D-81DA-A00A7FF7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94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4B1F2-76C7-4986-B9B3-D20F388018B2}"/>
              </a:ext>
            </a:extLst>
          </p:cNvPr>
          <p:cNvSpPr txBox="1"/>
          <p:nvPr/>
        </p:nvSpPr>
        <p:spPr>
          <a:xfrm>
            <a:off x="459043" y="353998"/>
            <a:ext cx="530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 Nova Cond" panose="020B0506020202020204" pitchFamily="34" charset="0"/>
              </a:rPr>
              <a:t>Priority Exchange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17989-9B1F-4094-AE6C-B7B678962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0" y="1694238"/>
            <a:ext cx="3924848" cy="914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F96959-7AF1-4679-829B-67CB8093C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0" y="3645806"/>
            <a:ext cx="9507277" cy="219105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50C4A-AA08-4411-827D-5F431524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3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560A36-08BB-4129-AE2D-7A3AA78FF8CC}"/>
              </a:ext>
            </a:extLst>
          </p:cNvPr>
          <p:cNvSpPr txBox="1"/>
          <p:nvPr/>
        </p:nvSpPr>
        <p:spPr>
          <a:xfrm>
            <a:off x="330200" y="347133"/>
            <a:ext cx="50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 Nova Cond" panose="020B0506020202020204" pitchFamily="34" charset="0"/>
              </a:rPr>
              <a:t>Priority Exchange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26BC3-B7A6-4136-9436-928589B89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94" y="1607341"/>
            <a:ext cx="7783011" cy="38295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D2348-C797-4940-B2F0-7A6D84D9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E2D2-EE45-4BDD-BE1F-8A4C062A153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40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Arial Nova Cond</vt:lpstr>
      <vt:lpstr>Calibri</vt:lpstr>
      <vt:lpstr>Calibri Light</vt:lpstr>
      <vt:lpstr>Office Theme</vt:lpstr>
      <vt:lpstr>Priority Exchange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Exchange</dc:title>
  <dc:creator>Akinwande Mofifoluwa Ipadeola (BE WAR E UPE1 UBW)</dc:creator>
  <cp:lastModifiedBy>Akinwande Mofifoluwa Ipadeola (BE WAR E UPE1 UBW)</cp:lastModifiedBy>
  <cp:revision>24</cp:revision>
  <dcterms:created xsi:type="dcterms:W3CDTF">2025-06-04T12:29:30Z</dcterms:created>
  <dcterms:modified xsi:type="dcterms:W3CDTF">2025-06-23T06:49:03Z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-1</vt:lpwstr>
  </property>
  <property fmtid="{D5CDD505-2E9C-101B-9397-08002B2CF9AE}" pid="3" name="MSIP_Label_a15a25aa-e944-415d-b7a7-40f6b9180b6b_SetDate">
    <vt:lpwstr>2025-06-23 06:38:07Z</vt:lpwstr>
  </property>
  <property fmtid="{D5CDD505-2E9C-101B-9397-08002B2CF9AE}" pid="4" name="MSIP_Label_a15a25aa-e944-415d-b7a7-40f6b9180b6b_Method">
    <vt:lpwstr>Privileged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b27df4b4-2745-4005-8e83-b584e7845763</vt:lpwstr>
  </property>
  <property fmtid="{D5CDD505-2E9C-101B-9397-08002B2CF9AE}" pid="8" name="MSIP_Label_a15a25aa-e944-415d-b7a7-40f6b9180b6b_ContentBits">
    <vt:lpwstr>0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2025-06-23T06:38:07Z</vt:filetime>
  </property>
  <property fmtid="{D5CDD505-2E9C-101B-9397-08002B2CF9AE}" pid="15" name="empower.integration.Classification.DateFormat">
    <vt:lpwstr/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false</vt:bool>
  </property>
</Properties>
</file>