
<file path=[Content_Types].xml><?xml version="1.0" encoding="utf-8"?>
<Types xmlns="http://schemas.openxmlformats.org/package/2006/content-types">
  <Default Extension="jpeg" ContentType="image/jpe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3" d="100"/>
          <a:sy n="83" d="100"/>
        </p:scale>
        <p:origin x="1450"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AADFFB-D55E-4477-AC60-2E28C7A72A88}" type="datetimeFigureOut">
              <a:rPr lang="en-US" smtClean="0"/>
              <a:t>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5797C0-B919-4297-BCB9-C14E9357EC30}" type="slidenum">
              <a:rPr lang="en-US" smtClean="0"/>
              <a:t>‹#›</a:t>
            </a:fld>
            <a:endParaRPr lang="en-US" dirty="0"/>
          </a:p>
        </p:txBody>
      </p:sp>
    </p:spTree>
    <p:extLst>
      <p:ext uri="{BB962C8B-B14F-4D97-AF65-F5344CB8AC3E}">
        <p14:creationId xmlns:p14="http://schemas.microsoft.com/office/powerpoint/2010/main" val="924680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ADFFB-D55E-4477-AC60-2E28C7A72A88}" type="datetimeFigureOut">
              <a:rPr lang="en-US" smtClean="0"/>
              <a:t>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5797C0-B919-4297-BCB9-C14E9357EC30}" type="slidenum">
              <a:rPr lang="en-US" smtClean="0"/>
              <a:t>‹#›</a:t>
            </a:fld>
            <a:endParaRPr lang="en-US" dirty="0"/>
          </a:p>
        </p:txBody>
      </p:sp>
    </p:spTree>
    <p:extLst>
      <p:ext uri="{BB962C8B-B14F-4D97-AF65-F5344CB8AC3E}">
        <p14:creationId xmlns:p14="http://schemas.microsoft.com/office/powerpoint/2010/main" val="1104073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ADFFB-D55E-4477-AC60-2E28C7A72A88}" type="datetimeFigureOut">
              <a:rPr lang="en-US" smtClean="0"/>
              <a:t>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5797C0-B919-4297-BCB9-C14E9357EC30}" type="slidenum">
              <a:rPr lang="en-US" smtClean="0"/>
              <a:t>‹#›</a:t>
            </a:fld>
            <a:endParaRPr lang="en-US" dirty="0"/>
          </a:p>
        </p:txBody>
      </p:sp>
    </p:spTree>
    <p:extLst>
      <p:ext uri="{BB962C8B-B14F-4D97-AF65-F5344CB8AC3E}">
        <p14:creationId xmlns:p14="http://schemas.microsoft.com/office/powerpoint/2010/main" val="3423495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ADFFB-D55E-4477-AC60-2E28C7A72A88}" type="datetimeFigureOut">
              <a:rPr lang="en-US" smtClean="0"/>
              <a:t>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5797C0-B919-4297-BCB9-C14E9357EC30}" type="slidenum">
              <a:rPr lang="en-US" smtClean="0"/>
              <a:t>‹#›</a:t>
            </a:fld>
            <a:endParaRPr lang="en-US" dirty="0"/>
          </a:p>
        </p:txBody>
      </p:sp>
    </p:spTree>
    <p:extLst>
      <p:ext uri="{BB962C8B-B14F-4D97-AF65-F5344CB8AC3E}">
        <p14:creationId xmlns:p14="http://schemas.microsoft.com/office/powerpoint/2010/main" val="3651985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ADFFB-D55E-4477-AC60-2E28C7A72A88}" type="datetimeFigureOut">
              <a:rPr lang="en-US" smtClean="0"/>
              <a:t>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5797C0-B919-4297-BCB9-C14E9357EC30}" type="slidenum">
              <a:rPr lang="en-US" smtClean="0"/>
              <a:t>‹#›</a:t>
            </a:fld>
            <a:endParaRPr lang="en-US" dirty="0"/>
          </a:p>
        </p:txBody>
      </p:sp>
    </p:spTree>
    <p:extLst>
      <p:ext uri="{BB962C8B-B14F-4D97-AF65-F5344CB8AC3E}">
        <p14:creationId xmlns:p14="http://schemas.microsoft.com/office/powerpoint/2010/main" val="574690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ADFFB-D55E-4477-AC60-2E28C7A72A88}" type="datetimeFigureOut">
              <a:rPr lang="en-US" smtClean="0"/>
              <a:t>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45797C0-B919-4297-BCB9-C14E9357EC30}" type="slidenum">
              <a:rPr lang="en-US" smtClean="0"/>
              <a:t>‹#›</a:t>
            </a:fld>
            <a:endParaRPr lang="en-US" dirty="0"/>
          </a:p>
        </p:txBody>
      </p:sp>
    </p:spTree>
    <p:extLst>
      <p:ext uri="{BB962C8B-B14F-4D97-AF65-F5344CB8AC3E}">
        <p14:creationId xmlns:p14="http://schemas.microsoft.com/office/powerpoint/2010/main" val="345728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ADFFB-D55E-4477-AC60-2E28C7A72A88}" type="datetimeFigureOut">
              <a:rPr lang="en-US" smtClean="0"/>
              <a:t>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45797C0-B919-4297-BCB9-C14E9357EC30}" type="slidenum">
              <a:rPr lang="en-US" smtClean="0"/>
              <a:t>‹#›</a:t>
            </a:fld>
            <a:endParaRPr lang="en-US" dirty="0"/>
          </a:p>
        </p:txBody>
      </p:sp>
    </p:spTree>
    <p:extLst>
      <p:ext uri="{BB962C8B-B14F-4D97-AF65-F5344CB8AC3E}">
        <p14:creationId xmlns:p14="http://schemas.microsoft.com/office/powerpoint/2010/main" val="723244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ADFFB-D55E-4477-AC60-2E28C7A72A88}" type="datetimeFigureOut">
              <a:rPr lang="en-US" smtClean="0"/>
              <a:t>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45797C0-B919-4297-BCB9-C14E9357EC30}" type="slidenum">
              <a:rPr lang="en-US" smtClean="0"/>
              <a:t>‹#›</a:t>
            </a:fld>
            <a:endParaRPr lang="en-US" dirty="0"/>
          </a:p>
        </p:txBody>
      </p:sp>
    </p:spTree>
    <p:extLst>
      <p:ext uri="{BB962C8B-B14F-4D97-AF65-F5344CB8AC3E}">
        <p14:creationId xmlns:p14="http://schemas.microsoft.com/office/powerpoint/2010/main" val="2861016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ADFFB-D55E-4477-AC60-2E28C7A72A88}" type="datetimeFigureOut">
              <a:rPr lang="en-US" smtClean="0"/>
              <a:t>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45797C0-B919-4297-BCB9-C14E9357EC30}" type="slidenum">
              <a:rPr lang="en-US" smtClean="0"/>
              <a:t>‹#›</a:t>
            </a:fld>
            <a:endParaRPr lang="en-US" dirty="0"/>
          </a:p>
        </p:txBody>
      </p:sp>
    </p:spTree>
    <p:extLst>
      <p:ext uri="{BB962C8B-B14F-4D97-AF65-F5344CB8AC3E}">
        <p14:creationId xmlns:p14="http://schemas.microsoft.com/office/powerpoint/2010/main" val="1269718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ADFFB-D55E-4477-AC60-2E28C7A72A88}" type="datetimeFigureOut">
              <a:rPr lang="en-US" smtClean="0"/>
              <a:t>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45797C0-B919-4297-BCB9-C14E9357EC30}" type="slidenum">
              <a:rPr lang="en-US" smtClean="0"/>
              <a:t>‹#›</a:t>
            </a:fld>
            <a:endParaRPr lang="en-US" dirty="0"/>
          </a:p>
        </p:txBody>
      </p:sp>
    </p:spTree>
    <p:extLst>
      <p:ext uri="{BB962C8B-B14F-4D97-AF65-F5344CB8AC3E}">
        <p14:creationId xmlns:p14="http://schemas.microsoft.com/office/powerpoint/2010/main" val="274244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ADFFB-D55E-4477-AC60-2E28C7A72A88}" type="datetimeFigureOut">
              <a:rPr lang="en-US" smtClean="0"/>
              <a:t>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45797C0-B919-4297-BCB9-C14E9357EC30}" type="slidenum">
              <a:rPr lang="en-US" smtClean="0"/>
              <a:t>‹#›</a:t>
            </a:fld>
            <a:endParaRPr lang="en-US" dirty="0"/>
          </a:p>
        </p:txBody>
      </p:sp>
    </p:spTree>
    <p:extLst>
      <p:ext uri="{BB962C8B-B14F-4D97-AF65-F5344CB8AC3E}">
        <p14:creationId xmlns:p14="http://schemas.microsoft.com/office/powerpoint/2010/main" val="3266965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BEBA8EAE-BF5A-486C-A8C5-ECC9F3942E4B}">
                <a14:imgProps xmlns:a14="http://schemas.microsoft.com/office/drawing/2010/main">
                  <a14:imgLayer r:embed="rId14">
                    <a14:imgEffect>
                      <a14:sharpenSoften amount="-43000"/>
                    </a14:imgEffect>
                  </a14:imgLayer>
                </a14:imgProps>
              </a:ext>
            </a:extLst>
          </a:blip>
          <a:srcRect/>
          <a:stretch>
            <a:fillRect l="-29000" r="-2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ADFFB-D55E-4477-AC60-2E28C7A72A88}" type="datetimeFigureOut">
              <a:rPr lang="en-US" smtClean="0"/>
              <a:t>1/6/2022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5797C0-B919-4297-BCB9-C14E9357EC30}" type="slidenum">
              <a:rPr lang="en-US" smtClean="0"/>
              <a:t>‹#›</a:t>
            </a:fld>
            <a:endParaRPr lang="en-US" dirty="0"/>
          </a:p>
        </p:txBody>
      </p:sp>
    </p:spTree>
    <p:extLst>
      <p:ext uri="{BB962C8B-B14F-4D97-AF65-F5344CB8AC3E}">
        <p14:creationId xmlns:p14="http://schemas.microsoft.com/office/powerpoint/2010/main" val="2837391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676400"/>
            <a:ext cx="7924800" cy="1828800"/>
          </a:xfrm>
        </p:spPr>
        <p:txBody>
          <a:bodyPr>
            <a:normAutofit/>
          </a:bodyPr>
          <a:lstStyle/>
          <a:p>
            <a:r>
              <a:rPr lang="en-US" sz="6000" b="1" dirty="0">
                <a:solidFill>
                  <a:schemeClr val="bg1">
                    <a:lumMod val="95000"/>
                  </a:schemeClr>
                </a:solidFill>
                <a:effectLst>
                  <a:outerShdw blurRad="38100" dist="38100" dir="2700000" algn="tl">
                    <a:srgbClr val="000000">
                      <a:alpha val="43137"/>
                    </a:srgbClr>
                  </a:outerShdw>
                </a:effectLst>
                <a:latin typeface="Arial Black" pitchFamily="34" charset="0"/>
              </a:rPr>
              <a:t>Machine learning </a:t>
            </a:r>
          </a:p>
        </p:txBody>
      </p:sp>
      <p:sp>
        <p:nvSpPr>
          <p:cNvPr id="3" name="Subtitle 2"/>
          <p:cNvSpPr>
            <a:spLocks noGrp="1"/>
          </p:cNvSpPr>
          <p:nvPr>
            <p:ph type="subTitle" idx="1"/>
          </p:nvPr>
        </p:nvSpPr>
        <p:spPr>
          <a:xfrm>
            <a:off x="304800" y="4191000"/>
            <a:ext cx="6400800" cy="1752600"/>
          </a:xfrm>
        </p:spPr>
        <p:txBody>
          <a:bodyPr>
            <a:normAutofit fontScale="25000" lnSpcReduction="20000"/>
          </a:bodyPr>
          <a:lstStyle/>
          <a:p>
            <a:pPr marL="0" marR="0" lvl="0" indent="0" algn="l" defTabSz="457200" rtl="0" eaLnBrk="1" fontAlgn="auto" latinLnBrk="0" hangingPunct="1">
              <a:lnSpc>
                <a:spcPct val="107000"/>
              </a:lnSpc>
              <a:spcBef>
                <a:spcPts val="0"/>
              </a:spcBef>
              <a:spcAft>
                <a:spcPts val="800"/>
              </a:spcAft>
              <a:buClr>
                <a:prstClr val="white"/>
              </a:buClr>
              <a:buSzPct val="100000"/>
              <a:buFont typeface="Arial"/>
              <a:buNone/>
              <a:tabLst/>
              <a:defRPr/>
            </a:pPr>
            <a:r>
              <a:rPr kumimoji="0" lang="en-US" sz="6800" b="0" i="0" u="none" strike="noStrike" kern="1200" cap="all" spc="0" normalizeH="0" baseline="0" noProof="0" dirty="0">
                <a:ln w="3175" cmpd="sng">
                  <a:noFill/>
                </a:ln>
                <a:solidFill>
                  <a:prstClr val="white"/>
                </a:solidFill>
                <a:effectLst/>
                <a:uLnTx/>
                <a:uFillTx/>
                <a:latin typeface="Calibri Light" panose="020F0302020204030204"/>
                <a:ea typeface="+mn-ea"/>
                <a:cs typeface="+mn-cs"/>
              </a:rPr>
              <a:t>Radwa Saleh Ismail</a:t>
            </a:r>
          </a:p>
          <a:p>
            <a:pPr marL="0" marR="0" lvl="0" indent="0" algn="l" defTabSz="457200" rtl="0" eaLnBrk="1" fontAlgn="auto" latinLnBrk="0" hangingPunct="1">
              <a:lnSpc>
                <a:spcPct val="107000"/>
              </a:lnSpc>
              <a:spcBef>
                <a:spcPts val="0"/>
              </a:spcBef>
              <a:spcAft>
                <a:spcPts val="800"/>
              </a:spcAft>
              <a:buClr>
                <a:prstClr val="white"/>
              </a:buClr>
              <a:buSzPct val="100000"/>
              <a:buFont typeface="Arial"/>
              <a:buNone/>
              <a:tabLst/>
              <a:defRPr/>
            </a:pPr>
            <a:r>
              <a:rPr kumimoji="0" lang="en-US" sz="6800" b="0" i="0" u="none" strike="noStrike" kern="1200" cap="all" spc="0" normalizeH="0" baseline="0" noProof="0" dirty="0" err="1">
                <a:ln w="3175" cmpd="sng">
                  <a:noFill/>
                </a:ln>
                <a:solidFill>
                  <a:prstClr val="white"/>
                </a:solidFill>
                <a:effectLst/>
                <a:uLnTx/>
                <a:uFillTx/>
                <a:latin typeface="Calibri Light" panose="020F0302020204030204"/>
                <a:ea typeface="+mn-ea"/>
                <a:cs typeface="+mn-cs"/>
              </a:rPr>
              <a:t>Nermeen</a:t>
            </a:r>
            <a:r>
              <a:rPr kumimoji="0" lang="en-US" sz="6800" b="0" i="0" u="none" strike="noStrike" kern="1200" cap="all" spc="0" normalizeH="0" baseline="0" noProof="0" dirty="0">
                <a:ln w="3175" cmpd="sng">
                  <a:noFill/>
                </a:ln>
                <a:solidFill>
                  <a:prstClr val="white"/>
                </a:solidFill>
                <a:effectLst/>
                <a:uLnTx/>
                <a:uFillTx/>
                <a:latin typeface="Calibri Light" panose="020F0302020204030204"/>
                <a:ea typeface="+mn-ea"/>
                <a:cs typeface="+mn-cs"/>
              </a:rPr>
              <a:t> </a:t>
            </a:r>
            <a:r>
              <a:rPr kumimoji="0" lang="en-US" sz="6800" b="0" i="0" u="none" strike="noStrike" kern="1200" cap="all" spc="0" normalizeH="0" baseline="0" noProof="0" dirty="0" err="1">
                <a:ln w="3175" cmpd="sng">
                  <a:noFill/>
                </a:ln>
                <a:solidFill>
                  <a:prstClr val="white"/>
                </a:solidFill>
                <a:effectLst/>
                <a:uLnTx/>
                <a:uFillTx/>
                <a:latin typeface="Calibri Light" panose="020F0302020204030204"/>
                <a:ea typeface="+mn-ea"/>
                <a:cs typeface="+mn-cs"/>
              </a:rPr>
              <a:t>Moheb</a:t>
            </a:r>
            <a:r>
              <a:rPr kumimoji="0" lang="en-US" sz="6800" b="0" i="0" u="none" strike="noStrike" kern="1200" cap="all" spc="0" normalizeH="0" baseline="0" noProof="0" dirty="0">
                <a:ln w="3175" cmpd="sng">
                  <a:noFill/>
                </a:ln>
                <a:solidFill>
                  <a:prstClr val="white"/>
                </a:solidFill>
                <a:effectLst/>
                <a:uLnTx/>
                <a:uFillTx/>
                <a:latin typeface="Calibri Light" panose="020F0302020204030204"/>
                <a:ea typeface="+mn-ea"/>
                <a:cs typeface="+mn-cs"/>
              </a:rPr>
              <a:t> </a:t>
            </a:r>
            <a:r>
              <a:rPr kumimoji="0" lang="en-US" sz="6800" b="0" i="0" u="none" strike="noStrike" kern="1200" cap="all" spc="0" normalizeH="0" baseline="0" noProof="0" dirty="0" err="1">
                <a:ln w="3175" cmpd="sng">
                  <a:noFill/>
                </a:ln>
                <a:solidFill>
                  <a:prstClr val="white"/>
                </a:solidFill>
                <a:effectLst/>
                <a:uLnTx/>
                <a:uFillTx/>
                <a:latin typeface="Calibri Light" panose="020F0302020204030204"/>
                <a:ea typeface="+mn-ea"/>
                <a:cs typeface="+mn-cs"/>
              </a:rPr>
              <a:t>Khair</a:t>
            </a:r>
            <a:endParaRPr kumimoji="0" lang="en-US" sz="6800" b="0" i="0" u="none" strike="noStrike" kern="1200" cap="all" spc="0" normalizeH="0" baseline="0" noProof="0" dirty="0">
              <a:ln w="3175" cmpd="sng">
                <a:noFill/>
              </a:ln>
              <a:solidFill>
                <a:prstClr val="white"/>
              </a:solidFill>
              <a:effectLst/>
              <a:uLnTx/>
              <a:uFillTx/>
              <a:latin typeface="Calibri Light" panose="020F0302020204030204"/>
              <a:ea typeface="+mn-ea"/>
              <a:cs typeface="+mn-cs"/>
            </a:endParaRPr>
          </a:p>
          <a:p>
            <a:pPr marL="0" marR="0" lvl="0" indent="0" algn="l" defTabSz="457200" rtl="0" eaLnBrk="1" fontAlgn="auto" latinLnBrk="0" hangingPunct="1">
              <a:lnSpc>
                <a:spcPct val="107000"/>
              </a:lnSpc>
              <a:spcBef>
                <a:spcPts val="0"/>
              </a:spcBef>
              <a:spcAft>
                <a:spcPts val="800"/>
              </a:spcAft>
              <a:buClr>
                <a:prstClr val="white"/>
              </a:buClr>
              <a:buSzPct val="100000"/>
              <a:buFont typeface="Arial"/>
              <a:buNone/>
              <a:tabLst/>
              <a:defRPr/>
            </a:pPr>
            <a:r>
              <a:rPr kumimoji="0" lang="en-US" sz="6800" b="0" i="0" u="none" strike="noStrike" kern="1200" cap="all" spc="0" normalizeH="0" baseline="0" noProof="0" dirty="0" err="1">
                <a:ln w="3175" cmpd="sng">
                  <a:noFill/>
                </a:ln>
                <a:solidFill>
                  <a:prstClr val="white"/>
                </a:solidFill>
                <a:effectLst/>
                <a:uLnTx/>
                <a:uFillTx/>
                <a:latin typeface="Calibri Light" panose="020F0302020204030204"/>
                <a:ea typeface="+mn-ea"/>
                <a:cs typeface="+mn-cs"/>
              </a:rPr>
              <a:t>Roaa</a:t>
            </a:r>
            <a:r>
              <a:rPr kumimoji="0" lang="en-US" sz="6800" b="0" i="0" u="none" strike="noStrike" kern="1200" cap="all" spc="0" normalizeH="0" baseline="0" noProof="0" dirty="0">
                <a:ln w="3175" cmpd="sng">
                  <a:noFill/>
                </a:ln>
                <a:solidFill>
                  <a:prstClr val="white"/>
                </a:solidFill>
                <a:effectLst/>
                <a:uLnTx/>
                <a:uFillTx/>
                <a:latin typeface="Calibri Light" panose="020F0302020204030204"/>
                <a:ea typeface="+mn-ea"/>
                <a:cs typeface="+mn-cs"/>
              </a:rPr>
              <a:t> Essam </a:t>
            </a:r>
            <a:r>
              <a:rPr kumimoji="0" lang="en-US" sz="6800" b="0" i="0" u="none" strike="noStrike" kern="1200" cap="all" spc="0" normalizeH="0" baseline="0" noProof="0" dirty="0" err="1">
                <a:ln w="3175" cmpd="sng">
                  <a:noFill/>
                </a:ln>
                <a:solidFill>
                  <a:prstClr val="white"/>
                </a:solidFill>
                <a:effectLst/>
                <a:uLnTx/>
                <a:uFillTx/>
                <a:latin typeface="Calibri Light" panose="020F0302020204030204"/>
                <a:ea typeface="+mn-ea"/>
                <a:cs typeface="+mn-cs"/>
              </a:rPr>
              <a:t>ElSayed</a:t>
            </a:r>
            <a:endParaRPr kumimoji="0" lang="en-US" sz="6800" b="0" i="0" u="none" strike="noStrike" kern="1200" cap="all" spc="0" normalizeH="0" baseline="0" noProof="0" dirty="0">
              <a:ln w="3175" cmpd="sng">
                <a:noFill/>
              </a:ln>
              <a:solidFill>
                <a:prstClr val="white"/>
              </a:solidFill>
              <a:effectLst/>
              <a:uLnTx/>
              <a:uFillTx/>
              <a:latin typeface="Calibri Light" panose="020F0302020204030204"/>
              <a:ea typeface="+mn-ea"/>
              <a:cs typeface="+mn-cs"/>
            </a:endParaRPr>
          </a:p>
          <a:p>
            <a:pPr marL="0" marR="0" lvl="0" indent="0" algn="l" defTabSz="457200" rtl="0" eaLnBrk="1" fontAlgn="auto" latinLnBrk="0" hangingPunct="1">
              <a:lnSpc>
                <a:spcPct val="107000"/>
              </a:lnSpc>
              <a:spcBef>
                <a:spcPts val="0"/>
              </a:spcBef>
              <a:spcAft>
                <a:spcPts val="800"/>
              </a:spcAft>
              <a:buClr>
                <a:prstClr val="white"/>
              </a:buClr>
              <a:buSzPct val="100000"/>
              <a:buFont typeface="Arial"/>
              <a:buNone/>
              <a:tabLst/>
              <a:defRPr/>
            </a:pPr>
            <a:r>
              <a:rPr kumimoji="0" lang="en-US" sz="6800" b="0" i="0" u="none" strike="noStrike" kern="1200" cap="all" spc="0" normalizeH="0" baseline="0" noProof="0" dirty="0">
                <a:ln w="3175" cmpd="sng">
                  <a:noFill/>
                </a:ln>
                <a:solidFill>
                  <a:prstClr val="white"/>
                </a:solidFill>
                <a:effectLst/>
                <a:uLnTx/>
                <a:uFillTx/>
                <a:latin typeface="Calibri Light" panose="020F0302020204030204"/>
                <a:ea typeface="+mn-ea"/>
                <a:cs typeface="+mn-cs"/>
              </a:rPr>
              <a:t>Sara Ahmed </a:t>
            </a:r>
            <a:r>
              <a:rPr kumimoji="0" lang="en-US" sz="6800" b="0" i="0" u="none" strike="noStrike" kern="1200" cap="all" spc="0" normalizeH="0" baseline="0" noProof="0" dirty="0" err="1">
                <a:ln w="3175" cmpd="sng">
                  <a:noFill/>
                </a:ln>
                <a:solidFill>
                  <a:prstClr val="white"/>
                </a:solidFill>
                <a:effectLst/>
                <a:uLnTx/>
                <a:uFillTx/>
                <a:latin typeface="Calibri Light" panose="020F0302020204030204"/>
                <a:ea typeface="+mn-ea"/>
                <a:cs typeface="+mn-cs"/>
              </a:rPr>
              <a:t>AbdelHafez</a:t>
            </a:r>
            <a:endParaRPr kumimoji="0" lang="en-US" sz="6800" b="0" i="0" u="none" strike="noStrike" kern="1200" cap="all" spc="0" normalizeH="0" baseline="0" noProof="0" dirty="0">
              <a:ln w="3175" cmpd="sng">
                <a:noFill/>
              </a:ln>
              <a:solidFill>
                <a:prstClr val="white"/>
              </a:solidFill>
              <a:effectLst/>
              <a:uLnTx/>
              <a:uFillTx/>
              <a:latin typeface="Calibri Light" panose="020F0302020204030204"/>
              <a:ea typeface="+mn-ea"/>
              <a:cs typeface="+mn-cs"/>
            </a:endParaRPr>
          </a:p>
          <a:p>
            <a:pPr marL="0" marR="0" lvl="0" indent="0" algn="l" defTabSz="457200" rtl="0" eaLnBrk="1" fontAlgn="auto" latinLnBrk="0" hangingPunct="1">
              <a:lnSpc>
                <a:spcPct val="107000"/>
              </a:lnSpc>
              <a:spcBef>
                <a:spcPts val="0"/>
              </a:spcBef>
              <a:spcAft>
                <a:spcPts val="800"/>
              </a:spcAft>
              <a:buClr>
                <a:prstClr val="white"/>
              </a:buClr>
              <a:buSzPct val="100000"/>
              <a:buFont typeface="Arial"/>
              <a:buNone/>
              <a:tabLst/>
              <a:defRPr/>
            </a:pPr>
            <a:r>
              <a:rPr kumimoji="0" lang="en-US" sz="6800" b="0" i="0" u="none" strike="noStrike" kern="1200" cap="all" spc="0" normalizeH="0" baseline="0" noProof="0" dirty="0" err="1">
                <a:ln w="3175" cmpd="sng">
                  <a:noFill/>
                </a:ln>
                <a:solidFill>
                  <a:prstClr val="white"/>
                </a:solidFill>
                <a:effectLst/>
                <a:uLnTx/>
                <a:uFillTx/>
                <a:latin typeface="Calibri Light" panose="020F0302020204030204"/>
                <a:ea typeface="+mn-ea"/>
                <a:cs typeface="+mn-cs"/>
              </a:rPr>
              <a:t>Sondos</a:t>
            </a:r>
            <a:r>
              <a:rPr kumimoji="0" lang="en-US" sz="6800" b="0" i="0" u="none" strike="noStrike" kern="1200" cap="all" spc="0" normalizeH="0" baseline="0" noProof="0" dirty="0">
                <a:ln w="3175" cmpd="sng">
                  <a:noFill/>
                </a:ln>
                <a:solidFill>
                  <a:prstClr val="white"/>
                </a:solidFill>
                <a:effectLst/>
                <a:uLnTx/>
                <a:uFillTx/>
                <a:latin typeface="Calibri Light" panose="020F0302020204030204"/>
                <a:ea typeface="+mn-ea"/>
                <a:cs typeface="+mn-cs"/>
              </a:rPr>
              <a:t> </a:t>
            </a:r>
            <a:r>
              <a:rPr kumimoji="0" lang="en-US" sz="6800" b="0" i="0" u="none" strike="noStrike" kern="1200" cap="all" spc="0" normalizeH="0" baseline="0" noProof="0" dirty="0" err="1">
                <a:ln w="3175" cmpd="sng">
                  <a:noFill/>
                </a:ln>
                <a:solidFill>
                  <a:prstClr val="white"/>
                </a:solidFill>
                <a:effectLst/>
                <a:uLnTx/>
                <a:uFillTx/>
                <a:latin typeface="Calibri Light" panose="020F0302020204030204"/>
                <a:ea typeface="+mn-ea"/>
                <a:cs typeface="+mn-cs"/>
              </a:rPr>
              <a:t>ElSayed</a:t>
            </a:r>
            <a:r>
              <a:rPr kumimoji="0" lang="en-US" sz="6800" b="0" i="0" u="none" strike="noStrike" kern="1200" cap="all" spc="0" normalizeH="0" baseline="0" noProof="0" dirty="0">
                <a:ln w="3175" cmpd="sng">
                  <a:noFill/>
                </a:ln>
                <a:solidFill>
                  <a:prstClr val="white"/>
                </a:solidFill>
                <a:effectLst/>
                <a:uLnTx/>
                <a:uFillTx/>
                <a:latin typeface="Calibri Light" panose="020F0302020204030204"/>
                <a:ea typeface="+mn-ea"/>
                <a:cs typeface="+mn-cs"/>
              </a:rPr>
              <a:t> </a:t>
            </a:r>
            <a:r>
              <a:rPr kumimoji="0" lang="en-US" sz="6800" b="0" i="0" u="none" strike="noStrike" kern="1200" cap="all" spc="0" normalizeH="0" baseline="0" noProof="0" dirty="0" err="1">
                <a:ln w="3175" cmpd="sng">
                  <a:noFill/>
                </a:ln>
                <a:solidFill>
                  <a:prstClr val="white"/>
                </a:solidFill>
                <a:effectLst/>
                <a:uLnTx/>
                <a:uFillTx/>
                <a:latin typeface="Calibri Light" panose="020F0302020204030204"/>
                <a:ea typeface="+mn-ea"/>
                <a:cs typeface="+mn-cs"/>
              </a:rPr>
              <a:t>Ga’far</a:t>
            </a:r>
            <a:endParaRPr kumimoji="0" lang="en-US" sz="6800" b="0" i="0" u="none" strike="noStrike" kern="1200" cap="all" spc="0" normalizeH="0" baseline="0" noProof="0" dirty="0">
              <a:ln w="3175" cmpd="sng">
                <a:noFill/>
              </a:ln>
              <a:solidFill>
                <a:prstClr val="white"/>
              </a:solidFill>
              <a:effectLst/>
              <a:uLnTx/>
              <a:uFillTx/>
              <a:latin typeface="Calibri Light" panose="020F0302020204030204"/>
              <a:ea typeface="+mn-ea"/>
              <a:cs typeface="+mn-cs"/>
            </a:endParaRPr>
          </a:p>
          <a:p>
            <a:pPr marL="0" marR="0" lvl="0" indent="0" algn="l" defTabSz="457200" rtl="0" eaLnBrk="1" fontAlgn="auto" latinLnBrk="0" hangingPunct="1">
              <a:lnSpc>
                <a:spcPct val="107000"/>
              </a:lnSpc>
              <a:spcBef>
                <a:spcPts val="0"/>
              </a:spcBef>
              <a:spcAft>
                <a:spcPts val="800"/>
              </a:spcAft>
              <a:buClr>
                <a:prstClr val="white"/>
              </a:buClr>
              <a:buSzPct val="100000"/>
              <a:buFont typeface="Arial"/>
              <a:buNone/>
              <a:tabLst/>
              <a:defRPr/>
            </a:pPr>
            <a:r>
              <a:rPr kumimoji="0" lang="en-US" sz="6800" b="0" i="0" u="none" strike="noStrike" kern="1200" cap="all" spc="0" normalizeH="0" baseline="0" noProof="0" dirty="0" err="1">
                <a:ln w="3175" cmpd="sng">
                  <a:noFill/>
                </a:ln>
                <a:solidFill>
                  <a:prstClr val="white"/>
                </a:solidFill>
                <a:effectLst/>
                <a:uLnTx/>
                <a:uFillTx/>
                <a:latin typeface="Calibri Light" panose="020F0302020204030204"/>
                <a:ea typeface="+mn-ea"/>
                <a:cs typeface="+mn-cs"/>
              </a:rPr>
              <a:t>Shahd</a:t>
            </a:r>
            <a:r>
              <a:rPr kumimoji="0" lang="en-US" sz="6800" b="0" i="0" u="none" strike="noStrike" kern="1200" cap="all" spc="0" normalizeH="0" baseline="0" noProof="0" dirty="0">
                <a:ln w="3175" cmpd="sng">
                  <a:noFill/>
                </a:ln>
                <a:solidFill>
                  <a:prstClr val="white"/>
                </a:solidFill>
                <a:effectLst/>
                <a:uLnTx/>
                <a:uFillTx/>
                <a:latin typeface="Calibri Light" panose="020F0302020204030204"/>
                <a:ea typeface="+mn-ea"/>
                <a:cs typeface="+mn-cs"/>
              </a:rPr>
              <a:t> Ibrahim Othman</a:t>
            </a:r>
          </a:p>
          <a:p>
            <a:pPr marL="0" marR="0" lvl="0" indent="0" algn="l" defTabSz="457200" rtl="0" eaLnBrk="1" fontAlgn="auto" latinLnBrk="0" hangingPunct="1">
              <a:lnSpc>
                <a:spcPct val="107000"/>
              </a:lnSpc>
              <a:spcBef>
                <a:spcPts val="0"/>
              </a:spcBef>
              <a:spcAft>
                <a:spcPts val="800"/>
              </a:spcAft>
              <a:buClr>
                <a:prstClr val="white"/>
              </a:buClr>
              <a:buSzPct val="100000"/>
              <a:buFont typeface="Arial"/>
              <a:buNone/>
              <a:tabLst/>
              <a:defRPr/>
            </a:pPr>
            <a:r>
              <a:rPr kumimoji="0" lang="en-US" sz="6800" b="0" i="0" u="none" strike="noStrike" kern="1200" cap="all" spc="0" normalizeH="0" baseline="0" noProof="0" dirty="0" err="1">
                <a:ln w="3175" cmpd="sng">
                  <a:noFill/>
                </a:ln>
                <a:solidFill>
                  <a:prstClr val="white"/>
                </a:solidFill>
                <a:effectLst/>
                <a:uLnTx/>
                <a:uFillTx/>
                <a:latin typeface="Calibri Light" panose="020F0302020204030204"/>
                <a:ea typeface="+mn-ea"/>
                <a:cs typeface="+mn-cs"/>
              </a:rPr>
              <a:t>Habeba</a:t>
            </a:r>
            <a:r>
              <a:rPr kumimoji="0" lang="en-US" sz="6800" b="0" i="0" u="none" strike="noStrike" kern="1200" cap="all" spc="0" normalizeH="0" baseline="0" noProof="0" dirty="0">
                <a:ln w="3175" cmpd="sng">
                  <a:noFill/>
                </a:ln>
                <a:solidFill>
                  <a:prstClr val="white"/>
                </a:solidFill>
                <a:effectLst/>
                <a:uLnTx/>
                <a:uFillTx/>
                <a:latin typeface="Calibri Light" panose="020F0302020204030204"/>
                <a:ea typeface="+mn-ea"/>
                <a:cs typeface="+mn-cs"/>
              </a:rPr>
              <a:t> Mohamed Mahmoud</a:t>
            </a:r>
          </a:p>
          <a:p>
            <a:pPr algn="l"/>
            <a:br>
              <a:rPr lang="en-US" sz="7200" dirty="0">
                <a:solidFill>
                  <a:schemeClr val="bg1"/>
                </a:solidFill>
              </a:rPr>
            </a:br>
            <a:br>
              <a:rPr lang="en-US" dirty="0"/>
            </a:br>
            <a:br>
              <a:rPr lang="en-US" dirty="0"/>
            </a:br>
            <a:endParaRPr lang="en-US" dirty="0"/>
          </a:p>
        </p:txBody>
      </p:sp>
    </p:spTree>
    <p:extLst>
      <p:ext uri="{BB962C8B-B14F-4D97-AF65-F5344CB8AC3E}">
        <p14:creationId xmlns:p14="http://schemas.microsoft.com/office/powerpoint/2010/main" val="3624195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800" b="1" dirty="0">
                <a:solidFill>
                  <a:schemeClr val="bg1"/>
                </a:solidFill>
              </a:rPr>
              <a:t>What is machine learning ?</a:t>
            </a:r>
          </a:p>
        </p:txBody>
      </p:sp>
      <p:sp>
        <p:nvSpPr>
          <p:cNvPr id="3" name="Content Placeholder 2"/>
          <p:cNvSpPr>
            <a:spLocks noGrp="1"/>
          </p:cNvSpPr>
          <p:nvPr>
            <p:ph idx="1"/>
          </p:nvPr>
        </p:nvSpPr>
        <p:spPr/>
        <p:txBody>
          <a:bodyPr>
            <a:normAutofit/>
          </a:bodyPr>
          <a:lstStyle/>
          <a:p>
            <a:pPr marL="0" indent="0">
              <a:buNone/>
            </a:pPr>
            <a:r>
              <a:rPr lang="en-US" sz="2800" dirty="0">
                <a:solidFill>
                  <a:schemeClr val="bg1"/>
                </a:solidFill>
              </a:rPr>
              <a:t>Machine learning is a combination between artificial intelligence and computer science; it uses data science and algorithms to mimic the way human thinks, steadily improving its accuracy; most of services in our daily life use machine learning, for instance: in health care, the introduction of wearable gadgets and sensors that can use data to analyze a patient's health in real time and Websites that recommend things you like based on previous searching are using machine learning to analyze your buying history. </a:t>
            </a:r>
          </a:p>
        </p:txBody>
      </p:sp>
    </p:spTree>
    <p:extLst>
      <p:ext uri="{BB962C8B-B14F-4D97-AF65-F5344CB8AC3E}">
        <p14:creationId xmlns:p14="http://schemas.microsoft.com/office/powerpoint/2010/main" val="2677901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800" b="1" dirty="0">
                <a:solidFill>
                  <a:schemeClr val="bg1"/>
                </a:solidFill>
              </a:rPr>
              <a:t>Types of machine learning:</a:t>
            </a:r>
          </a:p>
        </p:txBody>
      </p:sp>
      <p:sp>
        <p:nvSpPr>
          <p:cNvPr id="3" name="Content Placeholder 2"/>
          <p:cNvSpPr>
            <a:spLocks noGrp="1"/>
          </p:cNvSpPr>
          <p:nvPr>
            <p:ph idx="1"/>
          </p:nvPr>
        </p:nvSpPr>
        <p:spPr>
          <a:xfrm>
            <a:off x="457200" y="1600200"/>
            <a:ext cx="8229600" cy="4953000"/>
          </a:xfrm>
        </p:spPr>
        <p:txBody>
          <a:bodyPr>
            <a:normAutofit lnSpcReduction="10000"/>
          </a:bodyPr>
          <a:lstStyle/>
          <a:p>
            <a:pPr marL="0" indent="0">
              <a:buNone/>
            </a:pPr>
            <a:r>
              <a:rPr lang="en-US" dirty="0">
                <a:solidFill>
                  <a:schemeClr val="bg1"/>
                </a:solidFill>
              </a:rPr>
              <a:t>1- supervised learning:</a:t>
            </a:r>
            <a:br>
              <a:rPr lang="en-US" sz="2800" dirty="0">
                <a:solidFill>
                  <a:schemeClr val="bg1"/>
                </a:solidFill>
              </a:rPr>
            </a:br>
            <a:r>
              <a:rPr lang="en-US" sz="2400" dirty="0">
                <a:solidFill>
                  <a:schemeClr val="bg1"/>
                </a:solidFill>
              </a:rPr>
              <a:t>this done by using algorithms in labeled training data, input and output is specified, they should introduce the variables the need. For example: is often used in applications where historical data predicts possible future events. For example, you can predict when credit card transactions are likely to be fraudulent.</a:t>
            </a:r>
            <a:br>
              <a:rPr lang="en-US" sz="2400" dirty="0">
                <a:solidFill>
                  <a:schemeClr val="bg1"/>
                </a:solidFill>
              </a:rPr>
            </a:br>
            <a:r>
              <a:rPr lang="en-US" sz="2400" dirty="0">
                <a:solidFill>
                  <a:schemeClr val="bg1"/>
                </a:solidFill>
              </a:rPr>
              <a:t>Its method:</a:t>
            </a:r>
            <a:br>
              <a:rPr lang="en-US" sz="2400" dirty="0">
                <a:solidFill>
                  <a:schemeClr val="bg1"/>
                </a:solidFill>
              </a:rPr>
            </a:br>
            <a:r>
              <a:rPr lang="en-US" sz="2400" dirty="0">
                <a:solidFill>
                  <a:schemeClr val="bg1"/>
                </a:solidFill>
              </a:rPr>
              <a:t>1- Binary classification: splitting data into two stages.</a:t>
            </a:r>
          </a:p>
          <a:p>
            <a:pPr marL="0" indent="0">
              <a:buNone/>
            </a:pPr>
            <a:r>
              <a:rPr lang="en-US" sz="2400" dirty="0">
                <a:solidFill>
                  <a:schemeClr val="bg1"/>
                </a:solidFill>
              </a:rPr>
              <a:t>2- Multi-class classification: Choosing between many types of responses.</a:t>
            </a:r>
          </a:p>
          <a:p>
            <a:pPr marL="0" indent="0">
              <a:buNone/>
            </a:pPr>
            <a:r>
              <a:rPr lang="en-US" sz="2400" dirty="0">
                <a:solidFill>
                  <a:schemeClr val="bg1"/>
                </a:solidFill>
              </a:rPr>
              <a:t>3- Regression modeling: expecting continuous values.</a:t>
            </a:r>
          </a:p>
          <a:p>
            <a:pPr marL="0" indent="0">
              <a:buNone/>
            </a:pPr>
            <a:r>
              <a:rPr lang="en-US" sz="2400" dirty="0">
                <a:solidFill>
                  <a:schemeClr val="bg1"/>
                </a:solidFill>
              </a:rPr>
              <a:t>4- </a:t>
            </a:r>
            <a:r>
              <a:rPr lang="en-US" sz="2400" dirty="0" err="1">
                <a:solidFill>
                  <a:schemeClr val="bg1"/>
                </a:solidFill>
              </a:rPr>
              <a:t>Ensembling</a:t>
            </a:r>
            <a:r>
              <a:rPr lang="en-US" sz="2400" dirty="0">
                <a:solidFill>
                  <a:schemeClr val="bg1"/>
                </a:solidFill>
              </a:rPr>
              <a:t>: mixing the predictions of various machine learning samples to output an proper prediction.</a:t>
            </a:r>
          </a:p>
        </p:txBody>
      </p:sp>
    </p:spTree>
    <p:extLst>
      <p:ext uri="{BB962C8B-B14F-4D97-AF65-F5344CB8AC3E}">
        <p14:creationId xmlns:p14="http://schemas.microsoft.com/office/powerpoint/2010/main" val="2121491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a:bodyPr>
          <a:lstStyle/>
          <a:p>
            <a:pPr marL="0" indent="0">
              <a:buNone/>
            </a:pPr>
            <a:r>
              <a:rPr lang="en-US" sz="4400" b="1" dirty="0">
                <a:solidFill>
                  <a:schemeClr val="bg1"/>
                </a:solidFill>
              </a:rPr>
              <a:t>2- unsupervised learning:</a:t>
            </a:r>
            <a:br>
              <a:rPr lang="en-US" dirty="0"/>
            </a:br>
            <a:r>
              <a:rPr lang="en-US" sz="2400" dirty="0">
                <a:solidFill>
                  <a:schemeClr val="bg1"/>
                </a:solidFill>
              </a:rPr>
              <a:t>This type of machine learning includes algorithms that used unlabeled data. The algorithm searches among data to find any meaningful correlation. The data that algorithms train on the estimation or recommendations they output are established inn advance. For example, it can clarify categories of customers with identical attributes who can then be treated similarly in marketing campaigns.</a:t>
            </a:r>
            <a:br>
              <a:rPr lang="en-US" sz="2400" dirty="0">
                <a:solidFill>
                  <a:schemeClr val="bg1"/>
                </a:solidFill>
              </a:rPr>
            </a:br>
            <a:r>
              <a:rPr lang="en-US" sz="2400" dirty="0">
                <a:solidFill>
                  <a:schemeClr val="bg1"/>
                </a:solidFill>
              </a:rPr>
              <a:t>Its method:</a:t>
            </a:r>
            <a:br>
              <a:rPr lang="en-US" sz="2400" dirty="0">
                <a:solidFill>
                  <a:schemeClr val="bg1"/>
                </a:solidFill>
              </a:rPr>
            </a:br>
            <a:r>
              <a:rPr lang="en-US" sz="2400" dirty="0">
                <a:solidFill>
                  <a:schemeClr val="bg1"/>
                </a:solidFill>
              </a:rPr>
              <a:t>1- Clustering: dividing the dataset into groups based on similarity.</a:t>
            </a:r>
          </a:p>
          <a:p>
            <a:pPr marL="0" indent="0">
              <a:buNone/>
            </a:pPr>
            <a:r>
              <a:rPr lang="en-US" sz="2400" dirty="0">
                <a:solidFill>
                  <a:schemeClr val="bg1"/>
                </a:solidFill>
              </a:rPr>
              <a:t>2- Anomaly detection: defining strange data points in a data set.</a:t>
            </a:r>
          </a:p>
          <a:p>
            <a:pPr marL="0" indent="0">
              <a:buNone/>
            </a:pPr>
            <a:r>
              <a:rPr lang="en-US" sz="2400" dirty="0">
                <a:solidFill>
                  <a:schemeClr val="bg1"/>
                </a:solidFill>
              </a:rPr>
              <a:t>3- Association mining: defining the segments which occur with each other.</a:t>
            </a:r>
          </a:p>
          <a:p>
            <a:pPr marL="0" indent="0">
              <a:buNone/>
            </a:pPr>
            <a:r>
              <a:rPr lang="en-US" sz="2400" dirty="0">
                <a:solidFill>
                  <a:schemeClr val="bg1"/>
                </a:solidFill>
              </a:rPr>
              <a:t>4- Dimensionality reduction: </a:t>
            </a:r>
            <a:r>
              <a:rPr lang="en-US" sz="2400" dirty="0" err="1">
                <a:solidFill>
                  <a:schemeClr val="bg1"/>
                </a:solidFill>
              </a:rPr>
              <a:t>decreasinng</a:t>
            </a:r>
            <a:r>
              <a:rPr lang="en-US" sz="2400" dirty="0">
                <a:solidFill>
                  <a:schemeClr val="bg1"/>
                </a:solidFill>
              </a:rPr>
              <a:t> the number of variables in a data set.</a:t>
            </a:r>
          </a:p>
          <a:p>
            <a:pPr marL="0" indent="0">
              <a:buNone/>
            </a:pPr>
            <a:endParaRPr lang="en-US" sz="2800" dirty="0">
              <a:solidFill>
                <a:schemeClr val="bg1"/>
              </a:solidFill>
            </a:endParaRPr>
          </a:p>
        </p:txBody>
      </p:sp>
    </p:spTree>
    <p:extLst>
      <p:ext uri="{BB962C8B-B14F-4D97-AF65-F5344CB8AC3E}">
        <p14:creationId xmlns:p14="http://schemas.microsoft.com/office/powerpoint/2010/main" val="3786108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96000"/>
          </a:xfrm>
        </p:spPr>
        <p:txBody>
          <a:bodyPr/>
          <a:lstStyle/>
          <a:p>
            <a:pPr marL="0" indent="0">
              <a:buNone/>
            </a:pPr>
            <a:r>
              <a:rPr lang="en-US" sz="3600" b="1" dirty="0">
                <a:solidFill>
                  <a:schemeClr val="bg1"/>
                </a:solidFill>
              </a:rPr>
              <a:t>3- semi supervisor learning:</a:t>
            </a:r>
            <a:br>
              <a:rPr lang="en-US" dirty="0"/>
            </a:br>
            <a:r>
              <a:rPr lang="en-US" sz="2200" dirty="0">
                <a:solidFill>
                  <a:schemeClr val="bg1"/>
                </a:solidFill>
              </a:rPr>
              <a:t>it’s a combination between the two types which we talked about before, they use an algorithm which mostly labeled training data but, the sample is loose to searching for data by itself as well as evolve its own understanding of data set. </a:t>
            </a:r>
            <a:r>
              <a:rPr lang="en-US" sz="2200" dirty="0"/>
              <a:t> </a:t>
            </a:r>
            <a:r>
              <a:rPr lang="en-US" sz="2200" dirty="0">
                <a:solidFill>
                  <a:schemeClr val="bg1"/>
                </a:solidFill>
              </a:rPr>
              <a:t>For instance: identifying a person's face on a web camera.</a:t>
            </a:r>
            <a:br>
              <a:rPr lang="en-US" sz="2200" dirty="0">
                <a:solidFill>
                  <a:schemeClr val="bg1"/>
                </a:solidFill>
              </a:rPr>
            </a:br>
            <a:r>
              <a:rPr lang="en-US" sz="2200" dirty="0">
                <a:solidFill>
                  <a:schemeClr val="bg1"/>
                </a:solidFill>
              </a:rPr>
              <a:t>Its method:</a:t>
            </a:r>
            <a:br>
              <a:rPr lang="en-US" sz="2200" dirty="0">
                <a:solidFill>
                  <a:schemeClr val="bg1"/>
                </a:solidFill>
              </a:rPr>
            </a:br>
            <a:br>
              <a:rPr lang="en-US" sz="2200" dirty="0">
                <a:solidFill>
                  <a:schemeClr val="bg1"/>
                </a:solidFill>
              </a:rPr>
            </a:br>
            <a:r>
              <a:rPr lang="en-US" sz="2200" dirty="0">
                <a:solidFill>
                  <a:schemeClr val="bg1"/>
                </a:solidFill>
              </a:rPr>
              <a:t>1- Machine translation: An educational algorithm for translating speech based on less than a complete dictionary of words.</a:t>
            </a:r>
            <a:br>
              <a:rPr lang="en-US" sz="2200" dirty="0">
                <a:solidFill>
                  <a:schemeClr val="bg1"/>
                </a:solidFill>
              </a:rPr>
            </a:br>
            <a:r>
              <a:rPr lang="en-US" sz="2200" dirty="0">
                <a:solidFill>
                  <a:schemeClr val="bg1"/>
                </a:solidFill>
              </a:rPr>
              <a:t>2- Fraud detection: clarifying cases of fraud when you only have a few positive examples.</a:t>
            </a:r>
          </a:p>
          <a:p>
            <a:pPr marL="0" indent="0">
              <a:buNone/>
            </a:pPr>
            <a:r>
              <a:rPr lang="en-US" sz="2200" dirty="0">
                <a:solidFill>
                  <a:schemeClr val="bg1"/>
                </a:solidFill>
              </a:rPr>
              <a:t>3- Labeling data: Algorithms trained on few data sets can pick up to apply data labels to larger sets automatically.</a:t>
            </a:r>
          </a:p>
        </p:txBody>
      </p:sp>
    </p:spTree>
    <p:extLst>
      <p:ext uri="{BB962C8B-B14F-4D97-AF65-F5344CB8AC3E}">
        <p14:creationId xmlns:p14="http://schemas.microsoft.com/office/powerpoint/2010/main" val="2017204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839200" cy="6553200"/>
          </a:xfrm>
        </p:spPr>
        <p:txBody>
          <a:bodyPr/>
          <a:lstStyle/>
          <a:p>
            <a:pPr marL="0" indent="0">
              <a:buNone/>
            </a:pPr>
            <a:r>
              <a:rPr lang="en-US" sz="3600" b="1" dirty="0">
                <a:solidFill>
                  <a:schemeClr val="bg1"/>
                </a:solidFill>
              </a:rPr>
              <a:t>Importance of machine learning:</a:t>
            </a:r>
            <a:br>
              <a:rPr lang="en-US" sz="3600" dirty="0">
                <a:solidFill>
                  <a:schemeClr val="bg1"/>
                </a:solidFill>
              </a:rPr>
            </a:br>
            <a:r>
              <a:rPr lang="en-US" sz="2200" dirty="0">
                <a:solidFill>
                  <a:schemeClr val="bg1"/>
                </a:solidFill>
              </a:rPr>
              <a:t>it makes our daily life processes easier and more efficient; it makes a great impact on society and new businesses, revolutionizing everyday missions from planning to logistics to operations and production.</a:t>
            </a:r>
            <a:br>
              <a:rPr lang="en-US" sz="2200" dirty="0">
                <a:solidFill>
                  <a:schemeClr val="bg1"/>
                </a:solidFill>
              </a:rPr>
            </a:br>
            <a:r>
              <a:rPr lang="en-US" sz="2200" dirty="0">
                <a:solidFill>
                  <a:schemeClr val="bg1"/>
                </a:solidFill>
              </a:rPr>
              <a:t>Examples of its technological improvements:</a:t>
            </a:r>
            <a:br>
              <a:rPr lang="en-US" sz="2200" dirty="0">
                <a:solidFill>
                  <a:schemeClr val="bg1"/>
                </a:solidFill>
              </a:rPr>
            </a:br>
            <a:r>
              <a:rPr lang="en-US" sz="2200" dirty="0">
                <a:solidFill>
                  <a:schemeClr val="bg1"/>
                </a:solidFill>
              </a:rPr>
              <a:t>1-Wide access to  the development and dissemination of large and various data, especially "big data".</a:t>
            </a:r>
            <a:br>
              <a:rPr lang="en-US" sz="2200" dirty="0">
                <a:solidFill>
                  <a:schemeClr val="bg1"/>
                </a:solidFill>
              </a:rPr>
            </a:br>
            <a:r>
              <a:rPr lang="en-US" sz="2200" dirty="0">
                <a:solidFill>
                  <a:schemeClr val="bg1"/>
                </a:solidFill>
              </a:rPr>
              <a:t>2- A much more affordable data storage solution that helps make big datasets available to more enterprises and  a  wider range of applications.</a:t>
            </a:r>
            <a:br>
              <a:rPr lang="en-US" sz="2200" dirty="0">
                <a:solidFill>
                  <a:schemeClr val="bg1"/>
                </a:solidFill>
              </a:rPr>
            </a:br>
            <a:r>
              <a:rPr lang="en-US" sz="2200" dirty="0">
                <a:solidFill>
                  <a:schemeClr val="bg1"/>
                </a:solidFill>
              </a:rPr>
              <a:t>3- raising computing ability that enables computers, specifically AI applications, to finish calculations  faster than ever before.</a:t>
            </a:r>
            <a:br>
              <a:rPr lang="en-US" sz="2200" dirty="0">
                <a:solidFill>
                  <a:schemeClr val="bg1"/>
                </a:solidFill>
              </a:rPr>
            </a:br>
            <a:br>
              <a:rPr lang="en-US" sz="2200" dirty="0">
                <a:solidFill>
                  <a:schemeClr val="bg1"/>
                </a:solidFill>
              </a:rPr>
            </a:br>
            <a:r>
              <a:rPr lang="en-US" sz="2200" dirty="0">
                <a:solidFill>
                  <a:schemeClr val="bg1"/>
                </a:solidFill>
              </a:rPr>
              <a:t>Data is the lifeline of every company. Data-driven decision making increasingly determines whether you can keep up with the competition or lag behind. Machine learning can be the key to unleashing the value of enterprise and customer data and making decisions that make it competitive.</a:t>
            </a:r>
          </a:p>
        </p:txBody>
      </p:sp>
    </p:spTree>
    <p:extLst>
      <p:ext uri="{BB962C8B-B14F-4D97-AF65-F5344CB8AC3E}">
        <p14:creationId xmlns:p14="http://schemas.microsoft.com/office/powerpoint/2010/main" val="1622440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10600" cy="1325562"/>
          </a:xfrm>
        </p:spPr>
        <p:txBody>
          <a:bodyPr>
            <a:noAutofit/>
          </a:bodyPr>
          <a:lstStyle/>
          <a:p>
            <a:pPr algn="l"/>
            <a:r>
              <a:rPr lang="en-US" sz="4000" b="1" dirty="0">
                <a:solidFill>
                  <a:schemeClr val="bg1"/>
                </a:solidFill>
              </a:rPr>
              <a:t>What is the relation between the data science and machine learning?</a:t>
            </a:r>
          </a:p>
        </p:txBody>
      </p:sp>
      <p:sp>
        <p:nvSpPr>
          <p:cNvPr id="3" name="Content Placeholder 2"/>
          <p:cNvSpPr>
            <a:spLocks noGrp="1"/>
          </p:cNvSpPr>
          <p:nvPr>
            <p:ph idx="1"/>
          </p:nvPr>
        </p:nvSpPr>
        <p:spPr/>
        <p:txBody>
          <a:bodyPr>
            <a:normAutofit/>
          </a:bodyPr>
          <a:lstStyle/>
          <a:p>
            <a:pPr marL="0" indent="0">
              <a:buNone/>
            </a:pPr>
            <a:r>
              <a:rPr lang="en-US" sz="2400" dirty="0">
                <a:solidFill>
                  <a:schemeClr val="bg1"/>
                </a:solidFill>
              </a:rPr>
              <a:t>Since data science is a wide term for a considerable length of time, machine learning fits inside data science. It utilizes different methods, like relapse and regulated grouping. Then again, the information' data science could conceivably develop from a machine or a mechanical interaction. The fundamental distinction between the two is that data science as a more extensive term centers around calculations and insights as well as deals with the whole information handling strategy.</a:t>
            </a:r>
          </a:p>
        </p:txBody>
      </p:sp>
    </p:spTree>
    <p:extLst>
      <p:ext uri="{BB962C8B-B14F-4D97-AF65-F5344CB8AC3E}">
        <p14:creationId xmlns:p14="http://schemas.microsoft.com/office/powerpoint/2010/main" val="2681893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TotalTime>
  <Words>745</Words>
  <Application>Microsoft Office PowerPoint</Application>
  <PresentationFormat>On-screen Show (4:3)</PresentationFormat>
  <Paragraphs>25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Black</vt:lpstr>
      <vt:lpstr>Calibri</vt:lpstr>
      <vt:lpstr>Calibri Light</vt:lpstr>
      <vt:lpstr>Office Theme</vt:lpstr>
      <vt:lpstr>Machine learning </vt:lpstr>
      <vt:lpstr>What is machine learning ?</vt:lpstr>
      <vt:lpstr>Types of machine learning:</vt:lpstr>
      <vt:lpstr>PowerPoint Presentation</vt:lpstr>
      <vt:lpstr>PowerPoint Presentation</vt:lpstr>
      <vt:lpstr>PowerPoint Presentation</vt:lpstr>
      <vt:lpstr>What is the relation between the data science and machine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TheGenius</dc:creator>
  <cp:lastModifiedBy>radwa ismail</cp:lastModifiedBy>
  <cp:revision>19</cp:revision>
  <dcterms:created xsi:type="dcterms:W3CDTF">2022-01-04T22:24:07Z</dcterms:created>
  <dcterms:modified xsi:type="dcterms:W3CDTF">2022-01-06T14:22:37Z</dcterms:modified>
</cp:coreProperties>
</file>