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35"/>
  </p:notesMasterIdLst>
  <p:handoutMasterIdLst>
    <p:handoutMasterId r:id="rId36"/>
  </p:handoutMasterIdLst>
  <p:sldIdLst>
    <p:sldId id="256" r:id="rId6"/>
    <p:sldId id="381" r:id="rId7"/>
    <p:sldId id="404" r:id="rId8"/>
    <p:sldId id="400" r:id="rId9"/>
    <p:sldId id="388" r:id="rId10"/>
    <p:sldId id="406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05" r:id="rId20"/>
    <p:sldId id="391" r:id="rId21"/>
    <p:sldId id="390" r:id="rId22"/>
    <p:sldId id="389" r:id="rId23"/>
    <p:sldId id="387" r:id="rId24"/>
    <p:sldId id="401" r:id="rId25"/>
    <p:sldId id="399" r:id="rId26"/>
    <p:sldId id="396" r:id="rId27"/>
    <p:sldId id="393" r:id="rId28"/>
    <p:sldId id="398" r:id="rId29"/>
    <p:sldId id="394" r:id="rId30"/>
    <p:sldId id="397" r:id="rId31"/>
    <p:sldId id="395" r:id="rId32"/>
    <p:sldId id="384" r:id="rId33"/>
    <p:sldId id="313" r:id="rId34"/>
  </p:sldIdLst>
  <p:sldSz cx="9144000" cy="6858000" type="screen4x3"/>
  <p:notesSz cx="6805613" cy="99441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AD"/>
    <a:srgbClr val="FFFA00"/>
    <a:srgbClr val="FFFF6D"/>
    <a:srgbClr val="64A200"/>
    <a:srgbClr val="6DB000"/>
    <a:srgbClr val="FFE1E4"/>
    <a:srgbClr val="FFFF75"/>
    <a:srgbClr val="FFCCCC"/>
    <a:srgbClr val="00ADD0"/>
    <a:srgbClr val="A59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714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1458" y="102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53" tIns="44176" rIns="88353" bIns="4417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/>
            </a:lvl1pPr>
          </a:lstStyle>
          <a:p>
            <a:endParaRPr lang="fr-F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790" y="1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53" tIns="44176" rIns="88353" bIns="4417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/>
            </a:lvl1pPr>
          </a:lstStyle>
          <a:p>
            <a:fld id="{456CB075-0752-424F-B432-D1EAB5628E3F}" type="datetimeFigureOut">
              <a:rPr lang="fr-FR"/>
              <a:pPr/>
              <a:t>07/12/2015</a:t>
            </a:fld>
            <a:endParaRPr lang="fr-FR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893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53" tIns="44176" rIns="88353" bIns="4417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/>
            </a:lvl1pPr>
          </a:lstStyle>
          <a:p>
            <a:endParaRPr lang="fr-FR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790" y="9445893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53" tIns="44176" rIns="88353" bIns="4417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/>
            </a:lvl1pPr>
          </a:lstStyle>
          <a:p>
            <a:fld id="{DA449477-0E3A-4FA1-8313-ADE033270A05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42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53" tIns="44176" rIns="88353" bIns="44176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790" y="1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53" tIns="44176" rIns="88353" bIns="44176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B63554C-5677-44D1-9771-42D90614E746}" type="datetimeFigureOut">
              <a:rPr lang="fr-FR"/>
              <a:pPr>
                <a:defRPr/>
              </a:pPr>
              <a:t>07/12/2015</a:t>
            </a:fld>
            <a:endParaRPr lang="fr-F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58" y="4722946"/>
            <a:ext cx="5445099" cy="447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53" tIns="44176" rIns="88353" bIns="441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893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53" tIns="44176" rIns="88353" bIns="44176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790" y="9445893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53" tIns="44176" rIns="88353" bIns="44176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504ABEB3-6041-4869-987A-D1F4D793F0D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038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5487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0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8953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4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05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8505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262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7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4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56786" y="9447458"/>
            <a:ext cx="2948831" cy="49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4" tIns="46418" rIns="92834" bIns="46418" anchor="b"/>
          <a:lstStyle>
            <a:lvl1pPr defTabSz="917575" eaLnBrk="0" hangingPunct="0"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7575" eaLnBrk="0" hangingPunct="0"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7575" eaLnBrk="0" hangingPunct="0"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7575" eaLnBrk="0" hangingPunct="0"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7575" eaLnBrk="0" hangingPunct="0"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B2910F9-4228-4338-9902-5497DAB11754}" type="slidenum">
              <a:rPr lang="fr-FR" sz="1100" b="0" i="0">
                <a:solidFill>
                  <a:prstClr val="black"/>
                </a:solidFill>
                <a:latin typeface="Times New Roman" pitchFamily="18" charset="0"/>
              </a:rPr>
              <a:pPr algn="r"/>
              <a:t>20</a:t>
            </a:fld>
            <a:endParaRPr lang="fr-FR" sz="1100" b="0" i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346" y="5068977"/>
            <a:ext cx="4991318" cy="3870621"/>
          </a:xfrm>
          <a:noFill/>
        </p:spPr>
        <p:txBody>
          <a:bodyPr lIns="93570" tIns="45962" rIns="93570" bIns="45962"/>
          <a:lstStyle/>
          <a:p>
            <a:pPr eaLnBrk="1" hangingPunct="1"/>
            <a:endParaRPr lang="en-US" dirty="0" smtClean="0"/>
          </a:p>
        </p:txBody>
      </p:sp>
      <p:sp>
        <p:nvSpPr>
          <p:cNvPr id="153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938213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production V2.pptx</a:t>
            </a:r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59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56786" y="9447458"/>
            <a:ext cx="2948831" cy="49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4" tIns="46418" rIns="92834" bIns="46418" anchor="b"/>
          <a:lstStyle>
            <a:lvl1pPr defTabSz="917575" eaLnBrk="0" hangingPunct="0"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7575" eaLnBrk="0" hangingPunct="0"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7575" eaLnBrk="0" hangingPunct="0"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7575" eaLnBrk="0" hangingPunct="0"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7575" eaLnBrk="0" hangingPunct="0"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4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B2910F9-4228-4338-9902-5497DAB11754}" type="slidenum">
              <a:rPr lang="fr-FR" sz="1100" b="0" i="0">
                <a:solidFill>
                  <a:prstClr val="black"/>
                </a:solidFill>
                <a:latin typeface="Times New Roman" pitchFamily="18" charset="0"/>
              </a:rPr>
              <a:pPr algn="r"/>
              <a:t>21</a:t>
            </a:fld>
            <a:endParaRPr lang="fr-FR" sz="1100" b="0" i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346" y="5068977"/>
            <a:ext cx="4991318" cy="3870621"/>
          </a:xfrm>
          <a:noFill/>
        </p:spPr>
        <p:txBody>
          <a:bodyPr lIns="93570" tIns="45962" rIns="93570" bIns="45962"/>
          <a:lstStyle/>
          <a:p>
            <a:pPr eaLnBrk="1" hangingPunct="1"/>
            <a:endParaRPr lang="en-US" dirty="0" smtClean="0"/>
          </a:p>
        </p:txBody>
      </p:sp>
      <p:sp>
        <p:nvSpPr>
          <p:cNvPr id="153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938213"/>
            <a:ext cx="4949825" cy="3711575"/>
          </a:xfrm>
          <a:ln w="12700" cap="flat">
            <a:solidFill>
              <a:schemeClr val="tx1"/>
            </a:solidFill>
          </a:ln>
        </p:spPr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production V2.pptx</a:t>
            </a:r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00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83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8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04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54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49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77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2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104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684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9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3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78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126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5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Discipline</a:t>
            </a:r>
            <a:r>
              <a:rPr lang="fr-FR" baseline="0" dirty="0" smtClean="0">
                <a:solidFill>
                  <a:srgbClr val="FF0000"/>
                </a:solidFill>
              </a:rPr>
              <a:t> = le management de l’IT Program &amp; Project Portfolios ou = davantage de discipline dans nos </a:t>
            </a:r>
            <a:r>
              <a:rPr lang="fr-FR" baseline="0" dirty="0" err="1" smtClean="0">
                <a:solidFill>
                  <a:srgbClr val="FF0000"/>
                </a:solidFill>
              </a:rPr>
              <a:t>process</a:t>
            </a:r>
            <a:r>
              <a:rPr lang="fr-FR" baseline="0" dirty="0" smtClean="0">
                <a:solidFill>
                  <a:srgbClr val="FF0000"/>
                </a:solidFill>
              </a:rPr>
              <a:t> ?? Désolée par clair pour moi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3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7" name="Rectangle 3"/>
          <p:cNvSpPr>
            <a:spLocks noChangeArrowheads="1"/>
          </p:cNvSpPr>
          <p:nvPr/>
        </p:nvSpPr>
        <p:spPr bwMode="gray">
          <a:xfrm>
            <a:off x="4667250" y="0"/>
            <a:ext cx="4476750" cy="5791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22" name="Group 6"/>
          <p:cNvGrpSpPr>
            <a:grpSpLocks/>
          </p:cNvGrpSpPr>
          <p:nvPr/>
        </p:nvGrpSpPr>
        <p:grpSpPr bwMode="auto">
          <a:xfrm>
            <a:off x="0" y="0"/>
            <a:ext cx="9142413" cy="5919788"/>
            <a:chOff x="0" y="0"/>
            <a:chExt cx="5759" cy="3729"/>
          </a:xfrm>
        </p:grpSpPr>
        <p:sp>
          <p:nvSpPr>
            <p:cNvPr id="51223" name="Rectangle 7"/>
            <p:cNvSpPr>
              <a:spLocks noChangeArrowheads="1"/>
            </p:cNvSpPr>
            <p:nvPr/>
          </p:nvSpPr>
          <p:spPr bwMode="gray">
            <a:xfrm>
              <a:off x="0" y="0"/>
              <a:ext cx="159" cy="36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Rectangle 8"/>
            <p:cNvSpPr>
              <a:spLocks noChangeArrowheads="1"/>
            </p:cNvSpPr>
            <p:nvPr/>
          </p:nvSpPr>
          <p:spPr bwMode="gray">
            <a:xfrm>
              <a:off x="0" y="0"/>
              <a:ext cx="5759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5" name="Rectangle 9"/>
            <p:cNvSpPr>
              <a:spLocks noChangeArrowheads="1"/>
            </p:cNvSpPr>
            <p:nvPr/>
          </p:nvSpPr>
          <p:spPr bwMode="gray">
            <a:xfrm>
              <a:off x="0" y="3570"/>
              <a:ext cx="5759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1" name="Group 31"/>
          <p:cNvGrpSpPr>
            <a:grpSpLocks/>
          </p:cNvGrpSpPr>
          <p:nvPr/>
        </p:nvGrpSpPr>
        <p:grpSpPr bwMode="auto">
          <a:xfrm>
            <a:off x="0" y="790575"/>
            <a:ext cx="7612063" cy="1150938"/>
            <a:chOff x="0" y="498"/>
            <a:chExt cx="4795" cy="725"/>
          </a:xfrm>
        </p:grpSpPr>
        <p:sp>
          <p:nvSpPr>
            <p:cNvPr id="51227" name="Rectangle 10"/>
            <p:cNvSpPr>
              <a:spLocks noChangeArrowheads="1"/>
            </p:cNvSpPr>
            <p:nvPr userDrawn="1"/>
          </p:nvSpPr>
          <p:spPr bwMode="gray">
            <a:xfrm>
              <a:off x="0" y="498"/>
              <a:ext cx="3888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540000" tIns="0" rIns="360000" bIns="0" anchor="ctr"/>
            <a:lstStyle/>
            <a:p>
              <a:pPr defTabSz="914400">
                <a:lnSpc>
                  <a:spcPct val="90000"/>
                </a:lnSpc>
              </a:pPr>
              <a:endParaRPr lang="en-US" sz="2600" b="1"/>
            </a:p>
          </p:txBody>
        </p:sp>
        <p:sp>
          <p:nvSpPr>
            <p:cNvPr id="51228" name="Rectangle 11"/>
            <p:cNvSpPr>
              <a:spLocks noChangeArrowheads="1"/>
            </p:cNvSpPr>
            <p:nvPr userDrawn="1"/>
          </p:nvSpPr>
          <p:spPr bwMode="gray">
            <a:xfrm>
              <a:off x="4704" y="498"/>
              <a:ext cx="91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Rectangle 12"/>
            <p:cNvSpPr>
              <a:spLocks noChangeArrowheads="1"/>
            </p:cNvSpPr>
            <p:nvPr userDrawn="1"/>
          </p:nvSpPr>
          <p:spPr bwMode="gray">
            <a:xfrm>
              <a:off x="4431" y="498"/>
              <a:ext cx="181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Rectangle 13"/>
            <p:cNvSpPr>
              <a:spLocks noChangeArrowheads="1"/>
            </p:cNvSpPr>
            <p:nvPr userDrawn="1"/>
          </p:nvSpPr>
          <p:spPr bwMode="gray">
            <a:xfrm>
              <a:off x="3978" y="498"/>
              <a:ext cx="36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3" name="Espace réservé du titre 1"/>
          <p:cNvSpPr>
            <a:spLocks noGrp="1"/>
          </p:cNvSpPr>
          <p:nvPr>
            <p:ph type="ctrTitle"/>
          </p:nvPr>
        </p:nvSpPr>
        <p:spPr>
          <a:xfrm>
            <a:off x="0" y="790575"/>
            <a:ext cx="6172200" cy="1150938"/>
          </a:xfrm>
          <a:ln algn="ctr"/>
        </p:spPr>
        <p:txBody>
          <a:bodyPr lIns="540000" rIns="360000"/>
          <a:lstStyle>
            <a:lvl1pPr defTabSz="914400" eaLnBrk="1" hangingPunct="1"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can be customized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4EF7934-8728-447E-83D1-792DB741D3B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51253" name="Group 53"/>
          <p:cNvGrpSpPr>
            <a:grpSpLocks/>
          </p:cNvGrpSpPr>
          <p:nvPr userDrawn="1"/>
        </p:nvGrpSpPr>
        <p:grpSpPr bwMode="auto">
          <a:xfrm>
            <a:off x="7881938" y="6354763"/>
            <a:ext cx="1004887" cy="330200"/>
            <a:chOff x="4965" y="4003"/>
            <a:chExt cx="633" cy="208"/>
          </a:xfrm>
        </p:grpSpPr>
        <p:sp>
          <p:nvSpPr>
            <p:cNvPr id="1040" name="Freeform 16"/>
            <p:cNvSpPr>
              <a:spLocks/>
            </p:cNvSpPr>
            <p:nvPr userDrawn="1"/>
          </p:nvSpPr>
          <p:spPr bwMode="gray">
            <a:xfrm>
              <a:off x="5457" y="4043"/>
              <a:ext cx="46" cy="84"/>
            </a:xfrm>
            <a:custGeom>
              <a:avLst/>
              <a:gdLst>
                <a:gd name="T0" fmla="*/ 57 w 164"/>
                <a:gd name="T1" fmla="*/ 48 h 301"/>
                <a:gd name="T2" fmla="*/ 0 w 164"/>
                <a:gd name="T3" fmla="*/ 301 h 301"/>
                <a:gd name="T4" fmla="*/ 97 w 164"/>
                <a:gd name="T5" fmla="*/ 301 h 301"/>
                <a:gd name="T6" fmla="*/ 164 w 164"/>
                <a:gd name="T7" fmla="*/ 0 h 301"/>
                <a:gd name="T8" fmla="*/ 115 w 164"/>
                <a:gd name="T9" fmla="*/ 0 h 301"/>
                <a:gd name="T10" fmla="*/ 57 w 164"/>
                <a:gd name="T11" fmla="*/ 48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1"/>
                <a:gd name="T20" fmla="*/ 164 w 164"/>
                <a:gd name="T21" fmla="*/ 301 h 3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1">
                  <a:moveTo>
                    <a:pt x="57" y="48"/>
                  </a:moveTo>
                  <a:cubicBezTo>
                    <a:pt x="0" y="301"/>
                    <a:pt x="0" y="301"/>
                    <a:pt x="0" y="301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86" y="1"/>
                    <a:pt x="63" y="21"/>
                    <a:pt x="57" y="48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gray">
            <a:xfrm>
              <a:off x="5182" y="4041"/>
              <a:ext cx="76" cy="88"/>
            </a:xfrm>
            <a:custGeom>
              <a:avLst/>
              <a:gdLst>
                <a:gd name="T0" fmla="*/ 257 w 275"/>
                <a:gd name="T1" fmla="*/ 92 h 315"/>
                <a:gd name="T2" fmla="*/ 187 w 275"/>
                <a:gd name="T3" fmla="*/ 73 h 315"/>
                <a:gd name="T4" fmla="*/ 96 w 275"/>
                <a:gd name="T5" fmla="*/ 170 h 315"/>
                <a:gd name="T6" fmla="*/ 159 w 275"/>
                <a:gd name="T7" fmla="*/ 239 h 315"/>
                <a:gd name="T8" fmla="*/ 228 w 275"/>
                <a:gd name="T9" fmla="*/ 220 h 315"/>
                <a:gd name="T10" fmla="*/ 249 w 275"/>
                <a:gd name="T11" fmla="*/ 281 h 315"/>
                <a:gd name="T12" fmla="*/ 127 w 275"/>
                <a:gd name="T13" fmla="*/ 315 h 315"/>
                <a:gd name="T14" fmla="*/ 0 w 275"/>
                <a:gd name="T15" fmla="*/ 177 h 315"/>
                <a:gd name="T16" fmla="*/ 188 w 275"/>
                <a:gd name="T17" fmla="*/ 0 h 315"/>
                <a:gd name="T18" fmla="*/ 275 w 275"/>
                <a:gd name="T19" fmla="*/ 16 h 315"/>
                <a:gd name="T20" fmla="*/ 257 w 275"/>
                <a:gd name="T21" fmla="*/ 92 h 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5"/>
                <a:gd name="T34" fmla="*/ 0 h 315"/>
                <a:gd name="T35" fmla="*/ 275 w 275"/>
                <a:gd name="T36" fmla="*/ 315 h 3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5" h="315">
                  <a:moveTo>
                    <a:pt x="257" y="92"/>
                  </a:moveTo>
                  <a:cubicBezTo>
                    <a:pt x="233" y="78"/>
                    <a:pt x="212" y="73"/>
                    <a:pt x="187" y="73"/>
                  </a:cubicBezTo>
                  <a:cubicBezTo>
                    <a:pt x="139" y="73"/>
                    <a:pt x="96" y="105"/>
                    <a:pt x="96" y="170"/>
                  </a:cubicBezTo>
                  <a:cubicBezTo>
                    <a:pt x="96" y="214"/>
                    <a:pt x="119" y="239"/>
                    <a:pt x="159" y="239"/>
                  </a:cubicBezTo>
                  <a:cubicBezTo>
                    <a:pt x="189" y="239"/>
                    <a:pt x="212" y="230"/>
                    <a:pt x="228" y="220"/>
                  </a:cubicBezTo>
                  <a:cubicBezTo>
                    <a:pt x="249" y="281"/>
                    <a:pt x="249" y="281"/>
                    <a:pt x="249" y="281"/>
                  </a:cubicBezTo>
                  <a:cubicBezTo>
                    <a:pt x="227" y="296"/>
                    <a:pt x="185" y="315"/>
                    <a:pt x="127" y="315"/>
                  </a:cubicBezTo>
                  <a:cubicBezTo>
                    <a:pt x="39" y="315"/>
                    <a:pt x="0" y="250"/>
                    <a:pt x="0" y="177"/>
                  </a:cubicBezTo>
                  <a:cubicBezTo>
                    <a:pt x="0" y="87"/>
                    <a:pt x="62" y="0"/>
                    <a:pt x="188" y="0"/>
                  </a:cubicBezTo>
                  <a:cubicBezTo>
                    <a:pt x="231" y="0"/>
                    <a:pt x="253" y="7"/>
                    <a:pt x="275" y="16"/>
                  </a:cubicBezTo>
                  <a:lnTo>
                    <a:pt x="257" y="92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gray">
            <a:xfrm>
              <a:off x="5031" y="4035"/>
              <a:ext cx="50" cy="92"/>
            </a:xfrm>
            <a:custGeom>
              <a:avLst/>
              <a:gdLst>
                <a:gd name="T0" fmla="*/ 126 w 181"/>
                <a:gd name="T1" fmla="*/ 0 h 330"/>
                <a:gd name="T2" fmla="*/ 65 w 181"/>
                <a:gd name="T3" fmla="*/ 49 h 330"/>
                <a:gd name="T4" fmla="*/ 65 w 181"/>
                <a:gd name="T5" fmla="*/ 49 h 330"/>
                <a:gd name="T6" fmla="*/ 0 w 181"/>
                <a:gd name="T7" fmla="*/ 330 h 330"/>
                <a:gd name="T8" fmla="*/ 105 w 181"/>
                <a:gd name="T9" fmla="*/ 330 h 330"/>
                <a:gd name="T10" fmla="*/ 181 w 181"/>
                <a:gd name="T11" fmla="*/ 0 h 330"/>
                <a:gd name="T12" fmla="*/ 126 w 181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330"/>
                <a:gd name="T23" fmla="*/ 181 w 181"/>
                <a:gd name="T24" fmla="*/ 330 h 3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330">
                  <a:moveTo>
                    <a:pt x="126" y="0"/>
                  </a:moveTo>
                  <a:cubicBezTo>
                    <a:pt x="96" y="0"/>
                    <a:pt x="71" y="21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05" y="330"/>
                    <a:pt x="105" y="330"/>
                    <a:pt x="105" y="33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26" y="0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gray">
            <a:xfrm>
              <a:off x="5007" y="4004"/>
              <a:ext cx="129" cy="23"/>
            </a:xfrm>
            <a:custGeom>
              <a:avLst/>
              <a:gdLst>
                <a:gd name="T0" fmla="*/ 395 w 462"/>
                <a:gd name="T1" fmla="*/ 84 h 84"/>
                <a:gd name="T2" fmla="*/ 455 w 462"/>
                <a:gd name="T3" fmla="*/ 35 h 84"/>
                <a:gd name="T4" fmla="*/ 456 w 462"/>
                <a:gd name="T5" fmla="*/ 30 h 84"/>
                <a:gd name="T6" fmla="*/ 462 w 462"/>
                <a:gd name="T7" fmla="*/ 0 h 84"/>
                <a:gd name="T8" fmla="*/ 68 w 462"/>
                <a:gd name="T9" fmla="*/ 0 h 84"/>
                <a:gd name="T10" fmla="*/ 68 w 462"/>
                <a:gd name="T11" fmla="*/ 0 h 84"/>
                <a:gd name="T12" fmla="*/ 68 w 462"/>
                <a:gd name="T13" fmla="*/ 0 h 84"/>
                <a:gd name="T14" fmla="*/ 7 w 462"/>
                <a:gd name="T15" fmla="*/ 49 h 84"/>
                <a:gd name="T16" fmla="*/ 0 w 462"/>
                <a:gd name="T17" fmla="*/ 84 h 84"/>
                <a:gd name="T18" fmla="*/ 395 w 462"/>
                <a:gd name="T19" fmla="*/ 84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2"/>
                <a:gd name="T31" fmla="*/ 0 h 84"/>
                <a:gd name="T32" fmla="*/ 462 w 462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2" h="84">
                  <a:moveTo>
                    <a:pt x="395" y="84"/>
                  </a:moveTo>
                  <a:cubicBezTo>
                    <a:pt x="424" y="84"/>
                    <a:pt x="449" y="63"/>
                    <a:pt x="455" y="35"/>
                  </a:cubicBezTo>
                  <a:cubicBezTo>
                    <a:pt x="456" y="30"/>
                    <a:pt x="456" y="30"/>
                    <a:pt x="456" y="3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8" y="0"/>
                    <a:pt x="13" y="21"/>
                    <a:pt x="7" y="49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395" y="84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gray">
            <a:xfrm>
              <a:off x="5358" y="4041"/>
              <a:ext cx="94" cy="86"/>
            </a:xfrm>
            <a:custGeom>
              <a:avLst/>
              <a:gdLst>
                <a:gd name="T0" fmla="*/ 254 w 334"/>
                <a:gd name="T1" fmla="*/ 0 h 308"/>
                <a:gd name="T2" fmla="*/ 141 w 334"/>
                <a:gd name="T3" fmla="*/ 64 h 308"/>
                <a:gd name="T4" fmla="*/ 140 w 334"/>
                <a:gd name="T5" fmla="*/ 64 h 308"/>
                <a:gd name="T6" fmla="*/ 141 w 334"/>
                <a:gd name="T7" fmla="*/ 48 h 308"/>
                <a:gd name="T8" fmla="*/ 85 w 334"/>
                <a:gd name="T9" fmla="*/ 7 h 308"/>
                <a:gd name="T10" fmla="*/ 67 w 334"/>
                <a:gd name="T11" fmla="*/ 7 h 308"/>
                <a:gd name="T12" fmla="*/ 0 w 334"/>
                <a:gd name="T13" fmla="*/ 308 h 308"/>
                <a:gd name="T14" fmla="*/ 97 w 334"/>
                <a:gd name="T15" fmla="*/ 308 h 308"/>
                <a:gd name="T16" fmla="*/ 119 w 334"/>
                <a:gd name="T17" fmla="*/ 203 h 308"/>
                <a:gd name="T18" fmla="*/ 208 w 334"/>
                <a:gd name="T19" fmla="*/ 83 h 308"/>
                <a:gd name="T20" fmla="*/ 231 w 334"/>
                <a:gd name="T21" fmla="*/ 105 h 308"/>
                <a:gd name="T22" fmla="*/ 229 w 334"/>
                <a:gd name="T23" fmla="*/ 130 h 308"/>
                <a:gd name="T24" fmla="*/ 188 w 334"/>
                <a:gd name="T25" fmla="*/ 308 h 308"/>
                <a:gd name="T26" fmla="*/ 287 w 334"/>
                <a:gd name="T27" fmla="*/ 308 h 308"/>
                <a:gd name="T28" fmla="*/ 327 w 334"/>
                <a:gd name="T29" fmla="*/ 127 h 308"/>
                <a:gd name="T30" fmla="*/ 334 w 334"/>
                <a:gd name="T31" fmla="*/ 77 h 308"/>
                <a:gd name="T32" fmla="*/ 254 w 334"/>
                <a:gd name="T33" fmla="*/ 0 h 3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4"/>
                <a:gd name="T52" fmla="*/ 0 h 308"/>
                <a:gd name="T53" fmla="*/ 334 w 334"/>
                <a:gd name="T54" fmla="*/ 308 h 3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4" h="308">
                  <a:moveTo>
                    <a:pt x="254" y="0"/>
                  </a:moveTo>
                  <a:cubicBezTo>
                    <a:pt x="203" y="0"/>
                    <a:pt x="165" y="33"/>
                    <a:pt x="141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39" y="12"/>
                    <a:pt x="124" y="7"/>
                    <a:pt x="85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7" y="308"/>
                    <a:pt x="97" y="308"/>
                    <a:pt x="97" y="308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42" y="98"/>
                    <a:pt x="186" y="83"/>
                    <a:pt x="208" y="83"/>
                  </a:cubicBezTo>
                  <a:cubicBezTo>
                    <a:pt x="223" y="83"/>
                    <a:pt x="231" y="91"/>
                    <a:pt x="231" y="105"/>
                  </a:cubicBezTo>
                  <a:cubicBezTo>
                    <a:pt x="231" y="109"/>
                    <a:pt x="231" y="119"/>
                    <a:pt x="229" y="130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327" y="127"/>
                    <a:pt x="327" y="127"/>
                    <a:pt x="327" y="127"/>
                  </a:cubicBezTo>
                  <a:cubicBezTo>
                    <a:pt x="331" y="109"/>
                    <a:pt x="334" y="91"/>
                    <a:pt x="334" y="77"/>
                  </a:cubicBezTo>
                  <a:cubicBezTo>
                    <a:pt x="332" y="25"/>
                    <a:pt x="302" y="0"/>
                    <a:pt x="254" y="0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gray">
            <a:xfrm>
              <a:off x="5479" y="4004"/>
              <a:ext cx="33" cy="23"/>
            </a:xfrm>
            <a:custGeom>
              <a:avLst/>
              <a:gdLst>
                <a:gd name="T0" fmla="*/ 107 w 115"/>
                <a:gd name="T1" fmla="*/ 36 h 84"/>
                <a:gd name="T2" fmla="*/ 115 w 115"/>
                <a:gd name="T3" fmla="*/ 0 h 84"/>
                <a:gd name="T4" fmla="*/ 19 w 115"/>
                <a:gd name="T5" fmla="*/ 0 h 84"/>
                <a:gd name="T6" fmla="*/ 0 w 115"/>
                <a:gd name="T7" fmla="*/ 84 h 84"/>
                <a:gd name="T8" fmla="*/ 49 w 115"/>
                <a:gd name="T9" fmla="*/ 84 h 84"/>
                <a:gd name="T10" fmla="*/ 107 w 115"/>
                <a:gd name="T11" fmla="*/ 36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84"/>
                <a:gd name="T20" fmla="*/ 115 w 11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84">
                  <a:moveTo>
                    <a:pt x="107" y="36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7" y="83"/>
                    <a:pt x="101" y="63"/>
                    <a:pt x="107" y="36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6" name="Freeform 22"/>
            <p:cNvSpPr>
              <a:spLocks noEditPoints="1"/>
            </p:cNvSpPr>
            <p:nvPr userDrawn="1"/>
          </p:nvSpPr>
          <p:spPr bwMode="gray">
            <a:xfrm>
              <a:off x="5089" y="4041"/>
              <a:ext cx="82" cy="88"/>
            </a:xfrm>
            <a:custGeom>
              <a:avLst/>
              <a:gdLst>
                <a:gd name="T0" fmla="*/ 209 w 292"/>
                <a:gd name="T1" fmla="*/ 102 h 315"/>
                <a:gd name="T2" fmla="*/ 204 w 292"/>
                <a:gd name="T3" fmla="*/ 128 h 315"/>
                <a:gd name="T4" fmla="*/ 103 w 292"/>
                <a:gd name="T5" fmla="*/ 128 h 315"/>
                <a:gd name="T6" fmla="*/ 165 w 292"/>
                <a:gd name="T7" fmla="*/ 69 h 315"/>
                <a:gd name="T8" fmla="*/ 209 w 292"/>
                <a:gd name="T9" fmla="*/ 102 h 315"/>
                <a:gd name="T10" fmla="*/ 292 w 292"/>
                <a:gd name="T11" fmla="*/ 102 h 315"/>
                <a:gd name="T12" fmla="*/ 176 w 292"/>
                <a:gd name="T13" fmla="*/ 0 h 315"/>
                <a:gd name="T14" fmla="*/ 0 w 292"/>
                <a:gd name="T15" fmla="*/ 186 h 315"/>
                <a:gd name="T16" fmla="*/ 129 w 292"/>
                <a:gd name="T17" fmla="*/ 315 h 315"/>
                <a:gd name="T18" fmla="*/ 259 w 292"/>
                <a:gd name="T19" fmla="*/ 280 h 315"/>
                <a:gd name="T20" fmla="*/ 237 w 292"/>
                <a:gd name="T21" fmla="*/ 220 h 315"/>
                <a:gd name="T22" fmla="*/ 154 w 292"/>
                <a:gd name="T23" fmla="*/ 240 h 315"/>
                <a:gd name="T24" fmla="*/ 94 w 292"/>
                <a:gd name="T25" fmla="*/ 183 h 315"/>
                <a:gd name="T26" fmla="*/ 277 w 292"/>
                <a:gd name="T27" fmla="*/ 183 h 315"/>
                <a:gd name="T28" fmla="*/ 292 w 292"/>
                <a:gd name="T29" fmla="*/ 102 h 3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2"/>
                <a:gd name="T46" fmla="*/ 0 h 315"/>
                <a:gd name="T47" fmla="*/ 292 w 292"/>
                <a:gd name="T48" fmla="*/ 315 h 3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2" h="315">
                  <a:moveTo>
                    <a:pt x="209" y="102"/>
                  </a:moveTo>
                  <a:cubicBezTo>
                    <a:pt x="208" y="107"/>
                    <a:pt x="208" y="111"/>
                    <a:pt x="204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14" y="87"/>
                    <a:pt x="136" y="68"/>
                    <a:pt x="165" y="69"/>
                  </a:cubicBezTo>
                  <a:cubicBezTo>
                    <a:pt x="192" y="69"/>
                    <a:pt x="210" y="79"/>
                    <a:pt x="209" y="102"/>
                  </a:cubicBezTo>
                  <a:moveTo>
                    <a:pt x="292" y="102"/>
                  </a:moveTo>
                  <a:cubicBezTo>
                    <a:pt x="292" y="41"/>
                    <a:pt x="251" y="0"/>
                    <a:pt x="176" y="0"/>
                  </a:cubicBezTo>
                  <a:cubicBezTo>
                    <a:pt x="74" y="0"/>
                    <a:pt x="0" y="83"/>
                    <a:pt x="0" y="186"/>
                  </a:cubicBezTo>
                  <a:cubicBezTo>
                    <a:pt x="0" y="257"/>
                    <a:pt x="44" y="315"/>
                    <a:pt x="129" y="315"/>
                  </a:cubicBezTo>
                  <a:cubicBezTo>
                    <a:pt x="177" y="315"/>
                    <a:pt x="217" y="302"/>
                    <a:pt x="259" y="280"/>
                  </a:cubicBezTo>
                  <a:cubicBezTo>
                    <a:pt x="237" y="220"/>
                    <a:pt x="237" y="220"/>
                    <a:pt x="237" y="220"/>
                  </a:cubicBezTo>
                  <a:cubicBezTo>
                    <a:pt x="206" y="234"/>
                    <a:pt x="183" y="240"/>
                    <a:pt x="154" y="240"/>
                  </a:cubicBezTo>
                  <a:cubicBezTo>
                    <a:pt x="120" y="240"/>
                    <a:pt x="91" y="222"/>
                    <a:pt x="94" y="183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7" y="153"/>
                    <a:pt x="292" y="125"/>
                    <a:pt x="292" y="102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5258" y="4003"/>
              <a:ext cx="94" cy="124"/>
            </a:xfrm>
            <a:custGeom>
              <a:avLst/>
              <a:gdLst>
                <a:gd name="T0" fmla="*/ 265 w 337"/>
                <a:gd name="T1" fmla="*/ 134 h 442"/>
                <a:gd name="T2" fmla="*/ 149 w 337"/>
                <a:gd name="T3" fmla="*/ 195 h 442"/>
                <a:gd name="T4" fmla="*/ 148 w 337"/>
                <a:gd name="T5" fmla="*/ 195 h 442"/>
                <a:gd name="T6" fmla="*/ 170 w 337"/>
                <a:gd name="T7" fmla="*/ 119 h 442"/>
                <a:gd name="T8" fmla="*/ 200 w 337"/>
                <a:gd name="T9" fmla="*/ 0 h 442"/>
                <a:gd name="T10" fmla="*/ 153 w 337"/>
                <a:gd name="T11" fmla="*/ 0 h 442"/>
                <a:gd name="T12" fmla="*/ 153 w 337"/>
                <a:gd name="T13" fmla="*/ 0 h 442"/>
                <a:gd name="T14" fmla="*/ 92 w 337"/>
                <a:gd name="T15" fmla="*/ 49 h 442"/>
                <a:gd name="T16" fmla="*/ 92 w 337"/>
                <a:gd name="T17" fmla="*/ 49 h 442"/>
                <a:gd name="T18" fmla="*/ 0 w 337"/>
                <a:gd name="T19" fmla="*/ 442 h 442"/>
                <a:gd name="T20" fmla="*/ 98 w 337"/>
                <a:gd name="T21" fmla="*/ 442 h 442"/>
                <a:gd name="T22" fmla="*/ 123 w 337"/>
                <a:gd name="T23" fmla="*/ 329 h 442"/>
                <a:gd name="T24" fmla="*/ 215 w 337"/>
                <a:gd name="T25" fmla="*/ 216 h 442"/>
                <a:gd name="T26" fmla="*/ 236 w 337"/>
                <a:gd name="T27" fmla="*/ 238 h 442"/>
                <a:gd name="T28" fmla="*/ 232 w 337"/>
                <a:gd name="T29" fmla="*/ 264 h 442"/>
                <a:gd name="T30" fmla="*/ 192 w 337"/>
                <a:gd name="T31" fmla="*/ 442 h 442"/>
                <a:gd name="T32" fmla="*/ 290 w 337"/>
                <a:gd name="T33" fmla="*/ 442 h 442"/>
                <a:gd name="T34" fmla="*/ 320 w 337"/>
                <a:gd name="T35" fmla="*/ 310 h 442"/>
                <a:gd name="T36" fmla="*/ 337 w 337"/>
                <a:gd name="T37" fmla="*/ 204 h 442"/>
                <a:gd name="T38" fmla="*/ 265 w 337"/>
                <a:gd name="T39" fmla="*/ 134 h 4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7"/>
                <a:gd name="T61" fmla="*/ 0 h 442"/>
                <a:gd name="T62" fmla="*/ 337 w 337"/>
                <a:gd name="T63" fmla="*/ 442 h 4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7" h="442">
                  <a:moveTo>
                    <a:pt x="265" y="134"/>
                  </a:moveTo>
                  <a:cubicBezTo>
                    <a:pt x="215" y="134"/>
                    <a:pt x="178" y="163"/>
                    <a:pt x="149" y="195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55" y="174"/>
                    <a:pt x="164" y="145"/>
                    <a:pt x="170" y="119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23" y="0"/>
                    <a:pt x="98" y="21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98" y="442"/>
                    <a:pt x="98" y="442"/>
                    <a:pt x="98" y="442"/>
                  </a:cubicBezTo>
                  <a:cubicBezTo>
                    <a:pt x="123" y="329"/>
                    <a:pt x="123" y="329"/>
                    <a:pt x="123" y="329"/>
                  </a:cubicBezTo>
                  <a:cubicBezTo>
                    <a:pt x="144" y="232"/>
                    <a:pt x="195" y="216"/>
                    <a:pt x="215" y="216"/>
                  </a:cubicBezTo>
                  <a:cubicBezTo>
                    <a:pt x="231" y="216"/>
                    <a:pt x="236" y="226"/>
                    <a:pt x="236" y="238"/>
                  </a:cubicBezTo>
                  <a:cubicBezTo>
                    <a:pt x="236" y="244"/>
                    <a:pt x="235" y="253"/>
                    <a:pt x="232" y="264"/>
                  </a:cubicBezTo>
                  <a:cubicBezTo>
                    <a:pt x="192" y="442"/>
                    <a:pt x="192" y="442"/>
                    <a:pt x="192" y="442"/>
                  </a:cubicBezTo>
                  <a:cubicBezTo>
                    <a:pt x="290" y="442"/>
                    <a:pt x="290" y="442"/>
                    <a:pt x="290" y="442"/>
                  </a:cubicBezTo>
                  <a:cubicBezTo>
                    <a:pt x="320" y="310"/>
                    <a:pt x="320" y="310"/>
                    <a:pt x="320" y="310"/>
                  </a:cubicBezTo>
                  <a:cubicBezTo>
                    <a:pt x="329" y="271"/>
                    <a:pt x="337" y="230"/>
                    <a:pt x="337" y="204"/>
                  </a:cubicBezTo>
                  <a:cubicBezTo>
                    <a:pt x="337" y="155"/>
                    <a:pt x="308" y="134"/>
                    <a:pt x="265" y="134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8" name="Freeform 24"/>
            <p:cNvSpPr>
              <a:spLocks noEditPoints="1"/>
            </p:cNvSpPr>
            <p:nvPr userDrawn="1"/>
          </p:nvSpPr>
          <p:spPr bwMode="gray">
            <a:xfrm>
              <a:off x="5497" y="4043"/>
              <a:ext cx="101" cy="118"/>
            </a:xfrm>
            <a:custGeom>
              <a:avLst/>
              <a:gdLst>
                <a:gd name="T0" fmla="*/ 207 w 363"/>
                <a:gd name="T1" fmla="*/ 0 h 423"/>
                <a:gd name="T2" fmla="*/ 94 w 363"/>
                <a:gd name="T3" fmla="*/ 0 h 423"/>
                <a:gd name="T4" fmla="*/ 0 w 363"/>
                <a:gd name="T5" fmla="*/ 423 h 423"/>
                <a:gd name="T6" fmla="*/ 97 w 363"/>
                <a:gd name="T7" fmla="*/ 423 h 423"/>
                <a:gd name="T8" fmla="*/ 124 w 363"/>
                <a:gd name="T9" fmla="*/ 302 h 423"/>
                <a:gd name="T10" fmla="*/ 184 w 363"/>
                <a:gd name="T11" fmla="*/ 302 h 423"/>
                <a:gd name="T12" fmla="*/ 363 w 363"/>
                <a:gd name="T13" fmla="*/ 131 h 423"/>
                <a:gd name="T14" fmla="*/ 207 w 363"/>
                <a:gd name="T15" fmla="*/ 0 h 423"/>
                <a:gd name="T16" fmla="*/ 261 w 363"/>
                <a:gd name="T17" fmla="*/ 147 h 423"/>
                <a:gd name="T18" fmla="*/ 175 w 363"/>
                <a:gd name="T19" fmla="*/ 235 h 423"/>
                <a:gd name="T20" fmla="*/ 138 w 363"/>
                <a:gd name="T21" fmla="*/ 235 h 423"/>
                <a:gd name="T22" fmla="*/ 174 w 363"/>
                <a:gd name="T23" fmla="*/ 68 h 423"/>
                <a:gd name="T24" fmla="*/ 197 w 363"/>
                <a:gd name="T25" fmla="*/ 69 h 423"/>
                <a:gd name="T26" fmla="*/ 261 w 363"/>
                <a:gd name="T27" fmla="*/ 147 h 4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23"/>
                <a:gd name="T44" fmla="*/ 363 w 363"/>
                <a:gd name="T45" fmla="*/ 423 h 4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23">
                  <a:moveTo>
                    <a:pt x="20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97" y="423"/>
                    <a:pt x="97" y="423"/>
                    <a:pt x="97" y="423"/>
                  </a:cubicBezTo>
                  <a:cubicBezTo>
                    <a:pt x="124" y="302"/>
                    <a:pt x="124" y="302"/>
                    <a:pt x="124" y="302"/>
                  </a:cubicBezTo>
                  <a:cubicBezTo>
                    <a:pt x="145" y="302"/>
                    <a:pt x="165" y="302"/>
                    <a:pt x="184" y="302"/>
                  </a:cubicBezTo>
                  <a:cubicBezTo>
                    <a:pt x="271" y="302"/>
                    <a:pt x="363" y="237"/>
                    <a:pt x="363" y="131"/>
                  </a:cubicBezTo>
                  <a:cubicBezTo>
                    <a:pt x="363" y="51"/>
                    <a:pt x="314" y="0"/>
                    <a:pt x="207" y="0"/>
                  </a:cubicBezTo>
                  <a:moveTo>
                    <a:pt x="261" y="147"/>
                  </a:moveTo>
                  <a:cubicBezTo>
                    <a:pt x="253" y="198"/>
                    <a:pt x="217" y="236"/>
                    <a:pt x="175" y="235"/>
                  </a:cubicBezTo>
                  <a:cubicBezTo>
                    <a:pt x="164" y="235"/>
                    <a:pt x="152" y="235"/>
                    <a:pt x="138" y="235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81" y="68"/>
                    <a:pt x="188" y="68"/>
                    <a:pt x="197" y="69"/>
                  </a:cubicBezTo>
                  <a:cubicBezTo>
                    <a:pt x="242" y="69"/>
                    <a:pt x="269" y="92"/>
                    <a:pt x="261" y="147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gray">
            <a:xfrm>
              <a:off x="4965" y="4172"/>
              <a:ext cx="613" cy="39"/>
            </a:xfrm>
            <a:custGeom>
              <a:avLst/>
              <a:gdLst>
                <a:gd name="T0" fmla="*/ 2186 w 2195"/>
                <a:gd name="T1" fmla="*/ 0 h 140"/>
                <a:gd name="T2" fmla="*/ 2185 w 2195"/>
                <a:gd name="T3" fmla="*/ 0 h 140"/>
                <a:gd name="T4" fmla="*/ 1725 w 2195"/>
                <a:gd name="T5" fmla="*/ 6 h 140"/>
                <a:gd name="T6" fmla="*/ 1194 w 2195"/>
                <a:gd name="T7" fmla="*/ 26 h 140"/>
                <a:gd name="T8" fmla="*/ 371 w 2195"/>
                <a:gd name="T9" fmla="*/ 86 h 140"/>
                <a:gd name="T10" fmla="*/ 141 w 2195"/>
                <a:gd name="T11" fmla="*/ 109 h 140"/>
                <a:gd name="T12" fmla="*/ 0 w 2195"/>
                <a:gd name="T13" fmla="*/ 135 h 140"/>
                <a:gd name="T14" fmla="*/ 60 w 2195"/>
                <a:gd name="T15" fmla="*/ 140 h 140"/>
                <a:gd name="T16" fmla="*/ 102 w 2195"/>
                <a:gd name="T17" fmla="*/ 140 h 140"/>
                <a:gd name="T18" fmla="*/ 1768 w 2195"/>
                <a:gd name="T19" fmla="*/ 140 h 140"/>
                <a:gd name="T20" fmla="*/ 2190 w 2195"/>
                <a:gd name="T21" fmla="*/ 17 h 140"/>
                <a:gd name="T22" fmla="*/ 2191 w 2195"/>
                <a:gd name="T23" fmla="*/ 16 h 140"/>
                <a:gd name="T24" fmla="*/ 2195 w 2195"/>
                <a:gd name="T25" fmla="*/ 9 h 140"/>
                <a:gd name="T26" fmla="*/ 2186 w 2195"/>
                <a:gd name="T27" fmla="*/ 0 h 1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5"/>
                <a:gd name="T43" fmla="*/ 0 h 140"/>
                <a:gd name="T44" fmla="*/ 2195 w 2195"/>
                <a:gd name="T45" fmla="*/ 140 h 1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5" h="140">
                  <a:moveTo>
                    <a:pt x="2186" y="0"/>
                  </a:moveTo>
                  <a:cubicBezTo>
                    <a:pt x="2185" y="0"/>
                    <a:pt x="2185" y="0"/>
                    <a:pt x="2185" y="0"/>
                  </a:cubicBezTo>
                  <a:cubicBezTo>
                    <a:pt x="2026" y="0"/>
                    <a:pt x="1883" y="2"/>
                    <a:pt x="1725" y="6"/>
                  </a:cubicBezTo>
                  <a:cubicBezTo>
                    <a:pt x="1547" y="10"/>
                    <a:pt x="1369" y="17"/>
                    <a:pt x="1194" y="26"/>
                  </a:cubicBezTo>
                  <a:cubicBezTo>
                    <a:pt x="916" y="40"/>
                    <a:pt x="642" y="60"/>
                    <a:pt x="371" y="86"/>
                  </a:cubicBezTo>
                  <a:cubicBezTo>
                    <a:pt x="289" y="93"/>
                    <a:pt x="141" y="109"/>
                    <a:pt x="141" y="109"/>
                  </a:cubicBezTo>
                  <a:cubicBezTo>
                    <a:pt x="53" y="120"/>
                    <a:pt x="0" y="130"/>
                    <a:pt x="0" y="135"/>
                  </a:cubicBezTo>
                  <a:cubicBezTo>
                    <a:pt x="1" y="139"/>
                    <a:pt x="22" y="139"/>
                    <a:pt x="60" y="140"/>
                  </a:cubicBezTo>
                  <a:cubicBezTo>
                    <a:pt x="72" y="140"/>
                    <a:pt x="86" y="140"/>
                    <a:pt x="102" y="140"/>
                  </a:cubicBezTo>
                  <a:cubicBezTo>
                    <a:pt x="105" y="140"/>
                    <a:pt x="1758" y="140"/>
                    <a:pt x="1768" y="140"/>
                  </a:cubicBezTo>
                  <a:cubicBezTo>
                    <a:pt x="1927" y="140"/>
                    <a:pt x="2069" y="93"/>
                    <a:pt x="2190" y="17"/>
                  </a:cubicBezTo>
                  <a:cubicBezTo>
                    <a:pt x="2190" y="17"/>
                    <a:pt x="2191" y="16"/>
                    <a:pt x="2191" y="16"/>
                  </a:cubicBezTo>
                  <a:cubicBezTo>
                    <a:pt x="2193" y="15"/>
                    <a:pt x="2195" y="12"/>
                    <a:pt x="2195" y="9"/>
                  </a:cubicBezTo>
                  <a:cubicBezTo>
                    <a:pt x="2195" y="4"/>
                    <a:pt x="2191" y="0"/>
                    <a:pt x="2186" y="0"/>
                  </a:cubicBezTo>
                </a:path>
              </a:pathLst>
            </a:custGeom>
            <a:solidFill>
              <a:srgbClr val="E0003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1C8D1-6511-4A11-81B2-757359E523C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11430-4750-4768-82F9-8B5FEC00F05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47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62328-57FE-460C-858E-A7AC35EB49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34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EC263-3B79-4E42-9A23-25CDBDB9F9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68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3C7BB-91C2-41CE-9322-F021E5E7084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745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1E6C1-B758-4C12-8E6C-0DF51FC80B9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236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C909B-DC6C-4FF3-9D4B-1B721CA2845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2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Footer can be customized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CEB5F-4F8D-4A1B-B2ED-5338D325F0B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Footer can be customized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5A64C-B11C-4717-A6C3-8908F2A108F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Footer can be customized</a:t>
            </a:r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C992E-85C7-4E08-AE87-66891FF3D65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4667250" y="0"/>
            <a:ext cx="4476750" cy="5791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srgbClr val="000000"/>
              </a:solidFill>
              <a:latin typeface="Calibri"/>
              <a:cs typeface="+mn-cs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" y="0"/>
            <a:ext cx="9142413" cy="5919788"/>
            <a:chOff x="0" y="0"/>
            <a:chExt cx="5759" cy="3729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gray">
            <a:xfrm>
              <a:off x="0" y="0"/>
              <a:ext cx="159" cy="36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gray">
            <a:xfrm>
              <a:off x="0" y="0"/>
              <a:ext cx="575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gray">
            <a:xfrm>
              <a:off x="0" y="3570"/>
              <a:ext cx="575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0" y="790575"/>
            <a:ext cx="7612063" cy="1150938"/>
            <a:chOff x="0" y="498"/>
            <a:chExt cx="4795" cy="725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gray">
            <a:xfrm>
              <a:off x="0" y="498"/>
              <a:ext cx="3888" cy="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0" tIns="0" rIns="360000" bIns="0" anchor="ctr"/>
            <a:lstStyle/>
            <a:p>
              <a:pPr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600" b="1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gray">
            <a:xfrm>
              <a:off x="4704" y="498"/>
              <a:ext cx="91" cy="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gray">
            <a:xfrm>
              <a:off x="4431" y="498"/>
              <a:ext cx="181" cy="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gray">
            <a:xfrm>
              <a:off x="3978" y="498"/>
              <a:ext cx="363" cy="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7881939" y="6354763"/>
            <a:ext cx="1004887" cy="330200"/>
            <a:chOff x="4965" y="4003"/>
            <a:chExt cx="633" cy="208"/>
          </a:xfrm>
        </p:grpSpPr>
        <p:sp>
          <p:nvSpPr>
            <p:cNvPr id="14" name="Freeform 16"/>
            <p:cNvSpPr>
              <a:spLocks/>
            </p:cNvSpPr>
            <p:nvPr/>
          </p:nvSpPr>
          <p:spPr bwMode="gray">
            <a:xfrm>
              <a:off x="5457" y="4043"/>
              <a:ext cx="46" cy="84"/>
            </a:xfrm>
            <a:custGeom>
              <a:avLst/>
              <a:gdLst>
                <a:gd name="T0" fmla="*/ 0 w 164"/>
                <a:gd name="T1" fmla="*/ 0 h 301"/>
                <a:gd name="T2" fmla="*/ 0 w 164"/>
                <a:gd name="T3" fmla="*/ 0 h 301"/>
                <a:gd name="T4" fmla="*/ 0 w 164"/>
                <a:gd name="T5" fmla="*/ 0 h 301"/>
                <a:gd name="T6" fmla="*/ 0 w 164"/>
                <a:gd name="T7" fmla="*/ 0 h 301"/>
                <a:gd name="T8" fmla="*/ 0 w 164"/>
                <a:gd name="T9" fmla="*/ 0 h 301"/>
                <a:gd name="T10" fmla="*/ 0 w 164"/>
                <a:gd name="T11" fmla="*/ 0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1"/>
                <a:gd name="T20" fmla="*/ 164 w 164"/>
                <a:gd name="T21" fmla="*/ 301 h 3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1">
                  <a:moveTo>
                    <a:pt x="57" y="48"/>
                  </a:moveTo>
                  <a:cubicBezTo>
                    <a:pt x="0" y="301"/>
                    <a:pt x="0" y="301"/>
                    <a:pt x="0" y="301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86" y="1"/>
                    <a:pt x="63" y="21"/>
                    <a:pt x="57" y="48"/>
                  </a:cubicBezTo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gray">
            <a:xfrm>
              <a:off x="5182" y="4041"/>
              <a:ext cx="76" cy="88"/>
            </a:xfrm>
            <a:custGeom>
              <a:avLst/>
              <a:gdLst>
                <a:gd name="T0" fmla="*/ 0 w 275"/>
                <a:gd name="T1" fmla="*/ 0 h 315"/>
                <a:gd name="T2" fmla="*/ 0 w 275"/>
                <a:gd name="T3" fmla="*/ 0 h 315"/>
                <a:gd name="T4" fmla="*/ 0 w 275"/>
                <a:gd name="T5" fmla="*/ 0 h 315"/>
                <a:gd name="T6" fmla="*/ 0 w 275"/>
                <a:gd name="T7" fmla="*/ 0 h 315"/>
                <a:gd name="T8" fmla="*/ 0 w 275"/>
                <a:gd name="T9" fmla="*/ 0 h 315"/>
                <a:gd name="T10" fmla="*/ 0 w 275"/>
                <a:gd name="T11" fmla="*/ 0 h 315"/>
                <a:gd name="T12" fmla="*/ 0 w 275"/>
                <a:gd name="T13" fmla="*/ 0 h 315"/>
                <a:gd name="T14" fmla="*/ 0 w 275"/>
                <a:gd name="T15" fmla="*/ 0 h 315"/>
                <a:gd name="T16" fmla="*/ 0 w 275"/>
                <a:gd name="T17" fmla="*/ 0 h 315"/>
                <a:gd name="T18" fmla="*/ 0 w 275"/>
                <a:gd name="T19" fmla="*/ 0 h 315"/>
                <a:gd name="T20" fmla="*/ 0 w 275"/>
                <a:gd name="T21" fmla="*/ 0 h 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5"/>
                <a:gd name="T34" fmla="*/ 0 h 315"/>
                <a:gd name="T35" fmla="*/ 275 w 275"/>
                <a:gd name="T36" fmla="*/ 315 h 3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5" h="315">
                  <a:moveTo>
                    <a:pt x="257" y="92"/>
                  </a:moveTo>
                  <a:cubicBezTo>
                    <a:pt x="233" y="78"/>
                    <a:pt x="212" y="73"/>
                    <a:pt x="187" y="73"/>
                  </a:cubicBezTo>
                  <a:cubicBezTo>
                    <a:pt x="139" y="73"/>
                    <a:pt x="96" y="105"/>
                    <a:pt x="96" y="170"/>
                  </a:cubicBezTo>
                  <a:cubicBezTo>
                    <a:pt x="96" y="214"/>
                    <a:pt x="119" y="239"/>
                    <a:pt x="159" y="239"/>
                  </a:cubicBezTo>
                  <a:cubicBezTo>
                    <a:pt x="189" y="239"/>
                    <a:pt x="212" y="230"/>
                    <a:pt x="228" y="220"/>
                  </a:cubicBezTo>
                  <a:cubicBezTo>
                    <a:pt x="249" y="281"/>
                    <a:pt x="249" y="281"/>
                    <a:pt x="249" y="281"/>
                  </a:cubicBezTo>
                  <a:cubicBezTo>
                    <a:pt x="227" y="296"/>
                    <a:pt x="185" y="315"/>
                    <a:pt x="127" y="315"/>
                  </a:cubicBezTo>
                  <a:cubicBezTo>
                    <a:pt x="39" y="315"/>
                    <a:pt x="0" y="250"/>
                    <a:pt x="0" y="177"/>
                  </a:cubicBezTo>
                  <a:cubicBezTo>
                    <a:pt x="0" y="87"/>
                    <a:pt x="62" y="0"/>
                    <a:pt x="188" y="0"/>
                  </a:cubicBezTo>
                  <a:cubicBezTo>
                    <a:pt x="231" y="0"/>
                    <a:pt x="253" y="7"/>
                    <a:pt x="275" y="16"/>
                  </a:cubicBezTo>
                  <a:lnTo>
                    <a:pt x="257" y="92"/>
                  </a:lnTo>
                  <a:close/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gray">
            <a:xfrm>
              <a:off x="5031" y="4035"/>
              <a:ext cx="50" cy="92"/>
            </a:xfrm>
            <a:custGeom>
              <a:avLst/>
              <a:gdLst>
                <a:gd name="T0" fmla="*/ 0 w 181"/>
                <a:gd name="T1" fmla="*/ 0 h 330"/>
                <a:gd name="T2" fmla="*/ 0 w 181"/>
                <a:gd name="T3" fmla="*/ 0 h 330"/>
                <a:gd name="T4" fmla="*/ 0 w 181"/>
                <a:gd name="T5" fmla="*/ 0 h 330"/>
                <a:gd name="T6" fmla="*/ 0 w 181"/>
                <a:gd name="T7" fmla="*/ 0 h 330"/>
                <a:gd name="T8" fmla="*/ 0 w 181"/>
                <a:gd name="T9" fmla="*/ 0 h 330"/>
                <a:gd name="T10" fmla="*/ 0 w 181"/>
                <a:gd name="T11" fmla="*/ 0 h 330"/>
                <a:gd name="T12" fmla="*/ 0 w 181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330"/>
                <a:gd name="T23" fmla="*/ 181 w 181"/>
                <a:gd name="T24" fmla="*/ 330 h 3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330">
                  <a:moveTo>
                    <a:pt x="126" y="0"/>
                  </a:moveTo>
                  <a:cubicBezTo>
                    <a:pt x="96" y="0"/>
                    <a:pt x="71" y="21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05" y="330"/>
                    <a:pt x="105" y="330"/>
                    <a:pt x="105" y="33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26" y="0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gray">
            <a:xfrm>
              <a:off x="5007" y="4004"/>
              <a:ext cx="129" cy="23"/>
            </a:xfrm>
            <a:custGeom>
              <a:avLst/>
              <a:gdLst>
                <a:gd name="T0" fmla="*/ 0 w 462"/>
                <a:gd name="T1" fmla="*/ 0 h 84"/>
                <a:gd name="T2" fmla="*/ 0 w 462"/>
                <a:gd name="T3" fmla="*/ 0 h 84"/>
                <a:gd name="T4" fmla="*/ 0 w 462"/>
                <a:gd name="T5" fmla="*/ 0 h 84"/>
                <a:gd name="T6" fmla="*/ 0 w 462"/>
                <a:gd name="T7" fmla="*/ 0 h 84"/>
                <a:gd name="T8" fmla="*/ 0 w 462"/>
                <a:gd name="T9" fmla="*/ 0 h 84"/>
                <a:gd name="T10" fmla="*/ 0 w 462"/>
                <a:gd name="T11" fmla="*/ 0 h 84"/>
                <a:gd name="T12" fmla="*/ 0 w 462"/>
                <a:gd name="T13" fmla="*/ 0 h 84"/>
                <a:gd name="T14" fmla="*/ 0 w 462"/>
                <a:gd name="T15" fmla="*/ 0 h 84"/>
                <a:gd name="T16" fmla="*/ 0 w 462"/>
                <a:gd name="T17" fmla="*/ 0 h 84"/>
                <a:gd name="T18" fmla="*/ 0 w 462"/>
                <a:gd name="T19" fmla="*/ 0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2"/>
                <a:gd name="T31" fmla="*/ 0 h 84"/>
                <a:gd name="T32" fmla="*/ 462 w 462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2" h="84">
                  <a:moveTo>
                    <a:pt x="395" y="84"/>
                  </a:moveTo>
                  <a:cubicBezTo>
                    <a:pt x="424" y="84"/>
                    <a:pt x="449" y="63"/>
                    <a:pt x="455" y="35"/>
                  </a:cubicBezTo>
                  <a:cubicBezTo>
                    <a:pt x="456" y="30"/>
                    <a:pt x="456" y="30"/>
                    <a:pt x="456" y="3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8" y="0"/>
                    <a:pt x="13" y="21"/>
                    <a:pt x="7" y="49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395" y="84"/>
                  </a:lnTo>
                  <a:close/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gray">
            <a:xfrm>
              <a:off x="5358" y="4041"/>
              <a:ext cx="94" cy="86"/>
            </a:xfrm>
            <a:custGeom>
              <a:avLst/>
              <a:gdLst>
                <a:gd name="T0" fmla="*/ 0 w 334"/>
                <a:gd name="T1" fmla="*/ 0 h 308"/>
                <a:gd name="T2" fmla="*/ 0 w 334"/>
                <a:gd name="T3" fmla="*/ 0 h 308"/>
                <a:gd name="T4" fmla="*/ 0 w 334"/>
                <a:gd name="T5" fmla="*/ 0 h 308"/>
                <a:gd name="T6" fmla="*/ 0 w 334"/>
                <a:gd name="T7" fmla="*/ 0 h 308"/>
                <a:gd name="T8" fmla="*/ 0 w 334"/>
                <a:gd name="T9" fmla="*/ 0 h 308"/>
                <a:gd name="T10" fmla="*/ 0 w 334"/>
                <a:gd name="T11" fmla="*/ 0 h 308"/>
                <a:gd name="T12" fmla="*/ 0 w 334"/>
                <a:gd name="T13" fmla="*/ 0 h 308"/>
                <a:gd name="T14" fmla="*/ 0 w 334"/>
                <a:gd name="T15" fmla="*/ 0 h 308"/>
                <a:gd name="T16" fmla="*/ 0 w 334"/>
                <a:gd name="T17" fmla="*/ 0 h 308"/>
                <a:gd name="T18" fmla="*/ 0 w 334"/>
                <a:gd name="T19" fmla="*/ 0 h 308"/>
                <a:gd name="T20" fmla="*/ 0 w 334"/>
                <a:gd name="T21" fmla="*/ 0 h 308"/>
                <a:gd name="T22" fmla="*/ 0 w 334"/>
                <a:gd name="T23" fmla="*/ 0 h 308"/>
                <a:gd name="T24" fmla="*/ 0 w 334"/>
                <a:gd name="T25" fmla="*/ 0 h 308"/>
                <a:gd name="T26" fmla="*/ 0 w 334"/>
                <a:gd name="T27" fmla="*/ 0 h 308"/>
                <a:gd name="T28" fmla="*/ 0 w 334"/>
                <a:gd name="T29" fmla="*/ 0 h 308"/>
                <a:gd name="T30" fmla="*/ 0 w 334"/>
                <a:gd name="T31" fmla="*/ 0 h 308"/>
                <a:gd name="T32" fmla="*/ 0 w 334"/>
                <a:gd name="T33" fmla="*/ 0 h 3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4"/>
                <a:gd name="T52" fmla="*/ 0 h 308"/>
                <a:gd name="T53" fmla="*/ 334 w 334"/>
                <a:gd name="T54" fmla="*/ 308 h 3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4" h="308">
                  <a:moveTo>
                    <a:pt x="254" y="0"/>
                  </a:moveTo>
                  <a:cubicBezTo>
                    <a:pt x="203" y="0"/>
                    <a:pt x="165" y="33"/>
                    <a:pt x="141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39" y="12"/>
                    <a:pt x="124" y="7"/>
                    <a:pt x="85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7" y="308"/>
                    <a:pt x="97" y="308"/>
                    <a:pt x="97" y="308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42" y="98"/>
                    <a:pt x="186" y="83"/>
                    <a:pt x="208" y="83"/>
                  </a:cubicBezTo>
                  <a:cubicBezTo>
                    <a:pt x="223" y="83"/>
                    <a:pt x="231" y="91"/>
                    <a:pt x="231" y="105"/>
                  </a:cubicBezTo>
                  <a:cubicBezTo>
                    <a:pt x="231" y="109"/>
                    <a:pt x="231" y="119"/>
                    <a:pt x="229" y="130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327" y="127"/>
                    <a:pt x="327" y="127"/>
                    <a:pt x="327" y="127"/>
                  </a:cubicBezTo>
                  <a:cubicBezTo>
                    <a:pt x="331" y="109"/>
                    <a:pt x="334" y="91"/>
                    <a:pt x="334" y="77"/>
                  </a:cubicBezTo>
                  <a:cubicBezTo>
                    <a:pt x="332" y="25"/>
                    <a:pt x="302" y="0"/>
                    <a:pt x="254" y="0"/>
                  </a:cubicBezTo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gray">
            <a:xfrm>
              <a:off x="5479" y="4004"/>
              <a:ext cx="33" cy="23"/>
            </a:xfrm>
            <a:custGeom>
              <a:avLst/>
              <a:gdLst>
                <a:gd name="T0" fmla="*/ 0 w 115"/>
                <a:gd name="T1" fmla="*/ 0 h 84"/>
                <a:gd name="T2" fmla="*/ 0 w 115"/>
                <a:gd name="T3" fmla="*/ 0 h 84"/>
                <a:gd name="T4" fmla="*/ 0 w 115"/>
                <a:gd name="T5" fmla="*/ 0 h 84"/>
                <a:gd name="T6" fmla="*/ 0 w 115"/>
                <a:gd name="T7" fmla="*/ 0 h 84"/>
                <a:gd name="T8" fmla="*/ 0 w 115"/>
                <a:gd name="T9" fmla="*/ 0 h 84"/>
                <a:gd name="T10" fmla="*/ 0 w 115"/>
                <a:gd name="T11" fmla="*/ 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84"/>
                <a:gd name="T20" fmla="*/ 115 w 11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84">
                  <a:moveTo>
                    <a:pt x="107" y="36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7" y="83"/>
                    <a:pt x="101" y="63"/>
                    <a:pt x="107" y="36"/>
                  </a:cubicBezTo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gray">
            <a:xfrm>
              <a:off x="5089" y="4041"/>
              <a:ext cx="82" cy="88"/>
            </a:xfrm>
            <a:custGeom>
              <a:avLst/>
              <a:gdLst>
                <a:gd name="T0" fmla="*/ 0 w 292"/>
                <a:gd name="T1" fmla="*/ 0 h 315"/>
                <a:gd name="T2" fmla="*/ 0 w 292"/>
                <a:gd name="T3" fmla="*/ 0 h 315"/>
                <a:gd name="T4" fmla="*/ 0 w 292"/>
                <a:gd name="T5" fmla="*/ 0 h 315"/>
                <a:gd name="T6" fmla="*/ 0 w 292"/>
                <a:gd name="T7" fmla="*/ 0 h 315"/>
                <a:gd name="T8" fmla="*/ 0 w 292"/>
                <a:gd name="T9" fmla="*/ 0 h 315"/>
                <a:gd name="T10" fmla="*/ 0 w 292"/>
                <a:gd name="T11" fmla="*/ 0 h 315"/>
                <a:gd name="T12" fmla="*/ 0 w 292"/>
                <a:gd name="T13" fmla="*/ 0 h 315"/>
                <a:gd name="T14" fmla="*/ 0 w 292"/>
                <a:gd name="T15" fmla="*/ 0 h 315"/>
                <a:gd name="T16" fmla="*/ 0 w 292"/>
                <a:gd name="T17" fmla="*/ 0 h 315"/>
                <a:gd name="T18" fmla="*/ 0 w 292"/>
                <a:gd name="T19" fmla="*/ 0 h 315"/>
                <a:gd name="T20" fmla="*/ 0 w 292"/>
                <a:gd name="T21" fmla="*/ 0 h 315"/>
                <a:gd name="T22" fmla="*/ 0 w 292"/>
                <a:gd name="T23" fmla="*/ 0 h 315"/>
                <a:gd name="T24" fmla="*/ 0 w 292"/>
                <a:gd name="T25" fmla="*/ 0 h 315"/>
                <a:gd name="T26" fmla="*/ 0 w 292"/>
                <a:gd name="T27" fmla="*/ 0 h 315"/>
                <a:gd name="T28" fmla="*/ 0 w 292"/>
                <a:gd name="T29" fmla="*/ 0 h 3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2"/>
                <a:gd name="T46" fmla="*/ 0 h 315"/>
                <a:gd name="T47" fmla="*/ 292 w 292"/>
                <a:gd name="T48" fmla="*/ 315 h 3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2" h="315">
                  <a:moveTo>
                    <a:pt x="209" y="102"/>
                  </a:moveTo>
                  <a:cubicBezTo>
                    <a:pt x="208" y="107"/>
                    <a:pt x="208" y="111"/>
                    <a:pt x="204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14" y="87"/>
                    <a:pt x="136" y="68"/>
                    <a:pt x="165" y="69"/>
                  </a:cubicBezTo>
                  <a:cubicBezTo>
                    <a:pt x="192" y="69"/>
                    <a:pt x="210" y="79"/>
                    <a:pt x="209" y="102"/>
                  </a:cubicBezTo>
                  <a:moveTo>
                    <a:pt x="292" y="102"/>
                  </a:moveTo>
                  <a:cubicBezTo>
                    <a:pt x="292" y="41"/>
                    <a:pt x="251" y="0"/>
                    <a:pt x="176" y="0"/>
                  </a:cubicBezTo>
                  <a:cubicBezTo>
                    <a:pt x="74" y="0"/>
                    <a:pt x="0" y="83"/>
                    <a:pt x="0" y="186"/>
                  </a:cubicBezTo>
                  <a:cubicBezTo>
                    <a:pt x="0" y="257"/>
                    <a:pt x="44" y="315"/>
                    <a:pt x="129" y="315"/>
                  </a:cubicBezTo>
                  <a:cubicBezTo>
                    <a:pt x="177" y="315"/>
                    <a:pt x="217" y="302"/>
                    <a:pt x="259" y="280"/>
                  </a:cubicBezTo>
                  <a:cubicBezTo>
                    <a:pt x="237" y="220"/>
                    <a:pt x="237" y="220"/>
                    <a:pt x="237" y="220"/>
                  </a:cubicBezTo>
                  <a:cubicBezTo>
                    <a:pt x="206" y="234"/>
                    <a:pt x="183" y="240"/>
                    <a:pt x="154" y="240"/>
                  </a:cubicBezTo>
                  <a:cubicBezTo>
                    <a:pt x="120" y="240"/>
                    <a:pt x="91" y="222"/>
                    <a:pt x="94" y="183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7" y="153"/>
                    <a:pt x="292" y="125"/>
                    <a:pt x="292" y="102"/>
                  </a:cubicBezTo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gray">
            <a:xfrm>
              <a:off x="5258" y="4003"/>
              <a:ext cx="94" cy="124"/>
            </a:xfrm>
            <a:custGeom>
              <a:avLst/>
              <a:gdLst>
                <a:gd name="T0" fmla="*/ 0 w 337"/>
                <a:gd name="T1" fmla="*/ 0 h 442"/>
                <a:gd name="T2" fmla="*/ 0 w 337"/>
                <a:gd name="T3" fmla="*/ 0 h 442"/>
                <a:gd name="T4" fmla="*/ 0 w 337"/>
                <a:gd name="T5" fmla="*/ 0 h 442"/>
                <a:gd name="T6" fmla="*/ 0 w 337"/>
                <a:gd name="T7" fmla="*/ 0 h 442"/>
                <a:gd name="T8" fmla="*/ 0 w 337"/>
                <a:gd name="T9" fmla="*/ 0 h 442"/>
                <a:gd name="T10" fmla="*/ 0 w 337"/>
                <a:gd name="T11" fmla="*/ 0 h 442"/>
                <a:gd name="T12" fmla="*/ 0 w 337"/>
                <a:gd name="T13" fmla="*/ 0 h 442"/>
                <a:gd name="T14" fmla="*/ 0 w 337"/>
                <a:gd name="T15" fmla="*/ 0 h 442"/>
                <a:gd name="T16" fmla="*/ 0 w 337"/>
                <a:gd name="T17" fmla="*/ 0 h 442"/>
                <a:gd name="T18" fmla="*/ 0 w 337"/>
                <a:gd name="T19" fmla="*/ 0 h 442"/>
                <a:gd name="T20" fmla="*/ 0 w 337"/>
                <a:gd name="T21" fmla="*/ 0 h 442"/>
                <a:gd name="T22" fmla="*/ 0 w 337"/>
                <a:gd name="T23" fmla="*/ 0 h 442"/>
                <a:gd name="T24" fmla="*/ 0 w 337"/>
                <a:gd name="T25" fmla="*/ 0 h 442"/>
                <a:gd name="T26" fmla="*/ 0 w 337"/>
                <a:gd name="T27" fmla="*/ 0 h 442"/>
                <a:gd name="T28" fmla="*/ 0 w 337"/>
                <a:gd name="T29" fmla="*/ 0 h 442"/>
                <a:gd name="T30" fmla="*/ 0 w 337"/>
                <a:gd name="T31" fmla="*/ 0 h 442"/>
                <a:gd name="T32" fmla="*/ 0 w 337"/>
                <a:gd name="T33" fmla="*/ 0 h 442"/>
                <a:gd name="T34" fmla="*/ 0 w 337"/>
                <a:gd name="T35" fmla="*/ 0 h 442"/>
                <a:gd name="T36" fmla="*/ 0 w 337"/>
                <a:gd name="T37" fmla="*/ 0 h 442"/>
                <a:gd name="T38" fmla="*/ 0 w 337"/>
                <a:gd name="T39" fmla="*/ 0 h 4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7"/>
                <a:gd name="T61" fmla="*/ 0 h 442"/>
                <a:gd name="T62" fmla="*/ 337 w 337"/>
                <a:gd name="T63" fmla="*/ 442 h 4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7" h="442">
                  <a:moveTo>
                    <a:pt x="265" y="134"/>
                  </a:moveTo>
                  <a:cubicBezTo>
                    <a:pt x="215" y="134"/>
                    <a:pt x="178" y="163"/>
                    <a:pt x="149" y="195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55" y="174"/>
                    <a:pt x="164" y="145"/>
                    <a:pt x="170" y="119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23" y="0"/>
                    <a:pt x="98" y="21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98" y="442"/>
                    <a:pt x="98" y="442"/>
                    <a:pt x="98" y="442"/>
                  </a:cubicBezTo>
                  <a:cubicBezTo>
                    <a:pt x="123" y="329"/>
                    <a:pt x="123" y="329"/>
                    <a:pt x="123" y="329"/>
                  </a:cubicBezTo>
                  <a:cubicBezTo>
                    <a:pt x="144" y="232"/>
                    <a:pt x="195" y="216"/>
                    <a:pt x="215" y="216"/>
                  </a:cubicBezTo>
                  <a:cubicBezTo>
                    <a:pt x="231" y="216"/>
                    <a:pt x="236" y="226"/>
                    <a:pt x="236" y="238"/>
                  </a:cubicBezTo>
                  <a:cubicBezTo>
                    <a:pt x="236" y="244"/>
                    <a:pt x="235" y="253"/>
                    <a:pt x="232" y="264"/>
                  </a:cubicBezTo>
                  <a:cubicBezTo>
                    <a:pt x="192" y="442"/>
                    <a:pt x="192" y="442"/>
                    <a:pt x="192" y="442"/>
                  </a:cubicBezTo>
                  <a:cubicBezTo>
                    <a:pt x="290" y="442"/>
                    <a:pt x="290" y="442"/>
                    <a:pt x="290" y="442"/>
                  </a:cubicBezTo>
                  <a:cubicBezTo>
                    <a:pt x="320" y="310"/>
                    <a:pt x="320" y="310"/>
                    <a:pt x="320" y="310"/>
                  </a:cubicBezTo>
                  <a:cubicBezTo>
                    <a:pt x="329" y="271"/>
                    <a:pt x="337" y="230"/>
                    <a:pt x="337" y="204"/>
                  </a:cubicBezTo>
                  <a:cubicBezTo>
                    <a:pt x="337" y="155"/>
                    <a:pt x="308" y="134"/>
                    <a:pt x="265" y="134"/>
                  </a:cubicBezTo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gray">
            <a:xfrm>
              <a:off x="5497" y="4043"/>
              <a:ext cx="101" cy="118"/>
            </a:xfrm>
            <a:custGeom>
              <a:avLst/>
              <a:gdLst>
                <a:gd name="T0" fmla="*/ 0 w 363"/>
                <a:gd name="T1" fmla="*/ 0 h 423"/>
                <a:gd name="T2" fmla="*/ 0 w 363"/>
                <a:gd name="T3" fmla="*/ 0 h 423"/>
                <a:gd name="T4" fmla="*/ 0 w 363"/>
                <a:gd name="T5" fmla="*/ 0 h 423"/>
                <a:gd name="T6" fmla="*/ 0 w 363"/>
                <a:gd name="T7" fmla="*/ 0 h 423"/>
                <a:gd name="T8" fmla="*/ 0 w 363"/>
                <a:gd name="T9" fmla="*/ 0 h 423"/>
                <a:gd name="T10" fmla="*/ 0 w 363"/>
                <a:gd name="T11" fmla="*/ 0 h 423"/>
                <a:gd name="T12" fmla="*/ 0 w 363"/>
                <a:gd name="T13" fmla="*/ 0 h 423"/>
                <a:gd name="T14" fmla="*/ 0 w 363"/>
                <a:gd name="T15" fmla="*/ 0 h 423"/>
                <a:gd name="T16" fmla="*/ 0 w 363"/>
                <a:gd name="T17" fmla="*/ 0 h 423"/>
                <a:gd name="T18" fmla="*/ 0 w 363"/>
                <a:gd name="T19" fmla="*/ 0 h 423"/>
                <a:gd name="T20" fmla="*/ 0 w 363"/>
                <a:gd name="T21" fmla="*/ 0 h 423"/>
                <a:gd name="T22" fmla="*/ 0 w 363"/>
                <a:gd name="T23" fmla="*/ 0 h 423"/>
                <a:gd name="T24" fmla="*/ 0 w 363"/>
                <a:gd name="T25" fmla="*/ 0 h 423"/>
                <a:gd name="T26" fmla="*/ 0 w 363"/>
                <a:gd name="T27" fmla="*/ 0 h 4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23"/>
                <a:gd name="T44" fmla="*/ 363 w 363"/>
                <a:gd name="T45" fmla="*/ 423 h 4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23">
                  <a:moveTo>
                    <a:pt x="20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97" y="423"/>
                    <a:pt x="97" y="423"/>
                    <a:pt x="97" y="423"/>
                  </a:cubicBezTo>
                  <a:cubicBezTo>
                    <a:pt x="124" y="302"/>
                    <a:pt x="124" y="302"/>
                    <a:pt x="124" y="302"/>
                  </a:cubicBezTo>
                  <a:cubicBezTo>
                    <a:pt x="145" y="302"/>
                    <a:pt x="165" y="302"/>
                    <a:pt x="184" y="302"/>
                  </a:cubicBezTo>
                  <a:cubicBezTo>
                    <a:pt x="271" y="302"/>
                    <a:pt x="363" y="237"/>
                    <a:pt x="363" y="131"/>
                  </a:cubicBezTo>
                  <a:cubicBezTo>
                    <a:pt x="363" y="51"/>
                    <a:pt x="314" y="0"/>
                    <a:pt x="207" y="0"/>
                  </a:cubicBezTo>
                  <a:moveTo>
                    <a:pt x="261" y="147"/>
                  </a:moveTo>
                  <a:cubicBezTo>
                    <a:pt x="253" y="198"/>
                    <a:pt x="217" y="236"/>
                    <a:pt x="175" y="235"/>
                  </a:cubicBezTo>
                  <a:cubicBezTo>
                    <a:pt x="164" y="235"/>
                    <a:pt x="152" y="235"/>
                    <a:pt x="138" y="235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81" y="68"/>
                    <a:pt x="188" y="68"/>
                    <a:pt x="197" y="69"/>
                  </a:cubicBezTo>
                  <a:cubicBezTo>
                    <a:pt x="242" y="69"/>
                    <a:pt x="269" y="92"/>
                    <a:pt x="261" y="147"/>
                  </a:cubicBezTo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gray">
            <a:xfrm>
              <a:off x="4965" y="4172"/>
              <a:ext cx="613" cy="39"/>
            </a:xfrm>
            <a:custGeom>
              <a:avLst/>
              <a:gdLst>
                <a:gd name="T0" fmla="*/ 0 w 2195"/>
                <a:gd name="T1" fmla="*/ 0 h 140"/>
                <a:gd name="T2" fmla="*/ 0 w 2195"/>
                <a:gd name="T3" fmla="*/ 0 h 140"/>
                <a:gd name="T4" fmla="*/ 0 w 2195"/>
                <a:gd name="T5" fmla="*/ 0 h 140"/>
                <a:gd name="T6" fmla="*/ 0 w 2195"/>
                <a:gd name="T7" fmla="*/ 0 h 140"/>
                <a:gd name="T8" fmla="*/ 0 w 2195"/>
                <a:gd name="T9" fmla="*/ 0 h 140"/>
                <a:gd name="T10" fmla="*/ 0 w 2195"/>
                <a:gd name="T11" fmla="*/ 0 h 140"/>
                <a:gd name="T12" fmla="*/ 0 w 2195"/>
                <a:gd name="T13" fmla="*/ 0 h 140"/>
                <a:gd name="T14" fmla="*/ 0 w 2195"/>
                <a:gd name="T15" fmla="*/ 0 h 140"/>
                <a:gd name="T16" fmla="*/ 0 w 2195"/>
                <a:gd name="T17" fmla="*/ 0 h 140"/>
                <a:gd name="T18" fmla="*/ 0 w 2195"/>
                <a:gd name="T19" fmla="*/ 0 h 140"/>
                <a:gd name="T20" fmla="*/ 0 w 2195"/>
                <a:gd name="T21" fmla="*/ 0 h 140"/>
                <a:gd name="T22" fmla="*/ 0 w 2195"/>
                <a:gd name="T23" fmla="*/ 0 h 140"/>
                <a:gd name="T24" fmla="*/ 0 w 2195"/>
                <a:gd name="T25" fmla="*/ 0 h 140"/>
                <a:gd name="T26" fmla="*/ 0 w 2195"/>
                <a:gd name="T27" fmla="*/ 0 h 1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5"/>
                <a:gd name="T43" fmla="*/ 0 h 140"/>
                <a:gd name="T44" fmla="*/ 2195 w 2195"/>
                <a:gd name="T45" fmla="*/ 140 h 1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5" h="140">
                  <a:moveTo>
                    <a:pt x="2186" y="0"/>
                  </a:moveTo>
                  <a:cubicBezTo>
                    <a:pt x="2185" y="0"/>
                    <a:pt x="2185" y="0"/>
                    <a:pt x="2185" y="0"/>
                  </a:cubicBezTo>
                  <a:cubicBezTo>
                    <a:pt x="2026" y="0"/>
                    <a:pt x="1883" y="2"/>
                    <a:pt x="1725" y="6"/>
                  </a:cubicBezTo>
                  <a:cubicBezTo>
                    <a:pt x="1547" y="10"/>
                    <a:pt x="1369" y="17"/>
                    <a:pt x="1194" y="26"/>
                  </a:cubicBezTo>
                  <a:cubicBezTo>
                    <a:pt x="916" y="40"/>
                    <a:pt x="642" y="60"/>
                    <a:pt x="371" y="86"/>
                  </a:cubicBezTo>
                  <a:cubicBezTo>
                    <a:pt x="289" y="93"/>
                    <a:pt x="141" y="109"/>
                    <a:pt x="141" y="109"/>
                  </a:cubicBezTo>
                  <a:cubicBezTo>
                    <a:pt x="53" y="120"/>
                    <a:pt x="0" y="130"/>
                    <a:pt x="0" y="135"/>
                  </a:cubicBezTo>
                  <a:cubicBezTo>
                    <a:pt x="1" y="139"/>
                    <a:pt x="22" y="139"/>
                    <a:pt x="60" y="140"/>
                  </a:cubicBezTo>
                  <a:cubicBezTo>
                    <a:pt x="72" y="140"/>
                    <a:pt x="86" y="140"/>
                    <a:pt x="102" y="140"/>
                  </a:cubicBezTo>
                  <a:cubicBezTo>
                    <a:pt x="105" y="140"/>
                    <a:pt x="1758" y="140"/>
                    <a:pt x="1768" y="140"/>
                  </a:cubicBezTo>
                  <a:cubicBezTo>
                    <a:pt x="1927" y="140"/>
                    <a:pt x="2069" y="93"/>
                    <a:pt x="2190" y="17"/>
                  </a:cubicBezTo>
                  <a:cubicBezTo>
                    <a:pt x="2190" y="17"/>
                    <a:pt x="2191" y="16"/>
                    <a:pt x="2191" y="16"/>
                  </a:cubicBezTo>
                  <a:cubicBezTo>
                    <a:pt x="2193" y="15"/>
                    <a:pt x="2195" y="12"/>
                    <a:pt x="2195" y="9"/>
                  </a:cubicBezTo>
                  <a:cubicBezTo>
                    <a:pt x="2195" y="4"/>
                    <a:pt x="2191" y="0"/>
                    <a:pt x="2186" y="0"/>
                  </a:cubicBezTo>
                </a:path>
              </a:pathLst>
            </a:custGeom>
            <a:solidFill>
              <a:srgbClr val="E000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24" name="Espace réservé du pied de page 4"/>
          <p:cNvSpPr>
            <a:spLocks noGrp="1"/>
          </p:cNvSpPr>
          <p:nvPr userDrawn="1"/>
        </p:nvSpPr>
        <p:spPr bwMode="gray">
          <a:xfrm>
            <a:off x="460376" y="6483350"/>
            <a:ext cx="3732213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Calibri"/>
                <a:cs typeface="+mn-cs"/>
              </a:rPr>
              <a:t>Group Quality &amp; Methods – SMM, May 2013</a:t>
            </a:r>
          </a:p>
        </p:txBody>
      </p:sp>
      <p:sp>
        <p:nvSpPr>
          <p:cNvPr id="51213" name="Espace réservé du titre 1"/>
          <p:cNvSpPr>
            <a:spLocks noGrp="1"/>
          </p:cNvSpPr>
          <p:nvPr>
            <p:ph type="ctrTitle"/>
          </p:nvPr>
        </p:nvSpPr>
        <p:spPr>
          <a:xfrm>
            <a:off x="0" y="790575"/>
            <a:ext cx="6172200" cy="1150938"/>
          </a:xfrm>
          <a:ln algn="ctr"/>
        </p:spPr>
        <p:txBody>
          <a:bodyPr lIns="540000" rIns="360000"/>
          <a:lstStyle>
            <a:lvl1pPr defTabSz="914400" eaLnBrk="1" hangingPunct="1"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Cliquez pour modifier le style du titre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C30689-DA11-4515-ACCE-BDF00DCCC53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88984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5F886-C4C3-437E-8B18-4BC733872E3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4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AD7D4-DE44-44AA-AF2B-B628EE4F33D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88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EF93-A4AE-4EC4-87CA-12C0C8EB9A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8798B-5FE5-4AB7-B53F-55CDE2C7078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57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3" name="Group 21"/>
          <p:cNvGrpSpPr>
            <a:grpSpLocks/>
          </p:cNvGrpSpPr>
          <p:nvPr/>
        </p:nvGrpSpPr>
        <p:grpSpPr bwMode="auto">
          <a:xfrm>
            <a:off x="7881938" y="6354763"/>
            <a:ext cx="1004887" cy="330200"/>
            <a:chOff x="4965" y="4003"/>
            <a:chExt cx="633" cy="208"/>
          </a:xfrm>
        </p:grpSpPr>
        <p:sp>
          <p:nvSpPr>
            <p:cNvPr id="1040" name="Freeform 16"/>
            <p:cNvSpPr>
              <a:spLocks/>
            </p:cNvSpPr>
            <p:nvPr userDrawn="1"/>
          </p:nvSpPr>
          <p:spPr bwMode="gray">
            <a:xfrm>
              <a:off x="5457" y="4043"/>
              <a:ext cx="46" cy="84"/>
            </a:xfrm>
            <a:custGeom>
              <a:avLst/>
              <a:gdLst>
                <a:gd name="T0" fmla="*/ 57 w 164"/>
                <a:gd name="T1" fmla="*/ 48 h 301"/>
                <a:gd name="T2" fmla="*/ 0 w 164"/>
                <a:gd name="T3" fmla="*/ 301 h 301"/>
                <a:gd name="T4" fmla="*/ 97 w 164"/>
                <a:gd name="T5" fmla="*/ 301 h 301"/>
                <a:gd name="T6" fmla="*/ 164 w 164"/>
                <a:gd name="T7" fmla="*/ 0 h 301"/>
                <a:gd name="T8" fmla="*/ 115 w 164"/>
                <a:gd name="T9" fmla="*/ 0 h 301"/>
                <a:gd name="T10" fmla="*/ 57 w 164"/>
                <a:gd name="T11" fmla="*/ 48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1"/>
                <a:gd name="T20" fmla="*/ 164 w 164"/>
                <a:gd name="T21" fmla="*/ 301 h 3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1">
                  <a:moveTo>
                    <a:pt x="57" y="48"/>
                  </a:moveTo>
                  <a:cubicBezTo>
                    <a:pt x="0" y="301"/>
                    <a:pt x="0" y="301"/>
                    <a:pt x="0" y="301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86" y="1"/>
                    <a:pt x="63" y="21"/>
                    <a:pt x="57" y="48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gray">
            <a:xfrm>
              <a:off x="5182" y="4041"/>
              <a:ext cx="76" cy="88"/>
            </a:xfrm>
            <a:custGeom>
              <a:avLst/>
              <a:gdLst>
                <a:gd name="T0" fmla="*/ 257 w 275"/>
                <a:gd name="T1" fmla="*/ 92 h 315"/>
                <a:gd name="T2" fmla="*/ 187 w 275"/>
                <a:gd name="T3" fmla="*/ 73 h 315"/>
                <a:gd name="T4" fmla="*/ 96 w 275"/>
                <a:gd name="T5" fmla="*/ 170 h 315"/>
                <a:gd name="T6" fmla="*/ 159 w 275"/>
                <a:gd name="T7" fmla="*/ 239 h 315"/>
                <a:gd name="T8" fmla="*/ 228 w 275"/>
                <a:gd name="T9" fmla="*/ 220 h 315"/>
                <a:gd name="T10" fmla="*/ 249 w 275"/>
                <a:gd name="T11" fmla="*/ 281 h 315"/>
                <a:gd name="T12" fmla="*/ 127 w 275"/>
                <a:gd name="T13" fmla="*/ 315 h 315"/>
                <a:gd name="T14" fmla="*/ 0 w 275"/>
                <a:gd name="T15" fmla="*/ 177 h 315"/>
                <a:gd name="T16" fmla="*/ 188 w 275"/>
                <a:gd name="T17" fmla="*/ 0 h 315"/>
                <a:gd name="T18" fmla="*/ 275 w 275"/>
                <a:gd name="T19" fmla="*/ 16 h 315"/>
                <a:gd name="T20" fmla="*/ 257 w 275"/>
                <a:gd name="T21" fmla="*/ 92 h 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5"/>
                <a:gd name="T34" fmla="*/ 0 h 315"/>
                <a:gd name="T35" fmla="*/ 275 w 275"/>
                <a:gd name="T36" fmla="*/ 315 h 3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5" h="315">
                  <a:moveTo>
                    <a:pt x="257" y="92"/>
                  </a:moveTo>
                  <a:cubicBezTo>
                    <a:pt x="233" y="78"/>
                    <a:pt x="212" y="73"/>
                    <a:pt x="187" y="73"/>
                  </a:cubicBezTo>
                  <a:cubicBezTo>
                    <a:pt x="139" y="73"/>
                    <a:pt x="96" y="105"/>
                    <a:pt x="96" y="170"/>
                  </a:cubicBezTo>
                  <a:cubicBezTo>
                    <a:pt x="96" y="214"/>
                    <a:pt x="119" y="239"/>
                    <a:pt x="159" y="239"/>
                  </a:cubicBezTo>
                  <a:cubicBezTo>
                    <a:pt x="189" y="239"/>
                    <a:pt x="212" y="230"/>
                    <a:pt x="228" y="220"/>
                  </a:cubicBezTo>
                  <a:cubicBezTo>
                    <a:pt x="249" y="281"/>
                    <a:pt x="249" y="281"/>
                    <a:pt x="249" y="281"/>
                  </a:cubicBezTo>
                  <a:cubicBezTo>
                    <a:pt x="227" y="296"/>
                    <a:pt x="185" y="315"/>
                    <a:pt x="127" y="315"/>
                  </a:cubicBezTo>
                  <a:cubicBezTo>
                    <a:pt x="39" y="315"/>
                    <a:pt x="0" y="250"/>
                    <a:pt x="0" y="177"/>
                  </a:cubicBezTo>
                  <a:cubicBezTo>
                    <a:pt x="0" y="87"/>
                    <a:pt x="62" y="0"/>
                    <a:pt x="188" y="0"/>
                  </a:cubicBezTo>
                  <a:cubicBezTo>
                    <a:pt x="231" y="0"/>
                    <a:pt x="253" y="7"/>
                    <a:pt x="275" y="16"/>
                  </a:cubicBezTo>
                  <a:lnTo>
                    <a:pt x="257" y="92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gray">
            <a:xfrm>
              <a:off x="5031" y="4035"/>
              <a:ext cx="50" cy="92"/>
            </a:xfrm>
            <a:custGeom>
              <a:avLst/>
              <a:gdLst>
                <a:gd name="T0" fmla="*/ 126 w 181"/>
                <a:gd name="T1" fmla="*/ 0 h 330"/>
                <a:gd name="T2" fmla="*/ 65 w 181"/>
                <a:gd name="T3" fmla="*/ 49 h 330"/>
                <a:gd name="T4" fmla="*/ 65 w 181"/>
                <a:gd name="T5" fmla="*/ 49 h 330"/>
                <a:gd name="T6" fmla="*/ 0 w 181"/>
                <a:gd name="T7" fmla="*/ 330 h 330"/>
                <a:gd name="T8" fmla="*/ 105 w 181"/>
                <a:gd name="T9" fmla="*/ 330 h 330"/>
                <a:gd name="T10" fmla="*/ 181 w 181"/>
                <a:gd name="T11" fmla="*/ 0 h 330"/>
                <a:gd name="T12" fmla="*/ 126 w 181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330"/>
                <a:gd name="T23" fmla="*/ 181 w 181"/>
                <a:gd name="T24" fmla="*/ 330 h 3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330">
                  <a:moveTo>
                    <a:pt x="126" y="0"/>
                  </a:moveTo>
                  <a:cubicBezTo>
                    <a:pt x="96" y="0"/>
                    <a:pt x="71" y="21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05" y="330"/>
                    <a:pt x="105" y="330"/>
                    <a:pt x="105" y="33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26" y="0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gray">
            <a:xfrm>
              <a:off x="5007" y="4004"/>
              <a:ext cx="129" cy="23"/>
            </a:xfrm>
            <a:custGeom>
              <a:avLst/>
              <a:gdLst>
                <a:gd name="T0" fmla="*/ 395 w 462"/>
                <a:gd name="T1" fmla="*/ 84 h 84"/>
                <a:gd name="T2" fmla="*/ 455 w 462"/>
                <a:gd name="T3" fmla="*/ 35 h 84"/>
                <a:gd name="T4" fmla="*/ 456 w 462"/>
                <a:gd name="T5" fmla="*/ 30 h 84"/>
                <a:gd name="T6" fmla="*/ 462 w 462"/>
                <a:gd name="T7" fmla="*/ 0 h 84"/>
                <a:gd name="T8" fmla="*/ 68 w 462"/>
                <a:gd name="T9" fmla="*/ 0 h 84"/>
                <a:gd name="T10" fmla="*/ 68 w 462"/>
                <a:gd name="T11" fmla="*/ 0 h 84"/>
                <a:gd name="T12" fmla="*/ 68 w 462"/>
                <a:gd name="T13" fmla="*/ 0 h 84"/>
                <a:gd name="T14" fmla="*/ 7 w 462"/>
                <a:gd name="T15" fmla="*/ 49 h 84"/>
                <a:gd name="T16" fmla="*/ 0 w 462"/>
                <a:gd name="T17" fmla="*/ 84 h 84"/>
                <a:gd name="T18" fmla="*/ 395 w 462"/>
                <a:gd name="T19" fmla="*/ 84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2"/>
                <a:gd name="T31" fmla="*/ 0 h 84"/>
                <a:gd name="T32" fmla="*/ 462 w 462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2" h="84">
                  <a:moveTo>
                    <a:pt x="395" y="84"/>
                  </a:moveTo>
                  <a:cubicBezTo>
                    <a:pt x="424" y="84"/>
                    <a:pt x="449" y="63"/>
                    <a:pt x="455" y="35"/>
                  </a:cubicBezTo>
                  <a:cubicBezTo>
                    <a:pt x="456" y="30"/>
                    <a:pt x="456" y="30"/>
                    <a:pt x="456" y="3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8" y="0"/>
                    <a:pt x="13" y="21"/>
                    <a:pt x="7" y="49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395" y="84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gray">
            <a:xfrm>
              <a:off x="5358" y="4041"/>
              <a:ext cx="94" cy="86"/>
            </a:xfrm>
            <a:custGeom>
              <a:avLst/>
              <a:gdLst>
                <a:gd name="T0" fmla="*/ 254 w 334"/>
                <a:gd name="T1" fmla="*/ 0 h 308"/>
                <a:gd name="T2" fmla="*/ 141 w 334"/>
                <a:gd name="T3" fmla="*/ 64 h 308"/>
                <a:gd name="T4" fmla="*/ 140 w 334"/>
                <a:gd name="T5" fmla="*/ 64 h 308"/>
                <a:gd name="T6" fmla="*/ 141 w 334"/>
                <a:gd name="T7" fmla="*/ 48 h 308"/>
                <a:gd name="T8" fmla="*/ 85 w 334"/>
                <a:gd name="T9" fmla="*/ 7 h 308"/>
                <a:gd name="T10" fmla="*/ 67 w 334"/>
                <a:gd name="T11" fmla="*/ 7 h 308"/>
                <a:gd name="T12" fmla="*/ 0 w 334"/>
                <a:gd name="T13" fmla="*/ 308 h 308"/>
                <a:gd name="T14" fmla="*/ 97 w 334"/>
                <a:gd name="T15" fmla="*/ 308 h 308"/>
                <a:gd name="T16" fmla="*/ 119 w 334"/>
                <a:gd name="T17" fmla="*/ 203 h 308"/>
                <a:gd name="T18" fmla="*/ 208 w 334"/>
                <a:gd name="T19" fmla="*/ 83 h 308"/>
                <a:gd name="T20" fmla="*/ 231 w 334"/>
                <a:gd name="T21" fmla="*/ 105 h 308"/>
                <a:gd name="T22" fmla="*/ 229 w 334"/>
                <a:gd name="T23" fmla="*/ 130 h 308"/>
                <a:gd name="T24" fmla="*/ 188 w 334"/>
                <a:gd name="T25" fmla="*/ 308 h 308"/>
                <a:gd name="T26" fmla="*/ 287 w 334"/>
                <a:gd name="T27" fmla="*/ 308 h 308"/>
                <a:gd name="T28" fmla="*/ 327 w 334"/>
                <a:gd name="T29" fmla="*/ 127 h 308"/>
                <a:gd name="T30" fmla="*/ 334 w 334"/>
                <a:gd name="T31" fmla="*/ 77 h 308"/>
                <a:gd name="T32" fmla="*/ 254 w 334"/>
                <a:gd name="T33" fmla="*/ 0 h 3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4"/>
                <a:gd name="T52" fmla="*/ 0 h 308"/>
                <a:gd name="T53" fmla="*/ 334 w 334"/>
                <a:gd name="T54" fmla="*/ 308 h 3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4" h="308">
                  <a:moveTo>
                    <a:pt x="254" y="0"/>
                  </a:moveTo>
                  <a:cubicBezTo>
                    <a:pt x="203" y="0"/>
                    <a:pt x="165" y="33"/>
                    <a:pt x="141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39" y="12"/>
                    <a:pt x="124" y="7"/>
                    <a:pt x="85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7" y="308"/>
                    <a:pt x="97" y="308"/>
                    <a:pt x="97" y="308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42" y="98"/>
                    <a:pt x="186" y="83"/>
                    <a:pt x="208" y="83"/>
                  </a:cubicBezTo>
                  <a:cubicBezTo>
                    <a:pt x="223" y="83"/>
                    <a:pt x="231" y="91"/>
                    <a:pt x="231" y="105"/>
                  </a:cubicBezTo>
                  <a:cubicBezTo>
                    <a:pt x="231" y="109"/>
                    <a:pt x="231" y="119"/>
                    <a:pt x="229" y="130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327" y="127"/>
                    <a:pt x="327" y="127"/>
                    <a:pt x="327" y="127"/>
                  </a:cubicBezTo>
                  <a:cubicBezTo>
                    <a:pt x="331" y="109"/>
                    <a:pt x="334" y="91"/>
                    <a:pt x="334" y="77"/>
                  </a:cubicBezTo>
                  <a:cubicBezTo>
                    <a:pt x="332" y="25"/>
                    <a:pt x="302" y="0"/>
                    <a:pt x="254" y="0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gray">
            <a:xfrm>
              <a:off x="5479" y="4004"/>
              <a:ext cx="33" cy="23"/>
            </a:xfrm>
            <a:custGeom>
              <a:avLst/>
              <a:gdLst>
                <a:gd name="T0" fmla="*/ 107 w 115"/>
                <a:gd name="T1" fmla="*/ 36 h 84"/>
                <a:gd name="T2" fmla="*/ 115 w 115"/>
                <a:gd name="T3" fmla="*/ 0 h 84"/>
                <a:gd name="T4" fmla="*/ 19 w 115"/>
                <a:gd name="T5" fmla="*/ 0 h 84"/>
                <a:gd name="T6" fmla="*/ 0 w 115"/>
                <a:gd name="T7" fmla="*/ 84 h 84"/>
                <a:gd name="T8" fmla="*/ 49 w 115"/>
                <a:gd name="T9" fmla="*/ 84 h 84"/>
                <a:gd name="T10" fmla="*/ 107 w 115"/>
                <a:gd name="T11" fmla="*/ 36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84"/>
                <a:gd name="T20" fmla="*/ 115 w 11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84">
                  <a:moveTo>
                    <a:pt x="107" y="36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7" y="83"/>
                    <a:pt x="101" y="63"/>
                    <a:pt x="107" y="36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6" name="Freeform 22"/>
            <p:cNvSpPr>
              <a:spLocks noEditPoints="1"/>
            </p:cNvSpPr>
            <p:nvPr userDrawn="1"/>
          </p:nvSpPr>
          <p:spPr bwMode="gray">
            <a:xfrm>
              <a:off x="5089" y="4041"/>
              <a:ext cx="82" cy="88"/>
            </a:xfrm>
            <a:custGeom>
              <a:avLst/>
              <a:gdLst>
                <a:gd name="T0" fmla="*/ 209 w 292"/>
                <a:gd name="T1" fmla="*/ 102 h 315"/>
                <a:gd name="T2" fmla="*/ 204 w 292"/>
                <a:gd name="T3" fmla="*/ 128 h 315"/>
                <a:gd name="T4" fmla="*/ 103 w 292"/>
                <a:gd name="T5" fmla="*/ 128 h 315"/>
                <a:gd name="T6" fmla="*/ 165 w 292"/>
                <a:gd name="T7" fmla="*/ 69 h 315"/>
                <a:gd name="T8" fmla="*/ 209 w 292"/>
                <a:gd name="T9" fmla="*/ 102 h 315"/>
                <a:gd name="T10" fmla="*/ 292 w 292"/>
                <a:gd name="T11" fmla="*/ 102 h 315"/>
                <a:gd name="T12" fmla="*/ 176 w 292"/>
                <a:gd name="T13" fmla="*/ 0 h 315"/>
                <a:gd name="T14" fmla="*/ 0 w 292"/>
                <a:gd name="T15" fmla="*/ 186 h 315"/>
                <a:gd name="T16" fmla="*/ 129 w 292"/>
                <a:gd name="T17" fmla="*/ 315 h 315"/>
                <a:gd name="T18" fmla="*/ 259 w 292"/>
                <a:gd name="T19" fmla="*/ 280 h 315"/>
                <a:gd name="T20" fmla="*/ 237 w 292"/>
                <a:gd name="T21" fmla="*/ 220 h 315"/>
                <a:gd name="T22" fmla="*/ 154 w 292"/>
                <a:gd name="T23" fmla="*/ 240 h 315"/>
                <a:gd name="T24" fmla="*/ 94 w 292"/>
                <a:gd name="T25" fmla="*/ 183 h 315"/>
                <a:gd name="T26" fmla="*/ 277 w 292"/>
                <a:gd name="T27" fmla="*/ 183 h 315"/>
                <a:gd name="T28" fmla="*/ 292 w 292"/>
                <a:gd name="T29" fmla="*/ 102 h 3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2"/>
                <a:gd name="T46" fmla="*/ 0 h 315"/>
                <a:gd name="T47" fmla="*/ 292 w 292"/>
                <a:gd name="T48" fmla="*/ 315 h 3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2" h="315">
                  <a:moveTo>
                    <a:pt x="209" y="102"/>
                  </a:moveTo>
                  <a:cubicBezTo>
                    <a:pt x="208" y="107"/>
                    <a:pt x="208" y="111"/>
                    <a:pt x="204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14" y="87"/>
                    <a:pt x="136" y="68"/>
                    <a:pt x="165" y="69"/>
                  </a:cubicBezTo>
                  <a:cubicBezTo>
                    <a:pt x="192" y="69"/>
                    <a:pt x="210" y="79"/>
                    <a:pt x="209" y="102"/>
                  </a:cubicBezTo>
                  <a:moveTo>
                    <a:pt x="292" y="102"/>
                  </a:moveTo>
                  <a:cubicBezTo>
                    <a:pt x="292" y="41"/>
                    <a:pt x="251" y="0"/>
                    <a:pt x="176" y="0"/>
                  </a:cubicBezTo>
                  <a:cubicBezTo>
                    <a:pt x="74" y="0"/>
                    <a:pt x="0" y="83"/>
                    <a:pt x="0" y="186"/>
                  </a:cubicBezTo>
                  <a:cubicBezTo>
                    <a:pt x="0" y="257"/>
                    <a:pt x="44" y="315"/>
                    <a:pt x="129" y="315"/>
                  </a:cubicBezTo>
                  <a:cubicBezTo>
                    <a:pt x="177" y="315"/>
                    <a:pt x="217" y="302"/>
                    <a:pt x="259" y="280"/>
                  </a:cubicBezTo>
                  <a:cubicBezTo>
                    <a:pt x="237" y="220"/>
                    <a:pt x="237" y="220"/>
                    <a:pt x="237" y="220"/>
                  </a:cubicBezTo>
                  <a:cubicBezTo>
                    <a:pt x="206" y="234"/>
                    <a:pt x="183" y="240"/>
                    <a:pt x="154" y="240"/>
                  </a:cubicBezTo>
                  <a:cubicBezTo>
                    <a:pt x="120" y="240"/>
                    <a:pt x="91" y="222"/>
                    <a:pt x="94" y="183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7" y="153"/>
                    <a:pt x="292" y="125"/>
                    <a:pt x="292" y="102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5258" y="4003"/>
              <a:ext cx="94" cy="124"/>
            </a:xfrm>
            <a:custGeom>
              <a:avLst/>
              <a:gdLst>
                <a:gd name="T0" fmla="*/ 265 w 337"/>
                <a:gd name="T1" fmla="*/ 134 h 442"/>
                <a:gd name="T2" fmla="*/ 149 w 337"/>
                <a:gd name="T3" fmla="*/ 195 h 442"/>
                <a:gd name="T4" fmla="*/ 148 w 337"/>
                <a:gd name="T5" fmla="*/ 195 h 442"/>
                <a:gd name="T6" fmla="*/ 170 w 337"/>
                <a:gd name="T7" fmla="*/ 119 h 442"/>
                <a:gd name="T8" fmla="*/ 200 w 337"/>
                <a:gd name="T9" fmla="*/ 0 h 442"/>
                <a:gd name="T10" fmla="*/ 153 w 337"/>
                <a:gd name="T11" fmla="*/ 0 h 442"/>
                <a:gd name="T12" fmla="*/ 153 w 337"/>
                <a:gd name="T13" fmla="*/ 0 h 442"/>
                <a:gd name="T14" fmla="*/ 92 w 337"/>
                <a:gd name="T15" fmla="*/ 49 h 442"/>
                <a:gd name="T16" fmla="*/ 92 w 337"/>
                <a:gd name="T17" fmla="*/ 49 h 442"/>
                <a:gd name="T18" fmla="*/ 0 w 337"/>
                <a:gd name="T19" fmla="*/ 442 h 442"/>
                <a:gd name="T20" fmla="*/ 98 w 337"/>
                <a:gd name="T21" fmla="*/ 442 h 442"/>
                <a:gd name="T22" fmla="*/ 123 w 337"/>
                <a:gd name="T23" fmla="*/ 329 h 442"/>
                <a:gd name="T24" fmla="*/ 215 w 337"/>
                <a:gd name="T25" fmla="*/ 216 h 442"/>
                <a:gd name="T26" fmla="*/ 236 w 337"/>
                <a:gd name="T27" fmla="*/ 238 h 442"/>
                <a:gd name="T28" fmla="*/ 232 w 337"/>
                <a:gd name="T29" fmla="*/ 264 h 442"/>
                <a:gd name="T30" fmla="*/ 192 w 337"/>
                <a:gd name="T31" fmla="*/ 442 h 442"/>
                <a:gd name="T32" fmla="*/ 290 w 337"/>
                <a:gd name="T33" fmla="*/ 442 h 442"/>
                <a:gd name="T34" fmla="*/ 320 w 337"/>
                <a:gd name="T35" fmla="*/ 310 h 442"/>
                <a:gd name="T36" fmla="*/ 337 w 337"/>
                <a:gd name="T37" fmla="*/ 204 h 442"/>
                <a:gd name="T38" fmla="*/ 265 w 337"/>
                <a:gd name="T39" fmla="*/ 134 h 4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7"/>
                <a:gd name="T61" fmla="*/ 0 h 442"/>
                <a:gd name="T62" fmla="*/ 337 w 337"/>
                <a:gd name="T63" fmla="*/ 442 h 4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7" h="442">
                  <a:moveTo>
                    <a:pt x="265" y="134"/>
                  </a:moveTo>
                  <a:cubicBezTo>
                    <a:pt x="215" y="134"/>
                    <a:pt x="178" y="163"/>
                    <a:pt x="149" y="195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55" y="174"/>
                    <a:pt x="164" y="145"/>
                    <a:pt x="170" y="119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23" y="0"/>
                    <a:pt x="98" y="21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98" y="442"/>
                    <a:pt x="98" y="442"/>
                    <a:pt x="98" y="442"/>
                  </a:cubicBezTo>
                  <a:cubicBezTo>
                    <a:pt x="123" y="329"/>
                    <a:pt x="123" y="329"/>
                    <a:pt x="123" y="329"/>
                  </a:cubicBezTo>
                  <a:cubicBezTo>
                    <a:pt x="144" y="232"/>
                    <a:pt x="195" y="216"/>
                    <a:pt x="215" y="216"/>
                  </a:cubicBezTo>
                  <a:cubicBezTo>
                    <a:pt x="231" y="216"/>
                    <a:pt x="236" y="226"/>
                    <a:pt x="236" y="238"/>
                  </a:cubicBezTo>
                  <a:cubicBezTo>
                    <a:pt x="236" y="244"/>
                    <a:pt x="235" y="253"/>
                    <a:pt x="232" y="264"/>
                  </a:cubicBezTo>
                  <a:cubicBezTo>
                    <a:pt x="192" y="442"/>
                    <a:pt x="192" y="442"/>
                    <a:pt x="192" y="442"/>
                  </a:cubicBezTo>
                  <a:cubicBezTo>
                    <a:pt x="290" y="442"/>
                    <a:pt x="290" y="442"/>
                    <a:pt x="290" y="442"/>
                  </a:cubicBezTo>
                  <a:cubicBezTo>
                    <a:pt x="320" y="310"/>
                    <a:pt x="320" y="310"/>
                    <a:pt x="320" y="310"/>
                  </a:cubicBezTo>
                  <a:cubicBezTo>
                    <a:pt x="329" y="271"/>
                    <a:pt x="337" y="230"/>
                    <a:pt x="337" y="204"/>
                  </a:cubicBezTo>
                  <a:cubicBezTo>
                    <a:pt x="337" y="155"/>
                    <a:pt x="308" y="134"/>
                    <a:pt x="265" y="134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8" name="Freeform 24"/>
            <p:cNvSpPr>
              <a:spLocks noEditPoints="1"/>
            </p:cNvSpPr>
            <p:nvPr userDrawn="1"/>
          </p:nvSpPr>
          <p:spPr bwMode="gray">
            <a:xfrm>
              <a:off x="5497" y="4043"/>
              <a:ext cx="101" cy="118"/>
            </a:xfrm>
            <a:custGeom>
              <a:avLst/>
              <a:gdLst>
                <a:gd name="T0" fmla="*/ 207 w 363"/>
                <a:gd name="T1" fmla="*/ 0 h 423"/>
                <a:gd name="T2" fmla="*/ 94 w 363"/>
                <a:gd name="T3" fmla="*/ 0 h 423"/>
                <a:gd name="T4" fmla="*/ 0 w 363"/>
                <a:gd name="T5" fmla="*/ 423 h 423"/>
                <a:gd name="T6" fmla="*/ 97 w 363"/>
                <a:gd name="T7" fmla="*/ 423 h 423"/>
                <a:gd name="T8" fmla="*/ 124 w 363"/>
                <a:gd name="T9" fmla="*/ 302 h 423"/>
                <a:gd name="T10" fmla="*/ 184 w 363"/>
                <a:gd name="T11" fmla="*/ 302 h 423"/>
                <a:gd name="T12" fmla="*/ 363 w 363"/>
                <a:gd name="T13" fmla="*/ 131 h 423"/>
                <a:gd name="T14" fmla="*/ 207 w 363"/>
                <a:gd name="T15" fmla="*/ 0 h 423"/>
                <a:gd name="T16" fmla="*/ 261 w 363"/>
                <a:gd name="T17" fmla="*/ 147 h 423"/>
                <a:gd name="T18" fmla="*/ 175 w 363"/>
                <a:gd name="T19" fmla="*/ 235 h 423"/>
                <a:gd name="T20" fmla="*/ 138 w 363"/>
                <a:gd name="T21" fmla="*/ 235 h 423"/>
                <a:gd name="T22" fmla="*/ 174 w 363"/>
                <a:gd name="T23" fmla="*/ 68 h 423"/>
                <a:gd name="T24" fmla="*/ 197 w 363"/>
                <a:gd name="T25" fmla="*/ 69 h 423"/>
                <a:gd name="T26" fmla="*/ 261 w 363"/>
                <a:gd name="T27" fmla="*/ 147 h 4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23"/>
                <a:gd name="T44" fmla="*/ 363 w 363"/>
                <a:gd name="T45" fmla="*/ 423 h 4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23">
                  <a:moveTo>
                    <a:pt x="20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97" y="423"/>
                    <a:pt x="97" y="423"/>
                    <a:pt x="97" y="423"/>
                  </a:cubicBezTo>
                  <a:cubicBezTo>
                    <a:pt x="124" y="302"/>
                    <a:pt x="124" y="302"/>
                    <a:pt x="124" y="302"/>
                  </a:cubicBezTo>
                  <a:cubicBezTo>
                    <a:pt x="145" y="302"/>
                    <a:pt x="165" y="302"/>
                    <a:pt x="184" y="302"/>
                  </a:cubicBezTo>
                  <a:cubicBezTo>
                    <a:pt x="271" y="302"/>
                    <a:pt x="363" y="237"/>
                    <a:pt x="363" y="131"/>
                  </a:cubicBezTo>
                  <a:cubicBezTo>
                    <a:pt x="363" y="51"/>
                    <a:pt x="314" y="0"/>
                    <a:pt x="207" y="0"/>
                  </a:cubicBezTo>
                  <a:moveTo>
                    <a:pt x="261" y="147"/>
                  </a:moveTo>
                  <a:cubicBezTo>
                    <a:pt x="253" y="198"/>
                    <a:pt x="217" y="236"/>
                    <a:pt x="175" y="235"/>
                  </a:cubicBezTo>
                  <a:cubicBezTo>
                    <a:pt x="164" y="235"/>
                    <a:pt x="152" y="235"/>
                    <a:pt x="138" y="235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81" y="68"/>
                    <a:pt x="188" y="68"/>
                    <a:pt x="197" y="69"/>
                  </a:cubicBezTo>
                  <a:cubicBezTo>
                    <a:pt x="242" y="69"/>
                    <a:pt x="269" y="92"/>
                    <a:pt x="261" y="147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gray">
            <a:xfrm>
              <a:off x="4965" y="4172"/>
              <a:ext cx="613" cy="39"/>
            </a:xfrm>
            <a:custGeom>
              <a:avLst/>
              <a:gdLst>
                <a:gd name="T0" fmla="*/ 2186 w 2195"/>
                <a:gd name="T1" fmla="*/ 0 h 140"/>
                <a:gd name="T2" fmla="*/ 2185 w 2195"/>
                <a:gd name="T3" fmla="*/ 0 h 140"/>
                <a:gd name="T4" fmla="*/ 1725 w 2195"/>
                <a:gd name="T5" fmla="*/ 6 h 140"/>
                <a:gd name="T6" fmla="*/ 1194 w 2195"/>
                <a:gd name="T7" fmla="*/ 26 h 140"/>
                <a:gd name="T8" fmla="*/ 371 w 2195"/>
                <a:gd name="T9" fmla="*/ 86 h 140"/>
                <a:gd name="T10" fmla="*/ 141 w 2195"/>
                <a:gd name="T11" fmla="*/ 109 h 140"/>
                <a:gd name="T12" fmla="*/ 0 w 2195"/>
                <a:gd name="T13" fmla="*/ 135 h 140"/>
                <a:gd name="T14" fmla="*/ 60 w 2195"/>
                <a:gd name="T15" fmla="*/ 140 h 140"/>
                <a:gd name="T16" fmla="*/ 102 w 2195"/>
                <a:gd name="T17" fmla="*/ 140 h 140"/>
                <a:gd name="T18" fmla="*/ 1768 w 2195"/>
                <a:gd name="T19" fmla="*/ 140 h 140"/>
                <a:gd name="T20" fmla="*/ 2190 w 2195"/>
                <a:gd name="T21" fmla="*/ 17 h 140"/>
                <a:gd name="T22" fmla="*/ 2191 w 2195"/>
                <a:gd name="T23" fmla="*/ 16 h 140"/>
                <a:gd name="T24" fmla="*/ 2195 w 2195"/>
                <a:gd name="T25" fmla="*/ 9 h 140"/>
                <a:gd name="T26" fmla="*/ 2186 w 2195"/>
                <a:gd name="T27" fmla="*/ 0 h 1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5"/>
                <a:gd name="T43" fmla="*/ 0 h 140"/>
                <a:gd name="T44" fmla="*/ 2195 w 2195"/>
                <a:gd name="T45" fmla="*/ 140 h 1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5" h="140">
                  <a:moveTo>
                    <a:pt x="2186" y="0"/>
                  </a:moveTo>
                  <a:cubicBezTo>
                    <a:pt x="2185" y="0"/>
                    <a:pt x="2185" y="0"/>
                    <a:pt x="2185" y="0"/>
                  </a:cubicBezTo>
                  <a:cubicBezTo>
                    <a:pt x="2026" y="0"/>
                    <a:pt x="1883" y="2"/>
                    <a:pt x="1725" y="6"/>
                  </a:cubicBezTo>
                  <a:cubicBezTo>
                    <a:pt x="1547" y="10"/>
                    <a:pt x="1369" y="17"/>
                    <a:pt x="1194" y="26"/>
                  </a:cubicBezTo>
                  <a:cubicBezTo>
                    <a:pt x="916" y="40"/>
                    <a:pt x="642" y="60"/>
                    <a:pt x="371" y="86"/>
                  </a:cubicBezTo>
                  <a:cubicBezTo>
                    <a:pt x="289" y="93"/>
                    <a:pt x="141" y="109"/>
                    <a:pt x="141" y="109"/>
                  </a:cubicBezTo>
                  <a:cubicBezTo>
                    <a:pt x="53" y="120"/>
                    <a:pt x="0" y="130"/>
                    <a:pt x="0" y="135"/>
                  </a:cubicBezTo>
                  <a:cubicBezTo>
                    <a:pt x="1" y="139"/>
                    <a:pt x="22" y="139"/>
                    <a:pt x="60" y="140"/>
                  </a:cubicBezTo>
                  <a:cubicBezTo>
                    <a:pt x="72" y="140"/>
                    <a:pt x="86" y="140"/>
                    <a:pt x="102" y="140"/>
                  </a:cubicBezTo>
                  <a:cubicBezTo>
                    <a:pt x="105" y="140"/>
                    <a:pt x="1758" y="140"/>
                    <a:pt x="1768" y="140"/>
                  </a:cubicBezTo>
                  <a:cubicBezTo>
                    <a:pt x="1927" y="140"/>
                    <a:pt x="2069" y="93"/>
                    <a:pt x="2190" y="17"/>
                  </a:cubicBezTo>
                  <a:cubicBezTo>
                    <a:pt x="2190" y="17"/>
                    <a:pt x="2191" y="16"/>
                    <a:pt x="2191" y="16"/>
                  </a:cubicBezTo>
                  <a:cubicBezTo>
                    <a:pt x="2193" y="15"/>
                    <a:pt x="2195" y="12"/>
                    <a:pt x="2195" y="9"/>
                  </a:cubicBezTo>
                  <a:cubicBezTo>
                    <a:pt x="2195" y="4"/>
                    <a:pt x="2191" y="0"/>
                    <a:pt x="2186" y="0"/>
                  </a:cubicBezTo>
                </a:path>
              </a:pathLst>
            </a:custGeom>
            <a:solidFill>
              <a:srgbClr val="E0003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</p:grpSp>
      <p:sp>
        <p:nvSpPr>
          <p:cNvPr id="3075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133475" y="263525"/>
            <a:ext cx="761682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et modifiez le titre</a:t>
            </a:r>
          </a:p>
        </p:txBody>
      </p:sp>
      <p:sp>
        <p:nvSpPr>
          <p:cNvPr id="3076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133475" y="1371600"/>
            <a:ext cx="7616825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19100" y="6497638"/>
            <a:ext cx="28956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r>
              <a:rPr lang="en-US"/>
              <a:t>Footer can be customized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0" y="6497638"/>
            <a:ext cx="4508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560F2EE-87D2-48CF-8B13-D37D54A2DC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3079" name="Group 31"/>
          <p:cNvGrpSpPr>
            <a:grpSpLocks noChangeAspect="1"/>
          </p:cNvGrpSpPr>
          <p:nvPr/>
        </p:nvGrpSpPr>
        <p:grpSpPr bwMode="auto">
          <a:xfrm>
            <a:off x="0" y="250825"/>
            <a:ext cx="790575" cy="703263"/>
            <a:chOff x="0" y="163"/>
            <a:chExt cx="510" cy="453"/>
          </a:xfrm>
        </p:grpSpPr>
        <p:sp>
          <p:nvSpPr>
            <p:cNvPr id="1033" name="Rectangle 9"/>
            <p:cNvSpPr>
              <a:spLocks noChangeArrowheads="1"/>
            </p:cNvSpPr>
            <p:nvPr/>
          </p:nvSpPr>
          <p:spPr bwMode="gray">
            <a:xfrm>
              <a:off x="453" y="163"/>
              <a:ext cx="57" cy="453"/>
            </a:xfrm>
            <a:prstGeom prst="rect">
              <a:avLst/>
            </a:prstGeom>
            <a:solidFill>
              <a:srgbClr val="A59D95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gray">
            <a:xfrm>
              <a:off x="283" y="163"/>
              <a:ext cx="114" cy="453"/>
            </a:xfrm>
            <a:prstGeom prst="rect">
              <a:avLst/>
            </a:prstGeom>
            <a:solidFill>
              <a:srgbClr val="A59D95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gray">
            <a:xfrm>
              <a:off x="0" y="163"/>
              <a:ext cx="227" cy="453"/>
            </a:xfrm>
            <a:prstGeom prst="rect">
              <a:avLst/>
            </a:prstGeom>
            <a:solidFill>
              <a:srgbClr val="A59D95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Arial" charset="0"/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5" r:id="rId3"/>
    <p:sldLayoutId id="2147483654" r:id="rId4"/>
  </p:sldLayoutIdLst>
  <p:hf hd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 kern="1200">
          <a:solidFill>
            <a:srgbClr val="0046AD"/>
          </a:solidFill>
          <a:latin typeface="Arial" charset="0"/>
          <a:ea typeface="+mj-ea"/>
          <a:cs typeface="+mj-cs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6AD"/>
          </a:solidFill>
          <a:latin typeface="Arial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6AD"/>
          </a:solidFill>
          <a:latin typeface="Arial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6AD"/>
          </a:solidFill>
          <a:latin typeface="Arial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6AD"/>
          </a:solidFill>
          <a:latin typeface="Arial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defTabSz="457200" rtl="0" eaLnBrk="1" fontAlgn="base" hangingPunct="1">
        <a:spcBef>
          <a:spcPct val="50000"/>
        </a:spcBef>
        <a:spcAft>
          <a:spcPct val="0"/>
        </a:spcAft>
        <a:buClr>
          <a:srgbClr val="0046AD"/>
        </a:buClr>
        <a:buFont typeface="Wingdings" pitchFamily="2" charset="2"/>
        <a:buChar char="§"/>
        <a:defRPr b="1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354013" indent="-171450" algn="l" defTabSz="457200" rtl="0" eaLnBrk="1" fontAlgn="base" hangingPunct="1">
        <a:spcBef>
          <a:spcPct val="30000"/>
        </a:spcBef>
        <a:spcAft>
          <a:spcPct val="0"/>
        </a:spcAft>
        <a:buClr>
          <a:srgbClr val="A59D95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539750" indent="-184150" algn="l" defTabSz="457200" rtl="0" eaLnBrk="1" fontAlgn="base" hangingPunct="1">
        <a:spcBef>
          <a:spcPct val="20000"/>
        </a:spcBef>
        <a:spcAft>
          <a:spcPct val="0"/>
        </a:spcAft>
        <a:buClr>
          <a:srgbClr val="A59D95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714375" indent="-173038" algn="l" defTabSz="457200" rtl="0" eaLnBrk="1" fontAlgn="base" hangingPunct="1">
        <a:spcBef>
          <a:spcPct val="20000"/>
        </a:spcBef>
        <a:spcAft>
          <a:spcPct val="0"/>
        </a:spcAft>
        <a:buClr>
          <a:srgbClr val="A59D95"/>
        </a:buClr>
        <a:buFont typeface="Wingdings" pitchFamily="2" charset="2"/>
        <a:buChar char="§"/>
        <a:defRPr sz="12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98525" indent="-182563" algn="l" defTabSz="457200" rtl="0" eaLnBrk="1" fontAlgn="base" hangingPunct="1">
        <a:spcBef>
          <a:spcPct val="20000"/>
        </a:spcBef>
        <a:spcAft>
          <a:spcPct val="0"/>
        </a:spcAft>
        <a:buClr>
          <a:srgbClr val="A59D95"/>
        </a:buClr>
        <a:buFont typeface="Wingdings" pitchFamily="2" charset="2"/>
        <a:buChar char="§"/>
        <a:defRPr sz="12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1"/>
          <p:cNvGrpSpPr>
            <a:grpSpLocks/>
          </p:cNvGrpSpPr>
          <p:nvPr/>
        </p:nvGrpSpPr>
        <p:grpSpPr bwMode="auto">
          <a:xfrm>
            <a:off x="7881939" y="6354763"/>
            <a:ext cx="1004887" cy="330200"/>
            <a:chOff x="4965" y="4003"/>
            <a:chExt cx="633" cy="208"/>
          </a:xfrm>
        </p:grpSpPr>
        <p:sp>
          <p:nvSpPr>
            <p:cNvPr id="1035" name="Freeform 16"/>
            <p:cNvSpPr>
              <a:spLocks/>
            </p:cNvSpPr>
            <p:nvPr/>
          </p:nvSpPr>
          <p:spPr bwMode="gray">
            <a:xfrm>
              <a:off x="5457" y="4043"/>
              <a:ext cx="46" cy="84"/>
            </a:xfrm>
            <a:custGeom>
              <a:avLst/>
              <a:gdLst>
                <a:gd name="T0" fmla="*/ 0 w 164"/>
                <a:gd name="T1" fmla="*/ 0 h 301"/>
                <a:gd name="T2" fmla="*/ 0 w 164"/>
                <a:gd name="T3" fmla="*/ 0 h 301"/>
                <a:gd name="T4" fmla="*/ 0 w 164"/>
                <a:gd name="T5" fmla="*/ 0 h 301"/>
                <a:gd name="T6" fmla="*/ 0 w 164"/>
                <a:gd name="T7" fmla="*/ 0 h 301"/>
                <a:gd name="T8" fmla="*/ 0 w 164"/>
                <a:gd name="T9" fmla="*/ 0 h 301"/>
                <a:gd name="T10" fmla="*/ 0 w 164"/>
                <a:gd name="T11" fmla="*/ 0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1"/>
                <a:gd name="T20" fmla="*/ 164 w 164"/>
                <a:gd name="T21" fmla="*/ 301 h 3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1">
                  <a:moveTo>
                    <a:pt x="57" y="48"/>
                  </a:moveTo>
                  <a:cubicBezTo>
                    <a:pt x="0" y="301"/>
                    <a:pt x="0" y="301"/>
                    <a:pt x="0" y="301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86" y="1"/>
                    <a:pt x="63" y="21"/>
                    <a:pt x="57" y="48"/>
                  </a:cubicBezTo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036" name="Freeform 17"/>
            <p:cNvSpPr>
              <a:spLocks/>
            </p:cNvSpPr>
            <p:nvPr/>
          </p:nvSpPr>
          <p:spPr bwMode="gray">
            <a:xfrm>
              <a:off x="5182" y="4041"/>
              <a:ext cx="76" cy="88"/>
            </a:xfrm>
            <a:custGeom>
              <a:avLst/>
              <a:gdLst>
                <a:gd name="T0" fmla="*/ 0 w 275"/>
                <a:gd name="T1" fmla="*/ 0 h 315"/>
                <a:gd name="T2" fmla="*/ 0 w 275"/>
                <a:gd name="T3" fmla="*/ 0 h 315"/>
                <a:gd name="T4" fmla="*/ 0 w 275"/>
                <a:gd name="T5" fmla="*/ 0 h 315"/>
                <a:gd name="T6" fmla="*/ 0 w 275"/>
                <a:gd name="T7" fmla="*/ 0 h 315"/>
                <a:gd name="T8" fmla="*/ 0 w 275"/>
                <a:gd name="T9" fmla="*/ 0 h 315"/>
                <a:gd name="T10" fmla="*/ 0 w 275"/>
                <a:gd name="T11" fmla="*/ 0 h 315"/>
                <a:gd name="T12" fmla="*/ 0 w 275"/>
                <a:gd name="T13" fmla="*/ 0 h 315"/>
                <a:gd name="T14" fmla="*/ 0 w 275"/>
                <a:gd name="T15" fmla="*/ 0 h 315"/>
                <a:gd name="T16" fmla="*/ 0 w 275"/>
                <a:gd name="T17" fmla="*/ 0 h 315"/>
                <a:gd name="T18" fmla="*/ 0 w 275"/>
                <a:gd name="T19" fmla="*/ 0 h 315"/>
                <a:gd name="T20" fmla="*/ 0 w 275"/>
                <a:gd name="T21" fmla="*/ 0 h 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5"/>
                <a:gd name="T34" fmla="*/ 0 h 315"/>
                <a:gd name="T35" fmla="*/ 275 w 275"/>
                <a:gd name="T36" fmla="*/ 315 h 3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5" h="315">
                  <a:moveTo>
                    <a:pt x="257" y="92"/>
                  </a:moveTo>
                  <a:cubicBezTo>
                    <a:pt x="233" y="78"/>
                    <a:pt x="212" y="73"/>
                    <a:pt x="187" y="73"/>
                  </a:cubicBezTo>
                  <a:cubicBezTo>
                    <a:pt x="139" y="73"/>
                    <a:pt x="96" y="105"/>
                    <a:pt x="96" y="170"/>
                  </a:cubicBezTo>
                  <a:cubicBezTo>
                    <a:pt x="96" y="214"/>
                    <a:pt x="119" y="239"/>
                    <a:pt x="159" y="239"/>
                  </a:cubicBezTo>
                  <a:cubicBezTo>
                    <a:pt x="189" y="239"/>
                    <a:pt x="212" y="230"/>
                    <a:pt x="228" y="220"/>
                  </a:cubicBezTo>
                  <a:cubicBezTo>
                    <a:pt x="249" y="281"/>
                    <a:pt x="249" y="281"/>
                    <a:pt x="249" y="281"/>
                  </a:cubicBezTo>
                  <a:cubicBezTo>
                    <a:pt x="227" y="296"/>
                    <a:pt x="185" y="315"/>
                    <a:pt x="127" y="315"/>
                  </a:cubicBezTo>
                  <a:cubicBezTo>
                    <a:pt x="39" y="315"/>
                    <a:pt x="0" y="250"/>
                    <a:pt x="0" y="177"/>
                  </a:cubicBezTo>
                  <a:cubicBezTo>
                    <a:pt x="0" y="87"/>
                    <a:pt x="62" y="0"/>
                    <a:pt x="188" y="0"/>
                  </a:cubicBezTo>
                  <a:cubicBezTo>
                    <a:pt x="231" y="0"/>
                    <a:pt x="253" y="7"/>
                    <a:pt x="275" y="16"/>
                  </a:cubicBezTo>
                  <a:lnTo>
                    <a:pt x="257" y="92"/>
                  </a:lnTo>
                  <a:close/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037" name="Freeform 18"/>
            <p:cNvSpPr>
              <a:spLocks/>
            </p:cNvSpPr>
            <p:nvPr/>
          </p:nvSpPr>
          <p:spPr bwMode="gray">
            <a:xfrm>
              <a:off x="5031" y="4035"/>
              <a:ext cx="50" cy="92"/>
            </a:xfrm>
            <a:custGeom>
              <a:avLst/>
              <a:gdLst>
                <a:gd name="T0" fmla="*/ 0 w 181"/>
                <a:gd name="T1" fmla="*/ 0 h 330"/>
                <a:gd name="T2" fmla="*/ 0 w 181"/>
                <a:gd name="T3" fmla="*/ 0 h 330"/>
                <a:gd name="T4" fmla="*/ 0 w 181"/>
                <a:gd name="T5" fmla="*/ 0 h 330"/>
                <a:gd name="T6" fmla="*/ 0 w 181"/>
                <a:gd name="T7" fmla="*/ 0 h 330"/>
                <a:gd name="T8" fmla="*/ 0 w 181"/>
                <a:gd name="T9" fmla="*/ 0 h 330"/>
                <a:gd name="T10" fmla="*/ 0 w 181"/>
                <a:gd name="T11" fmla="*/ 0 h 330"/>
                <a:gd name="T12" fmla="*/ 0 w 181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330"/>
                <a:gd name="T23" fmla="*/ 181 w 181"/>
                <a:gd name="T24" fmla="*/ 330 h 3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330">
                  <a:moveTo>
                    <a:pt x="126" y="0"/>
                  </a:moveTo>
                  <a:cubicBezTo>
                    <a:pt x="96" y="0"/>
                    <a:pt x="71" y="21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05" y="330"/>
                    <a:pt x="105" y="330"/>
                    <a:pt x="105" y="33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26" y="0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038" name="Freeform 19"/>
            <p:cNvSpPr>
              <a:spLocks/>
            </p:cNvSpPr>
            <p:nvPr/>
          </p:nvSpPr>
          <p:spPr bwMode="gray">
            <a:xfrm>
              <a:off x="5007" y="4004"/>
              <a:ext cx="129" cy="23"/>
            </a:xfrm>
            <a:custGeom>
              <a:avLst/>
              <a:gdLst>
                <a:gd name="T0" fmla="*/ 0 w 462"/>
                <a:gd name="T1" fmla="*/ 0 h 84"/>
                <a:gd name="T2" fmla="*/ 0 w 462"/>
                <a:gd name="T3" fmla="*/ 0 h 84"/>
                <a:gd name="T4" fmla="*/ 0 w 462"/>
                <a:gd name="T5" fmla="*/ 0 h 84"/>
                <a:gd name="T6" fmla="*/ 0 w 462"/>
                <a:gd name="T7" fmla="*/ 0 h 84"/>
                <a:gd name="T8" fmla="*/ 0 w 462"/>
                <a:gd name="T9" fmla="*/ 0 h 84"/>
                <a:gd name="T10" fmla="*/ 0 w 462"/>
                <a:gd name="T11" fmla="*/ 0 h 84"/>
                <a:gd name="T12" fmla="*/ 0 w 462"/>
                <a:gd name="T13" fmla="*/ 0 h 84"/>
                <a:gd name="T14" fmla="*/ 0 w 462"/>
                <a:gd name="T15" fmla="*/ 0 h 84"/>
                <a:gd name="T16" fmla="*/ 0 w 462"/>
                <a:gd name="T17" fmla="*/ 0 h 84"/>
                <a:gd name="T18" fmla="*/ 0 w 462"/>
                <a:gd name="T19" fmla="*/ 0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2"/>
                <a:gd name="T31" fmla="*/ 0 h 84"/>
                <a:gd name="T32" fmla="*/ 462 w 462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2" h="84">
                  <a:moveTo>
                    <a:pt x="395" y="84"/>
                  </a:moveTo>
                  <a:cubicBezTo>
                    <a:pt x="424" y="84"/>
                    <a:pt x="449" y="63"/>
                    <a:pt x="455" y="35"/>
                  </a:cubicBezTo>
                  <a:cubicBezTo>
                    <a:pt x="456" y="30"/>
                    <a:pt x="456" y="30"/>
                    <a:pt x="456" y="3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8" y="0"/>
                    <a:pt x="13" y="21"/>
                    <a:pt x="7" y="49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395" y="84"/>
                  </a:lnTo>
                  <a:close/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039" name="Freeform 20"/>
            <p:cNvSpPr>
              <a:spLocks/>
            </p:cNvSpPr>
            <p:nvPr/>
          </p:nvSpPr>
          <p:spPr bwMode="gray">
            <a:xfrm>
              <a:off x="5358" y="4041"/>
              <a:ext cx="94" cy="86"/>
            </a:xfrm>
            <a:custGeom>
              <a:avLst/>
              <a:gdLst>
                <a:gd name="T0" fmla="*/ 0 w 334"/>
                <a:gd name="T1" fmla="*/ 0 h 308"/>
                <a:gd name="T2" fmla="*/ 0 w 334"/>
                <a:gd name="T3" fmla="*/ 0 h 308"/>
                <a:gd name="T4" fmla="*/ 0 w 334"/>
                <a:gd name="T5" fmla="*/ 0 h 308"/>
                <a:gd name="T6" fmla="*/ 0 w 334"/>
                <a:gd name="T7" fmla="*/ 0 h 308"/>
                <a:gd name="T8" fmla="*/ 0 w 334"/>
                <a:gd name="T9" fmla="*/ 0 h 308"/>
                <a:gd name="T10" fmla="*/ 0 w 334"/>
                <a:gd name="T11" fmla="*/ 0 h 308"/>
                <a:gd name="T12" fmla="*/ 0 w 334"/>
                <a:gd name="T13" fmla="*/ 0 h 308"/>
                <a:gd name="T14" fmla="*/ 0 w 334"/>
                <a:gd name="T15" fmla="*/ 0 h 308"/>
                <a:gd name="T16" fmla="*/ 0 w 334"/>
                <a:gd name="T17" fmla="*/ 0 h 308"/>
                <a:gd name="T18" fmla="*/ 0 w 334"/>
                <a:gd name="T19" fmla="*/ 0 h 308"/>
                <a:gd name="T20" fmla="*/ 0 w 334"/>
                <a:gd name="T21" fmla="*/ 0 h 308"/>
                <a:gd name="T22" fmla="*/ 0 w 334"/>
                <a:gd name="T23" fmla="*/ 0 h 308"/>
                <a:gd name="T24" fmla="*/ 0 w 334"/>
                <a:gd name="T25" fmla="*/ 0 h 308"/>
                <a:gd name="T26" fmla="*/ 0 w 334"/>
                <a:gd name="T27" fmla="*/ 0 h 308"/>
                <a:gd name="T28" fmla="*/ 0 w 334"/>
                <a:gd name="T29" fmla="*/ 0 h 308"/>
                <a:gd name="T30" fmla="*/ 0 w 334"/>
                <a:gd name="T31" fmla="*/ 0 h 308"/>
                <a:gd name="T32" fmla="*/ 0 w 334"/>
                <a:gd name="T33" fmla="*/ 0 h 3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4"/>
                <a:gd name="T52" fmla="*/ 0 h 308"/>
                <a:gd name="T53" fmla="*/ 334 w 334"/>
                <a:gd name="T54" fmla="*/ 308 h 3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4" h="308">
                  <a:moveTo>
                    <a:pt x="254" y="0"/>
                  </a:moveTo>
                  <a:cubicBezTo>
                    <a:pt x="203" y="0"/>
                    <a:pt x="165" y="33"/>
                    <a:pt x="141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39" y="12"/>
                    <a:pt x="124" y="7"/>
                    <a:pt x="85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7" y="308"/>
                    <a:pt x="97" y="308"/>
                    <a:pt x="97" y="308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42" y="98"/>
                    <a:pt x="186" y="83"/>
                    <a:pt x="208" y="83"/>
                  </a:cubicBezTo>
                  <a:cubicBezTo>
                    <a:pt x="223" y="83"/>
                    <a:pt x="231" y="91"/>
                    <a:pt x="231" y="105"/>
                  </a:cubicBezTo>
                  <a:cubicBezTo>
                    <a:pt x="231" y="109"/>
                    <a:pt x="231" y="119"/>
                    <a:pt x="229" y="130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327" y="127"/>
                    <a:pt x="327" y="127"/>
                    <a:pt x="327" y="127"/>
                  </a:cubicBezTo>
                  <a:cubicBezTo>
                    <a:pt x="331" y="109"/>
                    <a:pt x="334" y="91"/>
                    <a:pt x="334" y="77"/>
                  </a:cubicBezTo>
                  <a:cubicBezTo>
                    <a:pt x="332" y="25"/>
                    <a:pt x="302" y="0"/>
                    <a:pt x="254" y="0"/>
                  </a:cubicBezTo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040" name="Freeform 21"/>
            <p:cNvSpPr>
              <a:spLocks/>
            </p:cNvSpPr>
            <p:nvPr/>
          </p:nvSpPr>
          <p:spPr bwMode="gray">
            <a:xfrm>
              <a:off x="5479" y="4004"/>
              <a:ext cx="33" cy="23"/>
            </a:xfrm>
            <a:custGeom>
              <a:avLst/>
              <a:gdLst>
                <a:gd name="T0" fmla="*/ 0 w 115"/>
                <a:gd name="T1" fmla="*/ 0 h 84"/>
                <a:gd name="T2" fmla="*/ 0 w 115"/>
                <a:gd name="T3" fmla="*/ 0 h 84"/>
                <a:gd name="T4" fmla="*/ 0 w 115"/>
                <a:gd name="T5" fmla="*/ 0 h 84"/>
                <a:gd name="T6" fmla="*/ 0 w 115"/>
                <a:gd name="T7" fmla="*/ 0 h 84"/>
                <a:gd name="T8" fmla="*/ 0 w 115"/>
                <a:gd name="T9" fmla="*/ 0 h 84"/>
                <a:gd name="T10" fmla="*/ 0 w 115"/>
                <a:gd name="T11" fmla="*/ 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84"/>
                <a:gd name="T20" fmla="*/ 115 w 11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84">
                  <a:moveTo>
                    <a:pt x="107" y="36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7" y="83"/>
                    <a:pt x="101" y="63"/>
                    <a:pt x="107" y="36"/>
                  </a:cubicBezTo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041" name="Freeform 22"/>
            <p:cNvSpPr>
              <a:spLocks noEditPoints="1"/>
            </p:cNvSpPr>
            <p:nvPr/>
          </p:nvSpPr>
          <p:spPr bwMode="gray">
            <a:xfrm>
              <a:off x="5089" y="4041"/>
              <a:ext cx="82" cy="88"/>
            </a:xfrm>
            <a:custGeom>
              <a:avLst/>
              <a:gdLst>
                <a:gd name="T0" fmla="*/ 0 w 292"/>
                <a:gd name="T1" fmla="*/ 0 h 315"/>
                <a:gd name="T2" fmla="*/ 0 w 292"/>
                <a:gd name="T3" fmla="*/ 0 h 315"/>
                <a:gd name="T4" fmla="*/ 0 w 292"/>
                <a:gd name="T5" fmla="*/ 0 h 315"/>
                <a:gd name="T6" fmla="*/ 0 w 292"/>
                <a:gd name="T7" fmla="*/ 0 h 315"/>
                <a:gd name="T8" fmla="*/ 0 w 292"/>
                <a:gd name="T9" fmla="*/ 0 h 315"/>
                <a:gd name="T10" fmla="*/ 0 w 292"/>
                <a:gd name="T11" fmla="*/ 0 h 315"/>
                <a:gd name="T12" fmla="*/ 0 w 292"/>
                <a:gd name="T13" fmla="*/ 0 h 315"/>
                <a:gd name="T14" fmla="*/ 0 w 292"/>
                <a:gd name="T15" fmla="*/ 0 h 315"/>
                <a:gd name="T16" fmla="*/ 0 w 292"/>
                <a:gd name="T17" fmla="*/ 0 h 315"/>
                <a:gd name="T18" fmla="*/ 0 w 292"/>
                <a:gd name="T19" fmla="*/ 0 h 315"/>
                <a:gd name="T20" fmla="*/ 0 w 292"/>
                <a:gd name="T21" fmla="*/ 0 h 315"/>
                <a:gd name="T22" fmla="*/ 0 w 292"/>
                <a:gd name="T23" fmla="*/ 0 h 315"/>
                <a:gd name="T24" fmla="*/ 0 w 292"/>
                <a:gd name="T25" fmla="*/ 0 h 315"/>
                <a:gd name="T26" fmla="*/ 0 w 292"/>
                <a:gd name="T27" fmla="*/ 0 h 315"/>
                <a:gd name="T28" fmla="*/ 0 w 292"/>
                <a:gd name="T29" fmla="*/ 0 h 3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2"/>
                <a:gd name="T46" fmla="*/ 0 h 315"/>
                <a:gd name="T47" fmla="*/ 292 w 292"/>
                <a:gd name="T48" fmla="*/ 315 h 3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2" h="315">
                  <a:moveTo>
                    <a:pt x="209" y="102"/>
                  </a:moveTo>
                  <a:cubicBezTo>
                    <a:pt x="208" y="107"/>
                    <a:pt x="208" y="111"/>
                    <a:pt x="204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14" y="87"/>
                    <a:pt x="136" y="68"/>
                    <a:pt x="165" y="69"/>
                  </a:cubicBezTo>
                  <a:cubicBezTo>
                    <a:pt x="192" y="69"/>
                    <a:pt x="210" y="79"/>
                    <a:pt x="209" y="102"/>
                  </a:cubicBezTo>
                  <a:moveTo>
                    <a:pt x="292" y="102"/>
                  </a:moveTo>
                  <a:cubicBezTo>
                    <a:pt x="292" y="41"/>
                    <a:pt x="251" y="0"/>
                    <a:pt x="176" y="0"/>
                  </a:cubicBezTo>
                  <a:cubicBezTo>
                    <a:pt x="74" y="0"/>
                    <a:pt x="0" y="83"/>
                    <a:pt x="0" y="186"/>
                  </a:cubicBezTo>
                  <a:cubicBezTo>
                    <a:pt x="0" y="257"/>
                    <a:pt x="44" y="315"/>
                    <a:pt x="129" y="315"/>
                  </a:cubicBezTo>
                  <a:cubicBezTo>
                    <a:pt x="177" y="315"/>
                    <a:pt x="217" y="302"/>
                    <a:pt x="259" y="280"/>
                  </a:cubicBezTo>
                  <a:cubicBezTo>
                    <a:pt x="237" y="220"/>
                    <a:pt x="237" y="220"/>
                    <a:pt x="237" y="220"/>
                  </a:cubicBezTo>
                  <a:cubicBezTo>
                    <a:pt x="206" y="234"/>
                    <a:pt x="183" y="240"/>
                    <a:pt x="154" y="240"/>
                  </a:cubicBezTo>
                  <a:cubicBezTo>
                    <a:pt x="120" y="240"/>
                    <a:pt x="91" y="222"/>
                    <a:pt x="94" y="183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7" y="153"/>
                    <a:pt x="292" y="125"/>
                    <a:pt x="292" y="102"/>
                  </a:cubicBezTo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042" name="Freeform 23"/>
            <p:cNvSpPr>
              <a:spLocks/>
            </p:cNvSpPr>
            <p:nvPr/>
          </p:nvSpPr>
          <p:spPr bwMode="gray">
            <a:xfrm>
              <a:off x="5258" y="4003"/>
              <a:ext cx="94" cy="124"/>
            </a:xfrm>
            <a:custGeom>
              <a:avLst/>
              <a:gdLst>
                <a:gd name="T0" fmla="*/ 0 w 337"/>
                <a:gd name="T1" fmla="*/ 0 h 442"/>
                <a:gd name="T2" fmla="*/ 0 w 337"/>
                <a:gd name="T3" fmla="*/ 0 h 442"/>
                <a:gd name="T4" fmla="*/ 0 w 337"/>
                <a:gd name="T5" fmla="*/ 0 h 442"/>
                <a:gd name="T6" fmla="*/ 0 w 337"/>
                <a:gd name="T7" fmla="*/ 0 h 442"/>
                <a:gd name="T8" fmla="*/ 0 w 337"/>
                <a:gd name="T9" fmla="*/ 0 h 442"/>
                <a:gd name="T10" fmla="*/ 0 w 337"/>
                <a:gd name="T11" fmla="*/ 0 h 442"/>
                <a:gd name="T12" fmla="*/ 0 w 337"/>
                <a:gd name="T13" fmla="*/ 0 h 442"/>
                <a:gd name="T14" fmla="*/ 0 w 337"/>
                <a:gd name="T15" fmla="*/ 0 h 442"/>
                <a:gd name="T16" fmla="*/ 0 w 337"/>
                <a:gd name="T17" fmla="*/ 0 h 442"/>
                <a:gd name="T18" fmla="*/ 0 w 337"/>
                <a:gd name="T19" fmla="*/ 0 h 442"/>
                <a:gd name="T20" fmla="*/ 0 w 337"/>
                <a:gd name="T21" fmla="*/ 0 h 442"/>
                <a:gd name="T22" fmla="*/ 0 w 337"/>
                <a:gd name="T23" fmla="*/ 0 h 442"/>
                <a:gd name="T24" fmla="*/ 0 w 337"/>
                <a:gd name="T25" fmla="*/ 0 h 442"/>
                <a:gd name="T26" fmla="*/ 0 w 337"/>
                <a:gd name="T27" fmla="*/ 0 h 442"/>
                <a:gd name="T28" fmla="*/ 0 w 337"/>
                <a:gd name="T29" fmla="*/ 0 h 442"/>
                <a:gd name="T30" fmla="*/ 0 w 337"/>
                <a:gd name="T31" fmla="*/ 0 h 442"/>
                <a:gd name="T32" fmla="*/ 0 w 337"/>
                <a:gd name="T33" fmla="*/ 0 h 442"/>
                <a:gd name="T34" fmla="*/ 0 w 337"/>
                <a:gd name="T35" fmla="*/ 0 h 442"/>
                <a:gd name="T36" fmla="*/ 0 w 337"/>
                <a:gd name="T37" fmla="*/ 0 h 442"/>
                <a:gd name="T38" fmla="*/ 0 w 337"/>
                <a:gd name="T39" fmla="*/ 0 h 4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7"/>
                <a:gd name="T61" fmla="*/ 0 h 442"/>
                <a:gd name="T62" fmla="*/ 337 w 337"/>
                <a:gd name="T63" fmla="*/ 442 h 4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7" h="442">
                  <a:moveTo>
                    <a:pt x="265" y="134"/>
                  </a:moveTo>
                  <a:cubicBezTo>
                    <a:pt x="215" y="134"/>
                    <a:pt x="178" y="163"/>
                    <a:pt x="149" y="195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55" y="174"/>
                    <a:pt x="164" y="145"/>
                    <a:pt x="170" y="119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23" y="0"/>
                    <a:pt x="98" y="21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98" y="442"/>
                    <a:pt x="98" y="442"/>
                    <a:pt x="98" y="442"/>
                  </a:cubicBezTo>
                  <a:cubicBezTo>
                    <a:pt x="123" y="329"/>
                    <a:pt x="123" y="329"/>
                    <a:pt x="123" y="329"/>
                  </a:cubicBezTo>
                  <a:cubicBezTo>
                    <a:pt x="144" y="232"/>
                    <a:pt x="195" y="216"/>
                    <a:pt x="215" y="216"/>
                  </a:cubicBezTo>
                  <a:cubicBezTo>
                    <a:pt x="231" y="216"/>
                    <a:pt x="236" y="226"/>
                    <a:pt x="236" y="238"/>
                  </a:cubicBezTo>
                  <a:cubicBezTo>
                    <a:pt x="236" y="244"/>
                    <a:pt x="235" y="253"/>
                    <a:pt x="232" y="264"/>
                  </a:cubicBezTo>
                  <a:cubicBezTo>
                    <a:pt x="192" y="442"/>
                    <a:pt x="192" y="442"/>
                    <a:pt x="192" y="442"/>
                  </a:cubicBezTo>
                  <a:cubicBezTo>
                    <a:pt x="290" y="442"/>
                    <a:pt x="290" y="442"/>
                    <a:pt x="290" y="442"/>
                  </a:cubicBezTo>
                  <a:cubicBezTo>
                    <a:pt x="320" y="310"/>
                    <a:pt x="320" y="310"/>
                    <a:pt x="320" y="310"/>
                  </a:cubicBezTo>
                  <a:cubicBezTo>
                    <a:pt x="329" y="271"/>
                    <a:pt x="337" y="230"/>
                    <a:pt x="337" y="204"/>
                  </a:cubicBezTo>
                  <a:cubicBezTo>
                    <a:pt x="337" y="155"/>
                    <a:pt x="308" y="134"/>
                    <a:pt x="265" y="134"/>
                  </a:cubicBezTo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043" name="Freeform 24"/>
            <p:cNvSpPr>
              <a:spLocks noEditPoints="1"/>
            </p:cNvSpPr>
            <p:nvPr/>
          </p:nvSpPr>
          <p:spPr bwMode="gray">
            <a:xfrm>
              <a:off x="5497" y="4043"/>
              <a:ext cx="101" cy="118"/>
            </a:xfrm>
            <a:custGeom>
              <a:avLst/>
              <a:gdLst>
                <a:gd name="T0" fmla="*/ 0 w 363"/>
                <a:gd name="T1" fmla="*/ 0 h 423"/>
                <a:gd name="T2" fmla="*/ 0 w 363"/>
                <a:gd name="T3" fmla="*/ 0 h 423"/>
                <a:gd name="T4" fmla="*/ 0 w 363"/>
                <a:gd name="T5" fmla="*/ 0 h 423"/>
                <a:gd name="T6" fmla="*/ 0 w 363"/>
                <a:gd name="T7" fmla="*/ 0 h 423"/>
                <a:gd name="T8" fmla="*/ 0 w 363"/>
                <a:gd name="T9" fmla="*/ 0 h 423"/>
                <a:gd name="T10" fmla="*/ 0 w 363"/>
                <a:gd name="T11" fmla="*/ 0 h 423"/>
                <a:gd name="T12" fmla="*/ 0 w 363"/>
                <a:gd name="T13" fmla="*/ 0 h 423"/>
                <a:gd name="T14" fmla="*/ 0 w 363"/>
                <a:gd name="T15" fmla="*/ 0 h 423"/>
                <a:gd name="T16" fmla="*/ 0 w 363"/>
                <a:gd name="T17" fmla="*/ 0 h 423"/>
                <a:gd name="T18" fmla="*/ 0 w 363"/>
                <a:gd name="T19" fmla="*/ 0 h 423"/>
                <a:gd name="T20" fmla="*/ 0 w 363"/>
                <a:gd name="T21" fmla="*/ 0 h 423"/>
                <a:gd name="T22" fmla="*/ 0 w 363"/>
                <a:gd name="T23" fmla="*/ 0 h 423"/>
                <a:gd name="T24" fmla="*/ 0 w 363"/>
                <a:gd name="T25" fmla="*/ 0 h 423"/>
                <a:gd name="T26" fmla="*/ 0 w 363"/>
                <a:gd name="T27" fmla="*/ 0 h 4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23"/>
                <a:gd name="T44" fmla="*/ 363 w 363"/>
                <a:gd name="T45" fmla="*/ 423 h 4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23">
                  <a:moveTo>
                    <a:pt x="20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97" y="423"/>
                    <a:pt x="97" y="423"/>
                    <a:pt x="97" y="423"/>
                  </a:cubicBezTo>
                  <a:cubicBezTo>
                    <a:pt x="124" y="302"/>
                    <a:pt x="124" y="302"/>
                    <a:pt x="124" y="302"/>
                  </a:cubicBezTo>
                  <a:cubicBezTo>
                    <a:pt x="145" y="302"/>
                    <a:pt x="165" y="302"/>
                    <a:pt x="184" y="302"/>
                  </a:cubicBezTo>
                  <a:cubicBezTo>
                    <a:pt x="271" y="302"/>
                    <a:pt x="363" y="237"/>
                    <a:pt x="363" y="131"/>
                  </a:cubicBezTo>
                  <a:cubicBezTo>
                    <a:pt x="363" y="51"/>
                    <a:pt x="314" y="0"/>
                    <a:pt x="207" y="0"/>
                  </a:cubicBezTo>
                  <a:moveTo>
                    <a:pt x="261" y="147"/>
                  </a:moveTo>
                  <a:cubicBezTo>
                    <a:pt x="253" y="198"/>
                    <a:pt x="217" y="236"/>
                    <a:pt x="175" y="235"/>
                  </a:cubicBezTo>
                  <a:cubicBezTo>
                    <a:pt x="164" y="235"/>
                    <a:pt x="152" y="235"/>
                    <a:pt x="138" y="235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81" y="68"/>
                    <a:pt x="188" y="68"/>
                    <a:pt x="197" y="69"/>
                  </a:cubicBezTo>
                  <a:cubicBezTo>
                    <a:pt x="242" y="69"/>
                    <a:pt x="269" y="92"/>
                    <a:pt x="261" y="147"/>
                  </a:cubicBezTo>
                </a:path>
              </a:pathLst>
            </a:custGeom>
            <a:solidFill>
              <a:srgbClr val="004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044" name="Freeform 25"/>
            <p:cNvSpPr>
              <a:spLocks/>
            </p:cNvSpPr>
            <p:nvPr/>
          </p:nvSpPr>
          <p:spPr bwMode="gray">
            <a:xfrm>
              <a:off x="4965" y="4172"/>
              <a:ext cx="613" cy="39"/>
            </a:xfrm>
            <a:custGeom>
              <a:avLst/>
              <a:gdLst>
                <a:gd name="T0" fmla="*/ 0 w 2195"/>
                <a:gd name="T1" fmla="*/ 0 h 140"/>
                <a:gd name="T2" fmla="*/ 0 w 2195"/>
                <a:gd name="T3" fmla="*/ 0 h 140"/>
                <a:gd name="T4" fmla="*/ 0 w 2195"/>
                <a:gd name="T5" fmla="*/ 0 h 140"/>
                <a:gd name="T6" fmla="*/ 0 w 2195"/>
                <a:gd name="T7" fmla="*/ 0 h 140"/>
                <a:gd name="T8" fmla="*/ 0 w 2195"/>
                <a:gd name="T9" fmla="*/ 0 h 140"/>
                <a:gd name="T10" fmla="*/ 0 w 2195"/>
                <a:gd name="T11" fmla="*/ 0 h 140"/>
                <a:gd name="T12" fmla="*/ 0 w 2195"/>
                <a:gd name="T13" fmla="*/ 0 h 140"/>
                <a:gd name="T14" fmla="*/ 0 w 2195"/>
                <a:gd name="T15" fmla="*/ 0 h 140"/>
                <a:gd name="T16" fmla="*/ 0 w 2195"/>
                <a:gd name="T17" fmla="*/ 0 h 140"/>
                <a:gd name="T18" fmla="*/ 0 w 2195"/>
                <a:gd name="T19" fmla="*/ 0 h 140"/>
                <a:gd name="T20" fmla="*/ 0 w 2195"/>
                <a:gd name="T21" fmla="*/ 0 h 140"/>
                <a:gd name="T22" fmla="*/ 0 w 2195"/>
                <a:gd name="T23" fmla="*/ 0 h 140"/>
                <a:gd name="T24" fmla="*/ 0 w 2195"/>
                <a:gd name="T25" fmla="*/ 0 h 140"/>
                <a:gd name="T26" fmla="*/ 0 w 2195"/>
                <a:gd name="T27" fmla="*/ 0 h 1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5"/>
                <a:gd name="T43" fmla="*/ 0 h 140"/>
                <a:gd name="T44" fmla="*/ 2195 w 2195"/>
                <a:gd name="T45" fmla="*/ 140 h 1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5" h="140">
                  <a:moveTo>
                    <a:pt x="2186" y="0"/>
                  </a:moveTo>
                  <a:cubicBezTo>
                    <a:pt x="2185" y="0"/>
                    <a:pt x="2185" y="0"/>
                    <a:pt x="2185" y="0"/>
                  </a:cubicBezTo>
                  <a:cubicBezTo>
                    <a:pt x="2026" y="0"/>
                    <a:pt x="1883" y="2"/>
                    <a:pt x="1725" y="6"/>
                  </a:cubicBezTo>
                  <a:cubicBezTo>
                    <a:pt x="1547" y="10"/>
                    <a:pt x="1369" y="17"/>
                    <a:pt x="1194" y="26"/>
                  </a:cubicBezTo>
                  <a:cubicBezTo>
                    <a:pt x="916" y="40"/>
                    <a:pt x="642" y="60"/>
                    <a:pt x="371" y="86"/>
                  </a:cubicBezTo>
                  <a:cubicBezTo>
                    <a:pt x="289" y="93"/>
                    <a:pt x="141" y="109"/>
                    <a:pt x="141" y="109"/>
                  </a:cubicBezTo>
                  <a:cubicBezTo>
                    <a:pt x="53" y="120"/>
                    <a:pt x="0" y="130"/>
                    <a:pt x="0" y="135"/>
                  </a:cubicBezTo>
                  <a:cubicBezTo>
                    <a:pt x="1" y="139"/>
                    <a:pt x="22" y="139"/>
                    <a:pt x="60" y="140"/>
                  </a:cubicBezTo>
                  <a:cubicBezTo>
                    <a:pt x="72" y="140"/>
                    <a:pt x="86" y="140"/>
                    <a:pt x="102" y="140"/>
                  </a:cubicBezTo>
                  <a:cubicBezTo>
                    <a:pt x="105" y="140"/>
                    <a:pt x="1758" y="140"/>
                    <a:pt x="1768" y="140"/>
                  </a:cubicBezTo>
                  <a:cubicBezTo>
                    <a:pt x="1927" y="140"/>
                    <a:pt x="2069" y="93"/>
                    <a:pt x="2190" y="17"/>
                  </a:cubicBezTo>
                  <a:cubicBezTo>
                    <a:pt x="2190" y="17"/>
                    <a:pt x="2191" y="16"/>
                    <a:pt x="2191" y="16"/>
                  </a:cubicBezTo>
                  <a:cubicBezTo>
                    <a:pt x="2193" y="15"/>
                    <a:pt x="2195" y="12"/>
                    <a:pt x="2195" y="9"/>
                  </a:cubicBezTo>
                  <a:cubicBezTo>
                    <a:pt x="2195" y="4"/>
                    <a:pt x="2191" y="0"/>
                    <a:pt x="2186" y="0"/>
                  </a:cubicBezTo>
                </a:path>
              </a:pathLst>
            </a:custGeom>
            <a:solidFill>
              <a:srgbClr val="E000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133475" y="263525"/>
            <a:ext cx="761682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133475" y="1371600"/>
            <a:ext cx="7616825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497640"/>
            <a:ext cx="4508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8B46188A-0395-4276-AA51-BF1F47CF863A}" type="slidenum">
              <a:rPr lang="fr-FR"/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fr-FR"/>
          </a:p>
        </p:txBody>
      </p:sp>
      <p:grpSp>
        <p:nvGrpSpPr>
          <p:cNvPr id="1030" name="Group 31"/>
          <p:cNvGrpSpPr>
            <a:grpSpLocks noChangeAspect="1"/>
          </p:cNvGrpSpPr>
          <p:nvPr/>
        </p:nvGrpSpPr>
        <p:grpSpPr bwMode="auto">
          <a:xfrm>
            <a:off x="1" y="250827"/>
            <a:ext cx="790575" cy="703263"/>
            <a:chOff x="0" y="163"/>
            <a:chExt cx="510" cy="453"/>
          </a:xfrm>
        </p:grpSpPr>
        <p:sp>
          <p:nvSpPr>
            <p:cNvPr id="1032" name="Rectangle 9"/>
            <p:cNvSpPr>
              <a:spLocks noChangeArrowheads="1"/>
            </p:cNvSpPr>
            <p:nvPr/>
          </p:nvSpPr>
          <p:spPr bwMode="gray">
            <a:xfrm>
              <a:off x="453" y="163"/>
              <a:ext cx="57" cy="453"/>
            </a:xfrm>
            <a:prstGeom prst="rect">
              <a:avLst/>
            </a:prstGeom>
            <a:solidFill>
              <a:srgbClr val="A59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033" name="Rectangle 10"/>
            <p:cNvSpPr>
              <a:spLocks noChangeArrowheads="1"/>
            </p:cNvSpPr>
            <p:nvPr/>
          </p:nvSpPr>
          <p:spPr bwMode="gray">
            <a:xfrm>
              <a:off x="283" y="163"/>
              <a:ext cx="121" cy="453"/>
            </a:xfrm>
            <a:prstGeom prst="rect">
              <a:avLst/>
            </a:prstGeom>
            <a:solidFill>
              <a:srgbClr val="A59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  <p:sp>
          <p:nvSpPr>
            <p:cNvPr id="1034" name="Rectangle 11"/>
            <p:cNvSpPr>
              <a:spLocks noChangeArrowheads="1"/>
            </p:cNvSpPr>
            <p:nvPr/>
          </p:nvSpPr>
          <p:spPr bwMode="gray">
            <a:xfrm>
              <a:off x="0" y="163"/>
              <a:ext cx="227" cy="453"/>
            </a:xfrm>
            <a:prstGeom prst="rect">
              <a:avLst/>
            </a:prstGeom>
            <a:solidFill>
              <a:srgbClr val="A59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mtClean="0">
                <a:solidFill>
                  <a:srgbClr val="000000"/>
                </a:solidFill>
                <a:latin typeface="Calibri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90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 kern="1200">
          <a:solidFill>
            <a:srgbClr val="0046AD"/>
          </a:solidFill>
          <a:latin typeface="Arial" charset="0"/>
          <a:ea typeface="+mj-ea"/>
          <a:cs typeface="+mj-cs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6AD"/>
          </a:solidFill>
          <a:latin typeface="Arial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6AD"/>
          </a:solidFill>
          <a:latin typeface="Arial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6AD"/>
          </a:solidFill>
          <a:latin typeface="Arial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6AD"/>
          </a:solidFill>
          <a:latin typeface="Arial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defTabSz="457200" rtl="0" eaLnBrk="0" fontAlgn="base" hangingPunct="0">
        <a:spcBef>
          <a:spcPct val="50000"/>
        </a:spcBef>
        <a:spcAft>
          <a:spcPct val="0"/>
        </a:spcAft>
        <a:buClr>
          <a:srgbClr val="0046AD"/>
        </a:buClr>
        <a:buFont typeface="Wingdings" pitchFamily="2" charset="2"/>
        <a:buChar char="§"/>
        <a:defRPr sz="3200" b="1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354013" indent="-171450" algn="l" defTabSz="457200" rtl="0" eaLnBrk="0" fontAlgn="base" hangingPunct="0">
        <a:spcBef>
          <a:spcPct val="30000"/>
        </a:spcBef>
        <a:spcAft>
          <a:spcPct val="0"/>
        </a:spcAft>
        <a:buClr>
          <a:srgbClr val="A59D95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539750" indent="-184150" algn="l" defTabSz="457200" rtl="0" eaLnBrk="0" fontAlgn="base" hangingPunct="0">
        <a:spcBef>
          <a:spcPct val="20000"/>
        </a:spcBef>
        <a:spcAft>
          <a:spcPct val="0"/>
        </a:spcAft>
        <a:buClr>
          <a:srgbClr val="A59D95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714375" indent="-173038" algn="l" defTabSz="457200" rtl="0" eaLnBrk="0" fontAlgn="base" hangingPunct="0">
        <a:spcBef>
          <a:spcPct val="20000"/>
        </a:spcBef>
        <a:spcAft>
          <a:spcPct val="0"/>
        </a:spcAft>
        <a:buClr>
          <a:srgbClr val="A59D95"/>
        </a:buClr>
        <a:buFont typeface="Wingdings" pitchFamily="2" charset="2"/>
        <a:buChar char="§"/>
        <a:defRPr sz="12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98525" indent="-182563" algn="l" defTabSz="457200" rtl="0" eaLnBrk="0" fontAlgn="base" hangingPunct="0">
        <a:spcBef>
          <a:spcPct val="20000"/>
        </a:spcBef>
        <a:spcAft>
          <a:spcPct val="0"/>
        </a:spcAft>
        <a:buClr>
          <a:srgbClr val="A59D95"/>
        </a:buClr>
        <a:buFont typeface="Wingdings" pitchFamily="2" charset="2"/>
        <a:buChar char="§"/>
        <a:defRPr sz="12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85" name="Picture 65" descr="Image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55588" y="252413"/>
            <a:ext cx="8888412" cy="3913187"/>
          </a:xfrm>
          <a:prstGeom prst="rect">
            <a:avLst/>
          </a:prstGeom>
          <a:noFill/>
        </p:spPr>
      </p:pic>
      <p:grpSp>
        <p:nvGrpSpPr>
          <p:cNvPr id="56323" name="Group 70"/>
          <p:cNvGrpSpPr>
            <a:grpSpLocks/>
          </p:cNvGrpSpPr>
          <p:nvPr/>
        </p:nvGrpSpPr>
        <p:grpSpPr bwMode="auto">
          <a:xfrm>
            <a:off x="0" y="0"/>
            <a:ext cx="9142413" cy="4416425"/>
            <a:chOff x="0" y="0"/>
            <a:chExt cx="5759" cy="2782"/>
          </a:xfrm>
        </p:grpSpPr>
        <p:sp>
          <p:nvSpPr>
            <p:cNvPr id="56324" name="Rectangle 6"/>
            <p:cNvSpPr>
              <a:spLocks noChangeArrowheads="1"/>
            </p:cNvSpPr>
            <p:nvPr/>
          </p:nvSpPr>
          <p:spPr bwMode="gray">
            <a:xfrm>
              <a:off x="0" y="0"/>
              <a:ext cx="159" cy="278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5" name="Rectangle 7"/>
            <p:cNvSpPr>
              <a:spLocks noChangeArrowheads="1"/>
            </p:cNvSpPr>
            <p:nvPr/>
          </p:nvSpPr>
          <p:spPr bwMode="gray">
            <a:xfrm>
              <a:off x="0" y="0"/>
              <a:ext cx="5759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" name="Rectangle 8"/>
            <p:cNvSpPr>
              <a:spLocks noChangeArrowheads="1"/>
            </p:cNvSpPr>
            <p:nvPr/>
          </p:nvSpPr>
          <p:spPr bwMode="gray">
            <a:xfrm>
              <a:off x="0" y="2623"/>
              <a:ext cx="5759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386" name="Group 66"/>
          <p:cNvGrpSpPr>
            <a:grpSpLocks/>
          </p:cNvGrpSpPr>
          <p:nvPr/>
        </p:nvGrpSpPr>
        <p:grpSpPr bwMode="auto">
          <a:xfrm>
            <a:off x="0" y="790575"/>
            <a:ext cx="7612063" cy="1150938"/>
            <a:chOff x="0" y="498"/>
            <a:chExt cx="4795" cy="725"/>
          </a:xfrm>
        </p:grpSpPr>
        <p:sp>
          <p:nvSpPr>
            <p:cNvPr id="56327" name="Rectangle 10"/>
            <p:cNvSpPr>
              <a:spLocks noChangeArrowheads="1"/>
            </p:cNvSpPr>
            <p:nvPr/>
          </p:nvSpPr>
          <p:spPr bwMode="gray">
            <a:xfrm>
              <a:off x="0" y="498"/>
              <a:ext cx="3888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540000" tIns="0" rIns="360000" bIns="0" anchor="ctr"/>
            <a:lstStyle/>
            <a:p>
              <a:pPr defTabSz="914400">
                <a:lnSpc>
                  <a:spcPct val="90000"/>
                </a:lnSpc>
              </a:pPr>
              <a:r>
                <a:rPr lang="en-US" sz="2800" b="1" dirty="0" smtClean="0"/>
                <a:t>IT Risk Management</a:t>
              </a:r>
            </a:p>
          </p:txBody>
        </p:sp>
        <p:sp>
          <p:nvSpPr>
            <p:cNvPr id="56328" name="Rectangle 11"/>
            <p:cNvSpPr>
              <a:spLocks noChangeArrowheads="1"/>
            </p:cNvSpPr>
            <p:nvPr/>
          </p:nvSpPr>
          <p:spPr bwMode="gray">
            <a:xfrm>
              <a:off x="4704" y="498"/>
              <a:ext cx="91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9" name="Rectangle 12"/>
            <p:cNvSpPr>
              <a:spLocks noChangeArrowheads="1"/>
            </p:cNvSpPr>
            <p:nvPr/>
          </p:nvSpPr>
          <p:spPr bwMode="gray">
            <a:xfrm>
              <a:off x="4431" y="498"/>
              <a:ext cx="181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Rectangle 13"/>
            <p:cNvSpPr>
              <a:spLocks noChangeArrowheads="1"/>
            </p:cNvSpPr>
            <p:nvPr/>
          </p:nvSpPr>
          <p:spPr bwMode="gray">
            <a:xfrm>
              <a:off x="3978" y="498"/>
              <a:ext cx="36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31" name="AutoShape 72"/>
          <p:cNvSpPr>
            <a:spLocks/>
          </p:cNvSpPr>
          <p:nvPr/>
        </p:nvSpPr>
        <p:spPr bwMode="gray">
          <a:xfrm>
            <a:off x="566738" y="4543425"/>
            <a:ext cx="125412" cy="847725"/>
          </a:xfrm>
          <a:prstGeom prst="leftBracket">
            <a:avLst>
              <a:gd name="adj" fmla="val 0"/>
            </a:avLst>
          </a:prstGeom>
          <a:noFill/>
          <a:ln w="38100">
            <a:solidFill>
              <a:srgbClr val="A59D9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77"/>
          <p:cNvSpPr txBox="1">
            <a:spLocks noChangeArrowheads="1"/>
          </p:cNvSpPr>
          <p:nvPr/>
        </p:nvSpPr>
        <p:spPr bwMode="gray">
          <a:xfrm>
            <a:off x="676275" y="4678363"/>
            <a:ext cx="8201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b="1" dirty="0" smtClean="0"/>
              <a:t>Bertrand VANDENBULCKE- </a:t>
            </a:r>
            <a:r>
              <a:rPr lang="en-US" dirty="0" smtClean="0"/>
              <a:t>Group-IT, VP Management &amp;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solidFill>
                  <a:srgbClr val="5E6A71"/>
                </a:solidFill>
              </a:rPr>
              <a:t>Paris, 2015 November 18th</a:t>
            </a:r>
            <a:endParaRPr lang="en-US" sz="1400" dirty="0">
              <a:solidFill>
                <a:srgbClr val="5E6A71"/>
              </a:solidFill>
            </a:endParaRPr>
          </a:p>
        </p:txBody>
      </p:sp>
      <p:grpSp>
        <p:nvGrpSpPr>
          <p:cNvPr id="56358" name="Group 38"/>
          <p:cNvGrpSpPr>
            <a:grpSpLocks/>
          </p:cNvGrpSpPr>
          <p:nvPr/>
        </p:nvGrpSpPr>
        <p:grpSpPr bwMode="auto">
          <a:xfrm>
            <a:off x="7585075" y="5934075"/>
            <a:ext cx="1292225" cy="673100"/>
            <a:chOff x="4778" y="3738"/>
            <a:chExt cx="814" cy="424"/>
          </a:xfrm>
        </p:grpSpPr>
        <p:sp>
          <p:nvSpPr>
            <p:cNvPr id="56359" name="Freeform 19"/>
            <p:cNvSpPr>
              <a:spLocks/>
            </p:cNvSpPr>
            <p:nvPr/>
          </p:nvSpPr>
          <p:spPr bwMode="gray">
            <a:xfrm>
              <a:off x="4867" y="4094"/>
              <a:ext cx="40" cy="67"/>
            </a:xfrm>
            <a:custGeom>
              <a:avLst/>
              <a:gdLst>
                <a:gd name="T0" fmla="*/ 36 w 112"/>
                <a:gd name="T1" fmla="*/ 24 h 187"/>
                <a:gd name="T2" fmla="*/ 20 w 112"/>
                <a:gd name="T3" fmla="*/ 24 h 187"/>
                <a:gd name="T4" fmla="*/ 14 w 112"/>
                <a:gd name="T5" fmla="*/ 51 h 187"/>
                <a:gd name="T6" fmla="*/ 14 w 112"/>
                <a:gd name="T7" fmla="*/ 53 h 187"/>
                <a:gd name="T8" fmla="*/ 20 w 112"/>
                <a:gd name="T9" fmla="*/ 59 h 187"/>
                <a:gd name="T10" fmla="*/ 25 w 112"/>
                <a:gd name="T11" fmla="*/ 58 h 187"/>
                <a:gd name="T12" fmla="*/ 24 w 112"/>
                <a:gd name="T13" fmla="*/ 66 h 187"/>
                <a:gd name="T14" fmla="*/ 17 w 112"/>
                <a:gd name="T15" fmla="*/ 67 h 187"/>
                <a:gd name="T16" fmla="*/ 4 w 112"/>
                <a:gd name="T17" fmla="*/ 54 h 187"/>
                <a:gd name="T18" fmla="*/ 4 w 112"/>
                <a:gd name="T19" fmla="*/ 51 h 187"/>
                <a:gd name="T20" fmla="*/ 10 w 112"/>
                <a:gd name="T21" fmla="*/ 24 h 187"/>
                <a:gd name="T22" fmla="*/ 0 w 112"/>
                <a:gd name="T23" fmla="*/ 24 h 187"/>
                <a:gd name="T24" fmla="*/ 2 w 112"/>
                <a:gd name="T25" fmla="*/ 16 h 187"/>
                <a:gd name="T26" fmla="*/ 12 w 112"/>
                <a:gd name="T27" fmla="*/ 16 h 187"/>
                <a:gd name="T28" fmla="*/ 14 w 112"/>
                <a:gd name="T29" fmla="*/ 5 h 187"/>
                <a:gd name="T30" fmla="*/ 25 w 112"/>
                <a:gd name="T31" fmla="*/ 0 h 187"/>
                <a:gd name="T32" fmla="*/ 22 w 112"/>
                <a:gd name="T33" fmla="*/ 16 h 187"/>
                <a:gd name="T34" fmla="*/ 40 w 112"/>
                <a:gd name="T35" fmla="*/ 16 h 187"/>
                <a:gd name="T36" fmla="*/ 36 w 112"/>
                <a:gd name="T37" fmla="*/ 24 h 1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2"/>
                <a:gd name="T58" fmla="*/ 0 h 187"/>
                <a:gd name="T59" fmla="*/ 112 w 112"/>
                <a:gd name="T60" fmla="*/ 187 h 1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2" h="187">
                  <a:moveTo>
                    <a:pt x="101" y="67"/>
                  </a:moveTo>
                  <a:cubicBezTo>
                    <a:pt x="56" y="67"/>
                    <a:pt x="56" y="67"/>
                    <a:pt x="56" y="67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39" y="144"/>
                    <a:pt x="38" y="147"/>
                    <a:pt x="38" y="149"/>
                  </a:cubicBezTo>
                  <a:cubicBezTo>
                    <a:pt x="38" y="160"/>
                    <a:pt x="44" y="164"/>
                    <a:pt x="55" y="164"/>
                  </a:cubicBezTo>
                  <a:cubicBezTo>
                    <a:pt x="60" y="164"/>
                    <a:pt x="66" y="163"/>
                    <a:pt x="71" y="161"/>
                  </a:cubicBezTo>
                  <a:cubicBezTo>
                    <a:pt x="66" y="184"/>
                    <a:pt x="66" y="184"/>
                    <a:pt x="66" y="184"/>
                  </a:cubicBezTo>
                  <a:cubicBezTo>
                    <a:pt x="61" y="186"/>
                    <a:pt x="52" y="187"/>
                    <a:pt x="47" y="187"/>
                  </a:cubicBezTo>
                  <a:cubicBezTo>
                    <a:pt x="25" y="187"/>
                    <a:pt x="9" y="174"/>
                    <a:pt x="10" y="151"/>
                  </a:cubicBezTo>
                  <a:cubicBezTo>
                    <a:pt x="10" y="148"/>
                    <a:pt x="10" y="145"/>
                    <a:pt x="11" y="14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112" y="44"/>
                    <a:pt x="112" y="44"/>
                    <a:pt x="112" y="44"/>
                  </a:cubicBezTo>
                  <a:lnTo>
                    <a:pt x="101" y="67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0" name="Freeform 20"/>
            <p:cNvSpPr>
              <a:spLocks noEditPoints="1"/>
            </p:cNvSpPr>
            <p:nvPr/>
          </p:nvSpPr>
          <p:spPr bwMode="gray">
            <a:xfrm>
              <a:off x="4901" y="4108"/>
              <a:ext cx="57" cy="54"/>
            </a:xfrm>
            <a:custGeom>
              <a:avLst/>
              <a:gdLst>
                <a:gd name="T0" fmla="*/ 46 w 158"/>
                <a:gd name="T1" fmla="*/ 53 h 149"/>
                <a:gd name="T2" fmla="*/ 36 w 158"/>
                <a:gd name="T3" fmla="*/ 53 h 149"/>
                <a:gd name="T4" fmla="*/ 38 w 158"/>
                <a:gd name="T5" fmla="*/ 43 h 149"/>
                <a:gd name="T6" fmla="*/ 38 w 158"/>
                <a:gd name="T7" fmla="*/ 43 h 149"/>
                <a:gd name="T8" fmla="*/ 18 w 158"/>
                <a:gd name="T9" fmla="*/ 54 h 149"/>
                <a:gd name="T10" fmla="*/ 1 w 158"/>
                <a:gd name="T11" fmla="*/ 33 h 149"/>
                <a:gd name="T12" fmla="*/ 1 w 158"/>
                <a:gd name="T13" fmla="*/ 28 h 149"/>
                <a:gd name="T14" fmla="*/ 39 w 158"/>
                <a:gd name="T15" fmla="*/ 0 h 149"/>
                <a:gd name="T16" fmla="*/ 57 w 158"/>
                <a:gd name="T17" fmla="*/ 4 h 149"/>
                <a:gd name="T18" fmla="*/ 46 w 158"/>
                <a:gd name="T19" fmla="*/ 53 h 149"/>
                <a:gd name="T20" fmla="*/ 37 w 158"/>
                <a:gd name="T21" fmla="*/ 8 h 149"/>
                <a:gd name="T22" fmla="*/ 12 w 158"/>
                <a:gd name="T23" fmla="*/ 29 h 149"/>
                <a:gd name="T24" fmla="*/ 11 w 158"/>
                <a:gd name="T25" fmla="*/ 33 h 149"/>
                <a:gd name="T26" fmla="*/ 21 w 158"/>
                <a:gd name="T27" fmla="*/ 45 h 149"/>
                <a:gd name="T28" fmla="*/ 43 w 158"/>
                <a:gd name="T29" fmla="*/ 21 h 149"/>
                <a:gd name="T30" fmla="*/ 45 w 158"/>
                <a:gd name="T31" fmla="*/ 10 h 149"/>
                <a:gd name="T32" fmla="*/ 37 w 158"/>
                <a:gd name="T33" fmla="*/ 8 h 1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8"/>
                <a:gd name="T52" fmla="*/ 0 h 149"/>
                <a:gd name="T53" fmla="*/ 158 w 158"/>
                <a:gd name="T54" fmla="*/ 149 h 14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8" h="149">
                  <a:moveTo>
                    <a:pt x="127" y="145"/>
                  </a:moveTo>
                  <a:cubicBezTo>
                    <a:pt x="99" y="145"/>
                    <a:pt x="99" y="145"/>
                    <a:pt x="99" y="145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91" y="140"/>
                    <a:pt x="70" y="149"/>
                    <a:pt x="51" y="149"/>
                  </a:cubicBezTo>
                  <a:cubicBezTo>
                    <a:pt x="15" y="149"/>
                    <a:pt x="0" y="121"/>
                    <a:pt x="2" y="92"/>
                  </a:cubicBezTo>
                  <a:cubicBezTo>
                    <a:pt x="2" y="88"/>
                    <a:pt x="2" y="83"/>
                    <a:pt x="4" y="78"/>
                  </a:cubicBezTo>
                  <a:cubicBezTo>
                    <a:pt x="16" y="27"/>
                    <a:pt x="63" y="0"/>
                    <a:pt x="107" y="0"/>
                  </a:cubicBezTo>
                  <a:cubicBezTo>
                    <a:pt x="126" y="0"/>
                    <a:pt x="144" y="4"/>
                    <a:pt x="158" y="12"/>
                  </a:cubicBezTo>
                  <a:lnTo>
                    <a:pt x="127" y="145"/>
                  </a:lnTo>
                  <a:close/>
                  <a:moveTo>
                    <a:pt x="102" y="23"/>
                  </a:moveTo>
                  <a:cubicBezTo>
                    <a:pt x="70" y="23"/>
                    <a:pt x="39" y="49"/>
                    <a:pt x="32" y="81"/>
                  </a:cubicBezTo>
                  <a:cubicBezTo>
                    <a:pt x="31" y="85"/>
                    <a:pt x="31" y="88"/>
                    <a:pt x="30" y="92"/>
                  </a:cubicBezTo>
                  <a:cubicBezTo>
                    <a:pt x="29" y="109"/>
                    <a:pt x="36" y="125"/>
                    <a:pt x="59" y="125"/>
                  </a:cubicBezTo>
                  <a:cubicBezTo>
                    <a:pt x="80" y="125"/>
                    <a:pt x="108" y="100"/>
                    <a:pt x="118" y="59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1" y="25"/>
                    <a:pt x="111" y="23"/>
                    <a:pt x="102" y="23"/>
                  </a:cubicBezTo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1" name="Freeform 21"/>
            <p:cNvSpPr>
              <a:spLocks/>
            </p:cNvSpPr>
            <p:nvPr/>
          </p:nvSpPr>
          <p:spPr bwMode="gray">
            <a:xfrm>
              <a:off x="4958" y="4081"/>
              <a:ext cx="56" cy="80"/>
            </a:xfrm>
            <a:custGeom>
              <a:avLst/>
              <a:gdLst>
                <a:gd name="T0" fmla="*/ 28 w 369"/>
                <a:gd name="T1" fmla="*/ 54 h 529"/>
                <a:gd name="T2" fmla="*/ 45 w 369"/>
                <a:gd name="T3" fmla="*/ 80 h 529"/>
                <a:gd name="T4" fmla="*/ 32 w 369"/>
                <a:gd name="T5" fmla="*/ 80 h 529"/>
                <a:gd name="T6" fmla="*/ 16 w 369"/>
                <a:gd name="T7" fmla="*/ 55 h 529"/>
                <a:gd name="T8" fmla="*/ 16 w 369"/>
                <a:gd name="T9" fmla="*/ 55 h 529"/>
                <a:gd name="T10" fmla="*/ 10 w 369"/>
                <a:gd name="T11" fmla="*/ 80 h 529"/>
                <a:gd name="T12" fmla="*/ 0 w 369"/>
                <a:gd name="T13" fmla="*/ 80 h 529"/>
                <a:gd name="T14" fmla="*/ 18 w 369"/>
                <a:gd name="T15" fmla="*/ 0 h 529"/>
                <a:gd name="T16" fmla="*/ 29 w 369"/>
                <a:gd name="T17" fmla="*/ 0 h 529"/>
                <a:gd name="T18" fmla="*/ 17 w 369"/>
                <a:gd name="T19" fmla="*/ 53 h 529"/>
                <a:gd name="T20" fmla="*/ 17 w 369"/>
                <a:gd name="T21" fmla="*/ 53 h 529"/>
                <a:gd name="T22" fmla="*/ 43 w 369"/>
                <a:gd name="T23" fmla="*/ 29 h 529"/>
                <a:gd name="T24" fmla="*/ 56 w 369"/>
                <a:gd name="T25" fmla="*/ 29 h 529"/>
                <a:gd name="T26" fmla="*/ 28 w 369"/>
                <a:gd name="T27" fmla="*/ 54 h 5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9"/>
                <a:gd name="T43" fmla="*/ 0 h 529"/>
                <a:gd name="T44" fmla="*/ 369 w 369"/>
                <a:gd name="T45" fmla="*/ 529 h 5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9" h="529">
                  <a:moveTo>
                    <a:pt x="183" y="360"/>
                  </a:moveTo>
                  <a:lnTo>
                    <a:pt x="295" y="529"/>
                  </a:lnTo>
                  <a:lnTo>
                    <a:pt x="212" y="529"/>
                  </a:lnTo>
                  <a:lnTo>
                    <a:pt x="105" y="364"/>
                  </a:lnTo>
                  <a:lnTo>
                    <a:pt x="66" y="529"/>
                  </a:lnTo>
                  <a:lnTo>
                    <a:pt x="0" y="529"/>
                  </a:lnTo>
                  <a:lnTo>
                    <a:pt x="121" y="0"/>
                  </a:lnTo>
                  <a:lnTo>
                    <a:pt x="188" y="0"/>
                  </a:lnTo>
                  <a:lnTo>
                    <a:pt x="109" y="348"/>
                  </a:lnTo>
                  <a:lnTo>
                    <a:pt x="281" y="193"/>
                  </a:lnTo>
                  <a:lnTo>
                    <a:pt x="369" y="193"/>
                  </a:lnTo>
                  <a:lnTo>
                    <a:pt x="183" y="360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2" name="Freeform 22"/>
            <p:cNvSpPr>
              <a:spLocks noEditPoints="1"/>
            </p:cNvSpPr>
            <p:nvPr/>
          </p:nvSpPr>
          <p:spPr bwMode="gray">
            <a:xfrm>
              <a:off x="5009" y="4108"/>
              <a:ext cx="50" cy="53"/>
            </a:xfrm>
            <a:custGeom>
              <a:avLst/>
              <a:gdLst>
                <a:gd name="T0" fmla="*/ 49 w 140"/>
                <a:gd name="T1" fmla="*/ 17 h 147"/>
                <a:gd name="T2" fmla="*/ 14 w 140"/>
                <a:gd name="T3" fmla="*/ 35 h 147"/>
                <a:gd name="T4" fmla="*/ 11 w 140"/>
                <a:gd name="T5" fmla="*/ 35 h 147"/>
                <a:gd name="T6" fmla="*/ 23 w 140"/>
                <a:gd name="T7" fmla="*/ 44 h 147"/>
                <a:gd name="T8" fmla="*/ 39 w 140"/>
                <a:gd name="T9" fmla="*/ 39 h 147"/>
                <a:gd name="T10" fmla="*/ 37 w 140"/>
                <a:gd name="T11" fmla="*/ 49 h 147"/>
                <a:gd name="T12" fmla="*/ 22 w 140"/>
                <a:gd name="T13" fmla="*/ 53 h 147"/>
                <a:gd name="T14" fmla="*/ 1 w 140"/>
                <a:gd name="T15" fmla="*/ 32 h 147"/>
                <a:gd name="T16" fmla="*/ 1 w 140"/>
                <a:gd name="T17" fmla="*/ 27 h 147"/>
                <a:gd name="T18" fmla="*/ 34 w 140"/>
                <a:gd name="T19" fmla="*/ 0 h 147"/>
                <a:gd name="T20" fmla="*/ 49 w 140"/>
                <a:gd name="T21" fmla="*/ 14 h 147"/>
                <a:gd name="T22" fmla="*/ 49 w 140"/>
                <a:gd name="T23" fmla="*/ 17 h 147"/>
                <a:gd name="T24" fmla="*/ 32 w 140"/>
                <a:gd name="T25" fmla="*/ 9 h 147"/>
                <a:gd name="T26" fmla="*/ 12 w 140"/>
                <a:gd name="T27" fmla="*/ 26 h 147"/>
                <a:gd name="T28" fmla="*/ 14 w 140"/>
                <a:gd name="T29" fmla="*/ 26 h 147"/>
                <a:gd name="T30" fmla="*/ 39 w 140"/>
                <a:gd name="T31" fmla="*/ 17 h 147"/>
                <a:gd name="T32" fmla="*/ 39 w 140"/>
                <a:gd name="T33" fmla="*/ 15 h 147"/>
                <a:gd name="T34" fmla="*/ 32 w 140"/>
                <a:gd name="T35" fmla="*/ 9 h 1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0"/>
                <a:gd name="T55" fmla="*/ 0 h 147"/>
                <a:gd name="T56" fmla="*/ 140 w 140"/>
                <a:gd name="T57" fmla="*/ 147 h 1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0" h="147">
                  <a:moveTo>
                    <a:pt x="137" y="48"/>
                  </a:moveTo>
                  <a:cubicBezTo>
                    <a:pt x="128" y="82"/>
                    <a:pt x="89" y="96"/>
                    <a:pt x="39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3" y="112"/>
                    <a:pt x="43" y="122"/>
                    <a:pt x="64" y="122"/>
                  </a:cubicBezTo>
                  <a:cubicBezTo>
                    <a:pt x="80" y="122"/>
                    <a:pt x="97" y="117"/>
                    <a:pt x="110" y="108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90" y="144"/>
                    <a:pt x="74" y="147"/>
                    <a:pt x="61" y="147"/>
                  </a:cubicBezTo>
                  <a:cubicBezTo>
                    <a:pt x="22" y="147"/>
                    <a:pt x="0" y="124"/>
                    <a:pt x="2" y="89"/>
                  </a:cubicBezTo>
                  <a:cubicBezTo>
                    <a:pt x="2" y="84"/>
                    <a:pt x="3" y="79"/>
                    <a:pt x="4" y="74"/>
                  </a:cubicBezTo>
                  <a:cubicBezTo>
                    <a:pt x="14" y="34"/>
                    <a:pt x="53" y="0"/>
                    <a:pt x="95" y="0"/>
                  </a:cubicBezTo>
                  <a:cubicBezTo>
                    <a:pt x="122" y="0"/>
                    <a:pt x="140" y="15"/>
                    <a:pt x="138" y="38"/>
                  </a:cubicBezTo>
                  <a:cubicBezTo>
                    <a:pt x="138" y="42"/>
                    <a:pt x="138" y="45"/>
                    <a:pt x="137" y="48"/>
                  </a:cubicBezTo>
                  <a:moveTo>
                    <a:pt x="91" y="25"/>
                  </a:moveTo>
                  <a:cubicBezTo>
                    <a:pt x="69" y="25"/>
                    <a:pt x="43" y="45"/>
                    <a:pt x="34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80" y="73"/>
                    <a:pt x="105" y="63"/>
                    <a:pt x="109" y="47"/>
                  </a:cubicBezTo>
                  <a:cubicBezTo>
                    <a:pt x="109" y="45"/>
                    <a:pt x="110" y="44"/>
                    <a:pt x="110" y="42"/>
                  </a:cubicBezTo>
                  <a:cubicBezTo>
                    <a:pt x="110" y="32"/>
                    <a:pt x="103" y="25"/>
                    <a:pt x="91" y="25"/>
                  </a:cubicBezTo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Freeform 23"/>
            <p:cNvSpPr>
              <a:spLocks noEditPoints="1"/>
            </p:cNvSpPr>
            <p:nvPr/>
          </p:nvSpPr>
          <p:spPr bwMode="gray">
            <a:xfrm>
              <a:off x="5086" y="4088"/>
              <a:ext cx="26" cy="73"/>
            </a:xfrm>
            <a:custGeom>
              <a:avLst/>
              <a:gdLst>
                <a:gd name="T0" fmla="*/ 10 w 75"/>
                <a:gd name="T1" fmla="*/ 73 h 203"/>
                <a:gd name="T2" fmla="*/ 0 w 75"/>
                <a:gd name="T3" fmla="*/ 73 h 203"/>
                <a:gd name="T4" fmla="*/ 11 w 75"/>
                <a:gd name="T5" fmla="*/ 22 h 203"/>
                <a:gd name="T6" fmla="*/ 21 w 75"/>
                <a:gd name="T7" fmla="*/ 22 h 203"/>
                <a:gd name="T8" fmla="*/ 10 w 75"/>
                <a:gd name="T9" fmla="*/ 73 h 203"/>
                <a:gd name="T10" fmla="*/ 19 w 75"/>
                <a:gd name="T11" fmla="*/ 12 h 203"/>
                <a:gd name="T12" fmla="*/ 14 w 75"/>
                <a:gd name="T13" fmla="*/ 6 h 203"/>
                <a:gd name="T14" fmla="*/ 21 w 75"/>
                <a:gd name="T15" fmla="*/ 0 h 203"/>
                <a:gd name="T16" fmla="*/ 26 w 75"/>
                <a:gd name="T17" fmla="*/ 6 h 203"/>
                <a:gd name="T18" fmla="*/ 19 w 75"/>
                <a:gd name="T19" fmla="*/ 12 h 2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5"/>
                <a:gd name="T31" fmla="*/ 0 h 203"/>
                <a:gd name="T32" fmla="*/ 75 w 75"/>
                <a:gd name="T33" fmla="*/ 203 h 20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5" h="203">
                  <a:moveTo>
                    <a:pt x="29" y="203"/>
                  </a:moveTo>
                  <a:cubicBezTo>
                    <a:pt x="0" y="203"/>
                    <a:pt x="0" y="203"/>
                    <a:pt x="0" y="203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61" y="62"/>
                    <a:pt x="61" y="62"/>
                    <a:pt x="61" y="62"/>
                  </a:cubicBezTo>
                  <a:lnTo>
                    <a:pt x="29" y="203"/>
                  </a:lnTo>
                  <a:close/>
                  <a:moveTo>
                    <a:pt x="54" y="34"/>
                  </a:moveTo>
                  <a:cubicBezTo>
                    <a:pt x="48" y="34"/>
                    <a:pt x="39" y="22"/>
                    <a:pt x="40" y="17"/>
                  </a:cubicBezTo>
                  <a:cubicBezTo>
                    <a:pt x="40" y="11"/>
                    <a:pt x="54" y="0"/>
                    <a:pt x="60" y="0"/>
                  </a:cubicBezTo>
                  <a:cubicBezTo>
                    <a:pt x="66" y="0"/>
                    <a:pt x="75" y="12"/>
                    <a:pt x="74" y="17"/>
                  </a:cubicBezTo>
                  <a:cubicBezTo>
                    <a:pt x="74" y="23"/>
                    <a:pt x="60" y="34"/>
                    <a:pt x="54" y="34"/>
                  </a:cubicBezTo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4" name="Freeform 24"/>
            <p:cNvSpPr>
              <a:spLocks/>
            </p:cNvSpPr>
            <p:nvPr/>
          </p:nvSpPr>
          <p:spPr bwMode="gray">
            <a:xfrm>
              <a:off x="5114" y="4094"/>
              <a:ext cx="40" cy="67"/>
            </a:xfrm>
            <a:custGeom>
              <a:avLst/>
              <a:gdLst>
                <a:gd name="T0" fmla="*/ 36 w 111"/>
                <a:gd name="T1" fmla="*/ 24 h 187"/>
                <a:gd name="T2" fmla="*/ 20 w 111"/>
                <a:gd name="T3" fmla="*/ 24 h 187"/>
                <a:gd name="T4" fmla="*/ 14 w 111"/>
                <a:gd name="T5" fmla="*/ 51 h 187"/>
                <a:gd name="T6" fmla="*/ 14 w 111"/>
                <a:gd name="T7" fmla="*/ 53 h 187"/>
                <a:gd name="T8" fmla="*/ 19 w 111"/>
                <a:gd name="T9" fmla="*/ 59 h 187"/>
                <a:gd name="T10" fmla="*/ 26 w 111"/>
                <a:gd name="T11" fmla="*/ 58 h 187"/>
                <a:gd name="T12" fmla="*/ 23 w 111"/>
                <a:gd name="T13" fmla="*/ 66 h 187"/>
                <a:gd name="T14" fmla="*/ 17 w 111"/>
                <a:gd name="T15" fmla="*/ 67 h 187"/>
                <a:gd name="T16" fmla="*/ 4 w 111"/>
                <a:gd name="T17" fmla="*/ 54 h 187"/>
                <a:gd name="T18" fmla="*/ 4 w 111"/>
                <a:gd name="T19" fmla="*/ 51 h 187"/>
                <a:gd name="T20" fmla="*/ 10 w 111"/>
                <a:gd name="T21" fmla="*/ 24 h 187"/>
                <a:gd name="T22" fmla="*/ 0 w 111"/>
                <a:gd name="T23" fmla="*/ 24 h 187"/>
                <a:gd name="T24" fmla="*/ 2 w 111"/>
                <a:gd name="T25" fmla="*/ 16 h 187"/>
                <a:gd name="T26" fmla="*/ 12 w 111"/>
                <a:gd name="T27" fmla="*/ 16 h 187"/>
                <a:gd name="T28" fmla="*/ 14 w 111"/>
                <a:gd name="T29" fmla="*/ 5 h 187"/>
                <a:gd name="T30" fmla="*/ 26 w 111"/>
                <a:gd name="T31" fmla="*/ 0 h 187"/>
                <a:gd name="T32" fmla="*/ 22 w 111"/>
                <a:gd name="T33" fmla="*/ 16 h 187"/>
                <a:gd name="T34" fmla="*/ 40 w 111"/>
                <a:gd name="T35" fmla="*/ 16 h 187"/>
                <a:gd name="T36" fmla="*/ 36 w 111"/>
                <a:gd name="T37" fmla="*/ 24 h 1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187"/>
                <a:gd name="T59" fmla="*/ 111 w 111"/>
                <a:gd name="T60" fmla="*/ 187 h 1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187">
                  <a:moveTo>
                    <a:pt x="101" y="67"/>
                  </a:moveTo>
                  <a:cubicBezTo>
                    <a:pt x="56" y="67"/>
                    <a:pt x="56" y="67"/>
                    <a:pt x="56" y="67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38" y="144"/>
                    <a:pt x="38" y="147"/>
                    <a:pt x="38" y="149"/>
                  </a:cubicBezTo>
                  <a:cubicBezTo>
                    <a:pt x="37" y="160"/>
                    <a:pt x="44" y="164"/>
                    <a:pt x="54" y="164"/>
                  </a:cubicBezTo>
                  <a:cubicBezTo>
                    <a:pt x="59" y="164"/>
                    <a:pt x="66" y="163"/>
                    <a:pt x="71" y="161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1" y="186"/>
                    <a:pt x="51" y="187"/>
                    <a:pt x="46" y="187"/>
                  </a:cubicBezTo>
                  <a:cubicBezTo>
                    <a:pt x="25" y="187"/>
                    <a:pt x="8" y="174"/>
                    <a:pt x="10" y="151"/>
                  </a:cubicBezTo>
                  <a:cubicBezTo>
                    <a:pt x="10" y="148"/>
                    <a:pt x="10" y="145"/>
                    <a:pt x="11" y="14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01" y="67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5" name="Freeform 25"/>
            <p:cNvSpPr>
              <a:spLocks/>
            </p:cNvSpPr>
            <p:nvPr/>
          </p:nvSpPr>
          <p:spPr bwMode="gray">
            <a:xfrm>
              <a:off x="5179" y="4081"/>
              <a:ext cx="49" cy="80"/>
            </a:xfrm>
            <a:custGeom>
              <a:avLst/>
              <a:gdLst>
                <a:gd name="T0" fmla="*/ 45 w 138"/>
                <a:gd name="T1" fmla="*/ 10 h 222"/>
                <a:gd name="T2" fmla="*/ 38 w 138"/>
                <a:gd name="T3" fmla="*/ 8 h 222"/>
                <a:gd name="T4" fmla="*/ 23 w 138"/>
                <a:gd name="T5" fmla="*/ 23 h 222"/>
                <a:gd name="T6" fmla="*/ 22 w 138"/>
                <a:gd name="T7" fmla="*/ 29 h 222"/>
                <a:gd name="T8" fmla="*/ 38 w 138"/>
                <a:gd name="T9" fmla="*/ 29 h 222"/>
                <a:gd name="T10" fmla="*/ 34 w 138"/>
                <a:gd name="T11" fmla="*/ 37 h 222"/>
                <a:gd name="T12" fmla="*/ 20 w 138"/>
                <a:gd name="T13" fmla="*/ 37 h 222"/>
                <a:gd name="T14" fmla="*/ 10 w 138"/>
                <a:gd name="T15" fmla="*/ 80 h 222"/>
                <a:gd name="T16" fmla="*/ 0 w 138"/>
                <a:gd name="T17" fmla="*/ 80 h 222"/>
                <a:gd name="T18" fmla="*/ 10 w 138"/>
                <a:gd name="T19" fmla="*/ 37 h 222"/>
                <a:gd name="T20" fmla="*/ 1 w 138"/>
                <a:gd name="T21" fmla="*/ 37 h 222"/>
                <a:gd name="T22" fmla="*/ 3 w 138"/>
                <a:gd name="T23" fmla="*/ 29 h 222"/>
                <a:gd name="T24" fmla="*/ 11 w 138"/>
                <a:gd name="T25" fmla="*/ 29 h 222"/>
                <a:gd name="T26" fmla="*/ 13 w 138"/>
                <a:gd name="T27" fmla="*/ 22 h 222"/>
                <a:gd name="T28" fmla="*/ 39 w 138"/>
                <a:gd name="T29" fmla="*/ 0 h 222"/>
                <a:gd name="T30" fmla="*/ 49 w 138"/>
                <a:gd name="T31" fmla="*/ 2 h 222"/>
                <a:gd name="T32" fmla="*/ 45 w 138"/>
                <a:gd name="T33" fmla="*/ 10 h 2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222"/>
                <a:gd name="T53" fmla="*/ 138 w 138"/>
                <a:gd name="T54" fmla="*/ 222 h 22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222">
                  <a:moveTo>
                    <a:pt x="127" y="28"/>
                  </a:moveTo>
                  <a:cubicBezTo>
                    <a:pt x="121" y="25"/>
                    <a:pt x="114" y="23"/>
                    <a:pt x="108" y="23"/>
                  </a:cubicBezTo>
                  <a:cubicBezTo>
                    <a:pt x="85" y="23"/>
                    <a:pt x="71" y="37"/>
                    <a:pt x="65" y="63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46" y="21"/>
                    <a:pt x="72" y="0"/>
                    <a:pt x="110" y="0"/>
                  </a:cubicBezTo>
                  <a:cubicBezTo>
                    <a:pt x="121" y="0"/>
                    <a:pt x="131" y="2"/>
                    <a:pt x="138" y="5"/>
                  </a:cubicBezTo>
                  <a:lnTo>
                    <a:pt x="127" y="28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6" name="Freeform 26"/>
            <p:cNvSpPr>
              <a:spLocks/>
            </p:cNvSpPr>
            <p:nvPr/>
          </p:nvSpPr>
          <p:spPr bwMode="gray">
            <a:xfrm>
              <a:off x="5215" y="4110"/>
              <a:ext cx="56" cy="52"/>
            </a:xfrm>
            <a:custGeom>
              <a:avLst/>
              <a:gdLst>
                <a:gd name="T0" fmla="*/ 44 w 155"/>
                <a:gd name="T1" fmla="*/ 51 h 145"/>
                <a:gd name="T2" fmla="*/ 34 w 155"/>
                <a:gd name="T3" fmla="*/ 51 h 145"/>
                <a:gd name="T4" fmla="*/ 36 w 155"/>
                <a:gd name="T5" fmla="*/ 40 h 145"/>
                <a:gd name="T6" fmla="*/ 36 w 155"/>
                <a:gd name="T7" fmla="*/ 40 h 145"/>
                <a:gd name="T8" fmla="*/ 16 w 155"/>
                <a:gd name="T9" fmla="*/ 52 h 145"/>
                <a:gd name="T10" fmla="*/ 0 w 155"/>
                <a:gd name="T11" fmla="*/ 38 h 145"/>
                <a:gd name="T12" fmla="*/ 1 w 155"/>
                <a:gd name="T13" fmla="*/ 34 h 145"/>
                <a:gd name="T14" fmla="*/ 9 w 155"/>
                <a:gd name="T15" fmla="*/ 0 h 145"/>
                <a:gd name="T16" fmla="*/ 19 w 155"/>
                <a:gd name="T17" fmla="*/ 0 h 145"/>
                <a:gd name="T18" fmla="*/ 11 w 155"/>
                <a:gd name="T19" fmla="*/ 35 h 145"/>
                <a:gd name="T20" fmla="*/ 11 w 155"/>
                <a:gd name="T21" fmla="*/ 37 h 145"/>
                <a:gd name="T22" fmla="*/ 18 w 155"/>
                <a:gd name="T23" fmla="*/ 43 h 145"/>
                <a:gd name="T24" fmla="*/ 26 w 155"/>
                <a:gd name="T25" fmla="*/ 41 h 145"/>
                <a:gd name="T26" fmla="*/ 46 w 155"/>
                <a:gd name="T27" fmla="*/ 0 h 145"/>
                <a:gd name="T28" fmla="*/ 56 w 155"/>
                <a:gd name="T29" fmla="*/ 0 h 145"/>
                <a:gd name="T30" fmla="*/ 44 w 155"/>
                <a:gd name="T31" fmla="*/ 51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5"/>
                <a:gd name="T49" fmla="*/ 0 h 145"/>
                <a:gd name="T50" fmla="*/ 155 w 155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5" h="145">
                  <a:moveTo>
                    <a:pt x="123" y="141"/>
                  </a:moveTo>
                  <a:cubicBezTo>
                    <a:pt x="94" y="141"/>
                    <a:pt x="94" y="141"/>
                    <a:pt x="94" y="141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88" y="133"/>
                    <a:pt x="67" y="145"/>
                    <a:pt x="43" y="145"/>
                  </a:cubicBezTo>
                  <a:cubicBezTo>
                    <a:pt x="18" y="145"/>
                    <a:pt x="0" y="130"/>
                    <a:pt x="1" y="105"/>
                  </a:cubicBezTo>
                  <a:cubicBezTo>
                    <a:pt x="1" y="102"/>
                    <a:pt x="2" y="99"/>
                    <a:pt x="3" y="9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0" y="99"/>
                    <a:pt x="30" y="101"/>
                    <a:pt x="30" y="102"/>
                  </a:cubicBezTo>
                  <a:cubicBezTo>
                    <a:pt x="29" y="115"/>
                    <a:pt x="37" y="121"/>
                    <a:pt x="49" y="121"/>
                  </a:cubicBezTo>
                  <a:cubicBezTo>
                    <a:pt x="58" y="121"/>
                    <a:pt x="66" y="119"/>
                    <a:pt x="73" y="115"/>
                  </a:cubicBezTo>
                  <a:cubicBezTo>
                    <a:pt x="110" y="92"/>
                    <a:pt x="118" y="37"/>
                    <a:pt x="126" y="0"/>
                  </a:cubicBezTo>
                  <a:cubicBezTo>
                    <a:pt x="155" y="0"/>
                    <a:pt x="155" y="0"/>
                    <a:pt x="155" y="0"/>
                  </a:cubicBezTo>
                  <a:lnTo>
                    <a:pt x="123" y="141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7" name="Freeform 27"/>
            <p:cNvSpPr>
              <a:spLocks/>
            </p:cNvSpPr>
            <p:nvPr/>
          </p:nvSpPr>
          <p:spPr bwMode="gray">
            <a:xfrm>
              <a:off x="5270" y="4109"/>
              <a:ext cx="42" cy="52"/>
            </a:xfrm>
            <a:custGeom>
              <a:avLst/>
              <a:gdLst>
                <a:gd name="T0" fmla="*/ 37 w 116"/>
                <a:gd name="T1" fmla="*/ 11 h 143"/>
                <a:gd name="T2" fmla="*/ 34 w 116"/>
                <a:gd name="T3" fmla="*/ 11 h 143"/>
                <a:gd name="T4" fmla="*/ 13 w 116"/>
                <a:gd name="T5" fmla="*/ 37 h 143"/>
                <a:gd name="T6" fmla="*/ 10 w 116"/>
                <a:gd name="T7" fmla="*/ 52 h 143"/>
                <a:gd name="T8" fmla="*/ 0 w 116"/>
                <a:gd name="T9" fmla="*/ 52 h 143"/>
                <a:gd name="T10" fmla="*/ 12 w 116"/>
                <a:gd name="T11" fmla="*/ 1 h 143"/>
                <a:gd name="T12" fmla="*/ 22 w 116"/>
                <a:gd name="T13" fmla="*/ 1 h 143"/>
                <a:gd name="T14" fmla="*/ 19 w 116"/>
                <a:gd name="T15" fmla="*/ 14 h 143"/>
                <a:gd name="T16" fmla="*/ 19 w 116"/>
                <a:gd name="T17" fmla="*/ 14 h 143"/>
                <a:gd name="T18" fmla="*/ 37 w 116"/>
                <a:gd name="T19" fmla="*/ 0 h 143"/>
                <a:gd name="T20" fmla="*/ 42 w 116"/>
                <a:gd name="T21" fmla="*/ 1 h 143"/>
                <a:gd name="T22" fmla="*/ 37 w 116"/>
                <a:gd name="T23" fmla="*/ 11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6"/>
                <a:gd name="T37" fmla="*/ 0 h 143"/>
                <a:gd name="T38" fmla="*/ 116 w 116"/>
                <a:gd name="T39" fmla="*/ 143 h 1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6" h="143">
                  <a:moveTo>
                    <a:pt x="102" y="31"/>
                  </a:moveTo>
                  <a:cubicBezTo>
                    <a:pt x="100" y="30"/>
                    <a:pt x="97" y="30"/>
                    <a:pt x="94" y="30"/>
                  </a:cubicBezTo>
                  <a:cubicBezTo>
                    <a:pt x="77" y="30"/>
                    <a:pt x="49" y="52"/>
                    <a:pt x="37" y="10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62" y="14"/>
                    <a:pt x="79" y="0"/>
                    <a:pt x="103" y="0"/>
                  </a:cubicBezTo>
                  <a:cubicBezTo>
                    <a:pt x="108" y="0"/>
                    <a:pt x="113" y="1"/>
                    <a:pt x="116" y="2"/>
                  </a:cubicBezTo>
                  <a:lnTo>
                    <a:pt x="102" y="31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8" name="Freeform 28"/>
            <p:cNvSpPr>
              <a:spLocks/>
            </p:cNvSpPr>
            <p:nvPr/>
          </p:nvSpPr>
          <p:spPr bwMode="gray">
            <a:xfrm>
              <a:off x="5316" y="4094"/>
              <a:ext cx="40" cy="67"/>
            </a:xfrm>
            <a:custGeom>
              <a:avLst/>
              <a:gdLst>
                <a:gd name="T0" fmla="*/ 36 w 111"/>
                <a:gd name="T1" fmla="*/ 24 h 187"/>
                <a:gd name="T2" fmla="*/ 20 w 111"/>
                <a:gd name="T3" fmla="*/ 24 h 187"/>
                <a:gd name="T4" fmla="*/ 14 w 111"/>
                <a:gd name="T5" fmla="*/ 51 h 187"/>
                <a:gd name="T6" fmla="*/ 14 w 111"/>
                <a:gd name="T7" fmla="*/ 53 h 187"/>
                <a:gd name="T8" fmla="*/ 19 w 111"/>
                <a:gd name="T9" fmla="*/ 59 h 187"/>
                <a:gd name="T10" fmla="*/ 25 w 111"/>
                <a:gd name="T11" fmla="*/ 58 h 187"/>
                <a:gd name="T12" fmla="*/ 23 w 111"/>
                <a:gd name="T13" fmla="*/ 66 h 187"/>
                <a:gd name="T14" fmla="*/ 17 w 111"/>
                <a:gd name="T15" fmla="*/ 67 h 187"/>
                <a:gd name="T16" fmla="*/ 3 w 111"/>
                <a:gd name="T17" fmla="*/ 54 h 187"/>
                <a:gd name="T18" fmla="*/ 4 w 111"/>
                <a:gd name="T19" fmla="*/ 51 h 187"/>
                <a:gd name="T20" fmla="*/ 10 w 111"/>
                <a:gd name="T21" fmla="*/ 24 h 187"/>
                <a:gd name="T22" fmla="*/ 0 w 111"/>
                <a:gd name="T23" fmla="*/ 24 h 187"/>
                <a:gd name="T24" fmla="*/ 2 w 111"/>
                <a:gd name="T25" fmla="*/ 16 h 187"/>
                <a:gd name="T26" fmla="*/ 12 w 111"/>
                <a:gd name="T27" fmla="*/ 16 h 187"/>
                <a:gd name="T28" fmla="*/ 14 w 111"/>
                <a:gd name="T29" fmla="*/ 5 h 187"/>
                <a:gd name="T30" fmla="*/ 26 w 111"/>
                <a:gd name="T31" fmla="*/ 0 h 187"/>
                <a:gd name="T32" fmla="*/ 22 w 111"/>
                <a:gd name="T33" fmla="*/ 16 h 187"/>
                <a:gd name="T34" fmla="*/ 40 w 111"/>
                <a:gd name="T35" fmla="*/ 16 h 187"/>
                <a:gd name="T36" fmla="*/ 36 w 111"/>
                <a:gd name="T37" fmla="*/ 24 h 1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187"/>
                <a:gd name="T59" fmla="*/ 111 w 111"/>
                <a:gd name="T60" fmla="*/ 187 h 1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187">
                  <a:moveTo>
                    <a:pt x="101" y="67"/>
                  </a:moveTo>
                  <a:cubicBezTo>
                    <a:pt x="56" y="67"/>
                    <a:pt x="56" y="67"/>
                    <a:pt x="56" y="67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38" y="144"/>
                    <a:pt x="38" y="147"/>
                    <a:pt x="38" y="149"/>
                  </a:cubicBezTo>
                  <a:cubicBezTo>
                    <a:pt x="37" y="160"/>
                    <a:pt x="44" y="164"/>
                    <a:pt x="54" y="164"/>
                  </a:cubicBezTo>
                  <a:cubicBezTo>
                    <a:pt x="59" y="164"/>
                    <a:pt x="66" y="163"/>
                    <a:pt x="70" y="161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0" y="186"/>
                    <a:pt x="51" y="187"/>
                    <a:pt x="46" y="187"/>
                  </a:cubicBezTo>
                  <a:cubicBezTo>
                    <a:pt x="24" y="187"/>
                    <a:pt x="8" y="174"/>
                    <a:pt x="9" y="151"/>
                  </a:cubicBezTo>
                  <a:cubicBezTo>
                    <a:pt x="10" y="148"/>
                    <a:pt x="10" y="145"/>
                    <a:pt x="10" y="14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01" y="67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9" name="Freeform 29"/>
            <p:cNvSpPr>
              <a:spLocks/>
            </p:cNvSpPr>
            <p:nvPr/>
          </p:nvSpPr>
          <p:spPr bwMode="gray">
            <a:xfrm>
              <a:off x="5353" y="4081"/>
              <a:ext cx="55" cy="80"/>
            </a:xfrm>
            <a:custGeom>
              <a:avLst/>
              <a:gdLst>
                <a:gd name="T0" fmla="*/ 54 w 155"/>
                <a:gd name="T1" fmla="*/ 46 h 222"/>
                <a:gd name="T2" fmla="*/ 46 w 155"/>
                <a:gd name="T3" fmla="*/ 80 h 222"/>
                <a:gd name="T4" fmla="*/ 36 w 155"/>
                <a:gd name="T5" fmla="*/ 80 h 222"/>
                <a:gd name="T6" fmla="*/ 44 w 155"/>
                <a:gd name="T7" fmla="*/ 45 h 222"/>
                <a:gd name="T8" fmla="*/ 44 w 155"/>
                <a:gd name="T9" fmla="*/ 43 h 222"/>
                <a:gd name="T10" fmla="*/ 38 w 155"/>
                <a:gd name="T11" fmla="*/ 36 h 222"/>
                <a:gd name="T12" fmla="*/ 13 w 155"/>
                <a:gd name="T13" fmla="*/ 66 h 222"/>
                <a:gd name="T14" fmla="*/ 10 w 155"/>
                <a:gd name="T15" fmla="*/ 80 h 222"/>
                <a:gd name="T16" fmla="*/ 0 w 155"/>
                <a:gd name="T17" fmla="*/ 80 h 222"/>
                <a:gd name="T18" fmla="*/ 18 w 155"/>
                <a:gd name="T19" fmla="*/ 0 h 222"/>
                <a:gd name="T20" fmla="*/ 28 w 155"/>
                <a:gd name="T21" fmla="*/ 0 h 222"/>
                <a:gd name="T22" fmla="*/ 19 w 155"/>
                <a:gd name="T23" fmla="*/ 40 h 222"/>
                <a:gd name="T24" fmla="*/ 19 w 155"/>
                <a:gd name="T25" fmla="*/ 40 h 222"/>
                <a:gd name="T26" fmla="*/ 40 w 155"/>
                <a:gd name="T27" fmla="*/ 28 h 222"/>
                <a:gd name="T28" fmla="*/ 54 w 155"/>
                <a:gd name="T29" fmla="*/ 42 h 222"/>
                <a:gd name="T30" fmla="*/ 54 w 155"/>
                <a:gd name="T31" fmla="*/ 46 h 2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5"/>
                <a:gd name="T49" fmla="*/ 0 h 222"/>
                <a:gd name="T50" fmla="*/ 155 w 155"/>
                <a:gd name="T51" fmla="*/ 222 h 2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5" h="222">
                  <a:moveTo>
                    <a:pt x="152" y="127"/>
                  </a:moveTo>
                  <a:cubicBezTo>
                    <a:pt x="130" y="222"/>
                    <a:pt x="130" y="222"/>
                    <a:pt x="130" y="222"/>
                  </a:cubicBezTo>
                  <a:cubicBezTo>
                    <a:pt x="102" y="222"/>
                    <a:pt x="102" y="222"/>
                    <a:pt x="102" y="222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23"/>
                    <a:pt x="125" y="121"/>
                    <a:pt x="125" y="119"/>
                  </a:cubicBezTo>
                  <a:cubicBezTo>
                    <a:pt x="126" y="108"/>
                    <a:pt x="118" y="101"/>
                    <a:pt x="107" y="101"/>
                  </a:cubicBezTo>
                  <a:cubicBezTo>
                    <a:pt x="66" y="101"/>
                    <a:pt x="45" y="148"/>
                    <a:pt x="37" y="182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67" y="89"/>
                    <a:pt x="87" y="77"/>
                    <a:pt x="112" y="77"/>
                  </a:cubicBezTo>
                  <a:cubicBezTo>
                    <a:pt x="136" y="77"/>
                    <a:pt x="155" y="92"/>
                    <a:pt x="153" y="117"/>
                  </a:cubicBezTo>
                  <a:cubicBezTo>
                    <a:pt x="153" y="120"/>
                    <a:pt x="153" y="124"/>
                    <a:pt x="152" y="127"/>
                  </a:cubicBezTo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0" name="Freeform 30"/>
            <p:cNvSpPr>
              <a:spLocks noEditPoints="1"/>
            </p:cNvSpPr>
            <p:nvPr/>
          </p:nvSpPr>
          <p:spPr bwMode="gray">
            <a:xfrm>
              <a:off x="5412" y="4108"/>
              <a:ext cx="50" cy="53"/>
            </a:xfrm>
            <a:custGeom>
              <a:avLst/>
              <a:gdLst>
                <a:gd name="T0" fmla="*/ 49 w 139"/>
                <a:gd name="T1" fmla="*/ 17 h 147"/>
                <a:gd name="T2" fmla="*/ 14 w 139"/>
                <a:gd name="T3" fmla="*/ 35 h 147"/>
                <a:gd name="T4" fmla="*/ 11 w 139"/>
                <a:gd name="T5" fmla="*/ 35 h 147"/>
                <a:gd name="T6" fmla="*/ 23 w 139"/>
                <a:gd name="T7" fmla="*/ 44 h 147"/>
                <a:gd name="T8" fmla="*/ 40 w 139"/>
                <a:gd name="T9" fmla="*/ 39 h 147"/>
                <a:gd name="T10" fmla="*/ 37 w 139"/>
                <a:gd name="T11" fmla="*/ 49 h 147"/>
                <a:gd name="T12" fmla="*/ 22 w 139"/>
                <a:gd name="T13" fmla="*/ 53 h 147"/>
                <a:gd name="T14" fmla="*/ 1 w 139"/>
                <a:gd name="T15" fmla="*/ 32 h 147"/>
                <a:gd name="T16" fmla="*/ 1 w 139"/>
                <a:gd name="T17" fmla="*/ 27 h 147"/>
                <a:gd name="T18" fmla="*/ 34 w 139"/>
                <a:gd name="T19" fmla="*/ 0 h 147"/>
                <a:gd name="T20" fmla="*/ 50 w 139"/>
                <a:gd name="T21" fmla="*/ 14 h 147"/>
                <a:gd name="T22" fmla="*/ 49 w 139"/>
                <a:gd name="T23" fmla="*/ 17 h 147"/>
                <a:gd name="T24" fmla="*/ 33 w 139"/>
                <a:gd name="T25" fmla="*/ 9 h 147"/>
                <a:gd name="T26" fmla="*/ 12 w 139"/>
                <a:gd name="T27" fmla="*/ 26 h 147"/>
                <a:gd name="T28" fmla="*/ 14 w 139"/>
                <a:gd name="T29" fmla="*/ 26 h 147"/>
                <a:gd name="T30" fmla="*/ 39 w 139"/>
                <a:gd name="T31" fmla="*/ 17 h 147"/>
                <a:gd name="T32" fmla="*/ 39 w 139"/>
                <a:gd name="T33" fmla="*/ 15 h 147"/>
                <a:gd name="T34" fmla="*/ 33 w 139"/>
                <a:gd name="T35" fmla="*/ 9 h 1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9"/>
                <a:gd name="T55" fmla="*/ 0 h 147"/>
                <a:gd name="T56" fmla="*/ 139 w 139"/>
                <a:gd name="T57" fmla="*/ 147 h 1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9" h="147">
                  <a:moveTo>
                    <a:pt x="137" y="48"/>
                  </a:moveTo>
                  <a:cubicBezTo>
                    <a:pt x="128" y="82"/>
                    <a:pt x="89" y="96"/>
                    <a:pt x="38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3" y="112"/>
                    <a:pt x="43" y="122"/>
                    <a:pt x="64" y="122"/>
                  </a:cubicBezTo>
                  <a:cubicBezTo>
                    <a:pt x="80" y="122"/>
                    <a:pt x="97" y="117"/>
                    <a:pt x="110" y="108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90" y="144"/>
                    <a:pt x="74" y="147"/>
                    <a:pt x="61" y="147"/>
                  </a:cubicBezTo>
                  <a:cubicBezTo>
                    <a:pt x="22" y="147"/>
                    <a:pt x="0" y="124"/>
                    <a:pt x="2" y="89"/>
                  </a:cubicBezTo>
                  <a:cubicBezTo>
                    <a:pt x="2" y="84"/>
                    <a:pt x="3" y="79"/>
                    <a:pt x="4" y="74"/>
                  </a:cubicBezTo>
                  <a:cubicBezTo>
                    <a:pt x="14" y="34"/>
                    <a:pt x="53" y="0"/>
                    <a:pt x="94" y="0"/>
                  </a:cubicBezTo>
                  <a:cubicBezTo>
                    <a:pt x="121" y="0"/>
                    <a:pt x="139" y="15"/>
                    <a:pt x="138" y="38"/>
                  </a:cubicBezTo>
                  <a:cubicBezTo>
                    <a:pt x="138" y="42"/>
                    <a:pt x="138" y="45"/>
                    <a:pt x="137" y="48"/>
                  </a:cubicBezTo>
                  <a:moveTo>
                    <a:pt x="91" y="25"/>
                  </a:moveTo>
                  <a:cubicBezTo>
                    <a:pt x="68" y="25"/>
                    <a:pt x="42" y="45"/>
                    <a:pt x="34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80" y="73"/>
                    <a:pt x="105" y="63"/>
                    <a:pt x="109" y="47"/>
                  </a:cubicBezTo>
                  <a:cubicBezTo>
                    <a:pt x="109" y="45"/>
                    <a:pt x="109" y="44"/>
                    <a:pt x="109" y="42"/>
                  </a:cubicBezTo>
                  <a:cubicBezTo>
                    <a:pt x="110" y="32"/>
                    <a:pt x="103" y="25"/>
                    <a:pt x="91" y="25"/>
                  </a:cubicBezTo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1" name="Freeform 31"/>
            <p:cNvSpPr>
              <a:spLocks/>
            </p:cNvSpPr>
            <p:nvPr/>
          </p:nvSpPr>
          <p:spPr bwMode="gray">
            <a:xfrm>
              <a:off x="5462" y="4109"/>
              <a:ext cx="42" cy="52"/>
            </a:xfrm>
            <a:custGeom>
              <a:avLst/>
              <a:gdLst>
                <a:gd name="T0" fmla="*/ 37 w 116"/>
                <a:gd name="T1" fmla="*/ 11 h 143"/>
                <a:gd name="T2" fmla="*/ 34 w 116"/>
                <a:gd name="T3" fmla="*/ 11 h 143"/>
                <a:gd name="T4" fmla="*/ 14 w 116"/>
                <a:gd name="T5" fmla="*/ 37 h 143"/>
                <a:gd name="T6" fmla="*/ 10 w 116"/>
                <a:gd name="T7" fmla="*/ 52 h 143"/>
                <a:gd name="T8" fmla="*/ 0 w 116"/>
                <a:gd name="T9" fmla="*/ 52 h 143"/>
                <a:gd name="T10" fmla="*/ 12 w 116"/>
                <a:gd name="T11" fmla="*/ 1 h 143"/>
                <a:gd name="T12" fmla="*/ 22 w 116"/>
                <a:gd name="T13" fmla="*/ 1 h 143"/>
                <a:gd name="T14" fmla="*/ 19 w 116"/>
                <a:gd name="T15" fmla="*/ 14 h 143"/>
                <a:gd name="T16" fmla="*/ 19 w 116"/>
                <a:gd name="T17" fmla="*/ 14 h 143"/>
                <a:gd name="T18" fmla="*/ 38 w 116"/>
                <a:gd name="T19" fmla="*/ 0 h 143"/>
                <a:gd name="T20" fmla="*/ 42 w 116"/>
                <a:gd name="T21" fmla="*/ 1 h 143"/>
                <a:gd name="T22" fmla="*/ 37 w 116"/>
                <a:gd name="T23" fmla="*/ 11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6"/>
                <a:gd name="T37" fmla="*/ 0 h 143"/>
                <a:gd name="T38" fmla="*/ 116 w 116"/>
                <a:gd name="T39" fmla="*/ 143 h 1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6" h="143">
                  <a:moveTo>
                    <a:pt x="102" y="31"/>
                  </a:moveTo>
                  <a:cubicBezTo>
                    <a:pt x="100" y="30"/>
                    <a:pt x="97" y="30"/>
                    <a:pt x="94" y="30"/>
                  </a:cubicBezTo>
                  <a:cubicBezTo>
                    <a:pt x="77" y="30"/>
                    <a:pt x="49" y="52"/>
                    <a:pt x="38" y="10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62" y="14"/>
                    <a:pt x="79" y="0"/>
                    <a:pt x="104" y="0"/>
                  </a:cubicBezTo>
                  <a:cubicBezTo>
                    <a:pt x="109" y="0"/>
                    <a:pt x="113" y="1"/>
                    <a:pt x="116" y="2"/>
                  </a:cubicBezTo>
                  <a:lnTo>
                    <a:pt x="102" y="31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2" name="Freeform 32"/>
            <p:cNvSpPr>
              <a:spLocks/>
            </p:cNvSpPr>
            <p:nvPr/>
          </p:nvSpPr>
          <p:spPr bwMode="gray">
            <a:xfrm>
              <a:off x="5410" y="3790"/>
              <a:ext cx="59" cy="108"/>
            </a:xfrm>
            <a:custGeom>
              <a:avLst/>
              <a:gdLst>
                <a:gd name="T0" fmla="*/ 21 w 164"/>
                <a:gd name="T1" fmla="*/ 17 h 301"/>
                <a:gd name="T2" fmla="*/ 0 w 164"/>
                <a:gd name="T3" fmla="*/ 108 h 301"/>
                <a:gd name="T4" fmla="*/ 35 w 164"/>
                <a:gd name="T5" fmla="*/ 108 h 301"/>
                <a:gd name="T6" fmla="*/ 59 w 164"/>
                <a:gd name="T7" fmla="*/ 0 h 301"/>
                <a:gd name="T8" fmla="*/ 41 w 164"/>
                <a:gd name="T9" fmla="*/ 0 h 301"/>
                <a:gd name="T10" fmla="*/ 21 w 164"/>
                <a:gd name="T11" fmla="*/ 17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1"/>
                <a:gd name="T20" fmla="*/ 164 w 164"/>
                <a:gd name="T21" fmla="*/ 301 h 3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1">
                  <a:moveTo>
                    <a:pt x="57" y="48"/>
                  </a:moveTo>
                  <a:cubicBezTo>
                    <a:pt x="0" y="301"/>
                    <a:pt x="0" y="301"/>
                    <a:pt x="0" y="301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86" y="1"/>
                    <a:pt x="63" y="21"/>
                    <a:pt x="57" y="48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3" name="Freeform 33"/>
            <p:cNvSpPr>
              <a:spLocks/>
            </p:cNvSpPr>
            <p:nvPr/>
          </p:nvSpPr>
          <p:spPr bwMode="gray">
            <a:xfrm>
              <a:off x="5057" y="3787"/>
              <a:ext cx="98" cy="113"/>
            </a:xfrm>
            <a:custGeom>
              <a:avLst/>
              <a:gdLst>
                <a:gd name="T0" fmla="*/ 92 w 275"/>
                <a:gd name="T1" fmla="*/ 33 h 315"/>
                <a:gd name="T2" fmla="*/ 67 w 275"/>
                <a:gd name="T3" fmla="*/ 26 h 315"/>
                <a:gd name="T4" fmla="*/ 34 w 275"/>
                <a:gd name="T5" fmla="*/ 61 h 315"/>
                <a:gd name="T6" fmla="*/ 57 w 275"/>
                <a:gd name="T7" fmla="*/ 86 h 315"/>
                <a:gd name="T8" fmla="*/ 81 w 275"/>
                <a:gd name="T9" fmla="*/ 79 h 315"/>
                <a:gd name="T10" fmla="*/ 89 w 275"/>
                <a:gd name="T11" fmla="*/ 101 h 315"/>
                <a:gd name="T12" fmla="*/ 45 w 275"/>
                <a:gd name="T13" fmla="*/ 113 h 315"/>
                <a:gd name="T14" fmla="*/ 0 w 275"/>
                <a:gd name="T15" fmla="*/ 63 h 315"/>
                <a:gd name="T16" fmla="*/ 67 w 275"/>
                <a:gd name="T17" fmla="*/ 0 h 315"/>
                <a:gd name="T18" fmla="*/ 98 w 275"/>
                <a:gd name="T19" fmla="*/ 6 h 315"/>
                <a:gd name="T20" fmla="*/ 92 w 275"/>
                <a:gd name="T21" fmla="*/ 33 h 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5"/>
                <a:gd name="T34" fmla="*/ 0 h 315"/>
                <a:gd name="T35" fmla="*/ 275 w 275"/>
                <a:gd name="T36" fmla="*/ 315 h 3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5" h="315">
                  <a:moveTo>
                    <a:pt x="257" y="92"/>
                  </a:moveTo>
                  <a:cubicBezTo>
                    <a:pt x="233" y="78"/>
                    <a:pt x="212" y="73"/>
                    <a:pt x="187" y="73"/>
                  </a:cubicBezTo>
                  <a:cubicBezTo>
                    <a:pt x="139" y="73"/>
                    <a:pt x="96" y="105"/>
                    <a:pt x="96" y="170"/>
                  </a:cubicBezTo>
                  <a:cubicBezTo>
                    <a:pt x="96" y="214"/>
                    <a:pt x="119" y="239"/>
                    <a:pt x="159" y="239"/>
                  </a:cubicBezTo>
                  <a:cubicBezTo>
                    <a:pt x="189" y="239"/>
                    <a:pt x="212" y="230"/>
                    <a:pt x="228" y="220"/>
                  </a:cubicBezTo>
                  <a:cubicBezTo>
                    <a:pt x="249" y="281"/>
                    <a:pt x="249" y="281"/>
                    <a:pt x="249" y="281"/>
                  </a:cubicBezTo>
                  <a:cubicBezTo>
                    <a:pt x="227" y="296"/>
                    <a:pt x="185" y="315"/>
                    <a:pt x="127" y="315"/>
                  </a:cubicBezTo>
                  <a:cubicBezTo>
                    <a:pt x="39" y="315"/>
                    <a:pt x="0" y="250"/>
                    <a:pt x="0" y="177"/>
                  </a:cubicBezTo>
                  <a:cubicBezTo>
                    <a:pt x="0" y="87"/>
                    <a:pt x="62" y="0"/>
                    <a:pt x="188" y="0"/>
                  </a:cubicBezTo>
                  <a:cubicBezTo>
                    <a:pt x="231" y="0"/>
                    <a:pt x="253" y="7"/>
                    <a:pt x="275" y="16"/>
                  </a:cubicBezTo>
                  <a:lnTo>
                    <a:pt x="257" y="92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4" name="Freeform 34"/>
            <p:cNvSpPr>
              <a:spLocks/>
            </p:cNvSpPr>
            <p:nvPr/>
          </p:nvSpPr>
          <p:spPr bwMode="gray">
            <a:xfrm>
              <a:off x="4863" y="3779"/>
              <a:ext cx="65" cy="119"/>
            </a:xfrm>
            <a:custGeom>
              <a:avLst/>
              <a:gdLst>
                <a:gd name="T0" fmla="*/ 45 w 181"/>
                <a:gd name="T1" fmla="*/ 0 h 330"/>
                <a:gd name="T2" fmla="*/ 23 w 181"/>
                <a:gd name="T3" fmla="*/ 18 h 330"/>
                <a:gd name="T4" fmla="*/ 23 w 181"/>
                <a:gd name="T5" fmla="*/ 18 h 330"/>
                <a:gd name="T6" fmla="*/ 0 w 181"/>
                <a:gd name="T7" fmla="*/ 119 h 330"/>
                <a:gd name="T8" fmla="*/ 38 w 181"/>
                <a:gd name="T9" fmla="*/ 119 h 330"/>
                <a:gd name="T10" fmla="*/ 65 w 181"/>
                <a:gd name="T11" fmla="*/ 0 h 330"/>
                <a:gd name="T12" fmla="*/ 45 w 181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330"/>
                <a:gd name="T23" fmla="*/ 181 w 181"/>
                <a:gd name="T24" fmla="*/ 330 h 3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330">
                  <a:moveTo>
                    <a:pt x="126" y="0"/>
                  </a:moveTo>
                  <a:cubicBezTo>
                    <a:pt x="96" y="0"/>
                    <a:pt x="71" y="21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05" y="330"/>
                    <a:pt x="105" y="330"/>
                    <a:pt x="105" y="33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26" y="0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5" name="Freeform 35"/>
            <p:cNvSpPr>
              <a:spLocks/>
            </p:cNvSpPr>
            <p:nvPr/>
          </p:nvSpPr>
          <p:spPr bwMode="gray">
            <a:xfrm>
              <a:off x="4832" y="3739"/>
              <a:ext cx="165" cy="30"/>
            </a:xfrm>
            <a:custGeom>
              <a:avLst/>
              <a:gdLst>
                <a:gd name="T0" fmla="*/ 141 w 462"/>
                <a:gd name="T1" fmla="*/ 30 h 84"/>
                <a:gd name="T2" fmla="*/ 163 w 462"/>
                <a:gd name="T3" fmla="*/ 13 h 84"/>
                <a:gd name="T4" fmla="*/ 163 w 462"/>
                <a:gd name="T5" fmla="*/ 11 h 84"/>
                <a:gd name="T6" fmla="*/ 165 w 462"/>
                <a:gd name="T7" fmla="*/ 0 h 84"/>
                <a:gd name="T8" fmla="*/ 24 w 462"/>
                <a:gd name="T9" fmla="*/ 0 h 84"/>
                <a:gd name="T10" fmla="*/ 24 w 462"/>
                <a:gd name="T11" fmla="*/ 0 h 84"/>
                <a:gd name="T12" fmla="*/ 24 w 462"/>
                <a:gd name="T13" fmla="*/ 0 h 84"/>
                <a:gd name="T14" fmla="*/ 3 w 462"/>
                <a:gd name="T15" fmla="*/ 17 h 84"/>
                <a:gd name="T16" fmla="*/ 0 w 462"/>
                <a:gd name="T17" fmla="*/ 30 h 84"/>
                <a:gd name="T18" fmla="*/ 141 w 462"/>
                <a:gd name="T19" fmla="*/ 30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2"/>
                <a:gd name="T31" fmla="*/ 0 h 84"/>
                <a:gd name="T32" fmla="*/ 462 w 462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2" h="84">
                  <a:moveTo>
                    <a:pt x="395" y="84"/>
                  </a:moveTo>
                  <a:cubicBezTo>
                    <a:pt x="424" y="84"/>
                    <a:pt x="449" y="63"/>
                    <a:pt x="455" y="35"/>
                  </a:cubicBezTo>
                  <a:cubicBezTo>
                    <a:pt x="456" y="30"/>
                    <a:pt x="456" y="30"/>
                    <a:pt x="456" y="3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8" y="0"/>
                    <a:pt x="13" y="21"/>
                    <a:pt x="7" y="49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395" y="84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6" name="Freeform 36"/>
            <p:cNvSpPr>
              <a:spLocks/>
            </p:cNvSpPr>
            <p:nvPr/>
          </p:nvSpPr>
          <p:spPr bwMode="gray">
            <a:xfrm>
              <a:off x="5284" y="3787"/>
              <a:ext cx="120" cy="111"/>
            </a:xfrm>
            <a:custGeom>
              <a:avLst/>
              <a:gdLst>
                <a:gd name="T0" fmla="*/ 91 w 334"/>
                <a:gd name="T1" fmla="*/ 0 h 308"/>
                <a:gd name="T2" fmla="*/ 51 w 334"/>
                <a:gd name="T3" fmla="*/ 23 h 308"/>
                <a:gd name="T4" fmla="*/ 50 w 334"/>
                <a:gd name="T5" fmla="*/ 23 h 308"/>
                <a:gd name="T6" fmla="*/ 51 w 334"/>
                <a:gd name="T7" fmla="*/ 17 h 308"/>
                <a:gd name="T8" fmla="*/ 31 w 334"/>
                <a:gd name="T9" fmla="*/ 3 h 308"/>
                <a:gd name="T10" fmla="*/ 24 w 334"/>
                <a:gd name="T11" fmla="*/ 3 h 308"/>
                <a:gd name="T12" fmla="*/ 0 w 334"/>
                <a:gd name="T13" fmla="*/ 111 h 308"/>
                <a:gd name="T14" fmla="*/ 35 w 334"/>
                <a:gd name="T15" fmla="*/ 111 h 308"/>
                <a:gd name="T16" fmla="*/ 43 w 334"/>
                <a:gd name="T17" fmla="*/ 73 h 308"/>
                <a:gd name="T18" fmla="*/ 75 w 334"/>
                <a:gd name="T19" fmla="*/ 30 h 308"/>
                <a:gd name="T20" fmla="*/ 83 w 334"/>
                <a:gd name="T21" fmla="*/ 38 h 308"/>
                <a:gd name="T22" fmla="*/ 82 w 334"/>
                <a:gd name="T23" fmla="*/ 47 h 308"/>
                <a:gd name="T24" fmla="*/ 68 w 334"/>
                <a:gd name="T25" fmla="*/ 111 h 308"/>
                <a:gd name="T26" fmla="*/ 103 w 334"/>
                <a:gd name="T27" fmla="*/ 111 h 308"/>
                <a:gd name="T28" fmla="*/ 117 w 334"/>
                <a:gd name="T29" fmla="*/ 46 h 308"/>
                <a:gd name="T30" fmla="*/ 120 w 334"/>
                <a:gd name="T31" fmla="*/ 28 h 308"/>
                <a:gd name="T32" fmla="*/ 91 w 334"/>
                <a:gd name="T33" fmla="*/ 0 h 3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4"/>
                <a:gd name="T52" fmla="*/ 0 h 308"/>
                <a:gd name="T53" fmla="*/ 334 w 334"/>
                <a:gd name="T54" fmla="*/ 308 h 3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4" h="308">
                  <a:moveTo>
                    <a:pt x="254" y="0"/>
                  </a:moveTo>
                  <a:cubicBezTo>
                    <a:pt x="203" y="0"/>
                    <a:pt x="165" y="33"/>
                    <a:pt x="141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39" y="12"/>
                    <a:pt x="124" y="7"/>
                    <a:pt x="85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7" y="308"/>
                    <a:pt x="97" y="308"/>
                    <a:pt x="97" y="308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42" y="98"/>
                    <a:pt x="186" y="83"/>
                    <a:pt x="208" y="83"/>
                  </a:cubicBezTo>
                  <a:cubicBezTo>
                    <a:pt x="223" y="83"/>
                    <a:pt x="231" y="91"/>
                    <a:pt x="231" y="105"/>
                  </a:cubicBezTo>
                  <a:cubicBezTo>
                    <a:pt x="231" y="109"/>
                    <a:pt x="231" y="119"/>
                    <a:pt x="229" y="130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327" y="127"/>
                    <a:pt x="327" y="127"/>
                    <a:pt x="327" y="127"/>
                  </a:cubicBezTo>
                  <a:cubicBezTo>
                    <a:pt x="331" y="109"/>
                    <a:pt x="334" y="91"/>
                    <a:pt x="334" y="77"/>
                  </a:cubicBezTo>
                  <a:cubicBezTo>
                    <a:pt x="332" y="25"/>
                    <a:pt x="302" y="0"/>
                    <a:pt x="254" y="0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7" name="Freeform 37"/>
            <p:cNvSpPr>
              <a:spLocks/>
            </p:cNvSpPr>
            <p:nvPr/>
          </p:nvSpPr>
          <p:spPr bwMode="gray">
            <a:xfrm>
              <a:off x="5439" y="3739"/>
              <a:ext cx="42" cy="30"/>
            </a:xfrm>
            <a:custGeom>
              <a:avLst/>
              <a:gdLst>
                <a:gd name="T0" fmla="*/ 39 w 115"/>
                <a:gd name="T1" fmla="*/ 13 h 84"/>
                <a:gd name="T2" fmla="*/ 42 w 115"/>
                <a:gd name="T3" fmla="*/ 0 h 84"/>
                <a:gd name="T4" fmla="*/ 7 w 115"/>
                <a:gd name="T5" fmla="*/ 0 h 84"/>
                <a:gd name="T6" fmla="*/ 0 w 115"/>
                <a:gd name="T7" fmla="*/ 30 h 84"/>
                <a:gd name="T8" fmla="*/ 18 w 115"/>
                <a:gd name="T9" fmla="*/ 30 h 84"/>
                <a:gd name="T10" fmla="*/ 39 w 115"/>
                <a:gd name="T11" fmla="*/ 13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84"/>
                <a:gd name="T20" fmla="*/ 115 w 11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84">
                  <a:moveTo>
                    <a:pt x="107" y="36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7" y="83"/>
                    <a:pt x="101" y="63"/>
                    <a:pt x="107" y="36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8" name="Freeform 38"/>
            <p:cNvSpPr>
              <a:spLocks noEditPoints="1"/>
            </p:cNvSpPr>
            <p:nvPr/>
          </p:nvSpPr>
          <p:spPr bwMode="gray">
            <a:xfrm>
              <a:off x="4938" y="3787"/>
              <a:ext cx="105" cy="113"/>
            </a:xfrm>
            <a:custGeom>
              <a:avLst/>
              <a:gdLst>
                <a:gd name="T0" fmla="*/ 75 w 292"/>
                <a:gd name="T1" fmla="*/ 37 h 315"/>
                <a:gd name="T2" fmla="*/ 73 w 292"/>
                <a:gd name="T3" fmla="*/ 46 h 315"/>
                <a:gd name="T4" fmla="*/ 37 w 292"/>
                <a:gd name="T5" fmla="*/ 46 h 315"/>
                <a:gd name="T6" fmla="*/ 59 w 292"/>
                <a:gd name="T7" fmla="*/ 25 h 315"/>
                <a:gd name="T8" fmla="*/ 75 w 292"/>
                <a:gd name="T9" fmla="*/ 37 h 315"/>
                <a:gd name="T10" fmla="*/ 105 w 292"/>
                <a:gd name="T11" fmla="*/ 37 h 315"/>
                <a:gd name="T12" fmla="*/ 63 w 292"/>
                <a:gd name="T13" fmla="*/ 0 h 315"/>
                <a:gd name="T14" fmla="*/ 0 w 292"/>
                <a:gd name="T15" fmla="*/ 67 h 315"/>
                <a:gd name="T16" fmla="*/ 46 w 292"/>
                <a:gd name="T17" fmla="*/ 113 h 315"/>
                <a:gd name="T18" fmla="*/ 93 w 292"/>
                <a:gd name="T19" fmla="*/ 100 h 315"/>
                <a:gd name="T20" fmla="*/ 85 w 292"/>
                <a:gd name="T21" fmla="*/ 79 h 315"/>
                <a:gd name="T22" fmla="*/ 55 w 292"/>
                <a:gd name="T23" fmla="*/ 86 h 315"/>
                <a:gd name="T24" fmla="*/ 34 w 292"/>
                <a:gd name="T25" fmla="*/ 66 h 315"/>
                <a:gd name="T26" fmla="*/ 100 w 292"/>
                <a:gd name="T27" fmla="*/ 66 h 315"/>
                <a:gd name="T28" fmla="*/ 105 w 292"/>
                <a:gd name="T29" fmla="*/ 37 h 3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2"/>
                <a:gd name="T46" fmla="*/ 0 h 315"/>
                <a:gd name="T47" fmla="*/ 292 w 292"/>
                <a:gd name="T48" fmla="*/ 315 h 3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2" h="315">
                  <a:moveTo>
                    <a:pt x="209" y="102"/>
                  </a:moveTo>
                  <a:cubicBezTo>
                    <a:pt x="208" y="107"/>
                    <a:pt x="208" y="111"/>
                    <a:pt x="204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14" y="87"/>
                    <a:pt x="136" y="68"/>
                    <a:pt x="165" y="69"/>
                  </a:cubicBezTo>
                  <a:cubicBezTo>
                    <a:pt x="192" y="69"/>
                    <a:pt x="210" y="79"/>
                    <a:pt x="209" y="102"/>
                  </a:cubicBezTo>
                  <a:moveTo>
                    <a:pt x="292" y="102"/>
                  </a:moveTo>
                  <a:cubicBezTo>
                    <a:pt x="292" y="41"/>
                    <a:pt x="251" y="0"/>
                    <a:pt x="176" y="0"/>
                  </a:cubicBezTo>
                  <a:cubicBezTo>
                    <a:pt x="74" y="0"/>
                    <a:pt x="0" y="83"/>
                    <a:pt x="0" y="186"/>
                  </a:cubicBezTo>
                  <a:cubicBezTo>
                    <a:pt x="0" y="257"/>
                    <a:pt x="44" y="315"/>
                    <a:pt x="129" y="315"/>
                  </a:cubicBezTo>
                  <a:cubicBezTo>
                    <a:pt x="177" y="315"/>
                    <a:pt x="217" y="302"/>
                    <a:pt x="259" y="280"/>
                  </a:cubicBezTo>
                  <a:cubicBezTo>
                    <a:pt x="237" y="220"/>
                    <a:pt x="237" y="220"/>
                    <a:pt x="237" y="220"/>
                  </a:cubicBezTo>
                  <a:cubicBezTo>
                    <a:pt x="206" y="234"/>
                    <a:pt x="183" y="240"/>
                    <a:pt x="154" y="240"/>
                  </a:cubicBezTo>
                  <a:cubicBezTo>
                    <a:pt x="120" y="240"/>
                    <a:pt x="91" y="222"/>
                    <a:pt x="94" y="183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7" y="153"/>
                    <a:pt x="292" y="125"/>
                    <a:pt x="292" y="102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9" name="Freeform 39"/>
            <p:cNvSpPr>
              <a:spLocks/>
            </p:cNvSpPr>
            <p:nvPr/>
          </p:nvSpPr>
          <p:spPr bwMode="gray">
            <a:xfrm>
              <a:off x="5155" y="3738"/>
              <a:ext cx="121" cy="159"/>
            </a:xfrm>
            <a:custGeom>
              <a:avLst/>
              <a:gdLst>
                <a:gd name="T0" fmla="*/ 95 w 337"/>
                <a:gd name="T1" fmla="*/ 48 h 442"/>
                <a:gd name="T2" fmla="*/ 53 w 337"/>
                <a:gd name="T3" fmla="*/ 70 h 442"/>
                <a:gd name="T4" fmla="*/ 53 w 337"/>
                <a:gd name="T5" fmla="*/ 70 h 442"/>
                <a:gd name="T6" fmla="*/ 61 w 337"/>
                <a:gd name="T7" fmla="*/ 43 h 442"/>
                <a:gd name="T8" fmla="*/ 72 w 337"/>
                <a:gd name="T9" fmla="*/ 0 h 442"/>
                <a:gd name="T10" fmla="*/ 55 w 337"/>
                <a:gd name="T11" fmla="*/ 0 h 442"/>
                <a:gd name="T12" fmla="*/ 55 w 337"/>
                <a:gd name="T13" fmla="*/ 0 h 442"/>
                <a:gd name="T14" fmla="*/ 33 w 337"/>
                <a:gd name="T15" fmla="*/ 18 h 442"/>
                <a:gd name="T16" fmla="*/ 33 w 337"/>
                <a:gd name="T17" fmla="*/ 18 h 442"/>
                <a:gd name="T18" fmla="*/ 0 w 337"/>
                <a:gd name="T19" fmla="*/ 159 h 442"/>
                <a:gd name="T20" fmla="*/ 35 w 337"/>
                <a:gd name="T21" fmla="*/ 159 h 442"/>
                <a:gd name="T22" fmla="*/ 44 w 337"/>
                <a:gd name="T23" fmla="*/ 118 h 442"/>
                <a:gd name="T24" fmla="*/ 77 w 337"/>
                <a:gd name="T25" fmla="*/ 78 h 442"/>
                <a:gd name="T26" fmla="*/ 85 w 337"/>
                <a:gd name="T27" fmla="*/ 86 h 442"/>
                <a:gd name="T28" fmla="*/ 83 w 337"/>
                <a:gd name="T29" fmla="*/ 95 h 442"/>
                <a:gd name="T30" fmla="*/ 69 w 337"/>
                <a:gd name="T31" fmla="*/ 159 h 442"/>
                <a:gd name="T32" fmla="*/ 104 w 337"/>
                <a:gd name="T33" fmla="*/ 159 h 442"/>
                <a:gd name="T34" fmla="*/ 115 w 337"/>
                <a:gd name="T35" fmla="*/ 112 h 442"/>
                <a:gd name="T36" fmla="*/ 121 w 337"/>
                <a:gd name="T37" fmla="*/ 73 h 442"/>
                <a:gd name="T38" fmla="*/ 95 w 337"/>
                <a:gd name="T39" fmla="*/ 48 h 4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7"/>
                <a:gd name="T61" fmla="*/ 0 h 442"/>
                <a:gd name="T62" fmla="*/ 337 w 337"/>
                <a:gd name="T63" fmla="*/ 442 h 4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7" h="442">
                  <a:moveTo>
                    <a:pt x="265" y="134"/>
                  </a:moveTo>
                  <a:cubicBezTo>
                    <a:pt x="215" y="134"/>
                    <a:pt x="178" y="163"/>
                    <a:pt x="149" y="195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55" y="174"/>
                    <a:pt x="164" y="145"/>
                    <a:pt x="170" y="119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23" y="0"/>
                    <a:pt x="98" y="21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98" y="442"/>
                    <a:pt x="98" y="442"/>
                    <a:pt x="98" y="442"/>
                  </a:cubicBezTo>
                  <a:cubicBezTo>
                    <a:pt x="123" y="329"/>
                    <a:pt x="123" y="329"/>
                    <a:pt x="123" y="329"/>
                  </a:cubicBezTo>
                  <a:cubicBezTo>
                    <a:pt x="144" y="232"/>
                    <a:pt x="195" y="216"/>
                    <a:pt x="215" y="216"/>
                  </a:cubicBezTo>
                  <a:cubicBezTo>
                    <a:pt x="231" y="216"/>
                    <a:pt x="236" y="226"/>
                    <a:pt x="236" y="238"/>
                  </a:cubicBezTo>
                  <a:cubicBezTo>
                    <a:pt x="236" y="244"/>
                    <a:pt x="235" y="253"/>
                    <a:pt x="232" y="264"/>
                  </a:cubicBezTo>
                  <a:cubicBezTo>
                    <a:pt x="192" y="442"/>
                    <a:pt x="192" y="442"/>
                    <a:pt x="192" y="442"/>
                  </a:cubicBezTo>
                  <a:cubicBezTo>
                    <a:pt x="290" y="442"/>
                    <a:pt x="290" y="442"/>
                    <a:pt x="290" y="442"/>
                  </a:cubicBezTo>
                  <a:cubicBezTo>
                    <a:pt x="320" y="310"/>
                    <a:pt x="320" y="310"/>
                    <a:pt x="320" y="310"/>
                  </a:cubicBezTo>
                  <a:cubicBezTo>
                    <a:pt x="329" y="271"/>
                    <a:pt x="337" y="230"/>
                    <a:pt x="337" y="204"/>
                  </a:cubicBezTo>
                  <a:cubicBezTo>
                    <a:pt x="337" y="155"/>
                    <a:pt x="308" y="134"/>
                    <a:pt x="265" y="134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0" name="Freeform 40"/>
            <p:cNvSpPr>
              <a:spLocks noEditPoints="1"/>
            </p:cNvSpPr>
            <p:nvPr/>
          </p:nvSpPr>
          <p:spPr bwMode="gray">
            <a:xfrm>
              <a:off x="5462" y="3789"/>
              <a:ext cx="130" cy="152"/>
            </a:xfrm>
            <a:custGeom>
              <a:avLst/>
              <a:gdLst>
                <a:gd name="T0" fmla="*/ 74 w 363"/>
                <a:gd name="T1" fmla="*/ 0 h 423"/>
                <a:gd name="T2" fmla="*/ 34 w 363"/>
                <a:gd name="T3" fmla="*/ 0 h 423"/>
                <a:gd name="T4" fmla="*/ 0 w 363"/>
                <a:gd name="T5" fmla="*/ 152 h 423"/>
                <a:gd name="T6" fmla="*/ 35 w 363"/>
                <a:gd name="T7" fmla="*/ 152 h 423"/>
                <a:gd name="T8" fmla="*/ 44 w 363"/>
                <a:gd name="T9" fmla="*/ 109 h 423"/>
                <a:gd name="T10" fmla="*/ 66 w 363"/>
                <a:gd name="T11" fmla="*/ 109 h 423"/>
                <a:gd name="T12" fmla="*/ 130 w 363"/>
                <a:gd name="T13" fmla="*/ 47 h 423"/>
                <a:gd name="T14" fmla="*/ 74 w 363"/>
                <a:gd name="T15" fmla="*/ 0 h 423"/>
                <a:gd name="T16" fmla="*/ 93 w 363"/>
                <a:gd name="T17" fmla="*/ 53 h 423"/>
                <a:gd name="T18" fmla="*/ 63 w 363"/>
                <a:gd name="T19" fmla="*/ 84 h 423"/>
                <a:gd name="T20" fmla="*/ 49 w 363"/>
                <a:gd name="T21" fmla="*/ 84 h 423"/>
                <a:gd name="T22" fmla="*/ 62 w 363"/>
                <a:gd name="T23" fmla="*/ 24 h 423"/>
                <a:gd name="T24" fmla="*/ 71 w 363"/>
                <a:gd name="T25" fmla="*/ 25 h 423"/>
                <a:gd name="T26" fmla="*/ 93 w 363"/>
                <a:gd name="T27" fmla="*/ 53 h 4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23"/>
                <a:gd name="T44" fmla="*/ 363 w 363"/>
                <a:gd name="T45" fmla="*/ 423 h 4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23">
                  <a:moveTo>
                    <a:pt x="20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97" y="423"/>
                    <a:pt x="97" y="423"/>
                    <a:pt x="97" y="423"/>
                  </a:cubicBezTo>
                  <a:cubicBezTo>
                    <a:pt x="124" y="302"/>
                    <a:pt x="124" y="302"/>
                    <a:pt x="124" y="302"/>
                  </a:cubicBezTo>
                  <a:cubicBezTo>
                    <a:pt x="145" y="302"/>
                    <a:pt x="165" y="302"/>
                    <a:pt x="184" y="302"/>
                  </a:cubicBezTo>
                  <a:cubicBezTo>
                    <a:pt x="271" y="302"/>
                    <a:pt x="363" y="237"/>
                    <a:pt x="363" y="131"/>
                  </a:cubicBezTo>
                  <a:cubicBezTo>
                    <a:pt x="363" y="51"/>
                    <a:pt x="314" y="0"/>
                    <a:pt x="207" y="0"/>
                  </a:cubicBezTo>
                  <a:moveTo>
                    <a:pt x="261" y="147"/>
                  </a:moveTo>
                  <a:cubicBezTo>
                    <a:pt x="253" y="198"/>
                    <a:pt x="217" y="236"/>
                    <a:pt x="175" y="235"/>
                  </a:cubicBezTo>
                  <a:cubicBezTo>
                    <a:pt x="164" y="235"/>
                    <a:pt x="152" y="235"/>
                    <a:pt x="138" y="235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81" y="68"/>
                    <a:pt x="188" y="68"/>
                    <a:pt x="197" y="69"/>
                  </a:cubicBezTo>
                  <a:cubicBezTo>
                    <a:pt x="242" y="69"/>
                    <a:pt x="269" y="92"/>
                    <a:pt x="261" y="147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1" name="Freeform 41"/>
            <p:cNvSpPr>
              <a:spLocks/>
            </p:cNvSpPr>
            <p:nvPr/>
          </p:nvSpPr>
          <p:spPr bwMode="gray">
            <a:xfrm>
              <a:off x="4778" y="3955"/>
              <a:ext cx="788" cy="50"/>
            </a:xfrm>
            <a:custGeom>
              <a:avLst/>
              <a:gdLst>
                <a:gd name="T0" fmla="*/ 785 w 2195"/>
                <a:gd name="T1" fmla="*/ 0 h 140"/>
                <a:gd name="T2" fmla="*/ 784 w 2195"/>
                <a:gd name="T3" fmla="*/ 0 h 140"/>
                <a:gd name="T4" fmla="*/ 619 w 2195"/>
                <a:gd name="T5" fmla="*/ 2 h 140"/>
                <a:gd name="T6" fmla="*/ 429 w 2195"/>
                <a:gd name="T7" fmla="*/ 9 h 140"/>
                <a:gd name="T8" fmla="*/ 133 w 2195"/>
                <a:gd name="T9" fmla="*/ 31 h 140"/>
                <a:gd name="T10" fmla="*/ 51 w 2195"/>
                <a:gd name="T11" fmla="*/ 39 h 140"/>
                <a:gd name="T12" fmla="*/ 0 w 2195"/>
                <a:gd name="T13" fmla="*/ 48 h 140"/>
                <a:gd name="T14" fmla="*/ 22 w 2195"/>
                <a:gd name="T15" fmla="*/ 50 h 140"/>
                <a:gd name="T16" fmla="*/ 37 w 2195"/>
                <a:gd name="T17" fmla="*/ 50 h 140"/>
                <a:gd name="T18" fmla="*/ 635 w 2195"/>
                <a:gd name="T19" fmla="*/ 50 h 140"/>
                <a:gd name="T20" fmla="*/ 786 w 2195"/>
                <a:gd name="T21" fmla="*/ 6 h 140"/>
                <a:gd name="T22" fmla="*/ 787 w 2195"/>
                <a:gd name="T23" fmla="*/ 6 h 140"/>
                <a:gd name="T24" fmla="*/ 788 w 2195"/>
                <a:gd name="T25" fmla="*/ 3 h 140"/>
                <a:gd name="T26" fmla="*/ 785 w 2195"/>
                <a:gd name="T27" fmla="*/ 0 h 1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5"/>
                <a:gd name="T43" fmla="*/ 0 h 140"/>
                <a:gd name="T44" fmla="*/ 2195 w 2195"/>
                <a:gd name="T45" fmla="*/ 140 h 1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5" h="140">
                  <a:moveTo>
                    <a:pt x="2186" y="0"/>
                  </a:moveTo>
                  <a:cubicBezTo>
                    <a:pt x="2185" y="0"/>
                    <a:pt x="2185" y="0"/>
                    <a:pt x="2185" y="0"/>
                  </a:cubicBezTo>
                  <a:cubicBezTo>
                    <a:pt x="2026" y="0"/>
                    <a:pt x="1883" y="2"/>
                    <a:pt x="1725" y="6"/>
                  </a:cubicBezTo>
                  <a:cubicBezTo>
                    <a:pt x="1547" y="10"/>
                    <a:pt x="1369" y="17"/>
                    <a:pt x="1194" y="26"/>
                  </a:cubicBezTo>
                  <a:cubicBezTo>
                    <a:pt x="916" y="40"/>
                    <a:pt x="642" y="60"/>
                    <a:pt x="371" y="86"/>
                  </a:cubicBezTo>
                  <a:cubicBezTo>
                    <a:pt x="289" y="93"/>
                    <a:pt x="141" y="109"/>
                    <a:pt x="141" y="109"/>
                  </a:cubicBezTo>
                  <a:cubicBezTo>
                    <a:pt x="53" y="120"/>
                    <a:pt x="0" y="130"/>
                    <a:pt x="0" y="135"/>
                  </a:cubicBezTo>
                  <a:cubicBezTo>
                    <a:pt x="1" y="139"/>
                    <a:pt x="22" y="139"/>
                    <a:pt x="60" y="140"/>
                  </a:cubicBezTo>
                  <a:cubicBezTo>
                    <a:pt x="72" y="140"/>
                    <a:pt x="86" y="140"/>
                    <a:pt x="102" y="140"/>
                  </a:cubicBezTo>
                  <a:cubicBezTo>
                    <a:pt x="105" y="140"/>
                    <a:pt x="1758" y="140"/>
                    <a:pt x="1768" y="140"/>
                  </a:cubicBezTo>
                  <a:cubicBezTo>
                    <a:pt x="1927" y="140"/>
                    <a:pt x="2069" y="93"/>
                    <a:pt x="2190" y="17"/>
                  </a:cubicBezTo>
                  <a:cubicBezTo>
                    <a:pt x="2190" y="17"/>
                    <a:pt x="2191" y="16"/>
                    <a:pt x="2191" y="16"/>
                  </a:cubicBezTo>
                  <a:cubicBezTo>
                    <a:pt x="2193" y="15"/>
                    <a:pt x="2195" y="12"/>
                    <a:pt x="2195" y="9"/>
                  </a:cubicBezTo>
                  <a:cubicBezTo>
                    <a:pt x="2195" y="4"/>
                    <a:pt x="2191" y="0"/>
                    <a:pt x="2186" y="0"/>
                  </a:cubicBezTo>
                </a:path>
              </a:pathLst>
            </a:custGeom>
            <a:solidFill>
              <a:srgbClr val="E0003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2" name="Freeform 42"/>
            <p:cNvSpPr>
              <a:spLocks noEditPoints="1"/>
            </p:cNvSpPr>
            <p:nvPr/>
          </p:nvSpPr>
          <p:spPr bwMode="gray">
            <a:xfrm>
              <a:off x="5507" y="4135"/>
              <a:ext cx="26" cy="27"/>
            </a:xfrm>
            <a:custGeom>
              <a:avLst/>
              <a:gdLst>
                <a:gd name="T0" fmla="*/ 13 w 74"/>
                <a:gd name="T1" fmla="*/ 27 h 74"/>
                <a:gd name="T2" fmla="*/ 0 w 74"/>
                <a:gd name="T3" fmla="*/ 14 h 74"/>
                <a:gd name="T4" fmla="*/ 13 w 74"/>
                <a:gd name="T5" fmla="*/ 0 h 74"/>
                <a:gd name="T6" fmla="*/ 26 w 74"/>
                <a:gd name="T7" fmla="*/ 14 h 74"/>
                <a:gd name="T8" fmla="*/ 13 w 74"/>
                <a:gd name="T9" fmla="*/ 27 h 74"/>
                <a:gd name="T10" fmla="*/ 13 w 74"/>
                <a:gd name="T11" fmla="*/ 3 h 74"/>
                <a:gd name="T12" fmla="*/ 3 w 74"/>
                <a:gd name="T13" fmla="*/ 14 h 74"/>
                <a:gd name="T14" fmla="*/ 13 w 74"/>
                <a:gd name="T15" fmla="*/ 24 h 74"/>
                <a:gd name="T16" fmla="*/ 23 w 74"/>
                <a:gd name="T17" fmla="*/ 14 h 74"/>
                <a:gd name="T18" fmla="*/ 13 w 74"/>
                <a:gd name="T19" fmla="*/ 3 h 74"/>
                <a:gd name="T20" fmla="*/ 17 w 74"/>
                <a:gd name="T21" fmla="*/ 22 h 74"/>
                <a:gd name="T22" fmla="*/ 13 w 74"/>
                <a:gd name="T23" fmla="*/ 16 h 74"/>
                <a:gd name="T24" fmla="*/ 12 w 74"/>
                <a:gd name="T25" fmla="*/ 16 h 74"/>
                <a:gd name="T26" fmla="*/ 12 w 74"/>
                <a:gd name="T27" fmla="*/ 22 h 74"/>
                <a:gd name="T28" fmla="*/ 8 w 74"/>
                <a:gd name="T29" fmla="*/ 22 h 74"/>
                <a:gd name="T30" fmla="*/ 8 w 74"/>
                <a:gd name="T31" fmla="*/ 6 h 74"/>
                <a:gd name="T32" fmla="*/ 13 w 74"/>
                <a:gd name="T33" fmla="*/ 6 h 74"/>
                <a:gd name="T34" fmla="*/ 18 w 74"/>
                <a:gd name="T35" fmla="*/ 11 h 74"/>
                <a:gd name="T36" fmla="*/ 16 w 74"/>
                <a:gd name="T37" fmla="*/ 15 h 74"/>
                <a:gd name="T38" fmla="*/ 20 w 74"/>
                <a:gd name="T39" fmla="*/ 20 h 74"/>
                <a:gd name="T40" fmla="*/ 17 w 74"/>
                <a:gd name="T41" fmla="*/ 22 h 74"/>
                <a:gd name="T42" fmla="*/ 13 w 74"/>
                <a:gd name="T43" fmla="*/ 9 h 74"/>
                <a:gd name="T44" fmla="*/ 12 w 74"/>
                <a:gd name="T45" fmla="*/ 9 h 74"/>
                <a:gd name="T46" fmla="*/ 12 w 74"/>
                <a:gd name="T47" fmla="*/ 13 h 74"/>
                <a:gd name="T48" fmla="*/ 13 w 74"/>
                <a:gd name="T49" fmla="*/ 13 h 74"/>
                <a:gd name="T50" fmla="*/ 15 w 74"/>
                <a:gd name="T51" fmla="*/ 11 h 74"/>
                <a:gd name="T52" fmla="*/ 13 w 74"/>
                <a:gd name="T53" fmla="*/ 9 h 7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74"/>
                <a:gd name="T83" fmla="*/ 74 w 74"/>
                <a:gd name="T84" fmla="*/ 74 h 7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74">
                  <a:moveTo>
                    <a:pt x="37" y="74"/>
                  </a:moveTo>
                  <a:cubicBezTo>
                    <a:pt x="16" y="74"/>
                    <a:pt x="0" y="59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58" y="0"/>
                    <a:pt x="74" y="16"/>
                    <a:pt x="74" y="37"/>
                  </a:cubicBezTo>
                  <a:cubicBezTo>
                    <a:pt x="74" y="59"/>
                    <a:pt x="58" y="74"/>
                    <a:pt x="37" y="74"/>
                  </a:cubicBezTo>
                  <a:moveTo>
                    <a:pt x="37" y="8"/>
                  </a:moveTo>
                  <a:cubicBezTo>
                    <a:pt x="21" y="8"/>
                    <a:pt x="8" y="20"/>
                    <a:pt x="8" y="37"/>
                  </a:cubicBezTo>
                  <a:cubicBezTo>
                    <a:pt x="8" y="54"/>
                    <a:pt x="21" y="66"/>
                    <a:pt x="37" y="66"/>
                  </a:cubicBezTo>
                  <a:cubicBezTo>
                    <a:pt x="53" y="66"/>
                    <a:pt x="66" y="54"/>
                    <a:pt x="66" y="37"/>
                  </a:cubicBezTo>
                  <a:cubicBezTo>
                    <a:pt x="66" y="20"/>
                    <a:pt x="53" y="8"/>
                    <a:pt x="37" y="8"/>
                  </a:cubicBezTo>
                  <a:moveTo>
                    <a:pt x="47" y="59"/>
                  </a:moveTo>
                  <a:cubicBezTo>
                    <a:pt x="36" y="43"/>
                    <a:pt x="36" y="43"/>
                    <a:pt x="36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45" y="16"/>
                    <a:pt x="52" y="21"/>
                    <a:pt x="52" y="30"/>
                  </a:cubicBezTo>
                  <a:cubicBezTo>
                    <a:pt x="52" y="34"/>
                    <a:pt x="50" y="38"/>
                    <a:pt x="46" y="40"/>
                  </a:cubicBezTo>
                  <a:cubicBezTo>
                    <a:pt x="56" y="54"/>
                    <a:pt x="56" y="54"/>
                    <a:pt x="56" y="54"/>
                  </a:cubicBezTo>
                  <a:lnTo>
                    <a:pt x="47" y="59"/>
                  </a:lnTo>
                  <a:close/>
                  <a:moveTo>
                    <a:pt x="36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9" y="35"/>
                    <a:pt x="42" y="33"/>
                    <a:pt x="42" y="30"/>
                  </a:cubicBezTo>
                  <a:cubicBezTo>
                    <a:pt x="42" y="26"/>
                    <a:pt x="39" y="25"/>
                    <a:pt x="36" y="25"/>
                  </a:cubicBezTo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000" dirty="0"/>
              <a:t>Extrinsic IT Risk Management Tool: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Risk Mapping</a:t>
            </a:r>
            <a:endParaRPr lang="en-US" sz="1800" i="1" dirty="0" smtClean="0">
              <a:latin typeface="Arial" pitchFamily="34" charset="0"/>
            </a:endParaRPr>
          </a:p>
        </p:txBody>
      </p:sp>
      <p:sp>
        <p:nvSpPr>
          <p:cNvPr id="73754" name="Rectangle 19"/>
          <p:cNvSpPr>
            <a:spLocks/>
          </p:cNvSpPr>
          <p:nvPr/>
        </p:nvSpPr>
        <p:spPr bwMode="gray">
          <a:xfrm>
            <a:off x="655093" y="1096028"/>
            <a:ext cx="6479354" cy="3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44979" y="5576183"/>
            <a:ext cx="8654565" cy="727075"/>
            <a:chOff x="714" y="3462"/>
            <a:chExt cx="4785" cy="458"/>
          </a:xfrm>
        </p:grpSpPr>
        <p:sp>
          <p:nvSpPr>
            <p:cNvPr id="9" name="AutoShape 5"/>
            <p:cNvSpPr>
              <a:spLocks/>
            </p:cNvSpPr>
            <p:nvPr/>
          </p:nvSpPr>
          <p:spPr bwMode="gray">
            <a:xfrm>
              <a:off x="714" y="3462"/>
              <a:ext cx="90" cy="458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0046A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gray">
            <a:xfrm>
              <a:off x="791" y="3569"/>
              <a:ext cx="470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46AD"/>
                  </a:solidFill>
                  <a:cs typeface="+mn-ea"/>
                </a:rPr>
                <a:t>Helping to define mitigation priorities and to measure the IT risk evolution 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205" y="1173199"/>
            <a:ext cx="5194242" cy="3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196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41" name="Picture 25" descr="13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4667250" y="0"/>
            <a:ext cx="4476750" cy="5854700"/>
          </a:xfrm>
          <a:prstGeom prst="rect">
            <a:avLst/>
          </a:prstGeom>
          <a:noFill/>
        </p:spPr>
      </p:pic>
      <p:grpSp>
        <p:nvGrpSpPr>
          <p:cNvPr id="111619" name="Group 6"/>
          <p:cNvGrpSpPr>
            <a:grpSpLocks/>
          </p:cNvGrpSpPr>
          <p:nvPr/>
        </p:nvGrpSpPr>
        <p:grpSpPr bwMode="auto">
          <a:xfrm>
            <a:off x="0" y="0"/>
            <a:ext cx="9142413" cy="5919788"/>
            <a:chOff x="0" y="0"/>
            <a:chExt cx="5759" cy="3729"/>
          </a:xfrm>
        </p:grpSpPr>
        <p:sp>
          <p:nvSpPr>
            <p:cNvPr id="111620" name="Rectangle 7"/>
            <p:cNvSpPr>
              <a:spLocks noChangeArrowheads="1"/>
            </p:cNvSpPr>
            <p:nvPr/>
          </p:nvSpPr>
          <p:spPr bwMode="gray">
            <a:xfrm>
              <a:off x="0" y="0"/>
              <a:ext cx="159" cy="36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1" name="Rectangle 8"/>
            <p:cNvSpPr>
              <a:spLocks noChangeArrowheads="1"/>
            </p:cNvSpPr>
            <p:nvPr/>
          </p:nvSpPr>
          <p:spPr bwMode="gray">
            <a:xfrm>
              <a:off x="0" y="0"/>
              <a:ext cx="5759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2" name="Rectangle 9"/>
            <p:cNvSpPr>
              <a:spLocks noChangeArrowheads="1"/>
            </p:cNvSpPr>
            <p:nvPr/>
          </p:nvSpPr>
          <p:spPr bwMode="gray">
            <a:xfrm>
              <a:off x="0" y="3570"/>
              <a:ext cx="5759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23" name="Group 9"/>
          <p:cNvGrpSpPr>
            <a:grpSpLocks/>
          </p:cNvGrpSpPr>
          <p:nvPr/>
        </p:nvGrpSpPr>
        <p:grpSpPr bwMode="auto">
          <a:xfrm>
            <a:off x="0" y="790575"/>
            <a:ext cx="7612063" cy="1150938"/>
            <a:chOff x="0" y="498"/>
            <a:chExt cx="4795" cy="725"/>
          </a:xfrm>
        </p:grpSpPr>
        <p:sp>
          <p:nvSpPr>
            <p:cNvPr id="111624" name="Rectangle 10"/>
            <p:cNvSpPr>
              <a:spLocks noChangeArrowheads="1"/>
            </p:cNvSpPr>
            <p:nvPr/>
          </p:nvSpPr>
          <p:spPr bwMode="gray">
            <a:xfrm>
              <a:off x="0" y="498"/>
              <a:ext cx="3888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540000" tIns="0" rIns="360000" bIns="0" anchor="ctr"/>
            <a:lstStyle/>
            <a:p>
              <a:pPr defTabSz="914400">
                <a:lnSpc>
                  <a:spcPct val="90000"/>
                </a:lnSpc>
              </a:pPr>
              <a:r>
                <a:rPr lang="en-US" sz="2400" b="1" dirty="0" smtClean="0"/>
                <a:t>Extrinsic IT Risk Management Tool</a:t>
              </a:r>
            </a:p>
          </p:txBody>
        </p:sp>
        <p:sp>
          <p:nvSpPr>
            <p:cNvPr id="111625" name="Rectangle 11"/>
            <p:cNvSpPr>
              <a:spLocks noChangeArrowheads="1"/>
            </p:cNvSpPr>
            <p:nvPr/>
          </p:nvSpPr>
          <p:spPr bwMode="gray">
            <a:xfrm>
              <a:off x="4704" y="498"/>
              <a:ext cx="91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6" name="Rectangle 12"/>
            <p:cNvSpPr>
              <a:spLocks noChangeArrowheads="1"/>
            </p:cNvSpPr>
            <p:nvPr/>
          </p:nvSpPr>
          <p:spPr bwMode="gray">
            <a:xfrm>
              <a:off x="4431" y="498"/>
              <a:ext cx="181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Rectangle 13"/>
            <p:cNvSpPr>
              <a:spLocks noChangeArrowheads="1"/>
            </p:cNvSpPr>
            <p:nvPr/>
          </p:nvSpPr>
          <p:spPr bwMode="gray">
            <a:xfrm>
              <a:off x="3978" y="498"/>
              <a:ext cx="36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28" name="Group 12"/>
          <p:cNvGrpSpPr>
            <a:grpSpLocks/>
          </p:cNvGrpSpPr>
          <p:nvPr/>
        </p:nvGrpSpPr>
        <p:grpSpPr bwMode="auto">
          <a:xfrm>
            <a:off x="7881938" y="6354763"/>
            <a:ext cx="1004887" cy="330200"/>
            <a:chOff x="4965" y="4003"/>
            <a:chExt cx="633" cy="208"/>
          </a:xfrm>
        </p:grpSpPr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5457" y="4043"/>
              <a:ext cx="46" cy="84"/>
            </a:xfrm>
            <a:custGeom>
              <a:avLst/>
              <a:gdLst>
                <a:gd name="T0" fmla="*/ 57 w 164"/>
                <a:gd name="T1" fmla="*/ 48 h 301"/>
                <a:gd name="T2" fmla="*/ 0 w 164"/>
                <a:gd name="T3" fmla="*/ 301 h 301"/>
                <a:gd name="T4" fmla="*/ 97 w 164"/>
                <a:gd name="T5" fmla="*/ 301 h 301"/>
                <a:gd name="T6" fmla="*/ 164 w 164"/>
                <a:gd name="T7" fmla="*/ 0 h 301"/>
                <a:gd name="T8" fmla="*/ 115 w 164"/>
                <a:gd name="T9" fmla="*/ 0 h 301"/>
                <a:gd name="T10" fmla="*/ 57 w 164"/>
                <a:gd name="T11" fmla="*/ 48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1"/>
                <a:gd name="T20" fmla="*/ 164 w 164"/>
                <a:gd name="T21" fmla="*/ 301 h 3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1">
                  <a:moveTo>
                    <a:pt x="57" y="48"/>
                  </a:moveTo>
                  <a:cubicBezTo>
                    <a:pt x="0" y="301"/>
                    <a:pt x="0" y="301"/>
                    <a:pt x="0" y="301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86" y="1"/>
                    <a:pt x="63" y="21"/>
                    <a:pt x="57" y="48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5182" y="4041"/>
              <a:ext cx="76" cy="88"/>
            </a:xfrm>
            <a:custGeom>
              <a:avLst/>
              <a:gdLst>
                <a:gd name="T0" fmla="*/ 257 w 275"/>
                <a:gd name="T1" fmla="*/ 92 h 315"/>
                <a:gd name="T2" fmla="*/ 187 w 275"/>
                <a:gd name="T3" fmla="*/ 73 h 315"/>
                <a:gd name="T4" fmla="*/ 96 w 275"/>
                <a:gd name="T5" fmla="*/ 170 h 315"/>
                <a:gd name="T6" fmla="*/ 159 w 275"/>
                <a:gd name="T7" fmla="*/ 239 h 315"/>
                <a:gd name="T8" fmla="*/ 228 w 275"/>
                <a:gd name="T9" fmla="*/ 220 h 315"/>
                <a:gd name="T10" fmla="*/ 249 w 275"/>
                <a:gd name="T11" fmla="*/ 281 h 315"/>
                <a:gd name="T12" fmla="*/ 127 w 275"/>
                <a:gd name="T13" fmla="*/ 315 h 315"/>
                <a:gd name="T14" fmla="*/ 0 w 275"/>
                <a:gd name="T15" fmla="*/ 177 h 315"/>
                <a:gd name="T16" fmla="*/ 188 w 275"/>
                <a:gd name="T17" fmla="*/ 0 h 315"/>
                <a:gd name="T18" fmla="*/ 275 w 275"/>
                <a:gd name="T19" fmla="*/ 16 h 315"/>
                <a:gd name="T20" fmla="*/ 257 w 275"/>
                <a:gd name="T21" fmla="*/ 92 h 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5"/>
                <a:gd name="T34" fmla="*/ 0 h 315"/>
                <a:gd name="T35" fmla="*/ 275 w 275"/>
                <a:gd name="T36" fmla="*/ 315 h 3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5" h="315">
                  <a:moveTo>
                    <a:pt x="257" y="92"/>
                  </a:moveTo>
                  <a:cubicBezTo>
                    <a:pt x="233" y="78"/>
                    <a:pt x="212" y="73"/>
                    <a:pt x="187" y="73"/>
                  </a:cubicBezTo>
                  <a:cubicBezTo>
                    <a:pt x="139" y="73"/>
                    <a:pt x="96" y="105"/>
                    <a:pt x="96" y="170"/>
                  </a:cubicBezTo>
                  <a:cubicBezTo>
                    <a:pt x="96" y="214"/>
                    <a:pt x="119" y="239"/>
                    <a:pt x="159" y="239"/>
                  </a:cubicBezTo>
                  <a:cubicBezTo>
                    <a:pt x="189" y="239"/>
                    <a:pt x="212" y="230"/>
                    <a:pt x="228" y="220"/>
                  </a:cubicBezTo>
                  <a:cubicBezTo>
                    <a:pt x="249" y="281"/>
                    <a:pt x="249" y="281"/>
                    <a:pt x="249" y="281"/>
                  </a:cubicBezTo>
                  <a:cubicBezTo>
                    <a:pt x="227" y="296"/>
                    <a:pt x="185" y="315"/>
                    <a:pt x="127" y="315"/>
                  </a:cubicBezTo>
                  <a:cubicBezTo>
                    <a:pt x="39" y="315"/>
                    <a:pt x="0" y="250"/>
                    <a:pt x="0" y="177"/>
                  </a:cubicBezTo>
                  <a:cubicBezTo>
                    <a:pt x="0" y="87"/>
                    <a:pt x="62" y="0"/>
                    <a:pt x="188" y="0"/>
                  </a:cubicBezTo>
                  <a:cubicBezTo>
                    <a:pt x="231" y="0"/>
                    <a:pt x="253" y="7"/>
                    <a:pt x="275" y="16"/>
                  </a:cubicBezTo>
                  <a:lnTo>
                    <a:pt x="257" y="92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5031" y="4035"/>
              <a:ext cx="50" cy="92"/>
            </a:xfrm>
            <a:custGeom>
              <a:avLst/>
              <a:gdLst>
                <a:gd name="T0" fmla="*/ 126 w 181"/>
                <a:gd name="T1" fmla="*/ 0 h 330"/>
                <a:gd name="T2" fmla="*/ 65 w 181"/>
                <a:gd name="T3" fmla="*/ 49 h 330"/>
                <a:gd name="T4" fmla="*/ 65 w 181"/>
                <a:gd name="T5" fmla="*/ 49 h 330"/>
                <a:gd name="T6" fmla="*/ 0 w 181"/>
                <a:gd name="T7" fmla="*/ 330 h 330"/>
                <a:gd name="T8" fmla="*/ 105 w 181"/>
                <a:gd name="T9" fmla="*/ 330 h 330"/>
                <a:gd name="T10" fmla="*/ 181 w 181"/>
                <a:gd name="T11" fmla="*/ 0 h 330"/>
                <a:gd name="T12" fmla="*/ 126 w 181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330"/>
                <a:gd name="T23" fmla="*/ 181 w 181"/>
                <a:gd name="T24" fmla="*/ 330 h 3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330">
                  <a:moveTo>
                    <a:pt x="126" y="0"/>
                  </a:moveTo>
                  <a:cubicBezTo>
                    <a:pt x="96" y="0"/>
                    <a:pt x="71" y="21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05" y="330"/>
                    <a:pt x="105" y="330"/>
                    <a:pt x="105" y="33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26" y="0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5007" y="4004"/>
              <a:ext cx="129" cy="23"/>
            </a:xfrm>
            <a:custGeom>
              <a:avLst/>
              <a:gdLst>
                <a:gd name="T0" fmla="*/ 395 w 462"/>
                <a:gd name="T1" fmla="*/ 84 h 84"/>
                <a:gd name="T2" fmla="*/ 455 w 462"/>
                <a:gd name="T3" fmla="*/ 35 h 84"/>
                <a:gd name="T4" fmla="*/ 456 w 462"/>
                <a:gd name="T5" fmla="*/ 30 h 84"/>
                <a:gd name="T6" fmla="*/ 462 w 462"/>
                <a:gd name="T7" fmla="*/ 0 h 84"/>
                <a:gd name="T8" fmla="*/ 68 w 462"/>
                <a:gd name="T9" fmla="*/ 0 h 84"/>
                <a:gd name="T10" fmla="*/ 68 w 462"/>
                <a:gd name="T11" fmla="*/ 0 h 84"/>
                <a:gd name="T12" fmla="*/ 68 w 462"/>
                <a:gd name="T13" fmla="*/ 0 h 84"/>
                <a:gd name="T14" fmla="*/ 7 w 462"/>
                <a:gd name="T15" fmla="*/ 49 h 84"/>
                <a:gd name="T16" fmla="*/ 0 w 462"/>
                <a:gd name="T17" fmla="*/ 84 h 84"/>
                <a:gd name="T18" fmla="*/ 395 w 462"/>
                <a:gd name="T19" fmla="*/ 84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2"/>
                <a:gd name="T31" fmla="*/ 0 h 84"/>
                <a:gd name="T32" fmla="*/ 462 w 462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2" h="84">
                  <a:moveTo>
                    <a:pt x="395" y="84"/>
                  </a:moveTo>
                  <a:cubicBezTo>
                    <a:pt x="424" y="84"/>
                    <a:pt x="449" y="63"/>
                    <a:pt x="455" y="35"/>
                  </a:cubicBezTo>
                  <a:cubicBezTo>
                    <a:pt x="456" y="30"/>
                    <a:pt x="456" y="30"/>
                    <a:pt x="456" y="3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8" y="0"/>
                    <a:pt x="13" y="21"/>
                    <a:pt x="7" y="49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395" y="84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5358" y="4041"/>
              <a:ext cx="94" cy="86"/>
            </a:xfrm>
            <a:custGeom>
              <a:avLst/>
              <a:gdLst>
                <a:gd name="T0" fmla="*/ 254 w 334"/>
                <a:gd name="T1" fmla="*/ 0 h 308"/>
                <a:gd name="T2" fmla="*/ 141 w 334"/>
                <a:gd name="T3" fmla="*/ 64 h 308"/>
                <a:gd name="T4" fmla="*/ 140 w 334"/>
                <a:gd name="T5" fmla="*/ 64 h 308"/>
                <a:gd name="T6" fmla="*/ 141 w 334"/>
                <a:gd name="T7" fmla="*/ 48 h 308"/>
                <a:gd name="T8" fmla="*/ 85 w 334"/>
                <a:gd name="T9" fmla="*/ 7 h 308"/>
                <a:gd name="T10" fmla="*/ 67 w 334"/>
                <a:gd name="T11" fmla="*/ 7 h 308"/>
                <a:gd name="T12" fmla="*/ 0 w 334"/>
                <a:gd name="T13" fmla="*/ 308 h 308"/>
                <a:gd name="T14" fmla="*/ 97 w 334"/>
                <a:gd name="T15" fmla="*/ 308 h 308"/>
                <a:gd name="T16" fmla="*/ 119 w 334"/>
                <a:gd name="T17" fmla="*/ 203 h 308"/>
                <a:gd name="T18" fmla="*/ 208 w 334"/>
                <a:gd name="T19" fmla="*/ 83 h 308"/>
                <a:gd name="T20" fmla="*/ 231 w 334"/>
                <a:gd name="T21" fmla="*/ 105 h 308"/>
                <a:gd name="T22" fmla="*/ 229 w 334"/>
                <a:gd name="T23" fmla="*/ 130 h 308"/>
                <a:gd name="T24" fmla="*/ 188 w 334"/>
                <a:gd name="T25" fmla="*/ 308 h 308"/>
                <a:gd name="T26" fmla="*/ 287 w 334"/>
                <a:gd name="T27" fmla="*/ 308 h 308"/>
                <a:gd name="T28" fmla="*/ 327 w 334"/>
                <a:gd name="T29" fmla="*/ 127 h 308"/>
                <a:gd name="T30" fmla="*/ 334 w 334"/>
                <a:gd name="T31" fmla="*/ 77 h 308"/>
                <a:gd name="T32" fmla="*/ 254 w 334"/>
                <a:gd name="T33" fmla="*/ 0 h 3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4"/>
                <a:gd name="T52" fmla="*/ 0 h 308"/>
                <a:gd name="T53" fmla="*/ 334 w 334"/>
                <a:gd name="T54" fmla="*/ 308 h 3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4" h="308">
                  <a:moveTo>
                    <a:pt x="254" y="0"/>
                  </a:moveTo>
                  <a:cubicBezTo>
                    <a:pt x="203" y="0"/>
                    <a:pt x="165" y="33"/>
                    <a:pt x="141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39" y="12"/>
                    <a:pt x="124" y="7"/>
                    <a:pt x="85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7" y="308"/>
                    <a:pt x="97" y="308"/>
                    <a:pt x="97" y="308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42" y="98"/>
                    <a:pt x="186" y="83"/>
                    <a:pt x="208" y="83"/>
                  </a:cubicBezTo>
                  <a:cubicBezTo>
                    <a:pt x="223" y="83"/>
                    <a:pt x="231" y="91"/>
                    <a:pt x="231" y="105"/>
                  </a:cubicBezTo>
                  <a:cubicBezTo>
                    <a:pt x="231" y="109"/>
                    <a:pt x="231" y="119"/>
                    <a:pt x="229" y="130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327" y="127"/>
                    <a:pt x="327" y="127"/>
                    <a:pt x="327" y="127"/>
                  </a:cubicBezTo>
                  <a:cubicBezTo>
                    <a:pt x="331" y="109"/>
                    <a:pt x="334" y="91"/>
                    <a:pt x="334" y="77"/>
                  </a:cubicBezTo>
                  <a:cubicBezTo>
                    <a:pt x="332" y="25"/>
                    <a:pt x="302" y="0"/>
                    <a:pt x="254" y="0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5479" y="4004"/>
              <a:ext cx="33" cy="23"/>
            </a:xfrm>
            <a:custGeom>
              <a:avLst/>
              <a:gdLst>
                <a:gd name="T0" fmla="*/ 107 w 115"/>
                <a:gd name="T1" fmla="*/ 36 h 84"/>
                <a:gd name="T2" fmla="*/ 115 w 115"/>
                <a:gd name="T3" fmla="*/ 0 h 84"/>
                <a:gd name="T4" fmla="*/ 19 w 115"/>
                <a:gd name="T5" fmla="*/ 0 h 84"/>
                <a:gd name="T6" fmla="*/ 0 w 115"/>
                <a:gd name="T7" fmla="*/ 84 h 84"/>
                <a:gd name="T8" fmla="*/ 49 w 115"/>
                <a:gd name="T9" fmla="*/ 84 h 84"/>
                <a:gd name="T10" fmla="*/ 107 w 115"/>
                <a:gd name="T11" fmla="*/ 36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84"/>
                <a:gd name="T20" fmla="*/ 115 w 11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84">
                  <a:moveTo>
                    <a:pt x="107" y="36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7" y="83"/>
                    <a:pt x="101" y="63"/>
                    <a:pt x="107" y="36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6" name="Freeform 22"/>
            <p:cNvSpPr>
              <a:spLocks noEditPoints="1"/>
            </p:cNvSpPr>
            <p:nvPr/>
          </p:nvSpPr>
          <p:spPr bwMode="gray">
            <a:xfrm>
              <a:off x="5089" y="4041"/>
              <a:ext cx="82" cy="88"/>
            </a:xfrm>
            <a:custGeom>
              <a:avLst/>
              <a:gdLst>
                <a:gd name="T0" fmla="*/ 209 w 292"/>
                <a:gd name="T1" fmla="*/ 102 h 315"/>
                <a:gd name="T2" fmla="*/ 204 w 292"/>
                <a:gd name="T3" fmla="*/ 128 h 315"/>
                <a:gd name="T4" fmla="*/ 103 w 292"/>
                <a:gd name="T5" fmla="*/ 128 h 315"/>
                <a:gd name="T6" fmla="*/ 165 w 292"/>
                <a:gd name="T7" fmla="*/ 69 h 315"/>
                <a:gd name="T8" fmla="*/ 209 w 292"/>
                <a:gd name="T9" fmla="*/ 102 h 315"/>
                <a:gd name="T10" fmla="*/ 292 w 292"/>
                <a:gd name="T11" fmla="*/ 102 h 315"/>
                <a:gd name="T12" fmla="*/ 176 w 292"/>
                <a:gd name="T13" fmla="*/ 0 h 315"/>
                <a:gd name="T14" fmla="*/ 0 w 292"/>
                <a:gd name="T15" fmla="*/ 186 h 315"/>
                <a:gd name="T16" fmla="*/ 129 w 292"/>
                <a:gd name="T17" fmla="*/ 315 h 315"/>
                <a:gd name="T18" fmla="*/ 259 w 292"/>
                <a:gd name="T19" fmla="*/ 280 h 315"/>
                <a:gd name="T20" fmla="*/ 237 w 292"/>
                <a:gd name="T21" fmla="*/ 220 h 315"/>
                <a:gd name="T22" fmla="*/ 154 w 292"/>
                <a:gd name="T23" fmla="*/ 240 h 315"/>
                <a:gd name="T24" fmla="*/ 94 w 292"/>
                <a:gd name="T25" fmla="*/ 183 h 315"/>
                <a:gd name="T26" fmla="*/ 277 w 292"/>
                <a:gd name="T27" fmla="*/ 183 h 315"/>
                <a:gd name="T28" fmla="*/ 292 w 292"/>
                <a:gd name="T29" fmla="*/ 102 h 3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2"/>
                <a:gd name="T46" fmla="*/ 0 h 315"/>
                <a:gd name="T47" fmla="*/ 292 w 292"/>
                <a:gd name="T48" fmla="*/ 315 h 3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2" h="315">
                  <a:moveTo>
                    <a:pt x="209" y="102"/>
                  </a:moveTo>
                  <a:cubicBezTo>
                    <a:pt x="208" y="107"/>
                    <a:pt x="208" y="111"/>
                    <a:pt x="204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14" y="87"/>
                    <a:pt x="136" y="68"/>
                    <a:pt x="165" y="69"/>
                  </a:cubicBezTo>
                  <a:cubicBezTo>
                    <a:pt x="192" y="69"/>
                    <a:pt x="210" y="79"/>
                    <a:pt x="209" y="102"/>
                  </a:cubicBezTo>
                  <a:moveTo>
                    <a:pt x="292" y="102"/>
                  </a:moveTo>
                  <a:cubicBezTo>
                    <a:pt x="292" y="41"/>
                    <a:pt x="251" y="0"/>
                    <a:pt x="176" y="0"/>
                  </a:cubicBezTo>
                  <a:cubicBezTo>
                    <a:pt x="74" y="0"/>
                    <a:pt x="0" y="83"/>
                    <a:pt x="0" y="186"/>
                  </a:cubicBezTo>
                  <a:cubicBezTo>
                    <a:pt x="0" y="257"/>
                    <a:pt x="44" y="315"/>
                    <a:pt x="129" y="315"/>
                  </a:cubicBezTo>
                  <a:cubicBezTo>
                    <a:pt x="177" y="315"/>
                    <a:pt x="217" y="302"/>
                    <a:pt x="259" y="280"/>
                  </a:cubicBezTo>
                  <a:cubicBezTo>
                    <a:pt x="237" y="220"/>
                    <a:pt x="237" y="220"/>
                    <a:pt x="237" y="220"/>
                  </a:cubicBezTo>
                  <a:cubicBezTo>
                    <a:pt x="206" y="234"/>
                    <a:pt x="183" y="240"/>
                    <a:pt x="154" y="240"/>
                  </a:cubicBezTo>
                  <a:cubicBezTo>
                    <a:pt x="120" y="240"/>
                    <a:pt x="91" y="222"/>
                    <a:pt x="94" y="183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7" y="153"/>
                    <a:pt x="292" y="125"/>
                    <a:pt x="292" y="102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5258" y="4003"/>
              <a:ext cx="94" cy="124"/>
            </a:xfrm>
            <a:custGeom>
              <a:avLst/>
              <a:gdLst>
                <a:gd name="T0" fmla="*/ 265 w 337"/>
                <a:gd name="T1" fmla="*/ 134 h 442"/>
                <a:gd name="T2" fmla="*/ 149 w 337"/>
                <a:gd name="T3" fmla="*/ 195 h 442"/>
                <a:gd name="T4" fmla="*/ 148 w 337"/>
                <a:gd name="T5" fmla="*/ 195 h 442"/>
                <a:gd name="T6" fmla="*/ 170 w 337"/>
                <a:gd name="T7" fmla="*/ 119 h 442"/>
                <a:gd name="T8" fmla="*/ 200 w 337"/>
                <a:gd name="T9" fmla="*/ 0 h 442"/>
                <a:gd name="T10" fmla="*/ 153 w 337"/>
                <a:gd name="T11" fmla="*/ 0 h 442"/>
                <a:gd name="T12" fmla="*/ 153 w 337"/>
                <a:gd name="T13" fmla="*/ 0 h 442"/>
                <a:gd name="T14" fmla="*/ 92 w 337"/>
                <a:gd name="T15" fmla="*/ 49 h 442"/>
                <a:gd name="T16" fmla="*/ 92 w 337"/>
                <a:gd name="T17" fmla="*/ 49 h 442"/>
                <a:gd name="T18" fmla="*/ 0 w 337"/>
                <a:gd name="T19" fmla="*/ 442 h 442"/>
                <a:gd name="T20" fmla="*/ 98 w 337"/>
                <a:gd name="T21" fmla="*/ 442 h 442"/>
                <a:gd name="T22" fmla="*/ 123 w 337"/>
                <a:gd name="T23" fmla="*/ 329 h 442"/>
                <a:gd name="T24" fmla="*/ 215 w 337"/>
                <a:gd name="T25" fmla="*/ 216 h 442"/>
                <a:gd name="T26" fmla="*/ 236 w 337"/>
                <a:gd name="T27" fmla="*/ 238 h 442"/>
                <a:gd name="T28" fmla="*/ 232 w 337"/>
                <a:gd name="T29" fmla="*/ 264 h 442"/>
                <a:gd name="T30" fmla="*/ 192 w 337"/>
                <a:gd name="T31" fmla="*/ 442 h 442"/>
                <a:gd name="T32" fmla="*/ 290 w 337"/>
                <a:gd name="T33" fmla="*/ 442 h 442"/>
                <a:gd name="T34" fmla="*/ 320 w 337"/>
                <a:gd name="T35" fmla="*/ 310 h 442"/>
                <a:gd name="T36" fmla="*/ 337 w 337"/>
                <a:gd name="T37" fmla="*/ 204 h 442"/>
                <a:gd name="T38" fmla="*/ 265 w 337"/>
                <a:gd name="T39" fmla="*/ 134 h 4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7"/>
                <a:gd name="T61" fmla="*/ 0 h 442"/>
                <a:gd name="T62" fmla="*/ 337 w 337"/>
                <a:gd name="T63" fmla="*/ 442 h 4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7" h="442">
                  <a:moveTo>
                    <a:pt x="265" y="134"/>
                  </a:moveTo>
                  <a:cubicBezTo>
                    <a:pt x="215" y="134"/>
                    <a:pt x="178" y="163"/>
                    <a:pt x="149" y="195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55" y="174"/>
                    <a:pt x="164" y="145"/>
                    <a:pt x="170" y="119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23" y="0"/>
                    <a:pt x="98" y="21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98" y="442"/>
                    <a:pt x="98" y="442"/>
                    <a:pt x="98" y="442"/>
                  </a:cubicBezTo>
                  <a:cubicBezTo>
                    <a:pt x="123" y="329"/>
                    <a:pt x="123" y="329"/>
                    <a:pt x="123" y="329"/>
                  </a:cubicBezTo>
                  <a:cubicBezTo>
                    <a:pt x="144" y="232"/>
                    <a:pt x="195" y="216"/>
                    <a:pt x="215" y="216"/>
                  </a:cubicBezTo>
                  <a:cubicBezTo>
                    <a:pt x="231" y="216"/>
                    <a:pt x="236" y="226"/>
                    <a:pt x="236" y="238"/>
                  </a:cubicBezTo>
                  <a:cubicBezTo>
                    <a:pt x="236" y="244"/>
                    <a:pt x="235" y="253"/>
                    <a:pt x="232" y="264"/>
                  </a:cubicBezTo>
                  <a:cubicBezTo>
                    <a:pt x="192" y="442"/>
                    <a:pt x="192" y="442"/>
                    <a:pt x="192" y="442"/>
                  </a:cubicBezTo>
                  <a:cubicBezTo>
                    <a:pt x="290" y="442"/>
                    <a:pt x="290" y="442"/>
                    <a:pt x="290" y="442"/>
                  </a:cubicBezTo>
                  <a:cubicBezTo>
                    <a:pt x="320" y="310"/>
                    <a:pt x="320" y="310"/>
                    <a:pt x="320" y="310"/>
                  </a:cubicBezTo>
                  <a:cubicBezTo>
                    <a:pt x="329" y="271"/>
                    <a:pt x="337" y="230"/>
                    <a:pt x="337" y="204"/>
                  </a:cubicBezTo>
                  <a:cubicBezTo>
                    <a:pt x="337" y="155"/>
                    <a:pt x="308" y="134"/>
                    <a:pt x="265" y="134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8" name="Freeform 24"/>
            <p:cNvSpPr>
              <a:spLocks noEditPoints="1"/>
            </p:cNvSpPr>
            <p:nvPr/>
          </p:nvSpPr>
          <p:spPr bwMode="gray">
            <a:xfrm>
              <a:off x="5497" y="4043"/>
              <a:ext cx="101" cy="118"/>
            </a:xfrm>
            <a:custGeom>
              <a:avLst/>
              <a:gdLst>
                <a:gd name="T0" fmla="*/ 207 w 363"/>
                <a:gd name="T1" fmla="*/ 0 h 423"/>
                <a:gd name="T2" fmla="*/ 94 w 363"/>
                <a:gd name="T3" fmla="*/ 0 h 423"/>
                <a:gd name="T4" fmla="*/ 0 w 363"/>
                <a:gd name="T5" fmla="*/ 423 h 423"/>
                <a:gd name="T6" fmla="*/ 97 w 363"/>
                <a:gd name="T7" fmla="*/ 423 h 423"/>
                <a:gd name="T8" fmla="*/ 124 w 363"/>
                <a:gd name="T9" fmla="*/ 302 h 423"/>
                <a:gd name="T10" fmla="*/ 184 w 363"/>
                <a:gd name="T11" fmla="*/ 302 h 423"/>
                <a:gd name="T12" fmla="*/ 363 w 363"/>
                <a:gd name="T13" fmla="*/ 131 h 423"/>
                <a:gd name="T14" fmla="*/ 207 w 363"/>
                <a:gd name="T15" fmla="*/ 0 h 423"/>
                <a:gd name="T16" fmla="*/ 261 w 363"/>
                <a:gd name="T17" fmla="*/ 147 h 423"/>
                <a:gd name="T18" fmla="*/ 175 w 363"/>
                <a:gd name="T19" fmla="*/ 235 h 423"/>
                <a:gd name="T20" fmla="*/ 138 w 363"/>
                <a:gd name="T21" fmla="*/ 235 h 423"/>
                <a:gd name="T22" fmla="*/ 174 w 363"/>
                <a:gd name="T23" fmla="*/ 68 h 423"/>
                <a:gd name="T24" fmla="*/ 197 w 363"/>
                <a:gd name="T25" fmla="*/ 69 h 423"/>
                <a:gd name="T26" fmla="*/ 261 w 363"/>
                <a:gd name="T27" fmla="*/ 147 h 4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23"/>
                <a:gd name="T44" fmla="*/ 363 w 363"/>
                <a:gd name="T45" fmla="*/ 423 h 4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23">
                  <a:moveTo>
                    <a:pt x="20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97" y="423"/>
                    <a:pt x="97" y="423"/>
                    <a:pt x="97" y="423"/>
                  </a:cubicBezTo>
                  <a:cubicBezTo>
                    <a:pt x="124" y="302"/>
                    <a:pt x="124" y="302"/>
                    <a:pt x="124" y="302"/>
                  </a:cubicBezTo>
                  <a:cubicBezTo>
                    <a:pt x="145" y="302"/>
                    <a:pt x="165" y="302"/>
                    <a:pt x="184" y="302"/>
                  </a:cubicBezTo>
                  <a:cubicBezTo>
                    <a:pt x="271" y="302"/>
                    <a:pt x="363" y="237"/>
                    <a:pt x="363" y="131"/>
                  </a:cubicBezTo>
                  <a:cubicBezTo>
                    <a:pt x="363" y="51"/>
                    <a:pt x="314" y="0"/>
                    <a:pt x="207" y="0"/>
                  </a:cubicBezTo>
                  <a:moveTo>
                    <a:pt x="261" y="147"/>
                  </a:moveTo>
                  <a:cubicBezTo>
                    <a:pt x="253" y="198"/>
                    <a:pt x="217" y="236"/>
                    <a:pt x="175" y="235"/>
                  </a:cubicBezTo>
                  <a:cubicBezTo>
                    <a:pt x="164" y="235"/>
                    <a:pt x="152" y="235"/>
                    <a:pt x="138" y="235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81" y="68"/>
                    <a:pt x="188" y="68"/>
                    <a:pt x="197" y="69"/>
                  </a:cubicBezTo>
                  <a:cubicBezTo>
                    <a:pt x="242" y="69"/>
                    <a:pt x="269" y="92"/>
                    <a:pt x="261" y="147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gray">
            <a:xfrm>
              <a:off x="4965" y="4172"/>
              <a:ext cx="613" cy="39"/>
            </a:xfrm>
            <a:custGeom>
              <a:avLst/>
              <a:gdLst>
                <a:gd name="T0" fmla="*/ 2186 w 2195"/>
                <a:gd name="T1" fmla="*/ 0 h 140"/>
                <a:gd name="T2" fmla="*/ 2185 w 2195"/>
                <a:gd name="T3" fmla="*/ 0 h 140"/>
                <a:gd name="T4" fmla="*/ 1725 w 2195"/>
                <a:gd name="T5" fmla="*/ 6 h 140"/>
                <a:gd name="T6" fmla="*/ 1194 w 2195"/>
                <a:gd name="T7" fmla="*/ 26 h 140"/>
                <a:gd name="T8" fmla="*/ 371 w 2195"/>
                <a:gd name="T9" fmla="*/ 86 h 140"/>
                <a:gd name="T10" fmla="*/ 141 w 2195"/>
                <a:gd name="T11" fmla="*/ 109 h 140"/>
                <a:gd name="T12" fmla="*/ 0 w 2195"/>
                <a:gd name="T13" fmla="*/ 135 h 140"/>
                <a:gd name="T14" fmla="*/ 60 w 2195"/>
                <a:gd name="T15" fmla="*/ 140 h 140"/>
                <a:gd name="T16" fmla="*/ 102 w 2195"/>
                <a:gd name="T17" fmla="*/ 140 h 140"/>
                <a:gd name="T18" fmla="*/ 1768 w 2195"/>
                <a:gd name="T19" fmla="*/ 140 h 140"/>
                <a:gd name="T20" fmla="*/ 2190 w 2195"/>
                <a:gd name="T21" fmla="*/ 17 h 140"/>
                <a:gd name="T22" fmla="*/ 2191 w 2195"/>
                <a:gd name="T23" fmla="*/ 16 h 140"/>
                <a:gd name="T24" fmla="*/ 2195 w 2195"/>
                <a:gd name="T25" fmla="*/ 9 h 140"/>
                <a:gd name="T26" fmla="*/ 2186 w 2195"/>
                <a:gd name="T27" fmla="*/ 0 h 1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5"/>
                <a:gd name="T43" fmla="*/ 0 h 140"/>
                <a:gd name="T44" fmla="*/ 2195 w 2195"/>
                <a:gd name="T45" fmla="*/ 140 h 1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5" h="140">
                  <a:moveTo>
                    <a:pt x="2186" y="0"/>
                  </a:moveTo>
                  <a:cubicBezTo>
                    <a:pt x="2185" y="0"/>
                    <a:pt x="2185" y="0"/>
                    <a:pt x="2185" y="0"/>
                  </a:cubicBezTo>
                  <a:cubicBezTo>
                    <a:pt x="2026" y="0"/>
                    <a:pt x="1883" y="2"/>
                    <a:pt x="1725" y="6"/>
                  </a:cubicBezTo>
                  <a:cubicBezTo>
                    <a:pt x="1547" y="10"/>
                    <a:pt x="1369" y="17"/>
                    <a:pt x="1194" y="26"/>
                  </a:cubicBezTo>
                  <a:cubicBezTo>
                    <a:pt x="916" y="40"/>
                    <a:pt x="642" y="60"/>
                    <a:pt x="371" y="86"/>
                  </a:cubicBezTo>
                  <a:cubicBezTo>
                    <a:pt x="289" y="93"/>
                    <a:pt x="141" y="109"/>
                    <a:pt x="141" y="109"/>
                  </a:cubicBezTo>
                  <a:cubicBezTo>
                    <a:pt x="53" y="120"/>
                    <a:pt x="0" y="130"/>
                    <a:pt x="0" y="135"/>
                  </a:cubicBezTo>
                  <a:cubicBezTo>
                    <a:pt x="1" y="139"/>
                    <a:pt x="22" y="139"/>
                    <a:pt x="60" y="140"/>
                  </a:cubicBezTo>
                  <a:cubicBezTo>
                    <a:pt x="72" y="140"/>
                    <a:pt x="86" y="140"/>
                    <a:pt x="102" y="140"/>
                  </a:cubicBezTo>
                  <a:cubicBezTo>
                    <a:pt x="105" y="140"/>
                    <a:pt x="1758" y="140"/>
                    <a:pt x="1768" y="140"/>
                  </a:cubicBezTo>
                  <a:cubicBezTo>
                    <a:pt x="1927" y="140"/>
                    <a:pt x="2069" y="93"/>
                    <a:pt x="2190" y="17"/>
                  </a:cubicBezTo>
                  <a:cubicBezTo>
                    <a:pt x="2190" y="17"/>
                    <a:pt x="2191" y="16"/>
                    <a:pt x="2191" y="16"/>
                  </a:cubicBezTo>
                  <a:cubicBezTo>
                    <a:pt x="2193" y="15"/>
                    <a:pt x="2195" y="12"/>
                    <a:pt x="2195" y="9"/>
                  </a:cubicBezTo>
                  <a:cubicBezTo>
                    <a:pt x="2195" y="4"/>
                    <a:pt x="2191" y="0"/>
                    <a:pt x="2186" y="0"/>
                  </a:cubicBezTo>
                </a:path>
              </a:pathLst>
            </a:custGeom>
            <a:solidFill>
              <a:srgbClr val="E0003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6" name="Espace réservé du numéro de diapositive 5"/>
          <p:cNvSpPr>
            <a:spLocks/>
          </p:cNvSpPr>
          <p:nvPr/>
        </p:nvSpPr>
        <p:spPr bwMode="gray">
          <a:xfrm>
            <a:off x="0" y="6497638"/>
            <a:ext cx="4508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defRPr sz="8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A023E4A-0A76-4328-8A6C-7130AE7E2547}" type="slidenum">
              <a:rPr lang="en-US" smtClean="0">
                <a:latin typeface="Arial" charset="0"/>
                <a:cs typeface="Arial" charset="0"/>
              </a:rPr>
              <a:pPr>
                <a:defRPr/>
              </a:pPr>
              <a:t>11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Espace réservé du pied de page 4"/>
          <p:cNvSpPr>
            <a:spLocks/>
          </p:cNvSpPr>
          <p:nvPr/>
        </p:nvSpPr>
        <p:spPr bwMode="gray">
          <a:xfrm>
            <a:off x="419100" y="6497638"/>
            <a:ext cx="28956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">
                <a:solidFill>
                  <a:srgbClr val="898989"/>
                </a:solidFill>
              </a:rPr>
              <a:t>Footer can be customized</a:t>
            </a:r>
          </a:p>
        </p:txBody>
      </p:sp>
    </p:spTree>
    <p:extLst>
      <p:ext uri="{BB962C8B-B14F-4D97-AF65-F5344CB8AC3E}">
        <p14:creationId xmlns:p14="http://schemas.microsoft.com/office/powerpoint/2010/main" val="40799472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dirty="0"/>
              <a:t>Extrinsic IT Risk Management </a:t>
            </a:r>
            <a:r>
              <a:rPr lang="en-US" sz="2800" dirty="0" smtClean="0"/>
              <a:t>Tool</a:t>
            </a:r>
            <a:endParaRPr lang="en-US" sz="1800" i="1" dirty="0" smtClean="0">
              <a:latin typeface="Arial" pitchFamily="34" charset="0"/>
            </a:endParaRPr>
          </a:p>
        </p:txBody>
      </p:sp>
      <p:sp>
        <p:nvSpPr>
          <p:cNvPr id="73754" name="Rectangle 19"/>
          <p:cNvSpPr>
            <a:spLocks/>
          </p:cNvSpPr>
          <p:nvPr/>
        </p:nvSpPr>
        <p:spPr bwMode="gray">
          <a:xfrm>
            <a:off x="655092" y="1096028"/>
            <a:ext cx="8095207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55600" lvl="2" eaLnBrk="0" hangingPunct="0">
              <a:spcBef>
                <a:spcPct val="50000"/>
              </a:spcBef>
              <a:buClr>
                <a:srgbClr val="0046AD"/>
              </a:buClr>
            </a:pPr>
            <a:r>
              <a:rPr lang="en-US" sz="1400" b="1" dirty="0" smtClean="0">
                <a:solidFill>
                  <a:srgbClr val="000000"/>
                </a:solidFill>
              </a:rPr>
              <a:t>IT Risk identification &amp; Assessment template:</a:t>
            </a:r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Based on an Excel file</a:t>
            </a:r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Assessment Period: </a:t>
            </a:r>
          </a:p>
          <a:p>
            <a:pPr marL="1555750" lvl="4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fr-FR" sz="1400" dirty="0" err="1" smtClean="0"/>
              <a:t>Previous</a:t>
            </a:r>
            <a:r>
              <a:rPr lang="fr-FR" sz="1400" dirty="0" smtClean="0"/>
              <a:t> Quarter: </a:t>
            </a:r>
            <a:r>
              <a:rPr lang="fr-FR" sz="1400" dirty="0" err="1" smtClean="0"/>
              <a:t>Did</a:t>
            </a:r>
            <a:r>
              <a:rPr lang="fr-FR" sz="1400" dirty="0" smtClean="0"/>
              <a:t> the </a:t>
            </a:r>
            <a:r>
              <a:rPr lang="fr-FR" sz="1400" dirty="0" err="1" smtClean="0"/>
              <a:t>risk</a:t>
            </a:r>
            <a:r>
              <a:rPr lang="fr-FR" sz="1400" dirty="0" smtClean="0"/>
              <a:t> </a:t>
            </a:r>
            <a:r>
              <a:rPr lang="fr-FR" sz="1400" dirty="0" err="1" smtClean="0"/>
              <a:t>occur</a:t>
            </a:r>
            <a:r>
              <a:rPr lang="fr-FR" sz="1400" dirty="0" smtClean="0"/>
              <a:t>? or </a:t>
            </a:r>
            <a:r>
              <a:rPr lang="en-US" sz="1400" dirty="0"/>
              <a:t>could have </a:t>
            </a:r>
            <a:r>
              <a:rPr lang="en-US" sz="1400" dirty="0" smtClean="0"/>
              <a:t>happened?</a:t>
            </a:r>
            <a:r>
              <a:rPr lang="fr-FR" sz="1400" dirty="0" smtClean="0"/>
              <a:t>.</a:t>
            </a:r>
          </a:p>
          <a:p>
            <a:pPr marL="1555750" lvl="4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fr-FR" sz="1400" dirty="0" err="1" smtClean="0"/>
              <a:t>Current</a:t>
            </a:r>
            <a:r>
              <a:rPr lang="fr-FR" sz="1400" dirty="0" smtClean="0"/>
              <a:t> Quarter: </a:t>
            </a:r>
            <a:r>
              <a:rPr lang="fr-FR" sz="1400" dirty="0" err="1" smtClean="0"/>
              <a:t>Which</a:t>
            </a:r>
            <a:r>
              <a:rPr lang="fr-FR" sz="1400" dirty="0" smtClean="0"/>
              <a:t> </a:t>
            </a:r>
            <a:r>
              <a:rPr lang="fr-FR" sz="1400" dirty="0" err="1" smtClean="0"/>
              <a:t>specific</a:t>
            </a:r>
            <a:r>
              <a:rPr lang="fr-FR" sz="1400" dirty="0" smtClean="0"/>
              <a:t> </a:t>
            </a:r>
            <a:r>
              <a:rPr lang="fr-FR" sz="1400" dirty="0" err="1" smtClean="0"/>
              <a:t>event</a:t>
            </a:r>
            <a:r>
              <a:rPr lang="fr-FR" sz="1400" dirty="0" smtClean="0"/>
              <a:t> </a:t>
            </a:r>
            <a:r>
              <a:rPr lang="fr-FR" sz="1400" dirty="0" err="1" smtClean="0"/>
              <a:t>could</a:t>
            </a:r>
            <a:r>
              <a:rPr lang="fr-FR" sz="1400" dirty="0" smtClean="0"/>
              <a:t> affect the Information System?</a:t>
            </a:r>
            <a:endParaRPr lang="en-US" sz="1400" dirty="0" smtClean="0"/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3 Sheets:</a:t>
            </a:r>
          </a:p>
          <a:p>
            <a:pPr marL="1555750" lvl="4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46AD"/>
                </a:solidFill>
              </a:rPr>
              <a:t>IT Risk Questionnaire</a:t>
            </a:r>
            <a:r>
              <a:rPr lang="en-US" sz="1400" dirty="0" smtClean="0"/>
              <a:t>: to identify major events which </a:t>
            </a:r>
            <a:r>
              <a:rPr lang="en-US" sz="1400" dirty="0"/>
              <a:t>could </a:t>
            </a:r>
            <a:r>
              <a:rPr lang="en-US" sz="1400" dirty="0" smtClean="0"/>
              <a:t>affect the Information System generating important impact for the Technip business</a:t>
            </a:r>
          </a:p>
          <a:p>
            <a:pPr marL="1555750" lvl="4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46AD"/>
                </a:solidFill>
              </a:rPr>
              <a:t>Major Risk Assessment</a:t>
            </a:r>
            <a:r>
              <a:rPr lang="en-US" sz="1400" dirty="0" smtClean="0"/>
              <a:t>: </a:t>
            </a:r>
            <a:r>
              <a:rPr lang="en-US" sz="1400" dirty="0"/>
              <a:t>to </a:t>
            </a:r>
            <a:r>
              <a:rPr lang="en-US" sz="1400" dirty="0" smtClean="0"/>
              <a:t>assess the criticality on business of identified major IT risks (based on severity and probability)</a:t>
            </a:r>
          </a:p>
          <a:p>
            <a:pPr marL="1555750" lvl="4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46AD"/>
                </a:solidFill>
              </a:rPr>
              <a:t>Risk Criticality Matrix</a:t>
            </a:r>
            <a:r>
              <a:rPr lang="en-US" sz="1400" dirty="0" smtClean="0"/>
              <a:t>: GOPS 18001 Assessment referential 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45" y="1845889"/>
            <a:ext cx="5495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330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000" dirty="0" smtClean="0"/>
              <a:t>IT Risk Management Tools: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Risk Questionnaire</a:t>
            </a:r>
            <a:endParaRPr lang="en-US" sz="1800" i="1" dirty="0" smtClean="0">
              <a:latin typeface="Arial" pitchFamily="34" charset="0"/>
            </a:endParaRPr>
          </a:p>
        </p:txBody>
      </p:sp>
      <p:sp>
        <p:nvSpPr>
          <p:cNvPr id="73754" name="Rectangle 19"/>
          <p:cNvSpPr>
            <a:spLocks/>
          </p:cNvSpPr>
          <p:nvPr/>
        </p:nvSpPr>
        <p:spPr bwMode="gray">
          <a:xfrm>
            <a:off x="655093" y="1096028"/>
            <a:ext cx="6479354" cy="3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2" y="1133559"/>
            <a:ext cx="8968068" cy="4052103"/>
          </a:xfrm>
          <a:prstGeom prst="rect">
            <a:avLst/>
          </a:prstGeom>
        </p:spPr>
      </p:pic>
      <p:sp>
        <p:nvSpPr>
          <p:cNvPr id="7" name="Rectangle 19"/>
          <p:cNvSpPr>
            <a:spLocks/>
          </p:cNvSpPr>
          <p:nvPr/>
        </p:nvSpPr>
        <p:spPr bwMode="gray">
          <a:xfrm>
            <a:off x="1553189" y="3606658"/>
            <a:ext cx="7335318" cy="2686566"/>
          </a:xfrm>
          <a:prstGeom prst="rect">
            <a:avLst/>
          </a:prstGeom>
          <a:solidFill>
            <a:schemeClr val="bg1"/>
          </a:solidFill>
          <a:ln w="9525">
            <a:solidFill>
              <a:srgbClr val="0046AD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355600" lvl="2" eaLnBrk="0" hangingPunct="0">
              <a:spcBef>
                <a:spcPct val="50000"/>
              </a:spcBef>
              <a:buClr>
                <a:srgbClr val="0046AD"/>
              </a:buClr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355600" lvl="2" eaLnBrk="0" hangingPunct="0">
              <a:spcBef>
                <a:spcPct val="50000"/>
              </a:spcBef>
              <a:buClr>
                <a:srgbClr val="0046AD"/>
              </a:buClr>
            </a:pPr>
            <a:r>
              <a:rPr lang="en-US" sz="1400" b="1" dirty="0" smtClean="0">
                <a:solidFill>
                  <a:srgbClr val="000000"/>
                </a:solidFill>
              </a:rPr>
              <a:t>Identify events which could impact :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Business Requirements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rgbClr val="000000"/>
                </a:solidFill>
              </a:rPr>
              <a:t>Geographic &amp; </a:t>
            </a:r>
            <a:r>
              <a:rPr lang="fr-FR" sz="1400" b="1" dirty="0" err="1" smtClean="0">
                <a:solidFill>
                  <a:srgbClr val="000000"/>
                </a:solidFill>
              </a:rPr>
              <a:t>Logistic</a:t>
            </a:r>
            <a:r>
              <a:rPr lang="fr-FR" sz="1400" b="1" dirty="0">
                <a:solidFill>
                  <a:srgbClr val="000000"/>
                </a:solidFill>
              </a:rPr>
              <a:t> 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users</a:t>
            </a:r>
            <a:r>
              <a:rPr lang="fr-FR" sz="1400" b="1" dirty="0">
                <a:solidFill>
                  <a:srgbClr val="000000"/>
                </a:solidFill>
              </a:rPr>
              <a:t> </a:t>
            </a:r>
            <a:r>
              <a:rPr lang="fr-FR" sz="1400" b="1" dirty="0" smtClean="0">
                <a:solidFill>
                  <a:srgbClr val="000000"/>
                </a:solidFill>
              </a:rPr>
              <a:t>buildings, </a:t>
            </a:r>
            <a:r>
              <a:rPr lang="fr-FR" sz="1400" b="1" dirty="0" err="1" smtClean="0">
                <a:solidFill>
                  <a:srgbClr val="000000"/>
                </a:solidFill>
              </a:rPr>
              <a:t>datacenters</a:t>
            </a:r>
            <a:r>
              <a:rPr lang="fr-FR" sz="1400" b="1" dirty="0" smtClean="0">
                <a:solidFill>
                  <a:srgbClr val="000000"/>
                </a:solidFill>
              </a:rPr>
              <a:t>…)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rgbClr val="000000"/>
                </a:solidFill>
              </a:rPr>
              <a:t>IT Project </a:t>
            </a:r>
            <a:r>
              <a:rPr lang="fr-FR" sz="1400" b="1" dirty="0" err="1" smtClean="0">
                <a:solidFill>
                  <a:srgbClr val="000000"/>
                </a:solidFill>
              </a:rPr>
              <a:t>development</a:t>
            </a:r>
            <a:endParaRPr lang="fr-FR" sz="1400" b="1" dirty="0" smtClean="0">
              <a:solidFill>
                <a:srgbClr val="000000"/>
              </a:solidFill>
            </a:endParaRP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rgbClr val="000000"/>
                </a:solidFill>
              </a:rPr>
              <a:t>Information </a:t>
            </a:r>
            <a:r>
              <a:rPr lang="fr-FR" sz="1400" b="1" dirty="0" err="1" smtClean="0">
                <a:solidFill>
                  <a:srgbClr val="000000"/>
                </a:solidFill>
              </a:rPr>
              <a:t>Technology</a:t>
            </a:r>
            <a:r>
              <a:rPr lang="fr-FR" sz="1400" b="1" dirty="0" smtClean="0">
                <a:solidFill>
                  <a:srgbClr val="000000"/>
                </a:solidFill>
              </a:rPr>
              <a:t> issues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fr-FR" sz="1400" b="1" dirty="0" err="1" smtClean="0">
                <a:solidFill>
                  <a:srgbClr val="000000"/>
                </a:solidFill>
              </a:rPr>
              <a:t>Human</a:t>
            </a:r>
            <a:r>
              <a:rPr lang="fr-FR" sz="1400" b="1" dirty="0" smtClean="0">
                <a:solidFill>
                  <a:srgbClr val="000000"/>
                </a:solidFill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</a:rPr>
              <a:t>Resources</a:t>
            </a:r>
            <a:r>
              <a:rPr lang="fr-FR" sz="1400" b="1" dirty="0" smtClean="0">
                <a:solidFill>
                  <a:srgbClr val="000000"/>
                </a:solidFill>
              </a:rPr>
              <a:t> 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rgbClr val="000000"/>
                </a:solidFill>
              </a:rPr>
              <a:t>IT Security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682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000" dirty="0" smtClean="0"/>
              <a:t>IT Risk Management Tools: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Major Risk Assessment</a:t>
            </a:r>
            <a:endParaRPr lang="en-US" sz="1800" i="1" dirty="0" smtClean="0">
              <a:latin typeface="Arial" pitchFamily="34" charset="0"/>
            </a:endParaRPr>
          </a:p>
        </p:txBody>
      </p:sp>
      <p:sp>
        <p:nvSpPr>
          <p:cNvPr id="73754" name="Rectangle 19"/>
          <p:cNvSpPr>
            <a:spLocks/>
          </p:cNvSpPr>
          <p:nvPr/>
        </p:nvSpPr>
        <p:spPr bwMode="gray">
          <a:xfrm>
            <a:off x="655093" y="1096028"/>
            <a:ext cx="6479354" cy="3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40" y="1430527"/>
            <a:ext cx="8954060" cy="2156475"/>
          </a:xfrm>
          <a:prstGeom prst="rect">
            <a:avLst/>
          </a:prstGeom>
        </p:spPr>
      </p:pic>
      <p:sp>
        <p:nvSpPr>
          <p:cNvPr id="6" name="Rectangle 19"/>
          <p:cNvSpPr>
            <a:spLocks/>
          </p:cNvSpPr>
          <p:nvPr/>
        </p:nvSpPr>
        <p:spPr bwMode="gray">
          <a:xfrm>
            <a:off x="1414982" y="2934305"/>
            <a:ext cx="7335318" cy="3278236"/>
          </a:xfrm>
          <a:prstGeom prst="rect">
            <a:avLst/>
          </a:prstGeom>
          <a:solidFill>
            <a:schemeClr val="bg1"/>
          </a:solidFill>
          <a:ln w="9525">
            <a:solidFill>
              <a:srgbClr val="0046AD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355600" lvl="2" eaLnBrk="0" hangingPunct="0">
              <a:spcBef>
                <a:spcPct val="50000"/>
              </a:spcBef>
              <a:buClr>
                <a:srgbClr val="0046AD"/>
              </a:buClr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355600" lvl="2" eaLnBrk="0" hangingPunct="0">
              <a:spcBef>
                <a:spcPct val="50000"/>
              </a:spcBef>
              <a:buClr>
                <a:srgbClr val="0046AD"/>
              </a:buClr>
            </a:pPr>
            <a:r>
              <a:rPr lang="en-US" sz="1400" b="1" dirty="0" smtClean="0">
                <a:solidFill>
                  <a:srgbClr val="000000"/>
                </a:solidFill>
              </a:rPr>
              <a:t>Following the Group Risk Management recommendation, for each identified major IT risk: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Description of the risk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Business Projects impacted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Action Plan to avoid or mitigate the risk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Risk exposure period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Cost quantification (if valuated)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Severity assessment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Probability that the risk happens.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0634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41" name="Picture 25" descr="13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4667250" y="0"/>
            <a:ext cx="4476750" cy="5854700"/>
          </a:xfrm>
          <a:prstGeom prst="rect">
            <a:avLst/>
          </a:prstGeom>
          <a:noFill/>
        </p:spPr>
      </p:pic>
      <p:grpSp>
        <p:nvGrpSpPr>
          <p:cNvPr id="111619" name="Group 6"/>
          <p:cNvGrpSpPr>
            <a:grpSpLocks/>
          </p:cNvGrpSpPr>
          <p:nvPr/>
        </p:nvGrpSpPr>
        <p:grpSpPr bwMode="auto">
          <a:xfrm>
            <a:off x="0" y="0"/>
            <a:ext cx="9142413" cy="5919788"/>
            <a:chOff x="0" y="0"/>
            <a:chExt cx="5759" cy="3729"/>
          </a:xfrm>
        </p:grpSpPr>
        <p:sp>
          <p:nvSpPr>
            <p:cNvPr id="111620" name="Rectangle 7"/>
            <p:cNvSpPr>
              <a:spLocks noChangeArrowheads="1"/>
            </p:cNvSpPr>
            <p:nvPr/>
          </p:nvSpPr>
          <p:spPr bwMode="gray">
            <a:xfrm>
              <a:off x="0" y="0"/>
              <a:ext cx="159" cy="36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1" name="Rectangle 8"/>
            <p:cNvSpPr>
              <a:spLocks noChangeArrowheads="1"/>
            </p:cNvSpPr>
            <p:nvPr/>
          </p:nvSpPr>
          <p:spPr bwMode="gray">
            <a:xfrm>
              <a:off x="0" y="0"/>
              <a:ext cx="5759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2" name="Rectangle 9"/>
            <p:cNvSpPr>
              <a:spLocks noChangeArrowheads="1"/>
            </p:cNvSpPr>
            <p:nvPr/>
          </p:nvSpPr>
          <p:spPr bwMode="gray">
            <a:xfrm>
              <a:off x="0" y="3570"/>
              <a:ext cx="5759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23" name="Group 9"/>
          <p:cNvGrpSpPr>
            <a:grpSpLocks/>
          </p:cNvGrpSpPr>
          <p:nvPr/>
        </p:nvGrpSpPr>
        <p:grpSpPr bwMode="auto">
          <a:xfrm>
            <a:off x="0" y="790575"/>
            <a:ext cx="7612063" cy="1150938"/>
            <a:chOff x="0" y="498"/>
            <a:chExt cx="4795" cy="725"/>
          </a:xfrm>
        </p:grpSpPr>
        <p:sp>
          <p:nvSpPr>
            <p:cNvPr id="111624" name="Rectangle 10"/>
            <p:cNvSpPr>
              <a:spLocks noChangeArrowheads="1"/>
            </p:cNvSpPr>
            <p:nvPr/>
          </p:nvSpPr>
          <p:spPr bwMode="gray">
            <a:xfrm>
              <a:off x="0" y="498"/>
              <a:ext cx="3888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540000" tIns="0" rIns="360000" bIns="0" anchor="ctr"/>
            <a:lstStyle/>
            <a:p>
              <a:pPr defTabSz="914400">
                <a:lnSpc>
                  <a:spcPct val="90000"/>
                </a:lnSpc>
              </a:pPr>
              <a:r>
                <a:rPr lang="en-US" sz="2600" b="1" dirty="0" smtClean="0"/>
                <a:t>IT Risk Management Methodology</a:t>
              </a:r>
              <a:endParaRPr lang="en-US" sz="2600" b="1" dirty="0"/>
            </a:p>
          </p:txBody>
        </p:sp>
        <p:sp>
          <p:nvSpPr>
            <p:cNvPr id="111625" name="Rectangle 11"/>
            <p:cNvSpPr>
              <a:spLocks noChangeArrowheads="1"/>
            </p:cNvSpPr>
            <p:nvPr/>
          </p:nvSpPr>
          <p:spPr bwMode="gray">
            <a:xfrm>
              <a:off x="4704" y="498"/>
              <a:ext cx="91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6" name="Rectangle 12"/>
            <p:cNvSpPr>
              <a:spLocks noChangeArrowheads="1"/>
            </p:cNvSpPr>
            <p:nvPr/>
          </p:nvSpPr>
          <p:spPr bwMode="gray">
            <a:xfrm>
              <a:off x="4431" y="498"/>
              <a:ext cx="181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Rectangle 13"/>
            <p:cNvSpPr>
              <a:spLocks noChangeArrowheads="1"/>
            </p:cNvSpPr>
            <p:nvPr/>
          </p:nvSpPr>
          <p:spPr bwMode="gray">
            <a:xfrm>
              <a:off x="3978" y="498"/>
              <a:ext cx="36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28" name="Group 12"/>
          <p:cNvGrpSpPr>
            <a:grpSpLocks/>
          </p:cNvGrpSpPr>
          <p:nvPr/>
        </p:nvGrpSpPr>
        <p:grpSpPr bwMode="auto">
          <a:xfrm>
            <a:off x="7881938" y="6354763"/>
            <a:ext cx="1004887" cy="330200"/>
            <a:chOff x="4965" y="4003"/>
            <a:chExt cx="633" cy="208"/>
          </a:xfrm>
        </p:grpSpPr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5457" y="4043"/>
              <a:ext cx="46" cy="84"/>
            </a:xfrm>
            <a:custGeom>
              <a:avLst/>
              <a:gdLst>
                <a:gd name="T0" fmla="*/ 57 w 164"/>
                <a:gd name="T1" fmla="*/ 48 h 301"/>
                <a:gd name="T2" fmla="*/ 0 w 164"/>
                <a:gd name="T3" fmla="*/ 301 h 301"/>
                <a:gd name="T4" fmla="*/ 97 w 164"/>
                <a:gd name="T5" fmla="*/ 301 h 301"/>
                <a:gd name="T6" fmla="*/ 164 w 164"/>
                <a:gd name="T7" fmla="*/ 0 h 301"/>
                <a:gd name="T8" fmla="*/ 115 w 164"/>
                <a:gd name="T9" fmla="*/ 0 h 301"/>
                <a:gd name="T10" fmla="*/ 57 w 164"/>
                <a:gd name="T11" fmla="*/ 48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1"/>
                <a:gd name="T20" fmla="*/ 164 w 164"/>
                <a:gd name="T21" fmla="*/ 301 h 3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1">
                  <a:moveTo>
                    <a:pt x="57" y="48"/>
                  </a:moveTo>
                  <a:cubicBezTo>
                    <a:pt x="0" y="301"/>
                    <a:pt x="0" y="301"/>
                    <a:pt x="0" y="301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86" y="1"/>
                    <a:pt x="63" y="21"/>
                    <a:pt x="57" y="48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5182" y="4041"/>
              <a:ext cx="76" cy="88"/>
            </a:xfrm>
            <a:custGeom>
              <a:avLst/>
              <a:gdLst>
                <a:gd name="T0" fmla="*/ 257 w 275"/>
                <a:gd name="T1" fmla="*/ 92 h 315"/>
                <a:gd name="T2" fmla="*/ 187 w 275"/>
                <a:gd name="T3" fmla="*/ 73 h 315"/>
                <a:gd name="T4" fmla="*/ 96 w 275"/>
                <a:gd name="T5" fmla="*/ 170 h 315"/>
                <a:gd name="T6" fmla="*/ 159 w 275"/>
                <a:gd name="T7" fmla="*/ 239 h 315"/>
                <a:gd name="T8" fmla="*/ 228 w 275"/>
                <a:gd name="T9" fmla="*/ 220 h 315"/>
                <a:gd name="T10" fmla="*/ 249 w 275"/>
                <a:gd name="T11" fmla="*/ 281 h 315"/>
                <a:gd name="T12" fmla="*/ 127 w 275"/>
                <a:gd name="T13" fmla="*/ 315 h 315"/>
                <a:gd name="T14" fmla="*/ 0 w 275"/>
                <a:gd name="T15" fmla="*/ 177 h 315"/>
                <a:gd name="T16" fmla="*/ 188 w 275"/>
                <a:gd name="T17" fmla="*/ 0 h 315"/>
                <a:gd name="T18" fmla="*/ 275 w 275"/>
                <a:gd name="T19" fmla="*/ 16 h 315"/>
                <a:gd name="T20" fmla="*/ 257 w 275"/>
                <a:gd name="T21" fmla="*/ 92 h 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5"/>
                <a:gd name="T34" fmla="*/ 0 h 315"/>
                <a:gd name="T35" fmla="*/ 275 w 275"/>
                <a:gd name="T36" fmla="*/ 315 h 3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5" h="315">
                  <a:moveTo>
                    <a:pt x="257" y="92"/>
                  </a:moveTo>
                  <a:cubicBezTo>
                    <a:pt x="233" y="78"/>
                    <a:pt x="212" y="73"/>
                    <a:pt x="187" y="73"/>
                  </a:cubicBezTo>
                  <a:cubicBezTo>
                    <a:pt x="139" y="73"/>
                    <a:pt x="96" y="105"/>
                    <a:pt x="96" y="170"/>
                  </a:cubicBezTo>
                  <a:cubicBezTo>
                    <a:pt x="96" y="214"/>
                    <a:pt x="119" y="239"/>
                    <a:pt x="159" y="239"/>
                  </a:cubicBezTo>
                  <a:cubicBezTo>
                    <a:pt x="189" y="239"/>
                    <a:pt x="212" y="230"/>
                    <a:pt x="228" y="220"/>
                  </a:cubicBezTo>
                  <a:cubicBezTo>
                    <a:pt x="249" y="281"/>
                    <a:pt x="249" y="281"/>
                    <a:pt x="249" y="281"/>
                  </a:cubicBezTo>
                  <a:cubicBezTo>
                    <a:pt x="227" y="296"/>
                    <a:pt x="185" y="315"/>
                    <a:pt x="127" y="315"/>
                  </a:cubicBezTo>
                  <a:cubicBezTo>
                    <a:pt x="39" y="315"/>
                    <a:pt x="0" y="250"/>
                    <a:pt x="0" y="177"/>
                  </a:cubicBezTo>
                  <a:cubicBezTo>
                    <a:pt x="0" y="87"/>
                    <a:pt x="62" y="0"/>
                    <a:pt x="188" y="0"/>
                  </a:cubicBezTo>
                  <a:cubicBezTo>
                    <a:pt x="231" y="0"/>
                    <a:pt x="253" y="7"/>
                    <a:pt x="275" y="16"/>
                  </a:cubicBezTo>
                  <a:lnTo>
                    <a:pt x="257" y="92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5031" y="4035"/>
              <a:ext cx="50" cy="92"/>
            </a:xfrm>
            <a:custGeom>
              <a:avLst/>
              <a:gdLst>
                <a:gd name="T0" fmla="*/ 126 w 181"/>
                <a:gd name="T1" fmla="*/ 0 h 330"/>
                <a:gd name="T2" fmla="*/ 65 w 181"/>
                <a:gd name="T3" fmla="*/ 49 h 330"/>
                <a:gd name="T4" fmla="*/ 65 w 181"/>
                <a:gd name="T5" fmla="*/ 49 h 330"/>
                <a:gd name="T6" fmla="*/ 0 w 181"/>
                <a:gd name="T7" fmla="*/ 330 h 330"/>
                <a:gd name="T8" fmla="*/ 105 w 181"/>
                <a:gd name="T9" fmla="*/ 330 h 330"/>
                <a:gd name="T10" fmla="*/ 181 w 181"/>
                <a:gd name="T11" fmla="*/ 0 h 330"/>
                <a:gd name="T12" fmla="*/ 126 w 181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330"/>
                <a:gd name="T23" fmla="*/ 181 w 181"/>
                <a:gd name="T24" fmla="*/ 330 h 3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330">
                  <a:moveTo>
                    <a:pt x="126" y="0"/>
                  </a:moveTo>
                  <a:cubicBezTo>
                    <a:pt x="96" y="0"/>
                    <a:pt x="71" y="21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05" y="330"/>
                    <a:pt x="105" y="330"/>
                    <a:pt x="105" y="33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26" y="0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5007" y="4004"/>
              <a:ext cx="129" cy="23"/>
            </a:xfrm>
            <a:custGeom>
              <a:avLst/>
              <a:gdLst>
                <a:gd name="T0" fmla="*/ 395 w 462"/>
                <a:gd name="T1" fmla="*/ 84 h 84"/>
                <a:gd name="T2" fmla="*/ 455 w 462"/>
                <a:gd name="T3" fmla="*/ 35 h 84"/>
                <a:gd name="T4" fmla="*/ 456 w 462"/>
                <a:gd name="T5" fmla="*/ 30 h 84"/>
                <a:gd name="T6" fmla="*/ 462 w 462"/>
                <a:gd name="T7" fmla="*/ 0 h 84"/>
                <a:gd name="T8" fmla="*/ 68 w 462"/>
                <a:gd name="T9" fmla="*/ 0 h 84"/>
                <a:gd name="T10" fmla="*/ 68 w 462"/>
                <a:gd name="T11" fmla="*/ 0 h 84"/>
                <a:gd name="T12" fmla="*/ 68 w 462"/>
                <a:gd name="T13" fmla="*/ 0 h 84"/>
                <a:gd name="T14" fmla="*/ 7 w 462"/>
                <a:gd name="T15" fmla="*/ 49 h 84"/>
                <a:gd name="T16" fmla="*/ 0 w 462"/>
                <a:gd name="T17" fmla="*/ 84 h 84"/>
                <a:gd name="T18" fmla="*/ 395 w 462"/>
                <a:gd name="T19" fmla="*/ 84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2"/>
                <a:gd name="T31" fmla="*/ 0 h 84"/>
                <a:gd name="T32" fmla="*/ 462 w 462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2" h="84">
                  <a:moveTo>
                    <a:pt x="395" y="84"/>
                  </a:moveTo>
                  <a:cubicBezTo>
                    <a:pt x="424" y="84"/>
                    <a:pt x="449" y="63"/>
                    <a:pt x="455" y="35"/>
                  </a:cubicBezTo>
                  <a:cubicBezTo>
                    <a:pt x="456" y="30"/>
                    <a:pt x="456" y="30"/>
                    <a:pt x="456" y="3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8" y="0"/>
                    <a:pt x="13" y="21"/>
                    <a:pt x="7" y="49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395" y="84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5358" y="4041"/>
              <a:ext cx="94" cy="86"/>
            </a:xfrm>
            <a:custGeom>
              <a:avLst/>
              <a:gdLst>
                <a:gd name="T0" fmla="*/ 254 w 334"/>
                <a:gd name="T1" fmla="*/ 0 h 308"/>
                <a:gd name="T2" fmla="*/ 141 w 334"/>
                <a:gd name="T3" fmla="*/ 64 h 308"/>
                <a:gd name="T4" fmla="*/ 140 w 334"/>
                <a:gd name="T5" fmla="*/ 64 h 308"/>
                <a:gd name="T6" fmla="*/ 141 w 334"/>
                <a:gd name="T7" fmla="*/ 48 h 308"/>
                <a:gd name="T8" fmla="*/ 85 w 334"/>
                <a:gd name="T9" fmla="*/ 7 h 308"/>
                <a:gd name="T10" fmla="*/ 67 w 334"/>
                <a:gd name="T11" fmla="*/ 7 h 308"/>
                <a:gd name="T12" fmla="*/ 0 w 334"/>
                <a:gd name="T13" fmla="*/ 308 h 308"/>
                <a:gd name="T14" fmla="*/ 97 w 334"/>
                <a:gd name="T15" fmla="*/ 308 h 308"/>
                <a:gd name="T16" fmla="*/ 119 w 334"/>
                <a:gd name="T17" fmla="*/ 203 h 308"/>
                <a:gd name="T18" fmla="*/ 208 w 334"/>
                <a:gd name="T19" fmla="*/ 83 h 308"/>
                <a:gd name="T20" fmla="*/ 231 w 334"/>
                <a:gd name="T21" fmla="*/ 105 h 308"/>
                <a:gd name="T22" fmla="*/ 229 w 334"/>
                <a:gd name="T23" fmla="*/ 130 h 308"/>
                <a:gd name="T24" fmla="*/ 188 w 334"/>
                <a:gd name="T25" fmla="*/ 308 h 308"/>
                <a:gd name="T26" fmla="*/ 287 w 334"/>
                <a:gd name="T27" fmla="*/ 308 h 308"/>
                <a:gd name="T28" fmla="*/ 327 w 334"/>
                <a:gd name="T29" fmla="*/ 127 h 308"/>
                <a:gd name="T30" fmla="*/ 334 w 334"/>
                <a:gd name="T31" fmla="*/ 77 h 308"/>
                <a:gd name="T32" fmla="*/ 254 w 334"/>
                <a:gd name="T33" fmla="*/ 0 h 3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4"/>
                <a:gd name="T52" fmla="*/ 0 h 308"/>
                <a:gd name="T53" fmla="*/ 334 w 334"/>
                <a:gd name="T54" fmla="*/ 308 h 3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4" h="308">
                  <a:moveTo>
                    <a:pt x="254" y="0"/>
                  </a:moveTo>
                  <a:cubicBezTo>
                    <a:pt x="203" y="0"/>
                    <a:pt x="165" y="33"/>
                    <a:pt x="141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39" y="12"/>
                    <a:pt x="124" y="7"/>
                    <a:pt x="85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7" y="308"/>
                    <a:pt x="97" y="308"/>
                    <a:pt x="97" y="308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42" y="98"/>
                    <a:pt x="186" y="83"/>
                    <a:pt x="208" y="83"/>
                  </a:cubicBezTo>
                  <a:cubicBezTo>
                    <a:pt x="223" y="83"/>
                    <a:pt x="231" y="91"/>
                    <a:pt x="231" y="105"/>
                  </a:cubicBezTo>
                  <a:cubicBezTo>
                    <a:pt x="231" y="109"/>
                    <a:pt x="231" y="119"/>
                    <a:pt x="229" y="130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327" y="127"/>
                    <a:pt x="327" y="127"/>
                    <a:pt x="327" y="127"/>
                  </a:cubicBezTo>
                  <a:cubicBezTo>
                    <a:pt x="331" y="109"/>
                    <a:pt x="334" y="91"/>
                    <a:pt x="334" y="77"/>
                  </a:cubicBezTo>
                  <a:cubicBezTo>
                    <a:pt x="332" y="25"/>
                    <a:pt x="302" y="0"/>
                    <a:pt x="254" y="0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5479" y="4004"/>
              <a:ext cx="33" cy="23"/>
            </a:xfrm>
            <a:custGeom>
              <a:avLst/>
              <a:gdLst>
                <a:gd name="T0" fmla="*/ 107 w 115"/>
                <a:gd name="T1" fmla="*/ 36 h 84"/>
                <a:gd name="T2" fmla="*/ 115 w 115"/>
                <a:gd name="T3" fmla="*/ 0 h 84"/>
                <a:gd name="T4" fmla="*/ 19 w 115"/>
                <a:gd name="T5" fmla="*/ 0 h 84"/>
                <a:gd name="T6" fmla="*/ 0 w 115"/>
                <a:gd name="T7" fmla="*/ 84 h 84"/>
                <a:gd name="T8" fmla="*/ 49 w 115"/>
                <a:gd name="T9" fmla="*/ 84 h 84"/>
                <a:gd name="T10" fmla="*/ 107 w 115"/>
                <a:gd name="T11" fmla="*/ 36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84"/>
                <a:gd name="T20" fmla="*/ 115 w 11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84">
                  <a:moveTo>
                    <a:pt x="107" y="36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7" y="83"/>
                    <a:pt x="101" y="63"/>
                    <a:pt x="107" y="36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6" name="Freeform 22"/>
            <p:cNvSpPr>
              <a:spLocks noEditPoints="1"/>
            </p:cNvSpPr>
            <p:nvPr/>
          </p:nvSpPr>
          <p:spPr bwMode="gray">
            <a:xfrm>
              <a:off x="5089" y="4041"/>
              <a:ext cx="82" cy="88"/>
            </a:xfrm>
            <a:custGeom>
              <a:avLst/>
              <a:gdLst>
                <a:gd name="T0" fmla="*/ 209 w 292"/>
                <a:gd name="T1" fmla="*/ 102 h 315"/>
                <a:gd name="T2" fmla="*/ 204 w 292"/>
                <a:gd name="T3" fmla="*/ 128 h 315"/>
                <a:gd name="T4" fmla="*/ 103 w 292"/>
                <a:gd name="T5" fmla="*/ 128 h 315"/>
                <a:gd name="T6" fmla="*/ 165 w 292"/>
                <a:gd name="T7" fmla="*/ 69 h 315"/>
                <a:gd name="T8" fmla="*/ 209 w 292"/>
                <a:gd name="T9" fmla="*/ 102 h 315"/>
                <a:gd name="T10" fmla="*/ 292 w 292"/>
                <a:gd name="T11" fmla="*/ 102 h 315"/>
                <a:gd name="T12" fmla="*/ 176 w 292"/>
                <a:gd name="T13" fmla="*/ 0 h 315"/>
                <a:gd name="T14" fmla="*/ 0 w 292"/>
                <a:gd name="T15" fmla="*/ 186 h 315"/>
                <a:gd name="T16" fmla="*/ 129 w 292"/>
                <a:gd name="T17" fmla="*/ 315 h 315"/>
                <a:gd name="T18" fmla="*/ 259 w 292"/>
                <a:gd name="T19" fmla="*/ 280 h 315"/>
                <a:gd name="T20" fmla="*/ 237 w 292"/>
                <a:gd name="T21" fmla="*/ 220 h 315"/>
                <a:gd name="T22" fmla="*/ 154 w 292"/>
                <a:gd name="T23" fmla="*/ 240 h 315"/>
                <a:gd name="T24" fmla="*/ 94 w 292"/>
                <a:gd name="T25" fmla="*/ 183 h 315"/>
                <a:gd name="T26" fmla="*/ 277 w 292"/>
                <a:gd name="T27" fmla="*/ 183 h 315"/>
                <a:gd name="T28" fmla="*/ 292 w 292"/>
                <a:gd name="T29" fmla="*/ 102 h 3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2"/>
                <a:gd name="T46" fmla="*/ 0 h 315"/>
                <a:gd name="T47" fmla="*/ 292 w 292"/>
                <a:gd name="T48" fmla="*/ 315 h 3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2" h="315">
                  <a:moveTo>
                    <a:pt x="209" y="102"/>
                  </a:moveTo>
                  <a:cubicBezTo>
                    <a:pt x="208" y="107"/>
                    <a:pt x="208" y="111"/>
                    <a:pt x="204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14" y="87"/>
                    <a:pt x="136" y="68"/>
                    <a:pt x="165" y="69"/>
                  </a:cubicBezTo>
                  <a:cubicBezTo>
                    <a:pt x="192" y="69"/>
                    <a:pt x="210" y="79"/>
                    <a:pt x="209" y="102"/>
                  </a:cubicBezTo>
                  <a:moveTo>
                    <a:pt x="292" y="102"/>
                  </a:moveTo>
                  <a:cubicBezTo>
                    <a:pt x="292" y="41"/>
                    <a:pt x="251" y="0"/>
                    <a:pt x="176" y="0"/>
                  </a:cubicBezTo>
                  <a:cubicBezTo>
                    <a:pt x="74" y="0"/>
                    <a:pt x="0" y="83"/>
                    <a:pt x="0" y="186"/>
                  </a:cubicBezTo>
                  <a:cubicBezTo>
                    <a:pt x="0" y="257"/>
                    <a:pt x="44" y="315"/>
                    <a:pt x="129" y="315"/>
                  </a:cubicBezTo>
                  <a:cubicBezTo>
                    <a:pt x="177" y="315"/>
                    <a:pt x="217" y="302"/>
                    <a:pt x="259" y="280"/>
                  </a:cubicBezTo>
                  <a:cubicBezTo>
                    <a:pt x="237" y="220"/>
                    <a:pt x="237" y="220"/>
                    <a:pt x="237" y="220"/>
                  </a:cubicBezTo>
                  <a:cubicBezTo>
                    <a:pt x="206" y="234"/>
                    <a:pt x="183" y="240"/>
                    <a:pt x="154" y="240"/>
                  </a:cubicBezTo>
                  <a:cubicBezTo>
                    <a:pt x="120" y="240"/>
                    <a:pt x="91" y="222"/>
                    <a:pt x="94" y="183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7" y="153"/>
                    <a:pt x="292" y="125"/>
                    <a:pt x="292" y="102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5258" y="4003"/>
              <a:ext cx="94" cy="124"/>
            </a:xfrm>
            <a:custGeom>
              <a:avLst/>
              <a:gdLst>
                <a:gd name="T0" fmla="*/ 265 w 337"/>
                <a:gd name="T1" fmla="*/ 134 h 442"/>
                <a:gd name="T2" fmla="*/ 149 w 337"/>
                <a:gd name="T3" fmla="*/ 195 h 442"/>
                <a:gd name="T4" fmla="*/ 148 w 337"/>
                <a:gd name="T5" fmla="*/ 195 h 442"/>
                <a:gd name="T6" fmla="*/ 170 w 337"/>
                <a:gd name="T7" fmla="*/ 119 h 442"/>
                <a:gd name="T8" fmla="*/ 200 w 337"/>
                <a:gd name="T9" fmla="*/ 0 h 442"/>
                <a:gd name="T10" fmla="*/ 153 w 337"/>
                <a:gd name="T11" fmla="*/ 0 h 442"/>
                <a:gd name="T12" fmla="*/ 153 w 337"/>
                <a:gd name="T13" fmla="*/ 0 h 442"/>
                <a:gd name="T14" fmla="*/ 92 w 337"/>
                <a:gd name="T15" fmla="*/ 49 h 442"/>
                <a:gd name="T16" fmla="*/ 92 w 337"/>
                <a:gd name="T17" fmla="*/ 49 h 442"/>
                <a:gd name="T18" fmla="*/ 0 w 337"/>
                <a:gd name="T19" fmla="*/ 442 h 442"/>
                <a:gd name="T20" fmla="*/ 98 w 337"/>
                <a:gd name="T21" fmla="*/ 442 h 442"/>
                <a:gd name="T22" fmla="*/ 123 w 337"/>
                <a:gd name="T23" fmla="*/ 329 h 442"/>
                <a:gd name="T24" fmla="*/ 215 w 337"/>
                <a:gd name="T25" fmla="*/ 216 h 442"/>
                <a:gd name="T26" fmla="*/ 236 w 337"/>
                <a:gd name="T27" fmla="*/ 238 h 442"/>
                <a:gd name="T28" fmla="*/ 232 w 337"/>
                <a:gd name="T29" fmla="*/ 264 h 442"/>
                <a:gd name="T30" fmla="*/ 192 w 337"/>
                <a:gd name="T31" fmla="*/ 442 h 442"/>
                <a:gd name="T32" fmla="*/ 290 w 337"/>
                <a:gd name="T33" fmla="*/ 442 h 442"/>
                <a:gd name="T34" fmla="*/ 320 w 337"/>
                <a:gd name="T35" fmla="*/ 310 h 442"/>
                <a:gd name="T36" fmla="*/ 337 w 337"/>
                <a:gd name="T37" fmla="*/ 204 h 442"/>
                <a:gd name="T38" fmla="*/ 265 w 337"/>
                <a:gd name="T39" fmla="*/ 134 h 4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7"/>
                <a:gd name="T61" fmla="*/ 0 h 442"/>
                <a:gd name="T62" fmla="*/ 337 w 337"/>
                <a:gd name="T63" fmla="*/ 442 h 4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7" h="442">
                  <a:moveTo>
                    <a:pt x="265" y="134"/>
                  </a:moveTo>
                  <a:cubicBezTo>
                    <a:pt x="215" y="134"/>
                    <a:pt x="178" y="163"/>
                    <a:pt x="149" y="195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55" y="174"/>
                    <a:pt x="164" y="145"/>
                    <a:pt x="170" y="119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23" y="0"/>
                    <a:pt x="98" y="21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98" y="442"/>
                    <a:pt x="98" y="442"/>
                    <a:pt x="98" y="442"/>
                  </a:cubicBezTo>
                  <a:cubicBezTo>
                    <a:pt x="123" y="329"/>
                    <a:pt x="123" y="329"/>
                    <a:pt x="123" y="329"/>
                  </a:cubicBezTo>
                  <a:cubicBezTo>
                    <a:pt x="144" y="232"/>
                    <a:pt x="195" y="216"/>
                    <a:pt x="215" y="216"/>
                  </a:cubicBezTo>
                  <a:cubicBezTo>
                    <a:pt x="231" y="216"/>
                    <a:pt x="236" y="226"/>
                    <a:pt x="236" y="238"/>
                  </a:cubicBezTo>
                  <a:cubicBezTo>
                    <a:pt x="236" y="244"/>
                    <a:pt x="235" y="253"/>
                    <a:pt x="232" y="264"/>
                  </a:cubicBezTo>
                  <a:cubicBezTo>
                    <a:pt x="192" y="442"/>
                    <a:pt x="192" y="442"/>
                    <a:pt x="192" y="442"/>
                  </a:cubicBezTo>
                  <a:cubicBezTo>
                    <a:pt x="290" y="442"/>
                    <a:pt x="290" y="442"/>
                    <a:pt x="290" y="442"/>
                  </a:cubicBezTo>
                  <a:cubicBezTo>
                    <a:pt x="320" y="310"/>
                    <a:pt x="320" y="310"/>
                    <a:pt x="320" y="310"/>
                  </a:cubicBezTo>
                  <a:cubicBezTo>
                    <a:pt x="329" y="271"/>
                    <a:pt x="337" y="230"/>
                    <a:pt x="337" y="204"/>
                  </a:cubicBezTo>
                  <a:cubicBezTo>
                    <a:pt x="337" y="155"/>
                    <a:pt x="308" y="134"/>
                    <a:pt x="265" y="134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8" name="Freeform 24"/>
            <p:cNvSpPr>
              <a:spLocks noEditPoints="1"/>
            </p:cNvSpPr>
            <p:nvPr/>
          </p:nvSpPr>
          <p:spPr bwMode="gray">
            <a:xfrm>
              <a:off x="5497" y="4043"/>
              <a:ext cx="101" cy="118"/>
            </a:xfrm>
            <a:custGeom>
              <a:avLst/>
              <a:gdLst>
                <a:gd name="T0" fmla="*/ 207 w 363"/>
                <a:gd name="T1" fmla="*/ 0 h 423"/>
                <a:gd name="T2" fmla="*/ 94 w 363"/>
                <a:gd name="T3" fmla="*/ 0 h 423"/>
                <a:gd name="T4" fmla="*/ 0 w 363"/>
                <a:gd name="T5" fmla="*/ 423 h 423"/>
                <a:gd name="T6" fmla="*/ 97 w 363"/>
                <a:gd name="T7" fmla="*/ 423 h 423"/>
                <a:gd name="T8" fmla="*/ 124 w 363"/>
                <a:gd name="T9" fmla="*/ 302 h 423"/>
                <a:gd name="T10" fmla="*/ 184 w 363"/>
                <a:gd name="T11" fmla="*/ 302 h 423"/>
                <a:gd name="T12" fmla="*/ 363 w 363"/>
                <a:gd name="T13" fmla="*/ 131 h 423"/>
                <a:gd name="T14" fmla="*/ 207 w 363"/>
                <a:gd name="T15" fmla="*/ 0 h 423"/>
                <a:gd name="T16" fmla="*/ 261 w 363"/>
                <a:gd name="T17" fmla="*/ 147 h 423"/>
                <a:gd name="T18" fmla="*/ 175 w 363"/>
                <a:gd name="T19" fmla="*/ 235 h 423"/>
                <a:gd name="T20" fmla="*/ 138 w 363"/>
                <a:gd name="T21" fmla="*/ 235 h 423"/>
                <a:gd name="T22" fmla="*/ 174 w 363"/>
                <a:gd name="T23" fmla="*/ 68 h 423"/>
                <a:gd name="T24" fmla="*/ 197 w 363"/>
                <a:gd name="T25" fmla="*/ 69 h 423"/>
                <a:gd name="T26" fmla="*/ 261 w 363"/>
                <a:gd name="T27" fmla="*/ 147 h 4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23"/>
                <a:gd name="T44" fmla="*/ 363 w 363"/>
                <a:gd name="T45" fmla="*/ 423 h 4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23">
                  <a:moveTo>
                    <a:pt x="20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97" y="423"/>
                    <a:pt x="97" y="423"/>
                    <a:pt x="97" y="423"/>
                  </a:cubicBezTo>
                  <a:cubicBezTo>
                    <a:pt x="124" y="302"/>
                    <a:pt x="124" y="302"/>
                    <a:pt x="124" y="302"/>
                  </a:cubicBezTo>
                  <a:cubicBezTo>
                    <a:pt x="145" y="302"/>
                    <a:pt x="165" y="302"/>
                    <a:pt x="184" y="302"/>
                  </a:cubicBezTo>
                  <a:cubicBezTo>
                    <a:pt x="271" y="302"/>
                    <a:pt x="363" y="237"/>
                    <a:pt x="363" y="131"/>
                  </a:cubicBezTo>
                  <a:cubicBezTo>
                    <a:pt x="363" y="51"/>
                    <a:pt x="314" y="0"/>
                    <a:pt x="207" y="0"/>
                  </a:cubicBezTo>
                  <a:moveTo>
                    <a:pt x="261" y="147"/>
                  </a:moveTo>
                  <a:cubicBezTo>
                    <a:pt x="253" y="198"/>
                    <a:pt x="217" y="236"/>
                    <a:pt x="175" y="235"/>
                  </a:cubicBezTo>
                  <a:cubicBezTo>
                    <a:pt x="164" y="235"/>
                    <a:pt x="152" y="235"/>
                    <a:pt x="138" y="235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81" y="68"/>
                    <a:pt x="188" y="68"/>
                    <a:pt x="197" y="69"/>
                  </a:cubicBezTo>
                  <a:cubicBezTo>
                    <a:pt x="242" y="69"/>
                    <a:pt x="269" y="92"/>
                    <a:pt x="261" y="147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gray">
            <a:xfrm>
              <a:off x="4965" y="4172"/>
              <a:ext cx="613" cy="39"/>
            </a:xfrm>
            <a:custGeom>
              <a:avLst/>
              <a:gdLst>
                <a:gd name="T0" fmla="*/ 2186 w 2195"/>
                <a:gd name="T1" fmla="*/ 0 h 140"/>
                <a:gd name="T2" fmla="*/ 2185 w 2195"/>
                <a:gd name="T3" fmla="*/ 0 h 140"/>
                <a:gd name="T4" fmla="*/ 1725 w 2195"/>
                <a:gd name="T5" fmla="*/ 6 h 140"/>
                <a:gd name="T6" fmla="*/ 1194 w 2195"/>
                <a:gd name="T7" fmla="*/ 26 h 140"/>
                <a:gd name="T8" fmla="*/ 371 w 2195"/>
                <a:gd name="T9" fmla="*/ 86 h 140"/>
                <a:gd name="T10" fmla="*/ 141 w 2195"/>
                <a:gd name="T11" fmla="*/ 109 h 140"/>
                <a:gd name="T12" fmla="*/ 0 w 2195"/>
                <a:gd name="T13" fmla="*/ 135 h 140"/>
                <a:gd name="T14" fmla="*/ 60 w 2195"/>
                <a:gd name="T15" fmla="*/ 140 h 140"/>
                <a:gd name="T16" fmla="*/ 102 w 2195"/>
                <a:gd name="T17" fmla="*/ 140 h 140"/>
                <a:gd name="T18" fmla="*/ 1768 w 2195"/>
                <a:gd name="T19" fmla="*/ 140 h 140"/>
                <a:gd name="T20" fmla="*/ 2190 w 2195"/>
                <a:gd name="T21" fmla="*/ 17 h 140"/>
                <a:gd name="T22" fmla="*/ 2191 w 2195"/>
                <a:gd name="T23" fmla="*/ 16 h 140"/>
                <a:gd name="T24" fmla="*/ 2195 w 2195"/>
                <a:gd name="T25" fmla="*/ 9 h 140"/>
                <a:gd name="T26" fmla="*/ 2186 w 2195"/>
                <a:gd name="T27" fmla="*/ 0 h 1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5"/>
                <a:gd name="T43" fmla="*/ 0 h 140"/>
                <a:gd name="T44" fmla="*/ 2195 w 2195"/>
                <a:gd name="T45" fmla="*/ 140 h 1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5" h="140">
                  <a:moveTo>
                    <a:pt x="2186" y="0"/>
                  </a:moveTo>
                  <a:cubicBezTo>
                    <a:pt x="2185" y="0"/>
                    <a:pt x="2185" y="0"/>
                    <a:pt x="2185" y="0"/>
                  </a:cubicBezTo>
                  <a:cubicBezTo>
                    <a:pt x="2026" y="0"/>
                    <a:pt x="1883" y="2"/>
                    <a:pt x="1725" y="6"/>
                  </a:cubicBezTo>
                  <a:cubicBezTo>
                    <a:pt x="1547" y="10"/>
                    <a:pt x="1369" y="17"/>
                    <a:pt x="1194" y="26"/>
                  </a:cubicBezTo>
                  <a:cubicBezTo>
                    <a:pt x="916" y="40"/>
                    <a:pt x="642" y="60"/>
                    <a:pt x="371" y="86"/>
                  </a:cubicBezTo>
                  <a:cubicBezTo>
                    <a:pt x="289" y="93"/>
                    <a:pt x="141" y="109"/>
                    <a:pt x="141" y="109"/>
                  </a:cubicBezTo>
                  <a:cubicBezTo>
                    <a:pt x="53" y="120"/>
                    <a:pt x="0" y="130"/>
                    <a:pt x="0" y="135"/>
                  </a:cubicBezTo>
                  <a:cubicBezTo>
                    <a:pt x="1" y="139"/>
                    <a:pt x="22" y="139"/>
                    <a:pt x="60" y="140"/>
                  </a:cubicBezTo>
                  <a:cubicBezTo>
                    <a:pt x="72" y="140"/>
                    <a:pt x="86" y="140"/>
                    <a:pt x="102" y="140"/>
                  </a:cubicBezTo>
                  <a:cubicBezTo>
                    <a:pt x="105" y="140"/>
                    <a:pt x="1758" y="140"/>
                    <a:pt x="1768" y="140"/>
                  </a:cubicBezTo>
                  <a:cubicBezTo>
                    <a:pt x="1927" y="140"/>
                    <a:pt x="2069" y="93"/>
                    <a:pt x="2190" y="17"/>
                  </a:cubicBezTo>
                  <a:cubicBezTo>
                    <a:pt x="2190" y="17"/>
                    <a:pt x="2191" y="16"/>
                    <a:pt x="2191" y="16"/>
                  </a:cubicBezTo>
                  <a:cubicBezTo>
                    <a:pt x="2193" y="15"/>
                    <a:pt x="2195" y="12"/>
                    <a:pt x="2195" y="9"/>
                  </a:cubicBezTo>
                  <a:cubicBezTo>
                    <a:pt x="2195" y="4"/>
                    <a:pt x="2191" y="0"/>
                    <a:pt x="2186" y="0"/>
                  </a:cubicBezTo>
                </a:path>
              </a:pathLst>
            </a:custGeom>
            <a:solidFill>
              <a:srgbClr val="E0003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6" name="Espace réservé du numéro de diapositive 5"/>
          <p:cNvSpPr>
            <a:spLocks/>
          </p:cNvSpPr>
          <p:nvPr/>
        </p:nvSpPr>
        <p:spPr bwMode="gray">
          <a:xfrm>
            <a:off x="0" y="6497638"/>
            <a:ext cx="4508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defRPr sz="8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A023E4A-0A76-4328-8A6C-7130AE7E2547}" type="slidenum">
              <a:rPr lang="en-US" smtClean="0">
                <a:latin typeface="Arial" charset="0"/>
                <a:cs typeface="Arial" charset="0"/>
              </a:rPr>
              <a:pPr>
                <a:defRPr/>
              </a:pPr>
              <a:t>15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Espace réservé du pied de page 4"/>
          <p:cNvSpPr>
            <a:spLocks/>
          </p:cNvSpPr>
          <p:nvPr/>
        </p:nvSpPr>
        <p:spPr bwMode="gray">
          <a:xfrm>
            <a:off x="419100" y="6497638"/>
            <a:ext cx="28956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">
                <a:solidFill>
                  <a:srgbClr val="898989"/>
                </a:solidFill>
              </a:rPr>
              <a:t>Footer can be customized</a:t>
            </a:r>
          </a:p>
        </p:txBody>
      </p:sp>
    </p:spTree>
    <p:extLst>
      <p:ext uri="{BB962C8B-B14F-4D97-AF65-F5344CB8AC3E}">
        <p14:creationId xmlns:p14="http://schemas.microsoft.com/office/powerpoint/2010/main" val="25248508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IT Risk Management Methodology</a:t>
            </a:r>
            <a:br>
              <a:rPr lang="en-US" dirty="0" smtClean="0"/>
            </a:br>
            <a:r>
              <a:rPr lang="en-US" dirty="0" smtClean="0"/>
              <a:t>										</a:t>
            </a:r>
            <a:r>
              <a:rPr lang="en-US" sz="1800" i="1" dirty="0" smtClean="0"/>
              <a:t>(based on ISO 27005)</a:t>
            </a:r>
            <a:endParaRPr lang="en-US" sz="1800" i="1" dirty="0" smtClean="0">
              <a:latin typeface="Arial" pitchFamily="34" charset="0"/>
            </a:endParaRPr>
          </a:p>
        </p:txBody>
      </p:sp>
      <p:sp>
        <p:nvSpPr>
          <p:cNvPr id="73754" name="Rectangle 19"/>
          <p:cNvSpPr>
            <a:spLocks/>
          </p:cNvSpPr>
          <p:nvPr/>
        </p:nvSpPr>
        <p:spPr bwMode="gray">
          <a:xfrm>
            <a:off x="655093" y="1096028"/>
            <a:ext cx="6479354" cy="553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endParaRPr lang="en-US" sz="140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/>
            </a:pPr>
            <a:r>
              <a:rPr lang="en-US" sz="1400" b="1" smtClean="0">
                <a:solidFill>
                  <a:srgbClr val="000000"/>
                </a:solidFill>
              </a:rPr>
              <a:t>Context Establishment </a:t>
            </a:r>
          </a:p>
          <a:p>
            <a:pPr marL="1155700" lvl="3" indent="-3429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smtClean="0">
                <a:solidFill>
                  <a:srgbClr val="000000"/>
                </a:solidFill>
              </a:rPr>
              <a:t>legal and regulatory requirements</a:t>
            </a:r>
          </a:p>
          <a:p>
            <a:pPr marL="1155700" lvl="3" indent="-3429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smtClean="0">
                <a:solidFill>
                  <a:srgbClr val="000000"/>
                </a:solidFill>
              </a:rPr>
              <a:t>strategic value for the business of information processes</a:t>
            </a:r>
          </a:p>
          <a:p>
            <a:pPr marL="1155700" lvl="3" indent="-3429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smtClean="0">
                <a:solidFill>
                  <a:srgbClr val="000000"/>
                </a:solidFill>
              </a:rPr>
              <a:t>stakeholder expectations</a:t>
            </a:r>
          </a:p>
          <a:p>
            <a:pPr marL="1155700" lvl="3" indent="-3429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smtClean="0">
                <a:solidFill>
                  <a:srgbClr val="000000"/>
                </a:solidFill>
              </a:rPr>
              <a:t>negative consequences for the reputation of the organization.</a:t>
            </a:r>
          </a:p>
          <a:p>
            <a:pPr marL="1155700" lvl="3" indent="-3429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endParaRPr lang="en-US" sz="140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/>
            </a:pPr>
            <a:r>
              <a:rPr lang="en-US" sz="1400" b="1" smtClean="0">
                <a:solidFill>
                  <a:srgbClr val="000000"/>
                </a:solidFill>
              </a:rPr>
              <a:t>Risk Assessment 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smtClean="0">
                <a:solidFill>
                  <a:srgbClr val="000000"/>
                </a:solidFill>
              </a:rPr>
              <a:t>Risk analysis</a:t>
            </a:r>
          </a:p>
          <a:p>
            <a:pPr marL="1612900" lvl="4" indent="-3429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lphaLcParenR"/>
            </a:pPr>
            <a:r>
              <a:rPr lang="en-US" sz="1400" smtClean="0">
                <a:solidFill>
                  <a:srgbClr val="000000"/>
                </a:solidFill>
              </a:rPr>
              <a:t>Risk Identification</a:t>
            </a:r>
          </a:p>
          <a:p>
            <a:pPr marL="1612900" lvl="4" indent="-3429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lphaLcParenR"/>
            </a:pPr>
            <a:r>
              <a:rPr lang="en-US" sz="1400" smtClean="0">
                <a:solidFill>
                  <a:srgbClr val="000000"/>
                </a:solidFill>
              </a:rPr>
              <a:t>Risk estimation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smtClean="0">
                <a:solidFill>
                  <a:srgbClr val="000000"/>
                </a:solidFill>
              </a:rPr>
              <a:t>Risk evaluation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endParaRPr lang="en-US" sz="140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/>
            </a:pPr>
            <a:r>
              <a:rPr lang="en-US" sz="1400" b="1" smtClean="0">
                <a:solidFill>
                  <a:srgbClr val="000000"/>
                </a:solidFill>
              </a:rPr>
              <a:t>Risk Treatment (Mitigation) 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smtClean="0"/>
              <a:t>Identify risk response options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smtClean="0"/>
              <a:t>Respond to discovered risk exposure and opportunity</a:t>
            </a:r>
            <a:endParaRPr lang="en-US" sz="1400" smtClean="0">
              <a:solidFill>
                <a:srgbClr val="000000"/>
              </a:solidFill>
            </a:endParaRPr>
          </a:p>
          <a:p>
            <a:pPr marL="812800" lvl="3" eaLnBrk="0" hangingPunct="0">
              <a:spcBef>
                <a:spcPct val="50000"/>
              </a:spcBef>
              <a:buClr>
                <a:srgbClr val="0046AD"/>
              </a:buClr>
            </a:pPr>
            <a:r>
              <a:rPr lang="en-US" sz="1400" smtClean="0">
                <a:solidFill>
                  <a:srgbClr val="000000"/>
                </a:solidFill>
                <a:sym typeface="Wingdings"/>
              </a:rPr>
              <a:t>    	</a:t>
            </a:r>
            <a:r>
              <a:rPr lang="en-US" sz="1400" smtClean="0">
                <a:solidFill>
                  <a:srgbClr val="000000"/>
                </a:solidFill>
              </a:rPr>
              <a:t>Reduce ;  Retain ; Avoid ; Transfer</a:t>
            </a:r>
          </a:p>
        </p:txBody>
      </p:sp>
    </p:spTree>
    <p:extLst>
      <p:ext uri="{BB962C8B-B14F-4D97-AF65-F5344CB8AC3E}">
        <p14:creationId xmlns:p14="http://schemas.microsoft.com/office/powerpoint/2010/main" val="22782709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IT Risk Management Methodology</a:t>
            </a:r>
            <a:br>
              <a:rPr lang="en-US" dirty="0" smtClean="0"/>
            </a:br>
            <a:r>
              <a:rPr lang="en-US" dirty="0" smtClean="0"/>
              <a:t>										</a:t>
            </a:r>
            <a:r>
              <a:rPr lang="en-US" sz="1800" i="1" dirty="0" smtClean="0"/>
              <a:t>(based on ISO 27005)</a:t>
            </a:r>
            <a:endParaRPr lang="en-US" sz="1800" i="1" dirty="0" smtClean="0">
              <a:latin typeface="Arial" pitchFamily="34" charset="0"/>
            </a:endParaRPr>
          </a:p>
        </p:txBody>
      </p:sp>
      <p:sp>
        <p:nvSpPr>
          <p:cNvPr id="73754" name="Rectangle 19"/>
          <p:cNvSpPr>
            <a:spLocks/>
          </p:cNvSpPr>
          <p:nvPr/>
        </p:nvSpPr>
        <p:spPr bwMode="gray">
          <a:xfrm>
            <a:off x="655093" y="1096028"/>
            <a:ext cx="6479354" cy="553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endParaRPr lang="en-US" sz="1400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r>
              <a:rPr lang="en-US" sz="1400" b="1" dirty="0" smtClean="0">
                <a:solidFill>
                  <a:srgbClr val="000000"/>
                </a:solidFill>
              </a:rPr>
              <a:t>Risk Acceptance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dirty="0" smtClean="0"/>
              <a:t>Accept IT risk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r>
              <a:rPr lang="en-US" sz="1400" b="1" dirty="0" smtClean="0">
                <a:solidFill>
                  <a:srgbClr val="000000"/>
                </a:solidFill>
              </a:rPr>
              <a:t>Risk Communication 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dirty="0" smtClean="0"/>
              <a:t>Promote IT risk-aware culture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dirty="0" smtClean="0"/>
              <a:t>Encourage effective communication of IT risk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dirty="0" smtClean="0"/>
              <a:t>Develop IT risk indicators.</a:t>
            </a: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r>
              <a:rPr lang="en-US" sz="1400" b="1" dirty="0" smtClean="0">
                <a:solidFill>
                  <a:srgbClr val="000000"/>
                </a:solidFill>
              </a:rPr>
              <a:t>Risk monitoring and review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dirty="0" smtClean="0"/>
              <a:t>Integrate with Corporate Risk Management.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dirty="0" smtClean="0"/>
              <a:t>Perform a peer review of IT risk analysis.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r>
              <a:rPr lang="en-US" sz="1400" dirty="0" smtClean="0"/>
              <a:t>Provide independent assurance over IT risk management</a:t>
            </a: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66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141515" y="1935677"/>
            <a:ext cx="4831773" cy="3883231"/>
          </a:xfrm>
          <a:custGeom>
            <a:avLst/>
            <a:gdLst>
              <a:gd name="connsiteX0" fmla="*/ 0 w 4346369"/>
              <a:gd name="connsiteY0" fmla="*/ 0 h 3384468"/>
              <a:gd name="connsiteX1" fmla="*/ 0 w 4346369"/>
              <a:gd name="connsiteY1" fmla="*/ 3384468 h 3384468"/>
              <a:gd name="connsiteX2" fmla="*/ 4346369 w 4346369"/>
              <a:gd name="connsiteY2" fmla="*/ 3372592 h 3384468"/>
              <a:gd name="connsiteX3" fmla="*/ 4334494 w 4346369"/>
              <a:gd name="connsiteY3" fmla="*/ 2161309 h 3384468"/>
              <a:gd name="connsiteX4" fmla="*/ 2173185 w 4346369"/>
              <a:gd name="connsiteY4" fmla="*/ 2149434 h 3384468"/>
              <a:gd name="connsiteX5" fmla="*/ 2185060 w 4346369"/>
              <a:gd name="connsiteY5" fmla="*/ 0 h 3384468"/>
              <a:gd name="connsiteX6" fmla="*/ 0 w 4346369"/>
              <a:gd name="connsiteY6" fmla="*/ 0 h 338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6369" h="3384468">
                <a:moveTo>
                  <a:pt x="0" y="0"/>
                </a:moveTo>
                <a:lnTo>
                  <a:pt x="0" y="3384468"/>
                </a:lnTo>
                <a:lnTo>
                  <a:pt x="4346369" y="3372592"/>
                </a:lnTo>
                <a:lnTo>
                  <a:pt x="4334494" y="2161309"/>
                </a:lnTo>
                <a:lnTo>
                  <a:pt x="2173185" y="2149434"/>
                </a:lnTo>
                <a:cubicBezTo>
                  <a:pt x="2177143" y="1432956"/>
                  <a:pt x="2181102" y="716478"/>
                  <a:pt x="218506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Footer can be customized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3C992E-85C7-4E08-AE87-66891FF3D656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41515" y="193567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Corporate </a:t>
            </a:r>
          </a:p>
          <a:p>
            <a:r>
              <a:rPr lang="en-US" sz="1200" dirty="0" smtClean="0"/>
              <a:t>Risk Management</a:t>
            </a:r>
          </a:p>
          <a:p>
            <a:r>
              <a:rPr lang="en-US" sz="1200" dirty="0" smtClean="0"/>
              <a:t>Strategy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837707" y="4770911"/>
            <a:ext cx="1711531" cy="765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Risk Communication</a:t>
            </a:r>
          </a:p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Risks Awareness</a:t>
            </a:r>
          </a:p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Consulting</a:t>
            </a:r>
          </a:p>
        </p:txBody>
      </p:sp>
      <p:sp>
        <p:nvSpPr>
          <p:cNvPr id="21" name="Rectangle 48"/>
          <p:cNvSpPr txBox="1">
            <a:spLocks/>
          </p:cNvSpPr>
          <p:nvPr/>
        </p:nvSpPr>
        <p:spPr bwMode="gray">
          <a:xfrm>
            <a:off x="1133475" y="263525"/>
            <a:ext cx="761682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0046AD"/>
                </a:solidFill>
                <a:latin typeface="Arial" charset="0"/>
                <a:ea typeface="+mj-ea"/>
                <a:cs typeface="+mj-cs"/>
              </a:defRPr>
            </a:lvl1pPr>
            <a:lvl2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6AD"/>
                </a:solidFill>
                <a:latin typeface="Arial" charset="0"/>
              </a:defRPr>
            </a:lvl2pPr>
            <a:lvl3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6AD"/>
                </a:solidFill>
                <a:latin typeface="Arial" charset="0"/>
              </a:defRPr>
            </a:lvl3pPr>
            <a:lvl4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6AD"/>
                </a:solidFill>
                <a:latin typeface="Arial" charset="0"/>
              </a:defRPr>
            </a:lvl4pPr>
            <a:lvl5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46AD"/>
                </a:solidFill>
                <a:latin typeface="Arial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IT Risk Management Process</a:t>
            </a:r>
            <a:br>
              <a:rPr lang="en-US" dirty="0" smtClean="0"/>
            </a:br>
            <a:r>
              <a:rPr lang="en-US" dirty="0" smtClean="0"/>
              <a:t>										</a:t>
            </a:r>
            <a:endParaRPr lang="en-US" sz="1800" i="1" dirty="0" smtClean="0">
              <a:latin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62097" y="1196149"/>
            <a:ext cx="4500134" cy="38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Interface to other operational processes</a:t>
            </a:r>
          </a:p>
        </p:txBody>
      </p:sp>
      <p:sp>
        <p:nvSpPr>
          <p:cNvPr id="17" name="Up-Down Arrow 16"/>
          <p:cNvSpPr/>
          <p:nvPr/>
        </p:nvSpPr>
        <p:spPr>
          <a:xfrm>
            <a:off x="2804805" y="1622409"/>
            <a:ext cx="249752" cy="959600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6" name="Up-Down Arrow 25"/>
          <p:cNvSpPr/>
          <p:nvPr/>
        </p:nvSpPr>
        <p:spPr>
          <a:xfrm>
            <a:off x="6560930" y="1626922"/>
            <a:ext cx="249752" cy="79477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7" name="Up-Down Arrow 26"/>
          <p:cNvSpPr/>
          <p:nvPr/>
        </p:nvSpPr>
        <p:spPr>
          <a:xfrm>
            <a:off x="4659641" y="1721922"/>
            <a:ext cx="248400" cy="437408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30" name="Left-Up Arrow 29"/>
          <p:cNvSpPr/>
          <p:nvPr/>
        </p:nvSpPr>
        <p:spPr>
          <a:xfrm>
            <a:off x="5640284" y="4368140"/>
            <a:ext cx="1636078" cy="868675"/>
          </a:xfrm>
          <a:prstGeom prst="leftUpArrow">
            <a:avLst>
              <a:gd name="adj1" fmla="val 8083"/>
              <a:gd name="adj2" fmla="val 8502"/>
              <a:gd name="adj3" fmla="val 20541"/>
            </a:avLst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32" name="Left-Up Arrow 31"/>
          <p:cNvSpPr/>
          <p:nvPr/>
        </p:nvSpPr>
        <p:spPr>
          <a:xfrm rot="5400000">
            <a:off x="2749913" y="4246004"/>
            <a:ext cx="544420" cy="1437206"/>
          </a:xfrm>
          <a:prstGeom prst="leftUpArrow">
            <a:avLst>
              <a:gd name="adj1" fmla="val 14074"/>
              <a:gd name="adj2" fmla="val 15046"/>
              <a:gd name="adj3" fmla="val 20541"/>
            </a:avLst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 rot="21090975">
            <a:off x="1704408" y="2575635"/>
            <a:ext cx="5901667" cy="1792839"/>
          </a:xfrm>
          <a:prstGeom prst="curvedDownArrow">
            <a:avLst>
              <a:gd name="adj1" fmla="val 6047"/>
              <a:gd name="adj2" fmla="val 26819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34" name="Curved Down Arrow 33"/>
          <p:cNvSpPr/>
          <p:nvPr/>
        </p:nvSpPr>
        <p:spPr>
          <a:xfrm rot="21090975" flipH="1" flipV="1">
            <a:off x="1833008" y="4509131"/>
            <a:ext cx="5901667" cy="1792839"/>
          </a:xfrm>
          <a:prstGeom prst="curvedDownArrow">
            <a:avLst>
              <a:gd name="adj1" fmla="val 6047"/>
              <a:gd name="adj2" fmla="val 26819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85806" y="4911929"/>
            <a:ext cx="1140034" cy="483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Risk </a:t>
            </a:r>
          </a:p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Acceptance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35848" y="6102636"/>
            <a:ext cx="3224525" cy="382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Monitor and Review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60665" y="2683823"/>
            <a:ext cx="1711531" cy="1934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Definition of Scope and framework for the management of risks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10416" y="3651106"/>
            <a:ext cx="1212028" cy="593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Gops</a:t>
            </a:r>
            <a:r>
              <a:rPr lang="en-US" dirty="0" smtClean="0">
                <a:solidFill>
                  <a:schemeClr val="tx1"/>
                </a:solidFill>
              </a:rPr>
              <a:t> 18001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60373" y="2433574"/>
            <a:ext cx="1711531" cy="19345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Risk Treatment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55376" y="2837366"/>
            <a:ext cx="1813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200" dirty="0" smtClean="0"/>
              <a:t>Identification of options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200" dirty="0"/>
              <a:t>A</a:t>
            </a:r>
            <a:r>
              <a:rPr lang="en-US" sz="1200" dirty="0" smtClean="0"/>
              <a:t>ction plan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200" dirty="0" smtClean="0"/>
              <a:t>Residual risk identification</a:t>
            </a:r>
          </a:p>
          <a:p>
            <a:pPr marL="177800" indent="-177800">
              <a:buFont typeface="Arial" pitchFamily="34" charset="0"/>
              <a:buChar char="•"/>
            </a:pP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928753" y="2159329"/>
            <a:ext cx="1711531" cy="1934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Risk Assessment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28753" y="2820109"/>
            <a:ext cx="213162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200" dirty="0"/>
              <a:t>Risk analysis</a:t>
            </a:r>
          </a:p>
          <a:p>
            <a:pPr marL="355600" lvl="1" indent="-177800">
              <a:buFont typeface="Wingdings" pitchFamily="2" charset="2"/>
              <a:buChar char="v"/>
            </a:pPr>
            <a:r>
              <a:rPr lang="en-US" sz="1100" dirty="0"/>
              <a:t>Risk Identification</a:t>
            </a:r>
          </a:p>
          <a:p>
            <a:pPr marL="355600" lvl="1" indent="-177800">
              <a:buFont typeface="Wingdings" pitchFamily="2" charset="2"/>
              <a:buChar char="v"/>
            </a:pPr>
            <a:r>
              <a:rPr lang="en-US" sz="1100" dirty="0"/>
              <a:t>Risk estimation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200" dirty="0"/>
              <a:t>Risk evaluation</a:t>
            </a:r>
          </a:p>
        </p:txBody>
      </p:sp>
    </p:spTree>
    <p:extLst>
      <p:ext uri="{BB962C8B-B14F-4D97-AF65-F5344CB8AC3E}">
        <p14:creationId xmlns:p14="http://schemas.microsoft.com/office/powerpoint/2010/main" val="32934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14089" y="997536"/>
            <a:ext cx="3905627" cy="163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Corporate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Risk Management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Strategy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6052" y="5850198"/>
            <a:ext cx="3304289" cy="8058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>
          <a:xfrm>
            <a:off x="1078883" y="263525"/>
            <a:ext cx="7616825" cy="696913"/>
          </a:xfrm>
        </p:spPr>
        <p:txBody>
          <a:bodyPr/>
          <a:lstStyle/>
          <a:p>
            <a:pPr lvl="2"/>
            <a:r>
              <a:rPr lang="en-US" dirty="0" smtClean="0"/>
              <a:t>IT Risk Organizational Process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0971" y="1242595"/>
            <a:ext cx="2351314" cy="42287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Corporate Risk Manager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6052" y="5359938"/>
            <a:ext cx="979640" cy="971434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12474">
                <a:srgbClr val="1F7A42"/>
              </a:gs>
              <a:gs pos="77000">
                <a:schemeClr val="bg1">
                  <a:lumMod val="75000"/>
                </a:schemeClr>
              </a:gs>
              <a:gs pos="100000">
                <a:srgbClr val="FFFF00"/>
              </a:gs>
            </a:gsLst>
            <a:lin ang="270000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IT Projects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82458" y="5364480"/>
            <a:ext cx="940971" cy="97143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8918" y="5685324"/>
            <a:ext cx="872751" cy="861517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FFFF00"/>
              </a:gs>
            </a:gsLst>
            <a:lin ang="1890000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11118" y="3484654"/>
            <a:ext cx="1046054" cy="6463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 sz="1200"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Business</a:t>
            </a:r>
          </a:p>
          <a:p>
            <a:r>
              <a:rPr lang="en-US" dirty="0">
                <a:solidFill>
                  <a:schemeClr val="tx1"/>
                </a:solidFill>
              </a:rPr>
              <a:t>Domains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Owners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77420" y="3021656"/>
            <a:ext cx="1454420" cy="4228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Region Risk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Mgr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10449" y="2055740"/>
            <a:ext cx="578307" cy="42287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ITMC</a:t>
            </a:r>
          </a:p>
        </p:txBody>
      </p:sp>
      <p:sp>
        <p:nvSpPr>
          <p:cNvPr id="62" name="Up-Down Arrow 61"/>
          <p:cNvSpPr/>
          <p:nvPr/>
        </p:nvSpPr>
        <p:spPr>
          <a:xfrm rot="2100000">
            <a:off x="4302866" y="4169761"/>
            <a:ext cx="119341" cy="1060977"/>
          </a:xfrm>
          <a:prstGeom prst="up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63" name="Up-Down Arrow 62"/>
          <p:cNvSpPr/>
          <p:nvPr/>
        </p:nvSpPr>
        <p:spPr>
          <a:xfrm>
            <a:off x="5374023" y="4305813"/>
            <a:ext cx="147433" cy="561800"/>
          </a:xfrm>
          <a:prstGeom prst="up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 rot="13856045">
            <a:off x="7488114" y="1897075"/>
            <a:ext cx="718799" cy="256581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073825">
            <a:off x="7207858" y="2141667"/>
            <a:ext cx="718799" cy="25658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37" name="Up-Down Arrow 36"/>
          <p:cNvSpPr/>
          <p:nvPr/>
        </p:nvSpPr>
        <p:spPr>
          <a:xfrm rot="5400000">
            <a:off x="3843885" y="2172847"/>
            <a:ext cx="141287" cy="272132"/>
          </a:xfrm>
          <a:prstGeom prst="up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39" name="Up-Down Arrow 38"/>
          <p:cNvSpPr/>
          <p:nvPr/>
        </p:nvSpPr>
        <p:spPr>
          <a:xfrm>
            <a:off x="5314649" y="5358009"/>
            <a:ext cx="141287" cy="272132"/>
          </a:xfrm>
          <a:prstGeom prst="up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0800000">
            <a:off x="4562614" y="6010620"/>
            <a:ext cx="495631" cy="201283"/>
          </a:xfrm>
          <a:prstGeom prst="rightArrow">
            <a:avLst/>
          </a:prstGeom>
          <a:solidFill>
            <a:srgbClr val="00ADD0"/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5687253" y="6010326"/>
            <a:ext cx="495631" cy="201283"/>
          </a:xfrm>
          <a:prstGeom prst="rightArrow">
            <a:avLst/>
          </a:prstGeom>
          <a:solidFill>
            <a:srgbClr val="00ADD0"/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" name="Left-Up Arrow 12"/>
          <p:cNvSpPr/>
          <p:nvPr/>
        </p:nvSpPr>
        <p:spPr>
          <a:xfrm>
            <a:off x="7054538" y="3548524"/>
            <a:ext cx="1420967" cy="2462095"/>
          </a:xfrm>
          <a:prstGeom prst="leftUpArrow">
            <a:avLst>
              <a:gd name="adj1" fmla="val 7331"/>
              <a:gd name="adj2" fmla="val 10543"/>
              <a:gd name="adj3" fmla="val 22863"/>
            </a:avLst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b="1" dirty="0" err="1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08012" y="4345717"/>
            <a:ext cx="1393236" cy="7687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 sz="1050" b="1"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IT Systems / Business Risks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Identification</a:t>
            </a:r>
          </a:p>
          <a:p>
            <a:r>
              <a:rPr lang="en-US" dirty="0">
                <a:solidFill>
                  <a:schemeClr val="tx1"/>
                </a:solidFill>
              </a:rPr>
              <a:t>&amp; Estimation</a:t>
            </a:r>
          </a:p>
        </p:txBody>
      </p:sp>
      <p:sp>
        <p:nvSpPr>
          <p:cNvPr id="44" name="Left-Up Arrow 43"/>
          <p:cNvSpPr/>
          <p:nvPr/>
        </p:nvSpPr>
        <p:spPr>
          <a:xfrm rot="5400000">
            <a:off x="1685836" y="4007700"/>
            <a:ext cx="1833527" cy="2172312"/>
          </a:xfrm>
          <a:prstGeom prst="leftUpArrow">
            <a:avLst>
              <a:gd name="adj1" fmla="val 7331"/>
              <a:gd name="adj2" fmla="val 9147"/>
              <a:gd name="adj3" fmla="val 18676"/>
            </a:avLst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b="1" dirty="0" err="1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7527" y="4795756"/>
            <a:ext cx="1393236" cy="698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 sz="1050" b="1"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IT Systems/Business Risks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Identification</a:t>
            </a:r>
          </a:p>
          <a:p>
            <a:r>
              <a:rPr lang="en-US" dirty="0">
                <a:solidFill>
                  <a:schemeClr val="tx1"/>
                </a:solidFill>
              </a:rPr>
              <a:t>&amp; Estimation</a:t>
            </a:r>
          </a:p>
        </p:txBody>
      </p:sp>
      <p:sp>
        <p:nvSpPr>
          <p:cNvPr id="47" name="Up-Down Arrow 46"/>
          <p:cNvSpPr/>
          <p:nvPr/>
        </p:nvSpPr>
        <p:spPr>
          <a:xfrm>
            <a:off x="4957453" y="1773347"/>
            <a:ext cx="177858" cy="321028"/>
          </a:xfrm>
          <a:prstGeom prst="up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0971" y="2209441"/>
            <a:ext cx="2528746" cy="1994736"/>
          </a:xfrm>
          <a:prstGeom prst="rect">
            <a:avLst/>
          </a:prstGeom>
          <a:gradFill>
            <a:gsLst>
              <a:gs pos="32000">
                <a:srgbClr val="E1DCDE"/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Group IT Risk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274261" y="2810208"/>
            <a:ext cx="1080000" cy="973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Risk Communication</a:t>
            </a:r>
          </a:p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Risks Awareness</a:t>
            </a:r>
          </a:p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Consulting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21456" y="2793286"/>
            <a:ext cx="1105200" cy="9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 sz="1050" b="1"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Risk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Evaluation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1220" y="4918588"/>
            <a:ext cx="2181723" cy="391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 sz="1050" b="1"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Technology  Risks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Identification &amp; </a:t>
            </a:r>
            <a:r>
              <a:rPr lang="en-US" dirty="0">
                <a:solidFill>
                  <a:schemeClr val="tx1"/>
                </a:solidFill>
              </a:rPr>
              <a:t>Estimation</a:t>
            </a:r>
          </a:p>
        </p:txBody>
      </p:sp>
      <p:sp>
        <p:nvSpPr>
          <p:cNvPr id="52" name="Up-Down Arrow 51"/>
          <p:cNvSpPr/>
          <p:nvPr/>
        </p:nvSpPr>
        <p:spPr>
          <a:xfrm rot="-1500000">
            <a:off x="6579123" y="4222688"/>
            <a:ext cx="141287" cy="986789"/>
          </a:xfrm>
          <a:prstGeom prst="up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95349" y="1933861"/>
            <a:ext cx="4546832" cy="4819364"/>
          </a:xfrm>
          <a:prstGeom prst="rect">
            <a:avLst/>
          </a:prstGeom>
          <a:noFill/>
          <a:ln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5785" y="4478411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IT-SSO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74262" y="3855235"/>
            <a:ext cx="2375504" cy="296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Monitor and Review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25573" y="2385263"/>
            <a:ext cx="873016" cy="347026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IT Risk </a:t>
            </a:r>
            <a:r>
              <a:rPr lang="en-US" sz="1200" dirty="0" err="1" smtClean="0">
                <a:solidFill>
                  <a:schemeClr val="tx1"/>
                </a:solidFill>
              </a:rPr>
              <a:t>Mgr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921" y="4479295"/>
            <a:ext cx="2501050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/>
                </a:solidFill>
              </a:rPr>
              <a:t>Major IT </a:t>
            </a:r>
            <a:r>
              <a:rPr lang="fr-FR" sz="1050" dirty="0" err="1" smtClean="0">
                <a:solidFill>
                  <a:schemeClr val="bg1"/>
                </a:solidFill>
              </a:rPr>
              <a:t>risks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8146" y="6056727"/>
            <a:ext cx="1046054" cy="64633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 sz="1200"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Group Security 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Mgr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2797" y="6388943"/>
            <a:ext cx="12554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IT Risk </a:t>
            </a:r>
            <a:r>
              <a:rPr lang="en-US" sz="1100" dirty="0" smtClean="0"/>
              <a:t>treatment</a:t>
            </a:r>
            <a:endParaRPr lang="en-US" sz="1100" dirty="0"/>
          </a:p>
        </p:txBody>
      </p:sp>
      <p:sp>
        <p:nvSpPr>
          <p:cNvPr id="5" name="Left-Right Arrow 4"/>
          <p:cNvSpPr/>
          <p:nvPr/>
        </p:nvSpPr>
        <p:spPr>
          <a:xfrm>
            <a:off x="1591496" y="6389973"/>
            <a:ext cx="3343225" cy="28541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b="1" dirty="0" err="1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12517" y="6211609"/>
            <a:ext cx="1106146" cy="5646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 sz="1050" b="1"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IT Security Risks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Identification</a:t>
            </a:r>
          </a:p>
          <a:p>
            <a:r>
              <a:rPr lang="en-US" dirty="0">
                <a:solidFill>
                  <a:schemeClr val="tx1"/>
                </a:solidFill>
              </a:rPr>
              <a:t>&amp; Estimation</a:t>
            </a:r>
          </a:p>
        </p:txBody>
      </p:sp>
      <p:sp>
        <p:nvSpPr>
          <p:cNvPr id="6" name="Oval 5"/>
          <p:cNvSpPr/>
          <p:nvPr/>
        </p:nvSpPr>
        <p:spPr>
          <a:xfrm>
            <a:off x="7343248" y="3844342"/>
            <a:ext cx="1008530" cy="363070"/>
          </a:xfrm>
          <a:prstGeom prst="ellipse">
            <a:avLst/>
          </a:prstGeom>
          <a:solidFill>
            <a:srgbClr val="00B0F0"/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Level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77695" y="4279211"/>
            <a:ext cx="1008530" cy="363070"/>
          </a:xfrm>
          <a:prstGeom prst="ellipse">
            <a:avLst/>
          </a:prstGeom>
          <a:solidFill>
            <a:srgbClr val="00B0F0"/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Level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274005" y="6007154"/>
            <a:ext cx="1008530" cy="363070"/>
          </a:xfrm>
          <a:prstGeom prst="ellipse">
            <a:avLst/>
          </a:prstGeom>
          <a:solidFill>
            <a:srgbClr val="00B0F0"/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Level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909357" y="4346392"/>
            <a:ext cx="1008530" cy="363070"/>
          </a:xfrm>
          <a:prstGeom prst="ellipse">
            <a:avLst/>
          </a:prstGeom>
          <a:solidFill>
            <a:srgbClr val="00B0F0"/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Level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678619" y="2589714"/>
            <a:ext cx="1008530" cy="363070"/>
          </a:xfrm>
          <a:prstGeom prst="ellipse">
            <a:avLst/>
          </a:prstGeom>
          <a:solidFill>
            <a:srgbClr val="00B0F0"/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Level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135311" y="1559418"/>
            <a:ext cx="1008530" cy="363070"/>
          </a:xfrm>
          <a:prstGeom prst="ellipse">
            <a:avLst/>
          </a:prstGeom>
          <a:solidFill>
            <a:srgbClr val="00B0F0"/>
          </a:solidFill>
          <a:ln>
            <a:solidFill>
              <a:srgbClr val="0046A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Level 4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739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IT Risk Management</a:t>
            </a:r>
            <a:endParaRPr lang="en-US" dirty="0" smtClean="0">
              <a:latin typeface="Arial" pitchFamily="34" charset="0"/>
            </a:endParaRP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00323" y="5382977"/>
            <a:ext cx="8253671" cy="847725"/>
            <a:chOff x="714" y="3303"/>
            <a:chExt cx="4798" cy="534"/>
          </a:xfrm>
        </p:grpSpPr>
        <p:sp>
          <p:nvSpPr>
            <p:cNvPr id="11" name="AutoShape 5"/>
            <p:cNvSpPr>
              <a:spLocks/>
            </p:cNvSpPr>
            <p:nvPr/>
          </p:nvSpPr>
          <p:spPr bwMode="gray">
            <a:xfrm>
              <a:off x="714" y="3303"/>
              <a:ext cx="79" cy="534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0046A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gray">
            <a:xfrm>
              <a:off x="804" y="3385"/>
              <a:ext cx="470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46AD"/>
                  </a:solidFill>
                  <a:cs typeface="+mn-ea"/>
                </a:rPr>
                <a:t>A Group requirement : Include </a:t>
              </a:r>
              <a:r>
                <a:rPr lang="en-US" sz="1600" b="1" dirty="0">
                  <a:solidFill>
                    <a:srgbClr val="0046AD"/>
                  </a:solidFill>
                  <a:cs typeface="+mn-ea"/>
                </a:rPr>
                <a:t>the IT risk </a:t>
              </a:r>
              <a:r>
                <a:rPr lang="en-US" sz="1600" b="1" dirty="0" smtClean="0">
                  <a:solidFill>
                    <a:srgbClr val="0046AD"/>
                  </a:solidFill>
                  <a:cs typeface="+mn-ea"/>
                </a:rPr>
                <a:t>inside the TECHNIP Risk </a:t>
              </a:r>
              <a:r>
                <a:rPr lang="en-US" sz="1600" b="1" dirty="0">
                  <a:solidFill>
                    <a:srgbClr val="0046AD"/>
                  </a:solidFill>
                  <a:cs typeface="+mn-ea"/>
                </a:rPr>
                <a:t>M</a:t>
              </a:r>
              <a:r>
                <a:rPr lang="en-US" sz="1600" b="1" dirty="0" smtClean="0">
                  <a:solidFill>
                    <a:srgbClr val="0046AD"/>
                  </a:solidFill>
                  <a:cs typeface="+mn-ea"/>
                </a:rPr>
                <a:t>anagement System, </a:t>
              </a: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295525"/>
            <a:ext cx="76390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0722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392" y="5592814"/>
            <a:ext cx="9144000" cy="974718"/>
          </a:xfrm>
          <a:prstGeom prst="rect">
            <a:avLst/>
          </a:prstGeom>
          <a:solidFill>
            <a:srgbClr val="FFE1E4"/>
          </a:solidFill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 Arrow 50"/>
          <p:cNvSpPr/>
          <p:nvPr/>
        </p:nvSpPr>
        <p:spPr>
          <a:xfrm flipV="1">
            <a:off x="2793060" y="3408945"/>
            <a:ext cx="180000" cy="2356617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 Arrow 48"/>
          <p:cNvSpPr/>
          <p:nvPr/>
        </p:nvSpPr>
        <p:spPr>
          <a:xfrm flipV="1">
            <a:off x="1306239" y="2215248"/>
            <a:ext cx="180000" cy="3550314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/>
          <p:cNvSpPr/>
          <p:nvPr/>
        </p:nvSpPr>
        <p:spPr>
          <a:xfrm flipV="1">
            <a:off x="4852362" y="3853513"/>
            <a:ext cx="180000" cy="1912049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39027" y="3433756"/>
            <a:ext cx="351134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srgbClr val="000000"/>
                </a:solidFill>
              </a:rPr>
              <a:t>IT Risk  Business Systems Design Phase RACI</a:t>
            </a:r>
            <a:endParaRPr lang="en-GB" sz="1400" b="1" dirty="0">
              <a:solidFill>
                <a:srgbClr val="00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7038492" y="1322465"/>
            <a:ext cx="1" cy="52450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04" name="Straight Connector 8203"/>
          <p:cNvCxnSpPr/>
          <p:nvPr/>
        </p:nvCxnSpPr>
        <p:spPr>
          <a:xfrm flipH="1">
            <a:off x="3675339" y="1297836"/>
            <a:ext cx="18449" cy="52696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Chevron 1"/>
          <p:cNvSpPr/>
          <p:nvPr/>
        </p:nvSpPr>
        <p:spPr>
          <a:xfrm>
            <a:off x="3645902" y="1078803"/>
            <a:ext cx="1800000" cy="54000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Service Design</a:t>
            </a:r>
          </a:p>
        </p:txBody>
      </p:sp>
      <p:sp>
        <p:nvSpPr>
          <p:cNvPr id="3" name="Pentagon 2"/>
          <p:cNvSpPr/>
          <p:nvPr/>
        </p:nvSpPr>
        <p:spPr>
          <a:xfrm>
            <a:off x="401981" y="1077803"/>
            <a:ext cx="1800000" cy="540000"/>
          </a:xfrm>
          <a:prstGeom prst="homePlate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Strategy </a:t>
            </a:r>
          </a:p>
        </p:txBody>
      </p:sp>
      <p:sp>
        <p:nvSpPr>
          <p:cNvPr id="8" name="Chevron 7"/>
          <p:cNvSpPr/>
          <p:nvPr/>
        </p:nvSpPr>
        <p:spPr>
          <a:xfrm>
            <a:off x="5296393" y="1077803"/>
            <a:ext cx="1800000" cy="54000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Service Transition</a:t>
            </a:r>
          </a:p>
        </p:txBody>
      </p:sp>
      <p:sp>
        <p:nvSpPr>
          <p:cNvPr id="9" name="Chevron 8"/>
          <p:cNvSpPr/>
          <p:nvPr/>
        </p:nvSpPr>
        <p:spPr>
          <a:xfrm>
            <a:off x="6937081" y="1077802"/>
            <a:ext cx="1800000" cy="540000"/>
          </a:xfrm>
          <a:prstGeom prst="chevron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Service Operation </a:t>
            </a:r>
          </a:p>
        </p:txBody>
      </p:sp>
      <p:sp>
        <p:nvSpPr>
          <p:cNvPr id="23" name="Chevron 22"/>
          <p:cNvSpPr/>
          <p:nvPr/>
        </p:nvSpPr>
        <p:spPr>
          <a:xfrm>
            <a:off x="2022917" y="1077803"/>
            <a:ext cx="1800000" cy="5400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FFFFFF"/>
                </a:solidFill>
              </a:rPr>
              <a:t>OPPORTUNITY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804544" y="4616286"/>
            <a:ext cx="2038956" cy="457448"/>
          </a:xfrm>
          <a:prstGeom prst="roundRect">
            <a:avLst/>
          </a:prstGeom>
          <a:solidFill>
            <a:srgbClr val="FFFF75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b">
              <a:spcBef>
                <a:spcPts val="0"/>
              </a:spcBef>
              <a:spcAft>
                <a:spcPts val="0"/>
              </a:spcAft>
            </a:pPr>
            <a:endParaRPr lang="fr-FR" sz="1400" b="1" dirty="0" smtClean="0">
              <a:solidFill>
                <a:srgbClr val="000000"/>
              </a:solidFill>
            </a:endParaRPr>
          </a:p>
          <a:p>
            <a:pPr algn="ctr" defTabSz="914400" fontAlgn="b">
              <a:spcBef>
                <a:spcPts val="0"/>
              </a:spcBef>
              <a:spcAft>
                <a:spcPts val="0"/>
              </a:spcAft>
            </a:pPr>
            <a:endParaRPr lang="fr-FR" sz="1400" b="1" dirty="0" smtClean="0">
              <a:solidFill>
                <a:srgbClr val="000000"/>
              </a:solidFill>
            </a:endParaRPr>
          </a:p>
          <a:p>
            <a:pPr algn="ctr" defTabSz="914400" fontAlgn="b">
              <a:spcBef>
                <a:spcPts val="0"/>
              </a:spcBef>
              <a:spcAft>
                <a:spcPts val="0"/>
              </a:spcAft>
            </a:pPr>
            <a:r>
              <a:rPr lang="fr-FR" sz="1400" b="1" dirty="0" smtClean="0">
                <a:solidFill>
                  <a:srgbClr val="000000"/>
                </a:solidFill>
              </a:rPr>
              <a:t>IT </a:t>
            </a:r>
            <a:r>
              <a:rPr lang="fr-FR" sz="1400" b="1" dirty="0" err="1" smtClean="0">
                <a:solidFill>
                  <a:srgbClr val="000000"/>
                </a:solidFill>
              </a:rPr>
              <a:t>Risk</a:t>
            </a:r>
            <a:r>
              <a:rPr lang="fr-FR" sz="1400" b="1" dirty="0" smtClean="0">
                <a:solidFill>
                  <a:srgbClr val="000000"/>
                </a:solidFill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</a:rPr>
              <a:t>Operation</a:t>
            </a:r>
            <a:r>
              <a:rPr lang="fr-FR" sz="1400" b="1" dirty="0" smtClean="0">
                <a:solidFill>
                  <a:srgbClr val="000000"/>
                </a:solidFill>
              </a:rPr>
              <a:t> Phase RACI</a:t>
            </a:r>
            <a:endParaRPr lang="en-GB" sz="1400" b="1" dirty="0">
              <a:solidFill>
                <a:srgbClr val="000000"/>
              </a:solidFill>
            </a:endParaRPr>
          </a:p>
          <a:p>
            <a:pPr marL="171450" indent="-171450" algn="ctr" defTabSz="914400" fontAlgn="b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900" i="1" dirty="0" smtClean="0">
              <a:solidFill>
                <a:srgbClr val="FF0000"/>
              </a:solidFill>
              <a:latin typeface="Times New Roman"/>
            </a:endParaRPr>
          </a:p>
          <a:p>
            <a:pPr marL="171450" indent="-171450" algn="ctr" defTabSz="914400" fontAlgn="b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171450" indent="-171450" algn="ctr" defTabSz="914400" fontAlgn="b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GB" sz="900" dirty="0">
              <a:solidFill>
                <a:srgbClr val="008000"/>
              </a:solidFill>
              <a:latin typeface="Times New Roman"/>
            </a:endParaRP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9594" y="393078"/>
            <a:ext cx="796925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ea typeface="+mn-ea"/>
                <a:cs typeface="Arial" charset="0"/>
              </a:rPr>
              <a:t>IT Risk : Roles &amp; Responsibilities </a:t>
            </a:r>
            <a:endParaRPr lang="en-US" sz="2800" dirty="0">
              <a:ea typeface="+mn-ea"/>
              <a:cs typeface="Arial" charset="0"/>
            </a:endParaRPr>
          </a:p>
        </p:txBody>
      </p:sp>
      <p:sp>
        <p:nvSpPr>
          <p:cNvPr id="24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gray">
          <a:xfrm>
            <a:off x="-12267" y="6551430"/>
            <a:ext cx="4508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B46188A-0395-4276-AA51-BF1F47CF863A}" type="slidenum">
              <a:rPr lang="fr-FR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25" name="Rounded Rectangle 24"/>
          <p:cNvSpPr/>
          <p:nvPr/>
        </p:nvSpPr>
        <p:spPr>
          <a:xfrm>
            <a:off x="978313" y="1783200"/>
            <a:ext cx="7727219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srgbClr val="000000"/>
                </a:solidFill>
              </a:rPr>
              <a:t>IT Risk Client Management &amp; Local Services RACI</a:t>
            </a:r>
            <a:endParaRPr lang="en-GB" sz="1400" b="1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4714" y="5765563"/>
            <a:ext cx="8562180" cy="358082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just" defTabSz="914400" fontAlgn="b">
              <a:spcBef>
                <a:spcPts val="0"/>
              </a:spcBef>
              <a:spcAft>
                <a:spcPts val="0"/>
              </a:spcAft>
            </a:pPr>
            <a:endParaRPr lang="en-GB" sz="900" dirty="0" smtClean="0">
              <a:solidFill>
                <a:srgbClr val="000000"/>
              </a:solidFill>
              <a:latin typeface="Calibri"/>
              <a:cs typeface="+mn-cs"/>
            </a:endParaRPr>
          </a:p>
          <a:p>
            <a:pPr algn="just" defTabSz="914400" fontAlgn="b">
              <a:spcBef>
                <a:spcPts val="0"/>
              </a:spcBef>
              <a:spcAft>
                <a:spcPts val="0"/>
              </a:spcAft>
            </a:pPr>
            <a:endParaRPr lang="en-GB" sz="1400" b="1" dirty="0" smtClean="0">
              <a:solidFill>
                <a:srgbClr val="000000"/>
              </a:solidFill>
              <a:latin typeface="Calibri"/>
              <a:cs typeface="+mn-cs"/>
            </a:endParaRPr>
          </a:p>
          <a:p>
            <a:pPr defTabSz="914400" fontAlgn="b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srgbClr val="000000"/>
                </a:solidFill>
                <a:latin typeface="Calibri"/>
                <a:cs typeface="+mn-cs"/>
              </a:rPr>
              <a:t>Global IT Risk RACI</a:t>
            </a:r>
            <a:endParaRPr lang="en-GB" sz="900" kern="0" dirty="0" smtClean="0">
              <a:solidFill>
                <a:sysClr val="windowText" lastClr="000000"/>
              </a:solidFill>
              <a:latin typeface="Calibri"/>
              <a:cs typeface="+mn-cs"/>
            </a:endParaRPr>
          </a:p>
          <a:p>
            <a:pPr marL="171450" indent="-171450" algn="just" defTabSz="914400" fontAlgn="b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900" kern="0" dirty="0" smtClean="0">
              <a:solidFill>
                <a:sysClr val="windowText" lastClr="000000"/>
              </a:solidFill>
              <a:latin typeface="Calibri"/>
              <a:cs typeface="+mn-cs"/>
            </a:endParaRPr>
          </a:p>
          <a:p>
            <a:pPr marL="171450" indent="-171450" algn="just" defTabSz="914400" fontAlgn="b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900" kern="0" dirty="0">
              <a:solidFill>
                <a:srgbClr val="008000"/>
              </a:solidFill>
              <a:latin typeface="Times New Roman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004457" y="4073031"/>
            <a:ext cx="4055811" cy="432048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schemeClr val="bg1"/>
                </a:solidFill>
              </a:rPr>
              <a:t>IT Risk  Technology Systems Design Phase RACI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16042" y="2384534"/>
            <a:ext cx="1777746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914400" fontAlgn="b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b="1" dirty="0">
                <a:solidFill>
                  <a:srgbClr val="000000"/>
                </a:solidFill>
              </a:rPr>
              <a:t>IT Risk </a:t>
            </a:r>
            <a:r>
              <a:rPr lang="en-GB" sz="1000" b="1" dirty="0" smtClean="0">
                <a:solidFill>
                  <a:srgbClr val="000000"/>
                </a:solidFill>
              </a:rPr>
              <a:t>Opportunity Phase </a:t>
            </a:r>
            <a:r>
              <a:rPr lang="en-GB" sz="1000" b="1" dirty="0">
                <a:solidFill>
                  <a:srgbClr val="000000"/>
                </a:solidFill>
              </a:rPr>
              <a:t>RACI  </a:t>
            </a:r>
            <a:r>
              <a:rPr lang="en-GB" sz="1000" b="1" dirty="0" smtClean="0">
                <a:solidFill>
                  <a:srgbClr val="000000"/>
                </a:solidFill>
              </a:rPr>
              <a:t>for IT Business projects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2347" y="3917650"/>
            <a:ext cx="56778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Major</a:t>
            </a:r>
          </a:p>
          <a:p>
            <a:pPr algn="ctr"/>
            <a:r>
              <a:rPr lang="en-US" sz="1200" dirty="0" smtClean="0"/>
              <a:t>Risks</a:t>
            </a:r>
            <a:endParaRPr lang="en-US" sz="1200" dirty="0"/>
          </a:p>
        </p:txBody>
      </p:sp>
      <p:sp>
        <p:nvSpPr>
          <p:cNvPr id="20" name="Up Arrow 19"/>
          <p:cNvSpPr/>
          <p:nvPr/>
        </p:nvSpPr>
        <p:spPr>
          <a:xfrm flipV="1">
            <a:off x="2450413" y="2833957"/>
            <a:ext cx="180000" cy="2931606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01981" y="4747956"/>
            <a:ext cx="108240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Major Risks</a:t>
            </a:r>
            <a:endParaRPr lang="en-US" sz="1200" dirty="0"/>
          </a:p>
        </p:txBody>
      </p:sp>
      <p:sp>
        <p:nvSpPr>
          <p:cNvPr id="42" name="Up Arrow 41"/>
          <p:cNvSpPr/>
          <p:nvPr/>
        </p:nvSpPr>
        <p:spPr>
          <a:xfrm flipV="1">
            <a:off x="5466964" y="4532069"/>
            <a:ext cx="180000" cy="1233493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03961" y="4931067"/>
            <a:ext cx="108240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Major Risks</a:t>
            </a:r>
            <a:endParaRPr lang="en-US" sz="1200" dirty="0"/>
          </a:p>
        </p:txBody>
      </p:sp>
      <p:sp>
        <p:nvSpPr>
          <p:cNvPr id="44" name="Up Arrow 43"/>
          <p:cNvSpPr/>
          <p:nvPr/>
        </p:nvSpPr>
        <p:spPr>
          <a:xfrm flipV="1">
            <a:off x="7792033" y="5072035"/>
            <a:ext cx="180000" cy="693526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383077" y="5218172"/>
            <a:ext cx="99791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Major Risks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68451" y="6179421"/>
            <a:ext cx="3268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TECHNIP Risk Management</a:t>
            </a:r>
            <a:endParaRPr lang="en-US" sz="16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1902192" y="2940684"/>
            <a:ext cx="1777746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914400" fontAlgn="b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b="1" dirty="0">
                <a:solidFill>
                  <a:srgbClr val="000000"/>
                </a:solidFill>
              </a:rPr>
              <a:t>IT Risk </a:t>
            </a:r>
            <a:r>
              <a:rPr lang="en-GB" sz="1000" b="1" dirty="0" smtClean="0">
                <a:solidFill>
                  <a:srgbClr val="000000"/>
                </a:solidFill>
              </a:rPr>
              <a:t>Opportunity Phase </a:t>
            </a:r>
            <a:r>
              <a:rPr lang="en-GB" sz="1000" b="1" dirty="0">
                <a:solidFill>
                  <a:srgbClr val="000000"/>
                </a:solidFill>
              </a:rPr>
              <a:t>RACI </a:t>
            </a:r>
            <a:r>
              <a:rPr lang="en-GB" sz="1000" b="1" dirty="0" smtClean="0">
                <a:solidFill>
                  <a:srgbClr val="000000"/>
                </a:solidFill>
              </a:rPr>
              <a:t>for IT Technical projects 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27" name="Heptagon 26"/>
          <p:cNvSpPr/>
          <p:nvPr/>
        </p:nvSpPr>
        <p:spPr>
          <a:xfrm>
            <a:off x="8449771" y="1999224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3" name="Heptagon 52"/>
          <p:cNvSpPr/>
          <p:nvPr/>
        </p:nvSpPr>
        <p:spPr>
          <a:xfrm>
            <a:off x="3539027" y="2636748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5" name="Heptagon 54"/>
          <p:cNvSpPr/>
          <p:nvPr/>
        </p:nvSpPr>
        <p:spPr>
          <a:xfrm>
            <a:off x="6862792" y="3702271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7" name="Heptagon 56"/>
          <p:cNvSpPr/>
          <p:nvPr/>
        </p:nvSpPr>
        <p:spPr>
          <a:xfrm>
            <a:off x="3539027" y="3161991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8" name="Heptagon 57"/>
          <p:cNvSpPr/>
          <p:nvPr/>
        </p:nvSpPr>
        <p:spPr>
          <a:xfrm>
            <a:off x="6857911" y="4271315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59" name="Heptagon 58"/>
          <p:cNvSpPr/>
          <p:nvPr/>
        </p:nvSpPr>
        <p:spPr>
          <a:xfrm>
            <a:off x="8597532" y="4886455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60" name="Heptagon 59"/>
          <p:cNvSpPr/>
          <p:nvPr/>
        </p:nvSpPr>
        <p:spPr>
          <a:xfrm>
            <a:off x="8640894" y="5907645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253815" y="6593429"/>
            <a:ext cx="3991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RACI = Responsible Accountable Consulted Information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9591294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lowchart: Connector 45"/>
          <p:cNvSpPr/>
          <p:nvPr/>
        </p:nvSpPr>
        <p:spPr>
          <a:xfrm>
            <a:off x="1622041" y="679490"/>
            <a:ext cx="6120000" cy="6120000"/>
          </a:xfrm>
          <a:prstGeom prst="flowChartConnector">
            <a:avLst/>
          </a:prstGeom>
          <a:gradFill flip="none" rotWithShape="1">
            <a:gsLst>
              <a:gs pos="0">
                <a:srgbClr val="64A2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sz="1600" dirty="0"/>
          </a:p>
        </p:txBody>
      </p:sp>
      <p:sp>
        <p:nvSpPr>
          <p:cNvPr id="40" name="Flowchart: Connector 39"/>
          <p:cNvSpPr/>
          <p:nvPr/>
        </p:nvSpPr>
        <p:spPr>
          <a:xfrm>
            <a:off x="2342042" y="1399490"/>
            <a:ext cx="4680000" cy="4680000"/>
          </a:xfrm>
          <a:prstGeom prst="flowChartConnector">
            <a:avLst/>
          </a:prstGeom>
          <a:gradFill flip="none" rotWithShape="1">
            <a:gsLst>
              <a:gs pos="0">
                <a:srgbClr val="64A2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sz="1600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3164" y="227240"/>
            <a:ext cx="796925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ea typeface="+mn-ea"/>
                <a:cs typeface="Arial" charset="0"/>
              </a:rPr>
              <a:t>IT Risk : RACI Matrix key actors</a:t>
            </a:r>
            <a:endParaRPr lang="en-US" sz="2800" dirty="0">
              <a:ea typeface="+mn-ea"/>
              <a:cs typeface="Arial" charset="0"/>
            </a:endParaRPr>
          </a:p>
        </p:txBody>
      </p:sp>
      <p:sp>
        <p:nvSpPr>
          <p:cNvPr id="24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gray">
          <a:xfrm>
            <a:off x="1" y="6374810"/>
            <a:ext cx="4508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B46188A-0395-4276-AA51-BF1F47CF863A}" type="slidenum">
              <a:rPr lang="fr-FR"/>
              <a:pPr>
                <a:defRPr/>
              </a:pPr>
              <a:t>21</a:t>
            </a:fld>
            <a:endParaRPr lang="fr-FR"/>
          </a:p>
        </p:txBody>
      </p:sp>
      <p:sp>
        <p:nvSpPr>
          <p:cNvPr id="38" name="Flowchart: Connector 37"/>
          <p:cNvSpPr/>
          <p:nvPr/>
        </p:nvSpPr>
        <p:spPr>
          <a:xfrm>
            <a:off x="3062042" y="2119490"/>
            <a:ext cx="3240000" cy="3240000"/>
          </a:xfrm>
          <a:prstGeom prst="flowChartConnector">
            <a:avLst/>
          </a:prstGeom>
          <a:gradFill flip="none" rotWithShape="1">
            <a:gsLst>
              <a:gs pos="0">
                <a:srgbClr val="64A2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dirty="0"/>
          </a:p>
        </p:txBody>
      </p:sp>
      <p:sp>
        <p:nvSpPr>
          <p:cNvPr id="4" name="Flowchart: Connector 3"/>
          <p:cNvSpPr/>
          <p:nvPr/>
        </p:nvSpPr>
        <p:spPr>
          <a:xfrm>
            <a:off x="3890042" y="2947920"/>
            <a:ext cx="1584000" cy="1583141"/>
          </a:xfrm>
          <a:prstGeom prst="flowChartConnector">
            <a:avLst/>
          </a:prstGeom>
          <a:gradFill flip="none" rotWithShape="1"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Bernard MT Condensed" pitchFamily="18" charset="0"/>
              </a:rPr>
              <a:t>IT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Bernard MT Condensed" pitchFamily="18" charset="0"/>
              </a:rPr>
              <a:t>Operations</a:t>
            </a:r>
            <a:endParaRPr lang="en-US" sz="1600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7188" y="1651377"/>
            <a:ext cx="156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ernard MT Condensed" pitchFamily="18" charset="0"/>
              </a:rPr>
              <a:t>IT </a:t>
            </a:r>
            <a:r>
              <a:rPr lang="en-US" dirty="0" smtClean="0">
                <a:solidFill>
                  <a:srgbClr val="FF0000"/>
                </a:solidFill>
                <a:latin typeface="Bernard MT Condensed" pitchFamily="18" charset="0"/>
              </a:rPr>
              <a:t>Organization</a:t>
            </a:r>
            <a:endParaRPr lang="en-US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2700" y="2373510"/>
            <a:ext cx="149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Bernard MT Condensed" pitchFamily="18" charset="0"/>
              </a:rPr>
              <a:t>IT Applications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Bernard MT Condensed" pitchFamily="18" charset="0"/>
              </a:rPr>
              <a:t>&amp; Services</a:t>
            </a:r>
            <a:endParaRPr lang="en-US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44074" y="83478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ernard MT Condensed" pitchFamily="18" charset="0"/>
              </a:rPr>
              <a:t>Enterprise</a:t>
            </a:r>
            <a:endParaRPr lang="en-US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846108" y="3386688"/>
            <a:ext cx="1146466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Business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Domain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Owner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62011" y="3387180"/>
            <a:ext cx="947068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Corp.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Risk </a:t>
            </a:r>
          </a:p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Mgr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92440" y="5677740"/>
            <a:ext cx="1265534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Region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Risk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Mgr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074382" y="3709569"/>
            <a:ext cx="1265533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(Global) IT</a:t>
            </a: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Operation</a:t>
            </a:r>
          </a:p>
          <a:p>
            <a:pPr algn="ctr"/>
            <a:r>
              <a:rPr lang="en-US" sz="1400" dirty="0" err="1" smtClean="0">
                <a:solidFill>
                  <a:srgbClr val="002060"/>
                </a:solidFill>
              </a:rPr>
              <a:t>Mgr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855749" y="3890104"/>
            <a:ext cx="1475416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IT </a:t>
            </a:r>
          </a:p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Owner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151444" y="4531060"/>
            <a:ext cx="1322597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IT  Business</a:t>
            </a:r>
          </a:p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Domain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Mgr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208507" y="5359490"/>
            <a:ext cx="947068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CTO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409079" y="2450192"/>
            <a:ext cx="1071099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Group IT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Risk </a:t>
            </a:r>
          </a:p>
          <a:p>
            <a:pPr algn="ctr"/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Mgr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780880" y="2461803"/>
            <a:ext cx="1432324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IT 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Enterprise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Architect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899040" y="4526981"/>
            <a:ext cx="947068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ITD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220010" y="3886027"/>
            <a:ext cx="1277032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(Global )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IT Delivery</a:t>
            </a:r>
          </a:p>
          <a:p>
            <a:pPr algn="ctr"/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Mgr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962814" y="4894907"/>
            <a:ext cx="947068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IT</a:t>
            </a:r>
          </a:p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</a:p>
          <a:p>
            <a:pPr algn="ctr"/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Mgr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7847463" y="1399490"/>
            <a:ext cx="873456" cy="720000"/>
          </a:xfrm>
          <a:prstGeom prst="borderCallout1">
            <a:avLst>
              <a:gd name="adj1" fmla="val 18750"/>
              <a:gd name="adj2" fmla="val -8333"/>
              <a:gd name="adj3" fmla="val 181720"/>
              <a:gd name="adj4" fmla="val -14145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Role to be developed </a:t>
            </a:r>
            <a:endParaRPr lang="en-US" sz="1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22696" y="3736385"/>
            <a:ext cx="947068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CISO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716962" y="5581221"/>
            <a:ext cx="1265534" cy="705603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Group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Mgr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020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0" y="6470744"/>
            <a:ext cx="450850" cy="255587"/>
          </a:xfrm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dirty="0"/>
              <a:t>IT Risk Client Management &amp;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Local </a:t>
            </a:r>
            <a:r>
              <a:rPr lang="en-US" sz="2800" dirty="0"/>
              <a:t>Services RACI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62519"/>
              </p:ext>
            </p:extLst>
          </p:nvPr>
        </p:nvGraphicFramePr>
        <p:xfrm>
          <a:off x="48248" y="1979845"/>
          <a:ext cx="9005821" cy="2321629"/>
        </p:xfrm>
        <a:graphic>
          <a:graphicData uri="http://schemas.openxmlformats.org/drawingml/2006/table">
            <a:tbl>
              <a:tblPr/>
              <a:tblGrid>
                <a:gridCol w="1838252"/>
                <a:gridCol w="604688"/>
                <a:gridCol w="604688"/>
                <a:gridCol w="516001"/>
                <a:gridCol w="604688"/>
                <a:gridCol w="604688"/>
                <a:gridCol w="604688"/>
                <a:gridCol w="604688"/>
                <a:gridCol w="604688"/>
                <a:gridCol w="604688"/>
                <a:gridCol w="604688"/>
                <a:gridCol w="604688"/>
                <a:gridCol w="604688"/>
              </a:tblGrid>
              <a:tr h="61007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Client Management &amp; Local Services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RACI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Corporate</a:t>
                      </a:r>
                      <a:r>
                        <a:rPr lang="fr-FR" sz="105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fr-FR" sz="105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Mgr</a:t>
                      </a:r>
                      <a:endParaRPr lang="fr-FR" sz="105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IT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Enterprise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Architect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Application owner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Project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Business Domain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Business Domain Owner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(Global) 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Delivery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(Global) 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CTO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ITD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Regional Risk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3924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 Identification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3924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Estimation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3924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Evaluation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3924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Acceptance Risk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3924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Treatment (mitigation)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3924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Communication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39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Monitoring and Review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7" name="Heptagon 6"/>
          <p:cNvSpPr/>
          <p:nvPr/>
        </p:nvSpPr>
        <p:spPr>
          <a:xfrm>
            <a:off x="4728583" y="640192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02828" y="4548347"/>
            <a:ext cx="7251510" cy="1275311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/>
          <a:lstStyle/>
          <a:p>
            <a:pPr marL="231775" marR="0" lvl="0" indent="-1222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 typeface="Arial" pitchFamily="34" charset="0"/>
              <a:buChar char="•"/>
              <a:tabLst/>
              <a:defRPr>
                <a:uFillTx/>
              </a:defRPr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Stakeholder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Responsible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doing the work to achieve the assigned task and/or complete the deliverable </a:t>
            </a:r>
          </a:p>
          <a:p>
            <a:pPr marL="231775" marR="0" lvl="0" indent="-1222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 typeface="Arial" pitchFamily="34" charset="0"/>
              <a:buChar char="•"/>
              <a:tabLst/>
              <a:defRPr>
                <a:uFillTx/>
              </a:defRPr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Stakeholder ultimately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Accountable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the correct and thorough completion of the task or deliverable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231775" marR="0" lvl="0" indent="-1222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 typeface="Arial" pitchFamily="34" charset="0"/>
              <a:buChar char="•"/>
              <a:tabLst/>
              <a:defRPr>
                <a:uFillTx/>
              </a:defRPr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Stakeholder  who is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Consulted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opinion/input/contribution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31775" marR="0" lvl="0" indent="-1222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 typeface="Arial" pitchFamily="34" charset="0"/>
              <a:buChar char="•"/>
              <a:tabLst/>
              <a:defRPr>
                <a:uFillTx/>
              </a:defRPr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Stakeholder  who is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Informed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order to be kept up to date with progress  or completion of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</a:t>
            </a:r>
          </a:p>
          <a:p>
            <a:pPr marL="231775" marR="0" lvl="0" indent="-1222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31775" marR="0" lvl="0" indent="-1222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10" y="208531"/>
            <a:ext cx="2464867" cy="1503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6543710" y="236631"/>
            <a:ext cx="2510359" cy="47606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574039" y="5922122"/>
            <a:ext cx="8176261" cy="688975"/>
            <a:chOff x="759" y="3227"/>
            <a:chExt cx="4753" cy="434"/>
          </a:xfrm>
        </p:grpSpPr>
        <p:sp>
          <p:nvSpPr>
            <p:cNvPr id="10" name="AutoShape 5"/>
            <p:cNvSpPr>
              <a:spLocks/>
            </p:cNvSpPr>
            <p:nvPr/>
          </p:nvSpPr>
          <p:spPr bwMode="gray">
            <a:xfrm>
              <a:off x="759" y="3227"/>
              <a:ext cx="90" cy="434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0046A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gray">
            <a:xfrm>
              <a:off x="804" y="3280"/>
              <a:ext cx="47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Risk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example: end-users cannot </a:t>
              </a: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work or unavailability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of critical </a:t>
              </a: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systems further to a physical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move either of IT datacenter or Technip offices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6182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IT Risk Opportunity Phase </a:t>
            </a:r>
            <a:r>
              <a:rPr lang="en-US" dirty="0" smtClean="0"/>
              <a:t>RACI</a:t>
            </a:r>
            <a:br>
              <a:rPr lang="en-US" dirty="0" smtClean="0"/>
            </a:br>
            <a:r>
              <a:rPr lang="en-US" dirty="0" smtClean="0"/>
              <a:t>		IT </a:t>
            </a:r>
            <a:r>
              <a:rPr lang="en-US" dirty="0"/>
              <a:t>Business </a:t>
            </a:r>
            <a:r>
              <a:rPr lang="en-US" dirty="0" smtClean="0"/>
              <a:t>Projects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05378"/>
              </p:ext>
            </p:extLst>
          </p:nvPr>
        </p:nvGraphicFramePr>
        <p:xfrm>
          <a:off x="164484" y="2425432"/>
          <a:ext cx="8720210" cy="2828958"/>
        </p:xfrm>
        <a:graphic>
          <a:graphicData uri="http://schemas.openxmlformats.org/drawingml/2006/table">
            <a:tbl>
              <a:tblPr/>
              <a:tblGrid>
                <a:gridCol w="1779953"/>
                <a:gridCol w="585511"/>
                <a:gridCol w="585511"/>
                <a:gridCol w="499636"/>
                <a:gridCol w="585511"/>
                <a:gridCol w="585511"/>
                <a:gridCol w="585511"/>
                <a:gridCol w="585511"/>
                <a:gridCol w="585511"/>
                <a:gridCol w="585511"/>
                <a:gridCol w="585511"/>
                <a:gridCol w="585511"/>
                <a:gridCol w="585511"/>
              </a:tblGrid>
              <a:tr h="7553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</a:t>
                      </a:r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Opportunity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Phase RACI</a:t>
                      </a:r>
                      <a:b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Business Projects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Corporate</a:t>
                      </a:r>
                      <a:r>
                        <a:rPr lang="fr-FR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fr-FR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Mgr</a:t>
                      </a:r>
                      <a:endParaRPr lang="fr-FR" sz="10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IT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Enterprise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Architect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Application owner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Project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Business Domain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Business Domain Owner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(Global) 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Delivery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(Global) 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CTO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ITD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Regional Risk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6226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 Identification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6226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Estimation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6226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Evaluation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6226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Acceptance Risk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6226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Treatment (mitigation)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6226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Communication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96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Monitoring and Review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7" name="Heptagon 6"/>
          <p:cNvSpPr/>
          <p:nvPr/>
        </p:nvSpPr>
        <p:spPr>
          <a:xfrm>
            <a:off x="5441913" y="658258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10" y="208531"/>
            <a:ext cx="2464867" cy="1503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6771349" y="531439"/>
            <a:ext cx="1004794" cy="18797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574039" y="5922122"/>
            <a:ext cx="8176261" cy="688975"/>
            <a:chOff x="759" y="3227"/>
            <a:chExt cx="4753" cy="434"/>
          </a:xfrm>
        </p:grpSpPr>
        <p:sp>
          <p:nvSpPr>
            <p:cNvPr id="11" name="AutoShape 5"/>
            <p:cNvSpPr>
              <a:spLocks/>
            </p:cNvSpPr>
            <p:nvPr/>
          </p:nvSpPr>
          <p:spPr bwMode="gray">
            <a:xfrm>
              <a:off x="759" y="3227"/>
              <a:ext cx="90" cy="434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0046A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gray">
            <a:xfrm>
              <a:off x="804" y="3280"/>
              <a:ext cx="47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Risk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example: </a:t>
              </a: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Launch an IT project misaligned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with corporate/business strategy and priorities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6820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IT Risk Opportunity Phase </a:t>
            </a:r>
            <a:r>
              <a:rPr lang="en-US" dirty="0" smtClean="0"/>
              <a:t>RACI</a:t>
            </a:r>
            <a:br>
              <a:rPr lang="en-US" dirty="0" smtClean="0"/>
            </a:br>
            <a:r>
              <a:rPr lang="en-US" dirty="0"/>
              <a:t>IT Technical </a:t>
            </a:r>
            <a:r>
              <a:rPr lang="en-US" dirty="0" smtClean="0"/>
              <a:t>Projects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562"/>
              </p:ext>
            </p:extLst>
          </p:nvPr>
        </p:nvGraphicFramePr>
        <p:xfrm>
          <a:off x="137190" y="2208801"/>
          <a:ext cx="8856680" cy="2486028"/>
        </p:xfrm>
        <a:graphic>
          <a:graphicData uri="http://schemas.openxmlformats.org/drawingml/2006/table">
            <a:tbl>
              <a:tblPr/>
              <a:tblGrid>
                <a:gridCol w="1807810"/>
                <a:gridCol w="594674"/>
                <a:gridCol w="594674"/>
                <a:gridCol w="507456"/>
                <a:gridCol w="594674"/>
                <a:gridCol w="594674"/>
                <a:gridCol w="594674"/>
                <a:gridCol w="594674"/>
                <a:gridCol w="594674"/>
                <a:gridCol w="594674"/>
                <a:gridCol w="594674"/>
                <a:gridCol w="594674"/>
                <a:gridCol w="594674"/>
              </a:tblGrid>
              <a:tr h="663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</a:t>
                      </a:r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Opportunity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Phase RACI </a:t>
                      </a:r>
                      <a:b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Technical Projects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Corporate</a:t>
                      </a:r>
                      <a:r>
                        <a:rPr lang="fr-FR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fr-FR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Mgr</a:t>
                      </a:r>
                      <a:endParaRPr lang="fr-FR" sz="10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IT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Enterprise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Architect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Application owner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Project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Business Domain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Business Domain Owner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(Global )IT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Delivery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(Global) 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CTO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ITD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Regional Risk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17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 Identification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17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Estimation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17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Evaluation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17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Acceptance Risk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17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Treatment (mitigation)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17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Communication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3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Monitoring and Review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7" name="Heptagon 6"/>
          <p:cNvSpPr/>
          <p:nvPr/>
        </p:nvSpPr>
        <p:spPr>
          <a:xfrm>
            <a:off x="4580491" y="736831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10" y="208531"/>
            <a:ext cx="2464867" cy="1503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6784796" y="692803"/>
            <a:ext cx="1004794" cy="18797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574039" y="5922122"/>
            <a:ext cx="8176261" cy="688975"/>
            <a:chOff x="759" y="3227"/>
            <a:chExt cx="4753" cy="434"/>
          </a:xfrm>
        </p:grpSpPr>
        <p:sp>
          <p:nvSpPr>
            <p:cNvPr id="11" name="AutoShape 5"/>
            <p:cNvSpPr>
              <a:spLocks/>
            </p:cNvSpPr>
            <p:nvPr/>
          </p:nvSpPr>
          <p:spPr bwMode="gray">
            <a:xfrm>
              <a:off x="759" y="3227"/>
              <a:ext cx="90" cy="434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0046A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gray">
            <a:xfrm>
              <a:off x="804" y="3280"/>
              <a:ext cx="47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Risk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example: </a:t>
              </a: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Launch a technical IT project based on an innovative solution with lack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of maturity and </a:t>
              </a: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reliability.</a:t>
              </a:r>
              <a:endParaRPr lang="en-US" sz="1400" b="1" dirty="0">
                <a:solidFill>
                  <a:srgbClr val="0046AD"/>
                </a:solidFill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5023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0" y="6224678"/>
            <a:ext cx="450850" cy="255587"/>
          </a:xfrm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IT Risk Design Phase RACI</a:t>
            </a:r>
            <a:br>
              <a:rPr lang="en-US" dirty="0" smtClean="0"/>
            </a:br>
            <a:r>
              <a:rPr lang="en-US" dirty="0" smtClean="0"/>
              <a:t>			IT </a:t>
            </a:r>
            <a:r>
              <a:rPr lang="en-US" dirty="0"/>
              <a:t>Business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10" name="Heptagon 9"/>
          <p:cNvSpPr/>
          <p:nvPr/>
        </p:nvSpPr>
        <p:spPr>
          <a:xfrm>
            <a:off x="5940292" y="642882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27273"/>
              </p:ext>
            </p:extLst>
          </p:nvPr>
        </p:nvGraphicFramePr>
        <p:xfrm>
          <a:off x="117971" y="2549983"/>
          <a:ext cx="8889549" cy="2429941"/>
        </p:xfrm>
        <a:graphic>
          <a:graphicData uri="http://schemas.openxmlformats.org/drawingml/2006/table">
            <a:tbl>
              <a:tblPr/>
              <a:tblGrid>
                <a:gridCol w="1814519"/>
                <a:gridCol w="596881"/>
                <a:gridCol w="596881"/>
                <a:gridCol w="509339"/>
                <a:gridCol w="596881"/>
                <a:gridCol w="596881"/>
                <a:gridCol w="596881"/>
                <a:gridCol w="596881"/>
                <a:gridCol w="596881"/>
                <a:gridCol w="596881"/>
                <a:gridCol w="596881"/>
                <a:gridCol w="596881"/>
                <a:gridCol w="596881"/>
              </a:tblGrid>
              <a:tr h="648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 Business Systems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Design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Phase RACI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Corporate</a:t>
                      </a:r>
                      <a:r>
                        <a:rPr lang="fr-FR" sz="105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fr-FR" sz="105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Mgr</a:t>
                      </a:r>
                      <a:endParaRPr lang="fr-FR" sz="105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IT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Enterprise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Architect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Application owner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Project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Business Domain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Business Domain Owner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(Global) 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Delivery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(Global)</a:t>
                      </a:r>
                      <a:r>
                        <a:rPr lang="fr-F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CTO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ITD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Regional Risk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5444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 Identification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5444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Estimation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5444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Evaluation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5444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Acceptance Risk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5444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Treatment (mitigation)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5444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Communication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54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Monitoring and Review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10" y="208531"/>
            <a:ext cx="2464867" cy="1503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7107526" y="827454"/>
            <a:ext cx="1642774" cy="18797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574039" y="5769722"/>
            <a:ext cx="8176261" cy="688975"/>
            <a:chOff x="759" y="3227"/>
            <a:chExt cx="4753" cy="434"/>
          </a:xfrm>
        </p:grpSpPr>
        <p:sp>
          <p:nvSpPr>
            <p:cNvPr id="11" name="AutoShape 5"/>
            <p:cNvSpPr>
              <a:spLocks/>
            </p:cNvSpPr>
            <p:nvPr/>
          </p:nvSpPr>
          <p:spPr bwMode="gray">
            <a:xfrm>
              <a:off x="759" y="3227"/>
              <a:ext cx="90" cy="434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0046A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gray">
            <a:xfrm>
              <a:off x="804" y="3348"/>
              <a:ext cx="470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Risk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example: </a:t>
              </a: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Financial impact linked to a consistent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and important slippage of the delivery.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936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0" y="6224678"/>
            <a:ext cx="450850" cy="255587"/>
          </a:xfrm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IT Risk </a:t>
            </a:r>
            <a:r>
              <a:rPr lang="en-US" dirty="0" smtClean="0"/>
              <a:t>Design </a:t>
            </a:r>
            <a:r>
              <a:rPr lang="en-US" dirty="0"/>
              <a:t>Phase </a:t>
            </a:r>
            <a:r>
              <a:rPr lang="en-US" dirty="0" smtClean="0"/>
              <a:t>RACI</a:t>
            </a:r>
            <a:br>
              <a:rPr lang="en-US" dirty="0" smtClean="0"/>
            </a:br>
            <a:r>
              <a:rPr lang="en-US" dirty="0" smtClean="0"/>
              <a:t>		IT </a:t>
            </a:r>
            <a:r>
              <a:rPr lang="en-US" dirty="0"/>
              <a:t>Technology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15714"/>
              </p:ext>
            </p:extLst>
          </p:nvPr>
        </p:nvGraphicFramePr>
        <p:xfrm>
          <a:off x="90676" y="2291012"/>
          <a:ext cx="8889549" cy="2510580"/>
        </p:xfrm>
        <a:graphic>
          <a:graphicData uri="http://schemas.openxmlformats.org/drawingml/2006/table">
            <a:tbl>
              <a:tblPr/>
              <a:tblGrid>
                <a:gridCol w="1814519"/>
                <a:gridCol w="596881"/>
                <a:gridCol w="596881"/>
                <a:gridCol w="509339"/>
                <a:gridCol w="596881"/>
                <a:gridCol w="596881"/>
                <a:gridCol w="596881"/>
                <a:gridCol w="596881"/>
                <a:gridCol w="596881"/>
                <a:gridCol w="596881"/>
                <a:gridCol w="596881"/>
                <a:gridCol w="596881"/>
                <a:gridCol w="596881"/>
              </a:tblGrid>
              <a:tr h="670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 Technology Systems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Design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Phase RACI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Corporate</a:t>
                      </a:r>
                      <a:r>
                        <a:rPr lang="fr-FR" sz="105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fr-FR" sz="105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Mgr</a:t>
                      </a:r>
                      <a:endParaRPr lang="fr-FR" sz="105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IT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Enterprise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Architect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Application owner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Project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Business Domain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Business Domain Owner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(Global)</a:t>
                      </a:r>
                      <a:r>
                        <a:rPr lang="fr-F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Delivery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(Global) 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CTO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ITD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Regional Risk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288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 Identification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288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Estimation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288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Evaluation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288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Acceptance Risk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288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Treatment (mitigation)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288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Communication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2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Monitoring and Review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7" name="Heptagon 6"/>
          <p:cNvSpPr/>
          <p:nvPr/>
        </p:nvSpPr>
        <p:spPr>
          <a:xfrm>
            <a:off x="5779374" y="744438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10" y="208531"/>
            <a:ext cx="2464867" cy="1503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7107526" y="946991"/>
            <a:ext cx="1642774" cy="30358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574039" y="5769722"/>
            <a:ext cx="8176261" cy="688975"/>
            <a:chOff x="759" y="3227"/>
            <a:chExt cx="4753" cy="434"/>
          </a:xfrm>
        </p:grpSpPr>
        <p:sp>
          <p:nvSpPr>
            <p:cNvPr id="11" name="AutoShape 5"/>
            <p:cNvSpPr>
              <a:spLocks/>
            </p:cNvSpPr>
            <p:nvPr/>
          </p:nvSpPr>
          <p:spPr bwMode="gray">
            <a:xfrm>
              <a:off x="759" y="3227"/>
              <a:ext cx="90" cy="434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0046A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gray">
            <a:xfrm>
              <a:off x="804" y="3280"/>
              <a:ext cx="47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Risk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example:  </a:t>
              </a: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Design a technical solution which creates a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long-term incompatibility with the enterprise architecture.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4339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smtClean="0"/>
              <a:t>Risk Operation Phase </a:t>
            </a:r>
            <a:r>
              <a:rPr lang="en-US" dirty="0"/>
              <a:t>RACI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76165"/>
              </p:ext>
            </p:extLst>
          </p:nvPr>
        </p:nvGraphicFramePr>
        <p:xfrm>
          <a:off x="150837" y="2439079"/>
          <a:ext cx="8897633" cy="2719774"/>
        </p:xfrm>
        <a:graphic>
          <a:graphicData uri="http://schemas.openxmlformats.org/drawingml/2006/table">
            <a:tbl>
              <a:tblPr/>
              <a:tblGrid>
                <a:gridCol w="1816168"/>
                <a:gridCol w="597424"/>
                <a:gridCol w="597424"/>
                <a:gridCol w="509801"/>
                <a:gridCol w="597424"/>
                <a:gridCol w="597424"/>
                <a:gridCol w="597424"/>
                <a:gridCol w="597424"/>
                <a:gridCol w="597424"/>
                <a:gridCol w="597424"/>
                <a:gridCol w="597424"/>
                <a:gridCol w="597424"/>
                <a:gridCol w="597424"/>
              </a:tblGrid>
              <a:tr h="726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Operation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Phase RACI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Corporate</a:t>
                      </a:r>
                      <a:r>
                        <a:rPr lang="fr-FR" sz="105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fr-FR" sz="105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Mgr</a:t>
                      </a:r>
                      <a:endParaRPr lang="fr-FR" sz="105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 IT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Enterprise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Architect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Application owner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Project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Business Domain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Business Domain Owner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(Global) 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Delivery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(Global) 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</a:t>
                      </a: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CTO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ITD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Regional Risk Mgr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8479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 Identification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8479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Estimation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8479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Evaluation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8479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Acceptance Risk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8479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Treatment (mitigation)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8479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Communication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84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Risk Monitoring and Review</a:t>
                      </a:r>
                    </a:p>
                  </a:txBody>
                  <a:tcPr marL="6841" marR="6841" marT="68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A/R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41" marR="6841" marT="684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7" name="Heptagon 6"/>
          <p:cNvSpPr/>
          <p:nvPr/>
        </p:nvSpPr>
        <p:spPr>
          <a:xfrm>
            <a:off x="5825201" y="636320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10" y="208531"/>
            <a:ext cx="2464867" cy="1503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8139206" y="1148413"/>
            <a:ext cx="1004794" cy="18797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574039" y="5769722"/>
            <a:ext cx="8176261" cy="688975"/>
            <a:chOff x="759" y="3227"/>
            <a:chExt cx="4753" cy="434"/>
          </a:xfrm>
        </p:grpSpPr>
        <p:sp>
          <p:nvSpPr>
            <p:cNvPr id="11" name="AutoShape 5"/>
            <p:cNvSpPr>
              <a:spLocks/>
            </p:cNvSpPr>
            <p:nvPr/>
          </p:nvSpPr>
          <p:spPr bwMode="gray">
            <a:xfrm>
              <a:off x="759" y="3227"/>
              <a:ext cx="90" cy="434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0046A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gray">
            <a:xfrm>
              <a:off x="804" y="3348"/>
              <a:ext cx="470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Risk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example: Failure to adopt and exploit new technologies in a timely manner.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05161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Global IT Risk </a:t>
            </a:r>
            <a:r>
              <a:rPr lang="en-US" dirty="0" smtClean="0"/>
              <a:t>RACI  </a:t>
            </a:r>
            <a:endParaRPr lang="en-US" dirty="0"/>
          </a:p>
        </p:txBody>
      </p:sp>
      <p:sp>
        <p:nvSpPr>
          <p:cNvPr id="8" name="Heptagon 7"/>
          <p:cNvSpPr/>
          <p:nvPr/>
        </p:nvSpPr>
        <p:spPr>
          <a:xfrm>
            <a:off x="4387800" y="588369"/>
            <a:ext cx="216000" cy="216000"/>
          </a:xfrm>
          <a:prstGeom prst="heptagon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10" y="208531"/>
            <a:ext cx="2464867" cy="1503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6394832" y="1371915"/>
            <a:ext cx="2749168" cy="35698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515669" y="5661772"/>
            <a:ext cx="8176261" cy="688975"/>
            <a:chOff x="759" y="3227"/>
            <a:chExt cx="4753" cy="434"/>
          </a:xfrm>
        </p:grpSpPr>
        <p:sp>
          <p:nvSpPr>
            <p:cNvPr id="11" name="AutoShape 5"/>
            <p:cNvSpPr>
              <a:spLocks/>
            </p:cNvSpPr>
            <p:nvPr/>
          </p:nvSpPr>
          <p:spPr bwMode="gray">
            <a:xfrm>
              <a:off x="759" y="3227"/>
              <a:ext cx="90" cy="434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0046A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gray">
            <a:xfrm>
              <a:off x="804" y="3280"/>
              <a:ext cx="47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Risk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example: Risk to create local vulnerabilities which compromise </a:t>
              </a:r>
              <a:r>
                <a:rPr lang="en-US" sz="1400" b="1" dirty="0" smtClean="0">
                  <a:solidFill>
                    <a:srgbClr val="0046AD"/>
                  </a:solidFill>
                  <a:cs typeface="+mn-ea"/>
                </a:rPr>
                <a:t>the </a:t>
              </a:r>
              <a:r>
                <a:rPr lang="en-US" sz="1400" b="1" dirty="0">
                  <a:solidFill>
                    <a:srgbClr val="0046AD"/>
                  </a:solidFill>
                  <a:cs typeface="+mn-ea"/>
                </a:rPr>
                <a:t>security of the information system.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" y="2188295"/>
            <a:ext cx="8958274" cy="25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864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53" descr="TitreOnshore-1visuel"/>
          <p:cNvPicPr>
            <a:picLocks noChangeAspect="1" noChangeArrowheads="1"/>
          </p:cNvPicPr>
          <p:nvPr/>
        </p:nvPicPr>
        <p:blipFill>
          <a:blip r:embed="rId3"/>
          <a:srcRect b="4271"/>
          <a:stretch>
            <a:fillRect/>
          </a:stretch>
        </p:blipFill>
        <p:spPr bwMode="gray">
          <a:xfrm>
            <a:off x="-1588" y="219075"/>
            <a:ext cx="9147176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Text Box 77"/>
          <p:cNvSpPr txBox="1">
            <a:spLocks noChangeArrowheads="1"/>
          </p:cNvSpPr>
          <p:nvPr/>
        </p:nvSpPr>
        <p:spPr bwMode="gray">
          <a:xfrm>
            <a:off x="454025" y="6392863"/>
            <a:ext cx="696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 b="1" smtClean="0">
                <a:solidFill>
                  <a:srgbClr val="5E6A71"/>
                </a:solidFill>
              </a:rPr>
              <a:t>www.technip.com</a:t>
            </a:r>
            <a:endParaRPr lang="en-US" sz="1400">
              <a:solidFill>
                <a:srgbClr val="5E6A71"/>
              </a:solidFill>
            </a:endParaRPr>
          </a:p>
        </p:txBody>
      </p:sp>
      <p:grpSp>
        <p:nvGrpSpPr>
          <p:cNvPr id="86045" name="Group 40"/>
          <p:cNvGrpSpPr>
            <a:grpSpLocks/>
          </p:cNvGrpSpPr>
          <p:nvPr/>
        </p:nvGrpSpPr>
        <p:grpSpPr bwMode="auto">
          <a:xfrm>
            <a:off x="0" y="0"/>
            <a:ext cx="9142413" cy="4416425"/>
            <a:chOff x="0" y="0"/>
            <a:chExt cx="5759" cy="2782"/>
          </a:xfrm>
        </p:grpSpPr>
        <p:grpSp>
          <p:nvGrpSpPr>
            <p:cNvPr id="86046" name="Group 41"/>
            <p:cNvGrpSpPr>
              <a:grpSpLocks/>
            </p:cNvGrpSpPr>
            <p:nvPr/>
          </p:nvGrpSpPr>
          <p:grpSpPr bwMode="auto">
            <a:xfrm>
              <a:off x="0" y="0"/>
              <a:ext cx="5759" cy="2782"/>
              <a:chOff x="0" y="0"/>
              <a:chExt cx="5759" cy="2782"/>
            </a:xfrm>
          </p:grpSpPr>
          <p:sp>
            <p:nvSpPr>
              <p:cNvPr id="86047" name="Rectangle 6"/>
              <p:cNvSpPr>
                <a:spLocks noChangeArrowheads="1"/>
              </p:cNvSpPr>
              <p:nvPr/>
            </p:nvSpPr>
            <p:spPr bwMode="gray">
              <a:xfrm>
                <a:off x="0" y="0"/>
                <a:ext cx="159" cy="278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048" name="Rectangle 7"/>
              <p:cNvSpPr>
                <a:spLocks noChangeArrowheads="1"/>
              </p:cNvSpPr>
              <p:nvPr/>
            </p:nvSpPr>
            <p:spPr bwMode="gray">
              <a:xfrm>
                <a:off x="0" y="0"/>
                <a:ext cx="5759" cy="15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049" name="Rectangle 8"/>
              <p:cNvSpPr>
                <a:spLocks noChangeArrowheads="1"/>
              </p:cNvSpPr>
              <p:nvPr/>
            </p:nvSpPr>
            <p:spPr bwMode="gray">
              <a:xfrm>
                <a:off x="0" y="2623"/>
                <a:ext cx="5759" cy="15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6050" name="Group 45"/>
            <p:cNvGrpSpPr>
              <a:grpSpLocks/>
            </p:cNvGrpSpPr>
            <p:nvPr/>
          </p:nvGrpSpPr>
          <p:grpSpPr bwMode="auto">
            <a:xfrm>
              <a:off x="0" y="498"/>
              <a:ext cx="4795" cy="725"/>
              <a:chOff x="0" y="498"/>
              <a:chExt cx="4795" cy="725"/>
            </a:xfrm>
          </p:grpSpPr>
          <p:sp>
            <p:nvSpPr>
              <p:cNvPr id="86051" name="Rectangle 10"/>
              <p:cNvSpPr>
                <a:spLocks noChangeArrowheads="1"/>
              </p:cNvSpPr>
              <p:nvPr/>
            </p:nvSpPr>
            <p:spPr bwMode="gray">
              <a:xfrm>
                <a:off x="0" y="498"/>
                <a:ext cx="3888" cy="7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540000" tIns="0" rIns="360000" bIns="0" anchor="ctr"/>
              <a:lstStyle/>
              <a:p>
                <a:pPr defTabSz="914400"/>
                <a:r>
                  <a:rPr lang="en-US" sz="3200" b="1">
                    <a:solidFill>
                      <a:srgbClr val="000000"/>
                    </a:solidFill>
                  </a:rPr>
                  <a:t>Thank you</a:t>
                </a:r>
              </a:p>
            </p:txBody>
          </p:sp>
          <p:sp>
            <p:nvSpPr>
              <p:cNvPr id="86052" name="Rectangle 11"/>
              <p:cNvSpPr>
                <a:spLocks noChangeArrowheads="1"/>
              </p:cNvSpPr>
              <p:nvPr/>
            </p:nvSpPr>
            <p:spPr bwMode="gray">
              <a:xfrm>
                <a:off x="4704" y="498"/>
                <a:ext cx="91" cy="7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053" name="Rectangle 12"/>
              <p:cNvSpPr>
                <a:spLocks noChangeArrowheads="1"/>
              </p:cNvSpPr>
              <p:nvPr/>
            </p:nvSpPr>
            <p:spPr bwMode="gray">
              <a:xfrm>
                <a:off x="4431" y="498"/>
                <a:ext cx="181" cy="7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054" name="Rectangle 13"/>
              <p:cNvSpPr>
                <a:spLocks noChangeArrowheads="1"/>
              </p:cNvSpPr>
              <p:nvPr/>
            </p:nvSpPr>
            <p:spPr bwMode="gray">
              <a:xfrm>
                <a:off x="3978" y="498"/>
                <a:ext cx="363" cy="7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6055" name="Group 39"/>
          <p:cNvGrpSpPr>
            <a:grpSpLocks/>
          </p:cNvGrpSpPr>
          <p:nvPr/>
        </p:nvGrpSpPr>
        <p:grpSpPr bwMode="auto">
          <a:xfrm>
            <a:off x="7585075" y="5934075"/>
            <a:ext cx="1292225" cy="673100"/>
            <a:chOff x="4778" y="3738"/>
            <a:chExt cx="814" cy="424"/>
          </a:xfrm>
        </p:grpSpPr>
        <p:sp>
          <p:nvSpPr>
            <p:cNvPr id="86056" name="Freeform 19"/>
            <p:cNvSpPr>
              <a:spLocks/>
            </p:cNvSpPr>
            <p:nvPr/>
          </p:nvSpPr>
          <p:spPr bwMode="gray">
            <a:xfrm>
              <a:off x="4867" y="4094"/>
              <a:ext cx="40" cy="67"/>
            </a:xfrm>
            <a:custGeom>
              <a:avLst/>
              <a:gdLst>
                <a:gd name="T0" fmla="*/ 36 w 112"/>
                <a:gd name="T1" fmla="*/ 24 h 187"/>
                <a:gd name="T2" fmla="*/ 20 w 112"/>
                <a:gd name="T3" fmla="*/ 24 h 187"/>
                <a:gd name="T4" fmla="*/ 14 w 112"/>
                <a:gd name="T5" fmla="*/ 51 h 187"/>
                <a:gd name="T6" fmla="*/ 14 w 112"/>
                <a:gd name="T7" fmla="*/ 53 h 187"/>
                <a:gd name="T8" fmla="*/ 20 w 112"/>
                <a:gd name="T9" fmla="*/ 59 h 187"/>
                <a:gd name="T10" fmla="*/ 25 w 112"/>
                <a:gd name="T11" fmla="*/ 58 h 187"/>
                <a:gd name="T12" fmla="*/ 24 w 112"/>
                <a:gd name="T13" fmla="*/ 66 h 187"/>
                <a:gd name="T14" fmla="*/ 17 w 112"/>
                <a:gd name="T15" fmla="*/ 67 h 187"/>
                <a:gd name="T16" fmla="*/ 4 w 112"/>
                <a:gd name="T17" fmla="*/ 54 h 187"/>
                <a:gd name="T18" fmla="*/ 4 w 112"/>
                <a:gd name="T19" fmla="*/ 51 h 187"/>
                <a:gd name="T20" fmla="*/ 10 w 112"/>
                <a:gd name="T21" fmla="*/ 24 h 187"/>
                <a:gd name="T22" fmla="*/ 0 w 112"/>
                <a:gd name="T23" fmla="*/ 24 h 187"/>
                <a:gd name="T24" fmla="*/ 2 w 112"/>
                <a:gd name="T25" fmla="*/ 16 h 187"/>
                <a:gd name="T26" fmla="*/ 12 w 112"/>
                <a:gd name="T27" fmla="*/ 16 h 187"/>
                <a:gd name="T28" fmla="*/ 14 w 112"/>
                <a:gd name="T29" fmla="*/ 5 h 187"/>
                <a:gd name="T30" fmla="*/ 25 w 112"/>
                <a:gd name="T31" fmla="*/ 0 h 187"/>
                <a:gd name="T32" fmla="*/ 22 w 112"/>
                <a:gd name="T33" fmla="*/ 16 h 187"/>
                <a:gd name="T34" fmla="*/ 40 w 112"/>
                <a:gd name="T35" fmla="*/ 16 h 187"/>
                <a:gd name="T36" fmla="*/ 36 w 112"/>
                <a:gd name="T37" fmla="*/ 24 h 1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2"/>
                <a:gd name="T58" fmla="*/ 0 h 187"/>
                <a:gd name="T59" fmla="*/ 112 w 112"/>
                <a:gd name="T60" fmla="*/ 187 h 1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2" h="187">
                  <a:moveTo>
                    <a:pt x="101" y="67"/>
                  </a:moveTo>
                  <a:cubicBezTo>
                    <a:pt x="56" y="67"/>
                    <a:pt x="56" y="67"/>
                    <a:pt x="56" y="67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39" y="144"/>
                    <a:pt x="38" y="147"/>
                    <a:pt x="38" y="149"/>
                  </a:cubicBezTo>
                  <a:cubicBezTo>
                    <a:pt x="38" y="160"/>
                    <a:pt x="44" y="164"/>
                    <a:pt x="55" y="164"/>
                  </a:cubicBezTo>
                  <a:cubicBezTo>
                    <a:pt x="60" y="164"/>
                    <a:pt x="66" y="163"/>
                    <a:pt x="71" y="161"/>
                  </a:cubicBezTo>
                  <a:cubicBezTo>
                    <a:pt x="66" y="184"/>
                    <a:pt x="66" y="184"/>
                    <a:pt x="66" y="184"/>
                  </a:cubicBezTo>
                  <a:cubicBezTo>
                    <a:pt x="61" y="186"/>
                    <a:pt x="52" y="187"/>
                    <a:pt x="47" y="187"/>
                  </a:cubicBezTo>
                  <a:cubicBezTo>
                    <a:pt x="25" y="187"/>
                    <a:pt x="9" y="174"/>
                    <a:pt x="10" y="151"/>
                  </a:cubicBezTo>
                  <a:cubicBezTo>
                    <a:pt x="10" y="148"/>
                    <a:pt x="10" y="145"/>
                    <a:pt x="11" y="14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112" y="44"/>
                    <a:pt x="112" y="44"/>
                    <a:pt x="112" y="44"/>
                  </a:cubicBezTo>
                  <a:lnTo>
                    <a:pt x="101" y="67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57" name="Freeform 20"/>
            <p:cNvSpPr>
              <a:spLocks noEditPoints="1"/>
            </p:cNvSpPr>
            <p:nvPr/>
          </p:nvSpPr>
          <p:spPr bwMode="gray">
            <a:xfrm>
              <a:off x="4901" y="4108"/>
              <a:ext cx="57" cy="54"/>
            </a:xfrm>
            <a:custGeom>
              <a:avLst/>
              <a:gdLst>
                <a:gd name="T0" fmla="*/ 46 w 158"/>
                <a:gd name="T1" fmla="*/ 53 h 149"/>
                <a:gd name="T2" fmla="*/ 36 w 158"/>
                <a:gd name="T3" fmla="*/ 53 h 149"/>
                <a:gd name="T4" fmla="*/ 38 w 158"/>
                <a:gd name="T5" fmla="*/ 43 h 149"/>
                <a:gd name="T6" fmla="*/ 38 w 158"/>
                <a:gd name="T7" fmla="*/ 43 h 149"/>
                <a:gd name="T8" fmla="*/ 18 w 158"/>
                <a:gd name="T9" fmla="*/ 54 h 149"/>
                <a:gd name="T10" fmla="*/ 1 w 158"/>
                <a:gd name="T11" fmla="*/ 33 h 149"/>
                <a:gd name="T12" fmla="*/ 1 w 158"/>
                <a:gd name="T13" fmla="*/ 28 h 149"/>
                <a:gd name="T14" fmla="*/ 39 w 158"/>
                <a:gd name="T15" fmla="*/ 0 h 149"/>
                <a:gd name="T16" fmla="*/ 57 w 158"/>
                <a:gd name="T17" fmla="*/ 4 h 149"/>
                <a:gd name="T18" fmla="*/ 46 w 158"/>
                <a:gd name="T19" fmla="*/ 53 h 149"/>
                <a:gd name="T20" fmla="*/ 37 w 158"/>
                <a:gd name="T21" fmla="*/ 8 h 149"/>
                <a:gd name="T22" fmla="*/ 12 w 158"/>
                <a:gd name="T23" fmla="*/ 29 h 149"/>
                <a:gd name="T24" fmla="*/ 11 w 158"/>
                <a:gd name="T25" fmla="*/ 33 h 149"/>
                <a:gd name="T26" fmla="*/ 21 w 158"/>
                <a:gd name="T27" fmla="*/ 45 h 149"/>
                <a:gd name="T28" fmla="*/ 43 w 158"/>
                <a:gd name="T29" fmla="*/ 21 h 149"/>
                <a:gd name="T30" fmla="*/ 45 w 158"/>
                <a:gd name="T31" fmla="*/ 10 h 149"/>
                <a:gd name="T32" fmla="*/ 37 w 158"/>
                <a:gd name="T33" fmla="*/ 8 h 1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8"/>
                <a:gd name="T52" fmla="*/ 0 h 149"/>
                <a:gd name="T53" fmla="*/ 158 w 158"/>
                <a:gd name="T54" fmla="*/ 149 h 14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8" h="149">
                  <a:moveTo>
                    <a:pt x="127" y="145"/>
                  </a:moveTo>
                  <a:cubicBezTo>
                    <a:pt x="99" y="145"/>
                    <a:pt x="99" y="145"/>
                    <a:pt x="99" y="145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91" y="140"/>
                    <a:pt x="70" y="149"/>
                    <a:pt x="51" y="149"/>
                  </a:cubicBezTo>
                  <a:cubicBezTo>
                    <a:pt x="15" y="149"/>
                    <a:pt x="0" y="121"/>
                    <a:pt x="2" y="92"/>
                  </a:cubicBezTo>
                  <a:cubicBezTo>
                    <a:pt x="2" y="88"/>
                    <a:pt x="2" y="83"/>
                    <a:pt x="4" y="78"/>
                  </a:cubicBezTo>
                  <a:cubicBezTo>
                    <a:pt x="16" y="27"/>
                    <a:pt x="63" y="0"/>
                    <a:pt x="107" y="0"/>
                  </a:cubicBezTo>
                  <a:cubicBezTo>
                    <a:pt x="126" y="0"/>
                    <a:pt x="144" y="4"/>
                    <a:pt x="158" y="12"/>
                  </a:cubicBezTo>
                  <a:lnTo>
                    <a:pt x="127" y="145"/>
                  </a:lnTo>
                  <a:close/>
                  <a:moveTo>
                    <a:pt x="102" y="23"/>
                  </a:moveTo>
                  <a:cubicBezTo>
                    <a:pt x="70" y="23"/>
                    <a:pt x="39" y="49"/>
                    <a:pt x="32" y="81"/>
                  </a:cubicBezTo>
                  <a:cubicBezTo>
                    <a:pt x="31" y="85"/>
                    <a:pt x="31" y="88"/>
                    <a:pt x="30" y="92"/>
                  </a:cubicBezTo>
                  <a:cubicBezTo>
                    <a:pt x="29" y="109"/>
                    <a:pt x="36" y="125"/>
                    <a:pt x="59" y="125"/>
                  </a:cubicBezTo>
                  <a:cubicBezTo>
                    <a:pt x="80" y="125"/>
                    <a:pt x="108" y="100"/>
                    <a:pt x="118" y="59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1" y="25"/>
                    <a:pt x="111" y="23"/>
                    <a:pt x="102" y="23"/>
                  </a:cubicBezTo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58" name="Freeform 21"/>
            <p:cNvSpPr>
              <a:spLocks/>
            </p:cNvSpPr>
            <p:nvPr/>
          </p:nvSpPr>
          <p:spPr bwMode="gray">
            <a:xfrm>
              <a:off x="4958" y="4081"/>
              <a:ext cx="56" cy="80"/>
            </a:xfrm>
            <a:custGeom>
              <a:avLst/>
              <a:gdLst>
                <a:gd name="T0" fmla="*/ 28 w 369"/>
                <a:gd name="T1" fmla="*/ 54 h 529"/>
                <a:gd name="T2" fmla="*/ 45 w 369"/>
                <a:gd name="T3" fmla="*/ 80 h 529"/>
                <a:gd name="T4" fmla="*/ 32 w 369"/>
                <a:gd name="T5" fmla="*/ 80 h 529"/>
                <a:gd name="T6" fmla="*/ 16 w 369"/>
                <a:gd name="T7" fmla="*/ 55 h 529"/>
                <a:gd name="T8" fmla="*/ 16 w 369"/>
                <a:gd name="T9" fmla="*/ 55 h 529"/>
                <a:gd name="T10" fmla="*/ 10 w 369"/>
                <a:gd name="T11" fmla="*/ 80 h 529"/>
                <a:gd name="T12" fmla="*/ 0 w 369"/>
                <a:gd name="T13" fmla="*/ 80 h 529"/>
                <a:gd name="T14" fmla="*/ 18 w 369"/>
                <a:gd name="T15" fmla="*/ 0 h 529"/>
                <a:gd name="T16" fmla="*/ 29 w 369"/>
                <a:gd name="T17" fmla="*/ 0 h 529"/>
                <a:gd name="T18" fmla="*/ 17 w 369"/>
                <a:gd name="T19" fmla="*/ 53 h 529"/>
                <a:gd name="T20" fmla="*/ 17 w 369"/>
                <a:gd name="T21" fmla="*/ 53 h 529"/>
                <a:gd name="T22" fmla="*/ 43 w 369"/>
                <a:gd name="T23" fmla="*/ 29 h 529"/>
                <a:gd name="T24" fmla="*/ 56 w 369"/>
                <a:gd name="T25" fmla="*/ 29 h 529"/>
                <a:gd name="T26" fmla="*/ 28 w 369"/>
                <a:gd name="T27" fmla="*/ 54 h 5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9"/>
                <a:gd name="T43" fmla="*/ 0 h 529"/>
                <a:gd name="T44" fmla="*/ 369 w 369"/>
                <a:gd name="T45" fmla="*/ 529 h 5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9" h="529">
                  <a:moveTo>
                    <a:pt x="183" y="360"/>
                  </a:moveTo>
                  <a:lnTo>
                    <a:pt x="295" y="529"/>
                  </a:lnTo>
                  <a:lnTo>
                    <a:pt x="212" y="529"/>
                  </a:lnTo>
                  <a:lnTo>
                    <a:pt x="105" y="364"/>
                  </a:lnTo>
                  <a:lnTo>
                    <a:pt x="66" y="529"/>
                  </a:lnTo>
                  <a:lnTo>
                    <a:pt x="0" y="529"/>
                  </a:lnTo>
                  <a:lnTo>
                    <a:pt x="121" y="0"/>
                  </a:lnTo>
                  <a:lnTo>
                    <a:pt x="188" y="0"/>
                  </a:lnTo>
                  <a:lnTo>
                    <a:pt x="109" y="348"/>
                  </a:lnTo>
                  <a:lnTo>
                    <a:pt x="281" y="193"/>
                  </a:lnTo>
                  <a:lnTo>
                    <a:pt x="369" y="193"/>
                  </a:lnTo>
                  <a:lnTo>
                    <a:pt x="183" y="360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59" name="Freeform 22"/>
            <p:cNvSpPr>
              <a:spLocks noEditPoints="1"/>
            </p:cNvSpPr>
            <p:nvPr/>
          </p:nvSpPr>
          <p:spPr bwMode="gray">
            <a:xfrm>
              <a:off x="5009" y="4108"/>
              <a:ext cx="50" cy="53"/>
            </a:xfrm>
            <a:custGeom>
              <a:avLst/>
              <a:gdLst>
                <a:gd name="T0" fmla="*/ 49 w 140"/>
                <a:gd name="T1" fmla="*/ 17 h 147"/>
                <a:gd name="T2" fmla="*/ 14 w 140"/>
                <a:gd name="T3" fmla="*/ 35 h 147"/>
                <a:gd name="T4" fmla="*/ 11 w 140"/>
                <a:gd name="T5" fmla="*/ 35 h 147"/>
                <a:gd name="T6" fmla="*/ 23 w 140"/>
                <a:gd name="T7" fmla="*/ 44 h 147"/>
                <a:gd name="T8" fmla="*/ 39 w 140"/>
                <a:gd name="T9" fmla="*/ 39 h 147"/>
                <a:gd name="T10" fmla="*/ 37 w 140"/>
                <a:gd name="T11" fmla="*/ 49 h 147"/>
                <a:gd name="T12" fmla="*/ 22 w 140"/>
                <a:gd name="T13" fmla="*/ 53 h 147"/>
                <a:gd name="T14" fmla="*/ 1 w 140"/>
                <a:gd name="T15" fmla="*/ 32 h 147"/>
                <a:gd name="T16" fmla="*/ 1 w 140"/>
                <a:gd name="T17" fmla="*/ 27 h 147"/>
                <a:gd name="T18" fmla="*/ 34 w 140"/>
                <a:gd name="T19" fmla="*/ 0 h 147"/>
                <a:gd name="T20" fmla="*/ 49 w 140"/>
                <a:gd name="T21" fmla="*/ 14 h 147"/>
                <a:gd name="T22" fmla="*/ 49 w 140"/>
                <a:gd name="T23" fmla="*/ 17 h 147"/>
                <a:gd name="T24" fmla="*/ 32 w 140"/>
                <a:gd name="T25" fmla="*/ 9 h 147"/>
                <a:gd name="T26" fmla="*/ 12 w 140"/>
                <a:gd name="T27" fmla="*/ 26 h 147"/>
                <a:gd name="T28" fmla="*/ 14 w 140"/>
                <a:gd name="T29" fmla="*/ 26 h 147"/>
                <a:gd name="T30" fmla="*/ 39 w 140"/>
                <a:gd name="T31" fmla="*/ 17 h 147"/>
                <a:gd name="T32" fmla="*/ 39 w 140"/>
                <a:gd name="T33" fmla="*/ 15 h 147"/>
                <a:gd name="T34" fmla="*/ 32 w 140"/>
                <a:gd name="T35" fmla="*/ 9 h 1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0"/>
                <a:gd name="T55" fmla="*/ 0 h 147"/>
                <a:gd name="T56" fmla="*/ 140 w 140"/>
                <a:gd name="T57" fmla="*/ 147 h 1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0" h="147">
                  <a:moveTo>
                    <a:pt x="137" y="48"/>
                  </a:moveTo>
                  <a:cubicBezTo>
                    <a:pt x="128" y="82"/>
                    <a:pt x="89" y="96"/>
                    <a:pt x="39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3" y="112"/>
                    <a:pt x="43" y="122"/>
                    <a:pt x="64" y="122"/>
                  </a:cubicBezTo>
                  <a:cubicBezTo>
                    <a:pt x="80" y="122"/>
                    <a:pt x="97" y="117"/>
                    <a:pt x="110" y="108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90" y="144"/>
                    <a:pt x="74" y="147"/>
                    <a:pt x="61" y="147"/>
                  </a:cubicBezTo>
                  <a:cubicBezTo>
                    <a:pt x="22" y="147"/>
                    <a:pt x="0" y="124"/>
                    <a:pt x="2" y="89"/>
                  </a:cubicBezTo>
                  <a:cubicBezTo>
                    <a:pt x="2" y="84"/>
                    <a:pt x="3" y="79"/>
                    <a:pt x="4" y="74"/>
                  </a:cubicBezTo>
                  <a:cubicBezTo>
                    <a:pt x="14" y="34"/>
                    <a:pt x="53" y="0"/>
                    <a:pt x="95" y="0"/>
                  </a:cubicBezTo>
                  <a:cubicBezTo>
                    <a:pt x="122" y="0"/>
                    <a:pt x="140" y="15"/>
                    <a:pt x="138" y="38"/>
                  </a:cubicBezTo>
                  <a:cubicBezTo>
                    <a:pt x="138" y="42"/>
                    <a:pt x="138" y="45"/>
                    <a:pt x="137" y="48"/>
                  </a:cubicBezTo>
                  <a:moveTo>
                    <a:pt x="91" y="25"/>
                  </a:moveTo>
                  <a:cubicBezTo>
                    <a:pt x="69" y="25"/>
                    <a:pt x="43" y="45"/>
                    <a:pt x="34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80" y="73"/>
                    <a:pt x="105" y="63"/>
                    <a:pt x="109" y="47"/>
                  </a:cubicBezTo>
                  <a:cubicBezTo>
                    <a:pt x="109" y="45"/>
                    <a:pt x="110" y="44"/>
                    <a:pt x="110" y="42"/>
                  </a:cubicBezTo>
                  <a:cubicBezTo>
                    <a:pt x="110" y="32"/>
                    <a:pt x="103" y="25"/>
                    <a:pt x="91" y="25"/>
                  </a:cubicBezTo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60" name="Freeform 23"/>
            <p:cNvSpPr>
              <a:spLocks noEditPoints="1"/>
            </p:cNvSpPr>
            <p:nvPr/>
          </p:nvSpPr>
          <p:spPr bwMode="gray">
            <a:xfrm>
              <a:off x="5086" y="4088"/>
              <a:ext cx="26" cy="73"/>
            </a:xfrm>
            <a:custGeom>
              <a:avLst/>
              <a:gdLst>
                <a:gd name="T0" fmla="*/ 10 w 75"/>
                <a:gd name="T1" fmla="*/ 73 h 203"/>
                <a:gd name="T2" fmla="*/ 0 w 75"/>
                <a:gd name="T3" fmla="*/ 73 h 203"/>
                <a:gd name="T4" fmla="*/ 11 w 75"/>
                <a:gd name="T5" fmla="*/ 22 h 203"/>
                <a:gd name="T6" fmla="*/ 21 w 75"/>
                <a:gd name="T7" fmla="*/ 22 h 203"/>
                <a:gd name="T8" fmla="*/ 10 w 75"/>
                <a:gd name="T9" fmla="*/ 73 h 203"/>
                <a:gd name="T10" fmla="*/ 19 w 75"/>
                <a:gd name="T11" fmla="*/ 12 h 203"/>
                <a:gd name="T12" fmla="*/ 14 w 75"/>
                <a:gd name="T13" fmla="*/ 6 h 203"/>
                <a:gd name="T14" fmla="*/ 21 w 75"/>
                <a:gd name="T15" fmla="*/ 0 h 203"/>
                <a:gd name="T16" fmla="*/ 26 w 75"/>
                <a:gd name="T17" fmla="*/ 6 h 203"/>
                <a:gd name="T18" fmla="*/ 19 w 75"/>
                <a:gd name="T19" fmla="*/ 12 h 2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5"/>
                <a:gd name="T31" fmla="*/ 0 h 203"/>
                <a:gd name="T32" fmla="*/ 75 w 75"/>
                <a:gd name="T33" fmla="*/ 203 h 20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5" h="203">
                  <a:moveTo>
                    <a:pt x="29" y="203"/>
                  </a:moveTo>
                  <a:cubicBezTo>
                    <a:pt x="0" y="203"/>
                    <a:pt x="0" y="203"/>
                    <a:pt x="0" y="203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61" y="62"/>
                    <a:pt x="61" y="62"/>
                    <a:pt x="61" y="62"/>
                  </a:cubicBezTo>
                  <a:lnTo>
                    <a:pt x="29" y="203"/>
                  </a:lnTo>
                  <a:close/>
                  <a:moveTo>
                    <a:pt x="54" y="34"/>
                  </a:moveTo>
                  <a:cubicBezTo>
                    <a:pt x="48" y="34"/>
                    <a:pt x="39" y="22"/>
                    <a:pt x="40" y="17"/>
                  </a:cubicBezTo>
                  <a:cubicBezTo>
                    <a:pt x="40" y="11"/>
                    <a:pt x="54" y="0"/>
                    <a:pt x="60" y="0"/>
                  </a:cubicBezTo>
                  <a:cubicBezTo>
                    <a:pt x="66" y="0"/>
                    <a:pt x="75" y="12"/>
                    <a:pt x="74" y="17"/>
                  </a:cubicBezTo>
                  <a:cubicBezTo>
                    <a:pt x="74" y="23"/>
                    <a:pt x="60" y="34"/>
                    <a:pt x="54" y="34"/>
                  </a:cubicBezTo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61" name="Freeform 24"/>
            <p:cNvSpPr>
              <a:spLocks/>
            </p:cNvSpPr>
            <p:nvPr/>
          </p:nvSpPr>
          <p:spPr bwMode="gray">
            <a:xfrm>
              <a:off x="5114" y="4094"/>
              <a:ext cx="40" cy="67"/>
            </a:xfrm>
            <a:custGeom>
              <a:avLst/>
              <a:gdLst>
                <a:gd name="T0" fmla="*/ 36 w 111"/>
                <a:gd name="T1" fmla="*/ 24 h 187"/>
                <a:gd name="T2" fmla="*/ 20 w 111"/>
                <a:gd name="T3" fmla="*/ 24 h 187"/>
                <a:gd name="T4" fmla="*/ 14 w 111"/>
                <a:gd name="T5" fmla="*/ 51 h 187"/>
                <a:gd name="T6" fmla="*/ 14 w 111"/>
                <a:gd name="T7" fmla="*/ 53 h 187"/>
                <a:gd name="T8" fmla="*/ 19 w 111"/>
                <a:gd name="T9" fmla="*/ 59 h 187"/>
                <a:gd name="T10" fmla="*/ 26 w 111"/>
                <a:gd name="T11" fmla="*/ 58 h 187"/>
                <a:gd name="T12" fmla="*/ 23 w 111"/>
                <a:gd name="T13" fmla="*/ 66 h 187"/>
                <a:gd name="T14" fmla="*/ 17 w 111"/>
                <a:gd name="T15" fmla="*/ 67 h 187"/>
                <a:gd name="T16" fmla="*/ 4 w 111"/>
                <a:gd name="T17" fmla="*/ 54 h 187"/>
                <a:gd name="T18" fmla="*/ 4 w 111"/>
                <a:gd name="T19" fmla="*/ 51 h 187"/>
                <a:gd name="T20" fmla="*/ 10 w 111"/>
                <a:gd name="T21" fmla="*/ 24 h 187"/>
                <a:gd name="T22" fmla="*/ 0 w 111"/>
                <a:gd name="T23" fmla="*/ 24 h 187"/>
                <a:gd name="T24" fmla="*/ 2 w 111"/>
                <a:gd name="T25" fmla="*/ 16 h 187"/>
                <a:gd name="T26" fmla="*/ 12 w 111"/>
                <a:gd name="T27" fmla="*/ 16 h 187"/>
                <a:gd name="T28" fmla="*/ 14 w 111"/>
                <a:gd name="T29" fmla="*/ 5 h 187"/>
                <a:gd name="T30" fmla="*/ 26 w 111"/>
                <a:gd name="T31" fmla="*/ 0 h 187"/>
                <a:gd name="T32" fmla="*/ 22 w 111"/>
                <a:gd name="T33" fmla="*/ 16 h 187"/>
                <a:gd name="T34" fmla="*/ 40 w 111"/>
                <a:gd name="T35" fmla="*/ 16 h 187"/>
                <a:gd name="T36" fmla="*/ 36 w 111"/>
                <a:gd name="T37" fmla="*/ 24 h 1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187"/>
                <a:gd name="T59" fmla="*/ 111 w 111"/>
                <a:gd name="T60" fmla="*/ 187 h 1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187">
                  <a:moveTo>
                    <a:pt x="101" y="67"/>
                  </a:moveTo>
                  <a:cubicBezTo>
                    <a:pt x="56" y="67"/>
                    <a:pt x="56" y="67"/>
                    <a:pt x="56" y="67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38" y="144"/>
                    <a:pt x="38" y="147"/>
                    <a:pt x="38" y="149"/>
                  </a:cubicBezTo>
                  <a:cubicBezTo>
                    <a:pt x="37" y="160"/>
                    <a:pt x="44" y="164"/>
                    <a:pt x="54" y="164"/>
                  </a:cubicBezTo>
                  <a:cubicBezTo>
                    <a:pt x="59" y="164"/>
                    <a:pt x="66" y="163"/>
                    <a:pt x="71" y="161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1" y="186"/>
                    <a:pt x="51" y="187"/>
                    <a:pt x="46" y="187"/>
                  </a:cubicBezTo>
                  <a:cubicBezTo>
                    <a:pt x="25" y="187"/>
                    <a:pt x="8" y="174"/>
                    <a:pt x="10" y="151"/>
                  </a:cubicBezTo>
                  <a:cubicBezTo>
                    <a:pt x="10" y="148"/>
                    <a:pt x="10" y="145"/>
                    <a:pt x="11" y="14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01" y="67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62" name="Freeform 25"/>
            <p:cNvSpPr>
              <a:spLocks/>
            </p:cNvSpPr>
            <p:nvPr/>
          </p:nvSpPr>
          <p:spPr bwMode="gray">
            <a:xfrm>
              <a:off x="5179" y="4081"/>
              <a:ext cx="49" cy="80"/>
            </a:xfrm>
            <a:custGeom>
              <a:avLst/>
              <a:gdLst>
                <a:gd name="T0" fmla="*/ 45 w 138"/>
                <a:gd name="T1" fmla="*/ 10 h 222"/>
                <a:gd name="T2" fmla="*/ 38 w 138"/>
                <a:gd name="T3" fmla="*/ 8 h 222"/>
                <a:gd name="T4" fmla="*/ 23 w 138"/>
                <a:gd name="T5" fmla="*/ 23 h 222"/>
                <a:gd name="T6" fmla="*/ 22 w 138"/>
                <a:gd name="T7" fmla="*/ 29 h 222"/>
                <a:gd name="T8" fmla="*/ 38 w 138"/>
                <a:gd name="T9" fmla="*/ 29 h 222"/>
                <a:gd name="T10" fmla="*/ 34 w 138"/>
                <a:gd name="T11" fmla="*/ 37 h 222"/>
                <a:gd name="T12" fmla="*/ 20 w 138"/>
                <a:gd name="T13" fmla="*/ 37 h 222"/>
                <a:gd name="T14" fmla="*/ 10 w 138"/>
                <a:gd name="T15" fmla="*/ 80 h 222"/>
                <a:gd name="T16" fmla="*/ 0 w 138"/>
                <a:gd name="T17" fmla="*/ 80 h 222"/>
                <a:gd name="T18" fmla="*/ 10 w 138"/>
                <a:gd name="T19" fmla="*/ 37 h 222"/>
                <a:gd name="T20" fmla="*/ 1 w 138"/>
                <a:gd name="T21" fmla="*/ 37 h 222"/>
                <a:gd name="T22" fmla="*/ 3 w 138"/>
                <a:gd name="T23" fmla="*/ 29 h 222"/>
                <a:gd name="T24" fmla="*/ 11 w 138"/>
                <a:gd name="T25" fmla="*/ 29 h 222"/>
                <a:gd name="T26" fmla="*/ 13 w 138"/>
                <a:gd name="T27" fmla="*/ 22 h 222"/>
                <a:gd name="T28" fmla="*/ 39 w 138"/>
                <a:gd name="T29" fmla="*/ 0 h 222"/>
                <a:gd name="T30" fmla="*/ 49 w 138"/>
                <a:gd name="T31" fmla="*/ 2 h 222"/>
                <a:gd name="T32" fmla="*/ 45 w 138"/>
                <a:gd name="T33" fmla="*/ 10 h 2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222"/>
                <a:gd name="T53" fmla="*/ 138 w 138"/>
                <a:gd name="T54" fmla="*/ 222 h 22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222">
                  <a:moveTo>
                    <a:pt x="127" y="28"/>
                  </a:moveTo>
                  <a:cubicBezTo>
                    <a:pt x="121" y="25"/>
                    <a:pt x="114" y="23"/>
                    <a:pt x="108" y="23"/>
                  </a:cubicBezTo>
                  <a:cubicBezTo>
                    <a:pt x="85" y="23"/>
                    <a:pt x="71" y="37"/>
                    <a:pt x="65" y="63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46" y="21"/>
                    <a:pt x="72" y="0"/>
                    <a:pt x="110" y="0"/>
                  </a:cubicBezTo>
                  <a:cubicBezTo>
                    <a:pt x="121" y="0"/>
                    <a:pt x="131" y="2"/>
                    <a:pt x="138" y="5"/>
                  </a:cubicBezTo>
                  <a:lnTo>
                    <a:pt x="127" y="28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63" name="Freeform 26"/>
            <p:cNvSpPr>
              <a:spLocks/>
            </p:cNvSpPr>
            <p:nvPr/>
          </p:nvSpPr>
          <p:spPr bwMode="gray">
            <a:xfrm>
              <a:off x="5215" y="4110"/>
              <a:ext cx="56" cy="52"/>
            </a:xfrm>
            <a:custGeom>
              <a:avLst/>
              <a:gdLst>
                <a:gd name="T0" fmla="*/ 44 w 155"/>
                <a:gd name="T1" fmla="*/ 51 h 145"/>
                <a:gd name="T2" fmla="*/ 34 w 155"/>
                <a:gd name="T3" fmla="*/ 51 h 145"/>
                <a:gd name="T4" fmla="*/ 36 w 155"/>
                <a:gd name="T5" fmla="*/ 40 h 145"/>
                <a:gd name="T6" fmla="*/ 36 w 155"/>
                <a:gd name="T7" fmla="*/ 40 h 145"/>
                <a:gd name="T8" fmla="*/ 16 w 155"/>
                <a:gd name="T9" fmla="*/ 52 h 145"/>
                <a:gd name="T10" fmla="*/ 0 w 155"/>
                <a:gd name="T11" fmla="*/ 38 h 145"/>
                <a:gd name="T12" fmla="*/ 1 w 155"/>
                <a:gd name="T13" fmla="*/ 34 h 145"/>
                <a:gd name="T14" fmla="*/ 9 w 155"/>
                <a:gd name="T15" fmla="*/ 0 h 145"/>
                <a:gd name="T16" fmla="*/ 19 w 155"/>
                <a:gd name="T17" fmla="*/ 0 h 145"/>
                <a:gd name="T18" fmla="*/ 11 w 155"/>
                <a:gd name="T19" fmla="*/ 35 h 145"/>
                <a:gd name="T20" fmla="*/ 11 w 155"/>
                <a:gd name="T21" fmla="*/ 37 h 145"/>
                <a:gd name="T22" fmla="*/ 18 w 155"/>
                <a:gd name="T23" fmla="*/ 43 h 145"/>
                <a:gd name="T24" fmla="*/ 26 w 155"/>
                <a:gd name="T25" fmla="*/ 41 h 145"/>
                <a:gd name="T26" fmla="*/ 46 w 155"/>
                <a:gd name="T27" fmla="*/ 0 h 145"/>
                <a:gd name="T28" fmla="*/ 56 w 155"/>
                <a:gd name="T29" fmla="*/ 0 h 145"/>
                <a:gd name="T30" fmla="*/ 44 w 155"/>
                <a:gd name="T31" fmla="*/ 51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5"/>
                <a:gd name="T49" fmla="*/ 0 h 145"/>
                <a:gd name="T50" fmla="*/ 155 w 155"/>
                <a:gd name="T51" fmla="*/ 145 h 1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5" h="145">
                  <a:moveTo>
                    <a:pt x="123" y="141"/>
                  </a:moveTo>
                  <a:cubicBezTo>
                    <a:pt x="94" y="141"/>
                    <a:pt x="94" y="141"/>
                    <a:pt x="94" y="141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88" y="133"/>
                    <a:pt x="67" y="145"/>
                    <a:pt x="43" y="145"/>
                  </a:cubicBezTo>
                  <a:cubicBezTo>
                    <a:pt x="18" y="145"/>
                    <a:pt x="0" y="130"/>
                    <a:pt x="1" y="105"/>
                  </a:cubicBezTo>
                  <a:cubicBezTo>
                    <a:pt x="1" y="102"/>
                    <a:pt x="2" y="99"/>
                    <a:pt x="3" y="9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0" y="99"/>
                    <a:pt x="30" y="101"/>
                    <a:pt x="30" y="102"/>
                  </a:cubicBezTo>
                  <a:cubicBezTo>
                    <a:pt x="29" y="115"/>
                    <a:pt x="37" y="121"/>
                    <a:pt x="49" y="121"/>
                  </a:cubicBezTo>
                  <a:cubicBezTo>
                    <a:pt x="58" y="121"/>
                    <a:pt x="66" y="119"/>
                    <a:pt x="73" y="115"/>
                  </a:cubicBezTo>
                  <a:cubicBezTo>
                    <a:pt x="110" y="92"/>
                    <a:pt x="118" y="37"/>
                    <a:pt x="126" y="0"/>
                  </a:cubicBezTo>
                  <a:cubicBezTo>
                    <a:pt x="155" y="0"/>
                    <a:pt x="155" y="0"/>
                    <a:pt x="155" y="0"/>
                  </a:cubicBezTo>
                  <a:lnTo>
                    <a:pt x="123" y="141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64" name="Freeform 27"/>
            <p:cNvSpPr>
              <a:spLocks/>
            </p:cNvSpPr>
            <p:nvPr/>
          </p:nvSpPr>
          <p:spPr bwMode="gray">
            <a:xfrm>
              <a:off x="5270" y="4109"/>
              <a:ext cx="42" cy="52"/>
            </a:xfrm>
            <a:custGeom>
              <a:avLst/>
              <a:gdLst>
                <a:gd name="T0" fmla="*/ 37 w 116"/>
                <a:gd name="T1" fmla="*/ 11 h 143"/>
                <a:gd name="T2" fmla="*/ 34 w 116"/>
                <a:gd name="T3" fmla="*/ 11 h 143"/>
                <a:gd name="T4" fmla="*/ 13 w 116"/>
                <a:gd name="T5" fmla="*/ 37 h 143"/>
                <a:gd name="T6" fmla="*/ 10 w 116"/>
                <a:gd name="T7" fmla="*/ 52 h 143"/>
                <a:gd name="T8" fmla="*/ 0 w 116"/>
                <a:gd name="T9" fmla="*/ 52 h 143"/>
                <a:gd name="T10" fmla="*/ 12 w 116"/>
                <a:gd name="T11" fmla="*/ 1 h 143"/>
                <a:gd name="T12" fmla="*/ 22 w 116"/>
                <a:gd name="T13" fmla="*/ 1 h 143"/>
                <a:gd name="T14" fmla="*/ 19 w 116"/>
                <a:gd name="T15" fmla="*/ 14 h 143"/>
                <a:gd name="T16" fmla="*/ 19 w 116"/>
                <a:gd name="T17" fmla="*/ 14 h 143"/>
                <a:gd name="T18" fmla="*/ 37 w 116"/>
                <a:gd name="T19" fmla="*/ 0 h 143"/>
                <a:gd name="T20" fmla="*/ 42 w 116"/>
                <a:gd name="T21" fmla="*/ 1 h 143"/>
                <a:gd name="T22" fmla="*/ 37 w 116"/>
                <a:gd name="T23" fmla="*/ 11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6"/>
                <a:gd name="T37" fmla="*/ 0 h 143"/>
                <a:gd name="T38" fmla="*/ 116 w 116"/>
                <a:gd name="T39" fmla="*/ 143 h 1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6" h="143">
                  <a:moveTo>
                    <a:pt x="102" y="31"/>
                  </a:moveTo>
                  <a:cubicBezTo>
                    <a:pt x="100" y="30"/>
                    <a:pt x="97" y="30"/>
                    <a:pt x="94" y="30"/>
                  </a:cubicBezTo>
                  <a:cubicBezTo>
                    <a:pt x="77" y="30"/>
                    <a:pt x="49" y="52"/>
                    <a:pt x="37" y="10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62" y="14"/>
                    <a:pt x="79" y="0"/>
                    <a:pt x="103" y="0"/>
                  </a:cubicBezTo>
                  <a:cubicBezTo>
                    <a:pt x="108" y="0"/>
                    <a:pt x="113" y="1"/>
                    <a:pt x="116" y="2"/>
                  </a:cubicBezTo>
                  <a:lnTo>
                    <a:pt x="102" y="31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65" name="Freeform 28"/>
            <p:cNvSpPr>
              <a:spLocks/>
            </p:cNvSpPr>
            <p:nvPr/>
          </p:nvSpPr>
          <p:spPr bwMode="gray">
            <a:xfrm>
              <a:off x="5316" y="4094"/>
              <a:ext cx="40" cy="67"/>
            </a:xfrm>
            <a:custGeom>
              <a:avLst/>
              <a:gdLst>
                <a:gd name="T0" fmla="*/ 36 w 111"/>
                <a:gd name="T1" fmla="*/ 24 h 187"/>
                <a:gd name="T2" fmla="*/ 20 w 111"/>
                <a:gd name="T3" fmla="*/ 24 h 187"/>
                <a:gd name="T4" fmla="*/ 14 w 111"/>
                <a:gd name="T5" fmla="*/ 51 h 187"/>
                <a:gd name="T6" fmla="*/ 14 w 111"/>
                <a:gd name="T7" fmla="*/ 53 h 187"/>
                <a:gd name="T8" fmla="*/ 19 w 111"/>
                <a:gd name="T9" fmla="*/ 59 h 187"/>
                <a:gd name="T10" fmla="*/ 25 w 111"/>
                <a:gd name="T11" fmla="*/ 58 h 187"/>
                <a:gd name="T12" fmla="*/ 23 w 111"/>
                <a:gd name="T13" fmla="*/ 66 h 187"/>
                <a:gd name="T14" fmla="*/ 17 w 111"/>
                <a:gd name="T15" fmla="*/ 67 h 187"/>
                <a:gd name="T16" fmla="*/ 3 w 111"/>
                <a:gd name="T17" fmla="*/ 54 h 187"/>
                <a:gd name="T18" fmla="*/ 4 w 111"/>
                <a:gd name="T19" fmla="*/ 51 h 187"/>
                <a:gd name="T20" fmla="*/ 10 w 111"/>
                <a:gd name="T21" fmla="*/ 24 h 187"/>
                <a:gd name="T22" fmla="*/ 0 w 111"/>
                <a:gd name="T23" fmla="*/ 24 h 187"/>
                <a:gd name="T24" fmla="*/ 2 w 111"/>
                <a:gd name="T25" fmla="*/ 16 h 187"/>
                <a:gd name="T26" fmla="*/ 12 w 111"/>
                <a:gd name="T27" fmla="*/ 16 h 187"/>
                <a:gd name="T28" fmla="*/ 14 w 111"/>
                <a:gd name="T29" fmla="*/ 5 h 187"/>
                <a:gd name="T30" fmla="*/ 26 w 111"/>
                <a:gd name="T31" fmla="*/ 0 h 187"/>
                <a:gd name="T32" fmla="*/ 22 w 111"/>
                <a:gd name="T33" fmla="*/ 16 h 187"/>
                <a:gd name="T34" fmla="*/ 40 w 111"/>
                <a:gd name="T35" fmla="*/ 16 h 187"/>
                <a:gd name="T36" fmla="*/ 36 w 111"/>
                <a:gd name="T37" fmla="*/ 24 h 1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1"/>
                <a:gd name="T58" fmla="*/ 0 h 187"/>
                <a:gd name="T59" fmla="*/ 111 w 111"/>
                <a:gd name="T60" fmla="*/ 187 h 1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1" h="187">
                  <a:moveTo>
                    <a:pt x="101" y="67"/>
                  </a:moveTo>
                  <a:cubicBezTo>
                    <a:pt x="56" y="67"/>
                    <a:pt x="56" y="67"/>
                    <a:pt x="56" y="67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38" y="144"/>
                    <a:pt x="38" y="147"/>
                    <a:pt x="38" y="149"/>
                  </a:cubicBezTo>
                  <a:cubicBezTo>
                    <a:pt x="37" y="160"/>
                    <a:pt x="44" y="164"/>
                    <a:pt x="54" y="164"/>
                  </a:cubicBezTo>
                  <a:cubicBezTo>
                    <a:pt x="59" y="164"/>
                    <a:pt x="66" y="163"/>
                    <a:pt x="70" y="161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0" y="186"/>
                    <a:pt x="51" y="187"/>
                    <a:pt x="46" y="187"/>
                  </a:cubicBezTo>
                  <a:cubicBezTo>
                    <a:pt x="24" y="187"/>
                    <a:pt x="8" y="174"/>
                    <a:pt x="9" y="151"/>
                  </a:cubicBezTo>
                  <a:cubicBezTo>
                    <a:pt x="10" y="148"/>
                    <a:pt x="10" y="145"/>
                    <a:pt x="10" y="14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01" y="67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66" name="Freeform 29"/>
            <p:cNvSpPr>
              <a:spLocks/>
            </p:cNvSpPr>
            <p:nvPr/>
          </p:nvSpPr>
          <p:spPr bwMode="gray">
            <a:xfrm>
              <a:off x="5353" y="4081"/>
              <a:ext cx="55" cy="80"/>
            </a:xfrm>
            <a:custGeom>
              <a:avLst/>
              <a:gdLst>
                <a:gd name="T0" fmla="*/ 54 w 155"/>
                <a:gd name="T1" fmla="*/ 46 h 222"/>
                <a:gd name="T2" fmla="*/ 46 w 155"/>
                <a:gd name="T3" fmla="*/ 80 h 222"/>
                <a:gd name="T4" fmla="*/ 36 w 155"/>
                <a:gd name="T5" fmla="*/ 80 h 222"/>
                <a:gd name="T6" fmla="*/ 44 w 155"/>
                <a:gd name="T7" fmla="*/ 45 h 222"/>
                <a:gd name="T8" fmla="*/ 44 w 155"/>
                <a:gd name="T9" fmla="*/ 43 h 222"/>
                <a:gd name="T10" fmla="*/ 38 w 155"/>
                <a:gd name="T11" fmla="*/ 36 h 222"/>
                <a:gd name="T12" fmla="*/ 13 w 155"/>
                <a:gd name="T13" fmla="*/ 66 h 222"/>
                <a:gd name="T14" fmla="*/ 10 w 155"/>
                <a:gd name="T15" fmla="*/ 80 h 222"/>
                <a:gd name="T16" fmla="*/ 0 w 155"/>
                <a:gd name="T17" fmla="*/ 80 h 222"/>
                <a:gd name="T18" fmla="*/ 18 w 155"/>
                <a:gd name="T19" fmla="*/ 0 h 222"/>
                <a:gd name="T20" fmla="*/ 28 w 155"/>
                <a:gd name="T21" fmla="*/ 0 h 222"/>
                <a:gd name="T22" fmla="*/ 19 w 155"/>
                <a:gd name="T23" fmla="*/ 40 h 222"/>
                <a:gd name="T24" fmla="*/ 19 w 155"/>
                <a:gd name="T25" fmla="*/ 40 h 222"/>
                <a:gd name="T26" fmla="*/ 40 w 155"/>
                <a:gd name="T27" fmla="*/ 28 h 222"/>
                <a:gd name="T28" fmla="*/ 54 w 155"/>
                <a:gd name="T29" fmla="*/ 42 h 222"/>
                <a:gd name="T30" fmla="*/ 54 w 155"/>
                <a:gd name="T31" fmla="*/ 46 h 2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5"/>
                <a:gd name="T49" fmla="*/ 0 h 222"/>
                <a:gd name="T50" fmla="*/ 155 w 155"/>
                <a:gd name="T51" fmla="*/ 222 h 2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5" h="222">
                  <a:moveTo>
                    <a:pt x="152" y="127"/>
                  </a:moveTo>
                  <a:cubicBezTo>
                    <a:pt x="130" y="222"/>
                    <a:pt x="130" y="222"/>
                    <a:pt x="130" y="222"/>
                  </a:cubicBezTo>
                  <a:cubicBezTo>
                    <a:pt x="102" y="222"/>
                    <a:pt x="102" y="222"/>
                    <a:pt x="102" y="222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23"/>
                    <a:pt x="125" y="121"/>
                    <a:pt x="125" y="119"/>
                  </a:cubicBezTo>
                  <a:cubicBezTo>
                    <a:pt x="126" y="108"/>
                    <a:pt x="118" y="101"/>
                    <a:pt x="107" y="101"/>
                  </a:cubicBezTo>
                  <a:cubicBezTo>
                    <a:pt x="66" y="101"/>
                    <a:pt x="45" y="148"/>
                    <a:pt x="37" y="182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67" y="89"/>
                    <a:pt x="87" y="77"/>
                    <a:pt x="112" y="77"/>
                  </a:cubicBezTo>
                  <a:cubicBezTo>
                    <a:pt x="136" y="77"/>
                    <a:pt x="155" y="92"/>
                    <a:pt x="153" y="117"/>
                  </a:cubicBezTo>
                  <a:cubicBezTo>
                    <a:pt x="153" y="120"/>
                    <a:pt x="153" y="124"/>
                    <a:pt x="152" y="127"/>
                  </a:cubicBezTo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67" name="Freeform 30"/>
            <p:cNvSpPr>
              <a:spLocks noEditPoints="1"/>
            </p:cNvSpPr>
            <p:nvPr/>
          </p:nvSpPr>
          <p:spPr bwMode="gray">
            <a:xfrm>
              <a:off x="5412" y="4108"/>
              <a:ext cx="50" cy="53"/>
            </a:xfrm>
            <a:custGeom>
              <a:avLst/>
              <a:gdLst>
                <a:gd name="T0" fmla="*/ 49 w 139"/>
                <a:gd name="T1" fmla="*/ 17 h 147"/>
                <a:gd name="T2" fmla="*/ 14 w 139"/>
                <a:gd name="T3" fmla="*/ 35 h 147"/>
                <a:gd name="T4" fmla="*/ 11 w 139"/>
                <a:gd name="T5" fmla="*/ 35 h 147"/>
                <a:gd name="T6" fmla="*/ 23 w 139"/>
                <a:gd name="T7" fmla="*/ 44 h 147"/>
                <a:gd name="T8" fmla="*/ 40 w 139"/>
                <a:gd name="T9" fmla="*/ 39 h 147"/>
                <a:gd name="T10" fmla="*/ 37 w 139"/>
                <a:gd name="T11" fmla="*/ 49 h 147"/>
                <a:gd name="T12" fmla="*/ 22 w 139"/>
                <a:gd name="T13" fmla="*/ 53 h 147"/>
                <a:gd name="T14" fmla="*/ 1 w 139"/>
                <a:gd name="T15" fmla="*/ 32 h 147"/>
                <a:gd name="T16" fmla="*/ 1 w 139"/>
                <a:gd name="T17" fmla="*/ 27 h 147"/>
                <a:gd name="T18" fmla="*/ 34 w 139"/>
                <a:gd name="T19" fmla="*/ 0 h 147"/>
                <a:gd name="T20" fmla="*/ 50 w 139"/>
                <a:gd name="T21" fmla="*/ 14 h 147"/>
                <a:gd name="T22" fmla="*/ 49 w 139"/>
                <a:gd name="T23" fmla="*/ 17 h 147"/>
                <a:gd name="T24" fmla="*/ 33 w 139"/>
                <a:gd name="T25" fmla="*/ 9 h 147"/>
                <a:gd name="T26" fmla="*/ 12 w 139"/>
                <a:gd name="T27" fmla="*/ 26 h 147"/>
                <a:gd name="T28" fmla="*/ 14 w 139"/>
                <a:gd name="T29" fmla="*/ 26 h 147"/>
                <a:gd name="T30" fmla="*/ 39 w 139"/>
                <a:gd name="T31" fmla="*/ 17 h 147"/>
                <a:gd name="T32" fmla="*/ 39 w 139"/>
                <a:gd name="T33" fmla="*/ 15 h 147"/>
                <a:gd name="T34" fmla="*/ 33 w 139"/>
                <a:gd name="T35" fmla="*/ 9 h 1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9"/>
                <a:gd name="T55" fmla="*/ 0 h 147"/>
                <a:gd name="T56" fmla="*/ 139 w 139"/>
                <a:gd name="T57" fmla="*/ 147 h 1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9" h="147">
                  <a:moveTo>
                    <a:pt x="137" y="48"/>
                  </a:moveTo>
                  <a:cubicBezTo>
                    <a:pt x="128" y="82"/>
                    <a:pt x="89" y="96"/>
                    <a:pt x="38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3" y="112"/>
                    <a:pt x="43" y="122"/>
                    <a:pt x="64" y="122"/>
                  </a:cubicBezTo>
                  <a:cubicBezTo>
                    <a:pt x="80" y="122"/>
                    <a:pt x="97" y="117"/>
                    <a:pt x="110" y="108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90" y="144"/>
                    <a:pt x="74" y="147"/>
                    <a:pt x="61" y="147"/>
                  </a:cubicBezTo>
                  <a:cubicBezTo>
                    <a:pt x="22" y="147"/>
                    <a:pt x="0" y="124"/>
                    <a:pt x="2" y="89"/>
                  </a:cubicBezTo>
                  <a:cubicBezTo>
                    <a:pt x="2" y="84"/>
                    <a:pt x="3" y="79"/>
                    <a:pt x="4" y="74"/>
                  </a:cubicBezTo>
                  <a:cubicBezTo>
                    <a:pt x="14" y="34"/>
                    <a:pt x="53" y="0"/>
                    <a:pt x="94" y="0"/>
                  </a:cubicBezTo>
                  <a:cubicBezTo>
                    <a:pt x="121" y="0"/>
                    <a:pt x="139" y="15"/>
                    <a:pt x="138" y="38"/>
                  </a:cubicBezTo>
                  <a:cubicBezTo>
                    <a:pt x="138" y="42"/>
                    <a:pt x="138" y="45"/>
                    <a:pt x="137" y="48"/>
                  </a:cubicBezTo>
                  <a:moveTo>
                    <a:pt x="91" y="25"/>
                  </a:moveTo>
                  <a:cubicBezTo>
                    <a:pt x="68" y="25"/>
                    <a:pt x="42" y="45"/>
                    <a:pt x="34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80" y="73"/>
                    <a:pt x="105" y="63"/>
                    <a:pt x="109" y="47"/>
                  </a:cubicBezTo>
                  <a:cubicBezTo>
                    <a:pt x="109" y="45"/>
                    <a:pt x="109" y="44"/>
                    <a:pt x="109" y="42"/>
                  </a:cubicBezTo>
                  <a:cubicBezTo>
                    <a:pt x="110" y="32"/>
                    <a:pt x="103" y="25"/>
                    <a:pt x="91" y="25"/>
                  </a:cubicBezTo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68" name="Freeform 31"/>
            <p:cNvSpPr>
              <a:spLocks/>
            </p:cNvSpPr>
            <p:nvPr/>
          </p:nvSpPr>
          <p:spPr bwMode="gray">
            <a:xfrm>
              <a:off x="5462" y="4109"/>
              <a:ext cx="42" cy="52"/>
            </a:xfrm>
            <a:custGeom>
              <a:avLst/>
              <a:gdLst>
                <a:gd name="T0" fmla="*/ 37 w 116"/>
                <a:gd name="T1" fmla="*/ 11 h 143"/>
                <a:gd name="T2" fmla="*/ 34 w 116"/>
                <a:gd name="T3" fmla="*/ 11 h 143"/>
                <a:gd name="T4" fmla="*/ 14 w 116"/>
                <a:gd name="T5" fmla="*/ 37 h 143"/>
                <a:gd name="T6" fmla="*/ 10 w 116"/>
                <a:gd name="T7" fmla="*/ 52 h 143"/>
                <a:gd name="T8" fmla="*/ 0 w 116"/>
                <a:gd name="T9" fmla="*/ 52 h 143"/>
                <a:gd name="T10" fmla="*/ 12 w 116"/>
                <a:gd name="T11" fmla="*/ 1 h 143"/>
                <a:gd name="T12" fmla="*/ 22 w 116"/>
                <a:gd name="T13" fmla="*/ 1 h 143"/>
                <a:gd name="T14" fmla="*/ 19 w 116"/>
                <a:gd name="T15" fmla="*/ 14 h 143"/>
                <a:gd name="T16" fmla="*/ 19 w 116"/>
                <a:gd name="T17" fmla="*/ 14 h 143"/>
                <a:gd name="T18" fmla="*/ 38 w 116"/>
                <a:gd name="T19" fmla="*/ 0 h 143"/>
                <a:gd name="T20" fmla="*/ 42 w 116"/>
                <a:gd name="T21" fmla="*/ 1 h 143"/>
                <a:gd name="T22" fmla="*/ 37 w 116"/>
                <a:gd name="T23" fmla="*/ 11 h 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6"/>
                <a:gd name="T37" fmla="*/ 0 h 143"/>
                <a:gd name="T38" fmla="*/ 116 w 116"/>
                <a:gd name="T39" fmla="*/ 143 h 1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6" h="143">
                  <a:moveTo>
                    <a:pt x="102" y="31"/>
                  </a:moveTo>
                  <a:cubicBezTo>
                    <a:pt x="100" y="30"/>
                    <a:pt x="97" y="30"/>
                    <a:pt x="94" y="30"/>
                  </a:cubicBezTo>
                  <a:cubicBezTo>
                    <a:pt x="77" y="30"/>
                    <a:pt x="49" y="52"/>
                    <a:pt x="38" y="10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62" y="14"/>
                    <a:pt x="79" y="0"/>
                    <a:pt x="104" y="0"/>
                  </a:cubicBezTo>
                  <a:cubicBezTo>
                    <a:pt x="109" y="0"/>
                    <a:pt x="113" y="1"/>
                    <a:pt x="116" y="2"/>
                  </a:cubicBezTo>
                  <a:lnTo>
                    <a:pt x="102" y="31"/>
                  </a:lnTo>
                  <a:close/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69" name="Freeform 32"/>
            <p:cNvSpPr>
              <a:spLocks/>
            </p:cNvSpPr>
            <p:nvPr/>
          </p:nvSpPr>
          <p:spPr bwMode="gray">
            <a:xfrm>
              <a:off x="5410" y="3790"/>
              <a:ext cx="59" cy="108"/>
            </a:xfrm>
            <a:custGeom>
              <a:avLst/>
              <a:gdLst>
                <a:gd name="T0" fmla="*/ 21 w 164"/>
                <a:gd name="T1" fmla="*/ 17 h 301"/>
                <a:gd name="T2" fmla="*/ 0 w 164"/>
                <a:gd name="T3" fmla="*/ 108 h 301"/>
                <a:gd name="T4" fmla="*/ 35 w 164"/>
                <a:gd name="T5" fmla="*/ 108 h 301"/>
                <a:gd name="T6" fmla="*/ 59 w 164"/>
                <a:gd name="T7" fmla="*/ 0 h 301"/>
                <a:gd name="T8" fmla="*/ 41 w 164"/>
                <a:gd name="T9" fmla="*/ 0 h 301"/>
                <a:gd name="T10" fmla="*/ 21 w 164"/>
                <a:gd name="T11" fmla="*/ 17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1"/>
                <a:gd name="T20" fmla="*/ 164 w 164"/>
                <a:gd name="T21" fmla="*/ 301 h 3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1">
                  <a:moveTo>
                    <a:pt x="57" y="48"/>
                  </a:moveTo>
                  <a:cubicBezTo>
                    <a:pt x="0" y="301"/>
                    <a:pt x="0" y="301"/>
                    <a:pt x="0" y="301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86" y="1"/>
                    <a:pt x="63" y="21"/>
                    <a:pt x="57" y="48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70" name="Freeform 33"/>
            <p:cNvSpPr>
              <a:spLocks/>
            </p:cNvSpPr>
            <p:nvPr/>
          </p:nvSpPr>
          <p:spPr bwMode="gray">
            <a:xfrm>
              <a:off x="5057" y="3787"/>
              <a:ext cx="98" cy="113"/>
            </a:xfrm>
            <a:custGeom>
              <a:avLst/>
              <a:gdLst>
                <a:gd name="T0" fmla="*/ 92 w 275"/>
                <a:gd name="T1" fmla="*/ 33 h 315"/>
                <a:gd name="T2" fmla="*/ 67 w 275"/>
                <a:gd name="T3" fmla="*/ 26 h 315"/>
                <a:gd name="T4" fmla="*/ 34 w 275"/>
                <a:gd name="T5" fmla="*/ 61 h 315"/>
                <a:gd name="T6" fmla="*/ 57 w 275"/>
                <a:gd name="T7" fmla="*/ 86 h 315"/>
                <a:gd name="T8" fmla="*/ 81 w 275"/>
                <a:gd name="T9" fmla="*/ 79 h 315"/>
                <a:gd name="T10" fmla="*/ 89 w 275"/>
                <a:gd name="T11" fmla="*/ 101 h 315"/>
                <a:gd name="T12" fmla="*/ 45 w 275"/>
                <a:gd name="T13" fmla="*/ 113 h 315"/>
                <a:gd name="T14" fmla="*/ 0 w 275"/>
                <a:gd name="T15" fmla="*/ 63 h 315"/>
                <a:gd name="T16" fmla="*/ 67 w 275"/>
                <a:gd name="T17" fmla="*/ 0 h 315"/>
                <a:gd name="T18" fmla="*/ 98 w 275"/>
                <a:gd name="T19" fmla="*/ 6 h 315"/>
                <a:gd name="T20" fmla="*/ 92 w 275"/>
                <a:gd name="T21" fmla="*/ 33 h 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5"/>
                <a:gd name="T34" fmla="*/ 0 h 315"/>
                <a:gd name="T35" fmla="*/ 275 w 275"/>
                <a:gd name="T36" fmla="*/ 315 h 3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5" h="315">
                  <a:moveTo>
                    <a:pt x="257" y="92"/>
                  </a:moveTo>
                  <a:cubicBezTo>
                    <a:pt x="233" y="78"/>
                    <a:pt x="212" y="73"/>
                    <a:pt x="187" y="73"/>
                  </a:cubicBezTo>
                  <a:cubicBezTo>
                    <a:pt x="139" y="73"/>
                    <a:pt x="96" y="105"/>
                    <a:pt x="96" y="170"/>
                  </a:cubicBezTo>
                  <a:cubicBezTo>
                    <a:pt x="96" y="214"/>
                    <a:pt x="119" y="239"/>
                    <a:pt x="159" y="239"/>
                  </a:cubicBezTo>
                  <a:cubicBezTo>
                    <a:pt x="189" y="239"/>
                    <a:pt x="212" y="230"/>
                    <a:pt x="228" y="220"/>
                  </a:cubicBezTo>
                  <a:cubicBezTo>
                    <a:pt x="249" y="281"/>
                    <a:pt x="249" y="281"/>
                    <a:pt x="249" y="281"/>
                  </a:cubicBezTo>
                  <a:cubicBezTo>
                    <a:pt x="227" y="296"/>
                    <a:pt x="185" y="315"/>
                    <a:pt x="127" y="315"/>
                  </a:cubicBezTo>
                  <a:cubicBezTo>
                    <a:pt x="39" y="315"/>
                    <a:pt x="0" y="250"/>
                    <a:pt x="0" y="177"/>
                  </a:cubicBezTo>
                  <a:cubicBezTo>
                    <a:pt x="0" y="87"/>
                    <a:pt x="62" y="0"/>
                    <a:pt x="188" y="0"/>
                  </a:cubicBezTo>
                  <a:cubicBezTo>
                    <a:pt x="231" y="0"/>
                    <a:pt x="253" y="7"/>
                    <a:pt x="275" y="16"/>
                  </a:cubicBezTo>
                  <a:lnTo>
                    <a:pt x="257" y="92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71" name="Freeform 34"/>
            <p:cNvSpPr>
              <a:spLocks/>
            </p:cNvSpPr>
            <p:nvPr/>
          </p:nvSpPr>
          <p:spPr bwMode="gray">
            <a:xfrm>
              <a:off x="4863" y="3779"/>
              <a:ext cx="65" cy="119"/>
            </a:xfrm>
            <a:custGeom>
              <a:avLst/>
              <a:gdLst>
                <a:gd name="T0" fmla="*/ 45 w 181"/>
                <a:gd name="T1" fmla="*/ 0 h 330"/>
                <a:gd name="T2" fmla="*/ 23 w 181"/>
                <a:gd name="T3" fmla="*/ 18 h 330"/>
                <a:gd name="T4" fmla="*/ 23 w 181"/>
                <a:gd name="T5" fmla="*/ 18 h 330"/>
                <a:gd name="T6" fmla="*/ 0 w 181"/>
                <a:gd name="T7" fmla="*/ 119 h 330"/>
                <a:gd name="T8" fmla="*/ 38 w 181"/>
                <a:gd name="T9" fmla="*/ 119 h 330"/>
                <a:gd name="T10" fmla="*/ 65 w 181"/>
                <a:gd name="T11" fmla="*/ 0 h 330"/>
                <a:gd name="T12" fmla="*/ 45 w 181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330"/>
                <a:gd name="T23" fmla="*/ 181 w 181"/>
                <a:gd name="T24" fmla="*/ 330 h 3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330">
                  <a:moveTo>
                    <a:pt x="126" y="0"/>
                  </a:moveTo>
                  <a:cubicBezTo>
                    <a:pt x="96" y="0"/>
                    <a:pt x="71" y="21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05" y="330"/>
                    <a:pt x="105" y="330"/>
                    <a:pt x="105" y="33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26" y="0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72" name="Freeform 35"/>
            <p:cNvSpPr>
              <a:spLocks/>
            </p:cNvSpPr>
            <p:nvPr/>
          </p:nvSpPr>
          <p:spPr bwMode="gray">
            <a:xfrm>
              <a:off x="4832" y="3739"/>
              <a:ext cx="165" cy="30"/>
            </a:xfrm>
            <a:custGeom>
              <a:avLst/>
              <a:gdLst>
                <a:gd name="T0" fmla="*/ 141 w 462"/>
                <a:gd name="T1" fmla="*/ 30 h 84"/>
                <a:gd name="T2" fmla="*/ 163 w 462"/>
                <a:gd name="T3" fmla="*/ 13 h 84"/>
                <a:gd name="T4" fmla="*/ 163 w 462"/>
                <a:gd name="T5" fmla="*/ 11 h 84"/>
                <a:gd name="T6" fmla="*/ 165 w 462"/>
                <a:gd name="T7" fmla="*/ 0 h 84"/>
                <a:gd name="T8" fmla="*/ 24 w 462"/>
                <a:gd name="T9" fmla="*/ 0 h 84"/>
                <a:gd name="T10" fmla="*/ 24 w 462"/>
                <a:gd name="T11" fmla="*/ 0 h 84"/>
                <a:gd name="T12" fmla="*/ 24 w 462"/>
                <a:gd name="T13" fmla="*/ 0 h 84"/>
                <a:gd name="T14" fmla="*/ 3 w 462"/>
                <a:gd name="T15" fmla="*/ 17 h 84"/>
                <a:gd name="T16" fmla="*/ 0 w 462"/>
                <a:gd name="T17" fmla="*/ 30 h 84"/>
                <a:gd name="T18" fmla="*/ 141 w 462"/>
                <a:gd name="T19" fmla="*/ 30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2"/>
                <a:gd name="T31" fmla="*/ 0 h 84"/>
                <a:gd name="T32" fmla="*/ 462 w 462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2" h="84">
                  <a:moveTo>
                    <a:pt x="395" y="84"/>
                  </a:moveTo>
                  <a:cubicBezTo>
                    <a:pt x="424" y="84"/>
                    <a:pt x="449" y="63"/>
                    <a:pt x="455" y="35"/>
                  </a:cubicBezTo>
                  <a:cubicBezTo>
                    <a:pt x="456" y="30"/>
                    <a:pt x="456" y="30"/>
                    <a:pt x="456" y="3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8" y="0"/>
                    <a:pt x="13" y="21"/>
                    <a:pt x="7" y="49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395" y="84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73" name="Freeform 36"/>
            <p:cNvSpPr>
              <a:spLocks/>
            </p:cNvSpPr>
            <p:nvPr/>
          </p:nvSpPr>
          <p:spPr bwMode="gray">
            <a:xfrm>
              <a:off x="5284" y="3787"/>
              <a:ext cx="120" cy="111"/>
            </a:xfrm>
            <a:custGeom>
              <a:avLst/>
              <a:gdLst>
                <a:gd name="T0" fmla="*/ 91 w 334"/>
                <a:gd name="T1" fmla="*/ 0 h 308"/>
                <a:gd name="T2" fmla="*/ 51 w 334"/>
                <a:gd name="T3" fmla="*/ 23 h 308"/>
                <a:gd name="T4" fmla="*/ 50 w 334"/>
                <a:gd name="T5" fmla="*/ 23 h 308"/>
                <a:gd name="T6" fmla="*/ 51 w 334"/>
                <a:gd name="T7" fmla="*/ 17 h 308"/>
                <a:gd name="T8" fmla="*/ 31 w 334"/>
                <a:gd name="T9" fmla="*/ 3 h 308"/>
                <a:gd name="T10" fmla="*/ 24 w 334"/>
                <a:gd name="T11" fmla="*/ 3 h 308"/>
                <a:gd name="T12" fmla="*/ 0 w 334"/>
                <a:gd name="T13" fmla="*/ 111 h 308"/>
                <a:gd name="T14" fmla="*/ 35 w 334"/>
                <a:gd name="T15" fmla="*/ 111 h 308"/>
                <a:gd name="T16" fmla="*/ 43 w 334"/>
                <a:gd name="T17" fmla="*/ 73 h 308"/>
                <a:gd name="T18" fmla="*/ 75 w 334"/>
                <a:gd name="T19" fmla="*/ 30 h 308"/>
                <a:gd name="T20" fmla="*/ 83 w 334"/>
                <a:gd name="T21" fmla="*/ 38 h 308"/>
                <a:gd name="T22" fmla="*/ 82 w 334"/>
                <a:gd name="T23" fmla="*/ 47 h 308"/>
                <a:gd name="T24" fmla="*/ 68 w 334"/>
                <a:gd name="T25" fmla="*/ 111 h 308"/>
                <a:gd name="T26" fmla="*/ 103 w 334"/>
                <a:gd name="T27" fmla="*/ 111 h 308"/>
                <a:gd name="T28" fmla="*/ 117 w 334"/>
                <a:gd name="T29" fmla="*/ 46 h 308"/>
                <a:gd name="T30" fmla="*/ 120 w 334"/>
                <a:gd name="T31" fmla="*/ 28 h 308"/>
                <a:gd name="T32" fmla="*/ 91 w 334"/>
                <a:gd name="T33" fmla="*/ 0 h 3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4"/>
                <a:gd name="T52" fmla="*/ 0 h 308"/>
                <a:gd name="T53" fmla="*/ 334 w 334"/>
                <a:gd name="T54" fmla="*/ 308 h 3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4" h="308">
                  <a:moveTo>
                    <a:pt x="254" y="0"/>
                  </a:moveTo>
                  <a:cubicBezTo>
                    <a:pt x="203" y="0"/>
                    <a:pt x="165" y="33"/>
                    <a:pt x="141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39" y="12"/>
                    <a:pt x="124" y="7"/>
                    <a:pt x="85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7" y="308"/>
                    <a:pt x="97" y="308"/>
                    <a:pt x="97" y="308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42" y="98"/>
                    <a:pt x="186" y="83"/>
                    <a:pt x="208" y="83"/>
                  </a:cubicBezTo>
                  <a:cubicBezTo>
                    <a:pt x="223" y="83"/>
                    <a:pt x="231" y="91"/>
                    <a:pt x="231" y="105"/>
                  </a:cubicBezTo>
                  <a:cubicBezTo>
                    <a:pt x="231" y="109"/>
                    <a:pt x="231" y="119"/>
                    <a:pt x="229" y="130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327" y="127"/>
                    <a:pt x="327" y="127"/>
                    <a:pt x="327" y="127"/>
                  </a:cubicBezTo>
                  <a:cubicBezTo>
                    <a:pt x="331" y="109"/>
                    <a:pt x="334" y="91"/>
                    <a:pt x="334" y="77"/>
                  </a:cubicBezTo>
                  <a:cubicBezTo>
                    <a:pt x="332" y="25"/>
                    <a:pt x="302" y="0"/>
                    <a:pt x="254" y="0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74" name="Freeform 37"/>
            <p:cNvSpPr>
              <a:spLocks/>
            </p:cNvSpPr>
            <p:nvPr/>
          </p:nvSpPr>
          <p:spPr bwMode="gray">
            <a:xfrm>
              <a:off x="5439" y="3739"/>
              <a:ext cx="42" cy="30"/>
            </a:xfrm>
            <a:custGeom>
              <a:avLst/>
              <a:gdLst>
                <a:gd name="T0" fmla="*/ 39 w 115"/>
                <a:gd name="T1" fmla="*/ 13 h 84"/>
                <a:gd name="T2" fmla="*/ 42 w 115"/>
                <a:gd name="T3" fmla="*/ 0 h 84"/>
                <a:gd name="T4" fmla="*/ 7 w 115"/>
                <a:gd name="T5" fmla="*/ 0 h 84"/>
                <a:gd name="T6" fmla="*/ 0 w 115"/>
                <a:gd name="T7" fmla="*/ 30 h 84"/>
                <a:gd name="T8" fmla="*/ 18 w 115"/>
                <a:gd name="T9" fmla="*/ 30 h 84"/>
                <a:gd name="T10" fmla="*/ 39 w 115"/>
                <a:gd name="T11" fmla="*/ 13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84"/>
                <a:gd name="T20" fmla="*/ 115 w 11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84">
                  <a:moveTo>
                    <a:pt x="107" y="36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7" y="83"/>
                    <a:pt x="101" y="63"/>
                    <a:pt x="107" y="36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75" name="Freeform 38"/>
            <p:cNvSpPr>
              <a:spLocks noEditPoints="1"/>
            </p:cNvSpPr>
            <p:nvPr/>
          </p:nvSpPr>
          <p:spPr bwMode="gray">
            <a:xfrm>
              <a:off x="4938" y="3787"/>
              <a:ext cx="105" cy="113"/>
            </a:xfrm>
            <a:custGeom>
              <a:avLst/>
              <a:gdLst>
                <a:gd name="T0" fmla="*/ 75 w 292"/>
                <a:gd name="T1" fmla="*/ 37 h 315"/>
                <a:gd name="T2" fmla="*/ 73 w 292"/>
                <a:gd name="T3" fmla="*/ 46 h 315"/>
                <a:gd name="T4" fmla="*/ 37 w 292"/>
                <a:gd name="T5" fmla="*/ 46 h 315"/>
                <a:gd name="T6" fmla="*/ 59 w 292"/>
                <a:gd name="T7" fmla="*/ 25 h 315"/>
                <a:gd name="T8" fmla="*/ 75 w 292"/>
                <a:gd name="T9" fmla="*/ 37 h 315"/>
                <a:gd name="T10" fmla="*/ 105 w 292"/>
                <a:gd name="T11" fmla="*/ 37 h 315"/>
                <a:gd name="T12" fmla="*/ 63 w 292"/>
                <a:gd name="T13" fmla="*/ 0 h 315"/>
                <a:gd name="T14" fmla="*/ 0 w 292"/>
                <a:gd name="T15" fmla="*/ 67 h 315"/>
                <a:gd name="T16" fmla="*/ 46 w 292"/>
                <a:gd name="T17" fmla="*/ 113 h 315"/>
                <a:gd name="T18" fmla="*/ 93 w 292"/>
                <a:gd name="T19" fmla="*/ 100 h 315"/>
                <a:gd name="T20" fmla="*/ 85 w 292"/>
                <a:gd name="T21" fmla="*/ 79 h 315"/>
                <a:gd name="T22" fmla="*/ 55 w 292"/>
                <a:gd name="T23" fmla="*/ 86 h 315"/>
                <a:gd name="T24" fmla="*/ 34 w 292"/>
                <a:gd name="T25" fmla="*/ 66 h 315"/>
                <a:gd name="T26" fmla="*/ 100 w 292"/>
                <a:gd name="T27" fmla="*/ 66 h 315"/>
                <a:gd name="T28" fmla="*/ 105 w 292"/>
                <a:gd name="T29" fmla="*/ 37 h 3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2"/>
                <a:gd name="T46" fmla="*/ 0 h 315"/>
                <a:gd name="T47" fmla="*/ 292 w 292"/>
                <a:gd name="T48" fmla="*/ 315 h 3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2" h="315">
                  <a:moveTo>
                    <a:pt x="209" y="102"/>
                  </a:moveTo>
                  <a:cubicBezTo>
                    <a:pt x="208" y="107"/>
                    <a:pt x="208" y="111"/>
                    <a:pt x="204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14" y="87"/>
                    <a:pt x="136" y="68"/>
                    <a:pt x="165" y="69"/>
                  </a:cubicBezTo>
                  <a:cubicBezTo>
                    <a:pt x="192" y="69"/>
                    <a:pt x="210" y="79"/>
                    <a:pt x="209" y="102"/>
                  </a:cubicBezTo>
                  <a:moveTo>
                    <a:pt x="292" y="102"/>
                  </a:moveTo>
                  <a:cubicBezTo>
                    <a:pt x="292" y="41"/>
                    <a:pt x="251" y="0"/>
                    <a:pt x="176" y="0"/>
                  </a:cubicBezTo>
                  <a:cubicBezTo>
                    <a:pt x="74" y="0"/>
                    <a:pt x="0" y="83"/>
                    <a:pt x="0" y="186"/>
                  </a:cubicBezTo>
                  <a:cubicBezTo>
                    <a:pt x="0" y="257"/>
                    <a:pt x="44" y="315"/>
                    <a:pt x="129" y="315"/>
                  </a:cubicBezTo>
                  <a:cubicBezTo>
                    <a:pt x="177" y="315"/>
                    <a:pt x="217" y="302"/>
                    <a:pt x="259" y="280"/>
                  </a:cubicBezTo>
                  <a:cubicBezTo>
                    <a:pt x="237" y="220"/>
                    <a:pt x="237" y="220"/>
                    <a:pt x="237" y="220"/>
                  </a:cubicBezTo>
                  <a:cubicBezTo>
                    <a:pt x="206" y="234"/>
                    <a:pt x="183" y="240"/>
                    <a:pt x="154" y="240"/>
                  </a:cubicBezTo>
                  <a:cubicBezTo>
                    <a:pt x="120" y="240"/>
                    <a:pt x="91" y="222"/>
                    <a:pt x="94" y="183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7" y="153"/>
                    <a:pt x="292" y="125"/>
                    <a:pt x="292" y="102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76" name="Freeform 39"/>
            <p:cNvSpPr>
              <a:spLocks/>
            </p:cNvSpPr>
            <p:nvPr/>
          </p:nvSpPr>
          <p:spPr bwMode="gray">
            <a:xfrm>
              <a:off x="5155" y="3738"/>
              <a:ext cx="121" cy="159"/>
            </a:xfrm>
            <a:custGeom>
              <a:avLst/>
              <a:gdLst>
                <a:gd name="T0" fmla="*/ 95 w 337"/>
                <a:gd name="T1" fmla="*/ 48 h 442"/>
                <a:gd name="T2" fmla="*/ 53 w 337"/>
                <a:gd name="T3" fmla="*/ 70 h 442"/>
                <a:gd name="T4" fmla="*/ 53 w 337"/>
                <a:gd name="T5" fmla="*/ 70 h 442"/>
                <a:gd name="T6" fmla="*/ 61 w 337"/>
                <a:gd name="T7" fmla="*/ 43 h 442"/>
                <a:gd name="T8" fmla="*/ 72 w 337"/>
                <a:gd name="T9" fmla="*/ 0 h 442"/>
                <a:gd name="T10" fmla="*/ 55 w 337"/>
                <a:gd name="T11" fmla="*/ 0 h 442"/>
                <a:gd name="T12" fmla="*/ 55 w 337"/>
                <a:gd name="T13" fmla="*/ 0 h 442"/>
                <a:gd name="T14" fmla="*/ 33 w 337"/>
                <a:gd name="T15" fmla="*/ 18 h 442"/>
                <a:gd name="T16" fmla="*/ 33 w 337"/>
                <a:gd name="T17" fmla="*/ 18 h 442"/>
                <a:gd name="T18" fmla="*/ 0 w 337"/>
                <a:gd name="T19" fmla="*/ 159 h 442"/>
                <a:gd name="T20" fmla="*/ 35 w 337"/>
                <a:gd name="T21" fmla="*/ 159 h 442"/>
                <a:gd name="T22" fmla="*/ 44 w 337"/>
                <a:gd name="T23" fmla="*/ 118 h 442"/>
                <a:gd name="T24" fmla="*/ 77 w 337"/>
                <a:gd name="T25" fmla="*/ 78 h 442"/>
                <a:gd name="T26" fmla="*/ 85 w 337"/>
                <a:gd name="T27" fmla="*/ 86 h 442"/>
                <a:gd name="T28" fmla="*/ 83 w 337"/>
                <a:gd name="T29" fmla="*/ 95 h 442"/>
                <a:gd name="T30" fmla="*/ 69 w 337"/>
                <a:gd name="T31" fmla="*/ 159 h 442"/>
                <a:gd name="T32" fmla="*/ 104 w 337"/>
                <a:gd name="T33" fmla="*/ 159 h 442"/>
                <a:gd name="T34" fmla="*/ 115 w 337"/>
                <a:gd name="T35" fmla="*/ 112 h 442"/>
                <a:gd name="T36" fmla="*/ 121 w 337"/>
                <a:gd name="T37" fmla="*/ 73 h 442"/>
                <a:gd name="T38" fmla="*/ 95 w 337"/>
                <a:gd name="T39" fmla="*/ 48 h 4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7"/>
                <a:gd name="T61" fmla="*/ 0 h 442"/>
                <a:gd name="T62" fmla="*/ 337 w 337"/>
                <a:gd name="T63" fmla="*/ 442 h 4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7" h="442">
                  <a:moveTo>
                    <a:pt x="265" y="134"/>
                  </a:moveTo>
                  <a:cubicBezTo>
                    <a:pt x="215" y="134"/>
                    <a:pt x="178" y="163"/>
                    <a:pt x="149" y="195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55" y="174"/>
                    <a:pt x="164" y="145"/>
                    <a:pt x="170" y="119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23" y="0"/>
                    <a:pt x="98" y="21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98" y="442"/>
                    <a:pt x="98" y="442"/>
                    <a:pt x="98" y="442"/>
                  </a:cubicBezTo>
                  <a:cubicBezTo>
                    <a:pt x="123" y="329"/>
                    <a:pt x="123" y="329"/>
                    <a:pt x="123" y="329"/>
                  </a:cubicBezTo>
                  <a:cubicBezTo>
                    <a:pt x="144" y="232"/>
                    <a:pt x="195" y="216"/>
                    <a:pt x="215" y="216"/>
                  </a:cubicBezTo>
                  <a:cubicBezTo>
                    <a:pt x="231" y="216"/>
                    <a:pt x="236" y="226"/>
                    <a:pt x="236" y="238"/>
                  </a:cubicBezTo>
                  <a:cubicBezTo>
                    <a:pt x="236" y="244"/>
                    <a:pt x="235" y="253"/>
                    <a:pt x="232" y="264"/>
                  </a:cubicBezTo>
                  <a:cubicBezTo>
                    <a:pt x="192" y="442"/>
                    <a:pt x="192" y="442"/>
                    <a:pt x="192" y="442"/>
                  </a:cubicBezTo>
                  <a:cubicBezTo>
                    <a:pt x="290" y="442"/>
                    <a:pt x="290" y="442"/>
                    <a:pt x="290" y="442"/>
                  </a:cubicBezTo>
                  <a:cubicBezTo>
                    <a:pt x="320" y="310"/>
                    <a:pt x="320" y="310"/>
                    <a:pt x="320" y="310"/>
                  </a:cubicBezTo>
                  <a:cubicBezTo>
                    <a:pt x="329" y="271"/>
                    <a:pt x="337" y="230"/>
                    <a:pt x="337" y="204"/>
                  </a:cubicBezTo>
                  <a:cubicBezTo>
                    <a:pt x="337" y="155"/>
                    <a:pt x="308" y="134"/>
                    <a:pt x="265" y="134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77" name="Freeform 40"/>
            <p:cNvSpPr>
              <a:spLocks noEditPoints="1"/>
            </p:cNvSpPr>
            <p:nvPr/>
          </p:nvSpPr>
          <p:spPr bwMode="gray">
            <a:xfrm>
              <a:off x="5462" y="3789"/>
              <a:ext cx="130" cy="152"/>
            </a:xfrm>
            <a:custGeom>
              <a:avLst/>
              <a:gdLst>
                <a:gd name="T0" fmla="*/ 74 w 363"/>
                <a:gd name="T1" fmla="*/ 0 h 423"/>
                <a:gd name="T2" fmla="*/ 34 w 363"/>
                <a:gd name="T3" fmla="*/ 0 h 423"/>
                <a:gd name="T4" fmla="*/ 0 w 363"/>
                <a:gd name="T5" fmla="*/ 152 h 423"/>
                <a:gd name="T6" fmla="*/ 35 w 363"/>
                <a:gd name="T7" fmla="*/ 152 h 423"/>
                <a:gd name="T8" fmla="*/ 44 w 363"/>
                <a:gd name="T9" fmla="*/ 109 h 423"/>
                <a:gd name="T10" fmla="*/ 66 w 363"/>
                <a:gd name="T11" fmla="*/ 109 h 423"/>
                <a:gd name="T12" fmla="*/ 130 w 363"/>
                <a:gd name="T13" fmla="*/ 47 h 423"/>
                <a:gd name="T14" fmla="*/ 74 w 363"/>
                <a:gd name="T15" fmla="*/ 0 h 423"/>
                <a:gd name="T16" fmla="*/ 93 w 363"/>
                <a:gd name="T17" fmla="*/ 53 h 423"/>
                <a:gd name="T18" fmla="*/ 63 w 363"/>
                <a:gd name="T19" fmla="*/ 84 h 423"/>
                <a:gd name="T20" fmla="*/ 49 w 363"/>
                <a:gd name="T21" fmla="*/ 84 h 423"/>
                <a:gd name="T22" fmla="*/ 62 w 363"/>
                <a:gd name="T23" fmla="*/ 24 h 423"/>
                <a:gd name="T24" fmla="*/ 71 w 363"/>
                <a:gd name="T25" fmla="*/ 25 h 423"/>
                <a:gd name="T26" fmla="*/ 93 w 363"/>
                <a:gd name="T27" fmla="*/ 53 h 4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23"/>
                <a:gd name="T44" fmla="*/ 363 w 363"/>
                <a:gd name="T45" fmla="*/ 423 h 4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23">
                  <a:moveTo>
                    <a:pt x="20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97" y="423"/>
                    <a:pt x="97" y="423"/>
                    <a:pt x="97" y="423"/>
                  </a:cubicBezTo>
                  <a:cubicBezTo>
                    <a:pt x="124" y="302"/>
                    <a:pt x="124" y="302"/>
                    <a:pt x="124" y="302"/>
                  </a:cubicBezTo>
                  <a:cubicBezTo>
                    <a:pt x="145" y="302"/>
                    <a:pt x="165" y="302"/>
                    <a:pt x="184" y="302"/>
                  </a:cubicBezTo>
                  <a:cubicBezTo>
                    <a:pt x="271" y="302"/>
                    <a:pt x="363" y="237"/>
                    <a:pt x="363" y="131"/>
                  </a:cubicBezTo>
                  <a:cubicBezTo>
                    <a:pt x="363" y="51"/>
                    <a:pt x="314" y="0"/>
                    <a:pt x="207" y="0"/>
                  </a:cubicBezTo>
                  <a:moveTo>
                    <a:pt x="261" y="147"/>
                  </a:moveTo>
                  <a:cubicBezTo>
                    <a:pt x="253" y="198"/>
                    <a:pt x="217" y="236"/>
                    <a:pt x="175" y="235"/>
                  </a:cubicBezTo>
                  <a:cubicBezTo>
                    <a:pt x="164" y="235"/>
                    <a:pt x="152" y="235"/>
                    <a:pt x="138" y="235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81" y="68"/>
                    <a:pt x="188" y="68"/>
                    <a:pt x="197" y="69"/>
                  </a:cubicBezTo>
                  <a:cubicBezTo>
                    <a:pt x="242" y="69"/>
                    <a:pt x="269" y="92"/>
                    <a:pt x="261" y="147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78" name="Freeform 41"/>
            <p:cNvSpPr>
              <a:spLocks/>
            </p:cNvSpPr>
            <p:nvPr/>
          </p:nvSpPr>
          <p:spPr bwMode="gray">
            <a:xfrm>
              <a:off x="4778" y="3955"/>
              <a:ext cx="788" cy="50"/>
            </a:xfrm>
            <a:custGeom>
              <a:avLst/>
              <a:gdLst>
                <a:gd name="T0" fmla="*/ 785 w 2195"/>
                <a:gd name="T1" fmla="*/ 0 h 140"/>
                <a:gd name="T2" fmla="*/ 784 w 2195"/>
                <a:gd name="T3" fmla="*/ 0 h 140"/>
                <a:gd name="T4" fmla="*/ 619 w 2195"/>
                <a:gd name="T5" fmla="*/ 2 h 140"/>
                <a:gd name="T6" fmla="*/ 429 w 2195"/>
                <a:gd name="T7" fmla="*/ 9 h 140"/>
                <a:gd name="T8" fmla="*/ 133 w 2195"/>
                <a:gd name="T9" fmla="*/ 31 h 140"/>
                <a:gd name="T10" fmla="*/ 51 w 2195"/>
                <a:gd name="T11" fmla="*/ 39 h 140"/>
                <a:gd name="T12" fmla="*/ 0 w 2195"/>
                <a:gd name="T13" fmla="*/ 48 h 140"/>
                <a:gd name="T14" fmla="*/ 22 w 2195"/>
                <a:gd name="T15" fmla="*/ 50 h 140"/>
                <a:gd name="T16" fmla="*/ 37 w 2195"/>
                <a:gd name="T17" fmla="*/ 50 h 140"/>
                <a:gd name="T18" fmla="*/ 635 w 2195"/>
                <a:gd name="T19" fmla="*/ 50 h 140"/>
                <a:gd name="T20" fmla="*/ 786 w 2195"/>
                <a:gd name="T21" fmla="*/ 6 h 140"/>
                <a:gd name="T22" fmla="*/ 787 w 2195"/>
                <a:gd name="T23" fmla="*/ 6 h 140"/>
                <a:gd name="T24" fmla="*/ 788 w 2195"/>
                <a:gd name="T25" fmla="*/ 3 h 140"/>
                <a:gd name="T26" fmla="*/ 785 w 2195"/>
                <a:gd name="T27" fmla="*/ 0 h 1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5"/>
                <a:gd name="T43" fmla="*/ 0 h 140"/>
                <a:gd name="T44" fmla="*/ 2195 w 2195"/>
                <a:gd name="T45" fmla="*/ 140 h 1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5" h="140">
                  <a:moveTo>
                    <a:pt x="2186" y="0"/>
                  </a:moveTo>
                  <a:cubicBezTo>
                    <a:pt x="2185" y="0"/>
                    <a:pt x="2185" y="0"/>
                    <a:pt x="2185" y="0"/>
                  </a:cubicBezTo>
                  <a:cubicBezTo>
                    <a:pt x="2026" y="0"/>
                    <a:pt x="1883" y="2"/>
                    <a:pt x="1725" y="6"/>
                  </a:cubicBezTo>
                  <a:cubicBezTo>
                    <a:pt x="1547" y="10"/>
                    <a:pt x="1369" y="17"/>
                    <a:pt x="1194" y="26"/>
                  </a:cubicBezTo>
                  <a:cubicBezTo>
                    <a:pt x="916" y="40"/>
                    <a:pt x="642" y="60"/>
                    <a:pt x="371" y="86"/>
                  </a:cubicBezTo>
                  <a:cubicBezTo>
                    <a:pt x="289" y="93"/>
                    <a:pt x="141" y="109"/>
                    <a:pt x="141" y="109"/>
                  </a:cubicBezTo>
                  <a:cubicBezTo>
                    <a:pt x="53" y="120"/>
                    <a:pt x="0" y="130"/>
                    <a:pt x="0" y="135"/>
                  </a:cubicBezTo>
                  <a:cubicBezTo>
                    <a:pt x="1" y="139"/>
                    <a:pt x="22" y="139"/>
                    <a:pt x="60" y="140"/>
                  </a:cubicBezTo>
                  <a:cubicBezTo>
                    <a:pt x="72" y="140"/>
                    <a:pt x="86" y="140"/>
                    <a:pt x="102" y="140"/>
                  </a:cubicBezTo>
                  <a:cubicBezTo>
                    <a:pt x="105" y="140"/>
                    <a:pt x="1758" y="140"/>
                    <a:pt x="1768" y="140"/>
                  </a:cubicBezTo>
                  <a:cubicBezTo>
                    <a:pt x="1927" y="140"/>
                    <a:pt x="2069" y="93"/>
                    <a:pt x="2190" y="17"/>
                  </a:cubicBezTo>
                  <a:cubicBezTo>
                    <a:pt x="2190" y="17"/>
                    <a:pt x="2191" y="16"/>
                    <a:pt x="2191" y="16"/>
                  </a:cubicBezTo>
                  <a:cubicBezTo>
                    <a:pt x="2193" y="15"/>
                    <a:pt x="2195" y="12"/>
                    <a:pt x="2195" y="9"/>
                  </a:cubicBezTo>
                  <a:cubicBezTo>
                    <a:pt x="2195" y="4"/>
                    <a:pt x="2191" y="0"/>
                    <a:pt x="2186" y="0"/>
                  </a:cubicBezTo>
                </a:path>
              </a:pathLst>
            </a:custGeom>
            <a:solidFill>
              <a:srgbClr val="E0003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079" name="Freeform 42"/>
            <p:cNvSpPr>
              <a:spLocks noEditPoints="1"/>
            </p:cNvSpPr>
            <p:nvPr/>
          </p:nvSpPr>
          <p:spPr bwMode="gray">
            <a:xfrm>
              <a:off x="5507" y="4135"/>
              <a:ext cx="26" cy="27"/>
            </a:xfrm>
            <a:custGeom>
              <a:avLst/>
              <a:gdLst>
                <a:gd name="T0" fmla="*/ 13 w 74"/>
                <a:gd name="T1" fmla="*/ 27 h 74"/>
                <a:gd name="T2" fmla="*/ 0 w 74"/>
                <a:gd name="T3" fmla="*/ 14 h 74"/>
                <a:gd name="T4" fmla="*/ 13 w 74"/>
                <a:gd name="T5" fmla="*/ 0 h 74"/>
                <a:gd name="T6" fmla="*/ 26 w 74"/>
                <a:gd name="T7" fmla="*/ 14 h 74"/>
                <a:gd name="T8" fmla="*/ 13 w 74"/>
                <a:gd name="T9" fmla="*/ 27 h 74"/>
                <a:gd name="T10" fmla="*/ 13 w 74"/>
                <a:gd name="T11" fmla="*/ 3 h 74"/>
                <a:gd name="T12" fmla="*/ 3 w 74"/>
                <a:gd name="T13" fmla="*/ 14 h 74"/>
                <a:gd name="T14" fmla="*/ 13 w 74"/>
                <a:gd name="T15" fmla="*/ 24 h 74"/>
                <a:gd name="T16" fmla="*/ 23 w 74"/>
                <a:gd name="T17" fmla="*/ 14 h 74"/>
                <a:gd name="T18" fmla="*/ 13 w 74"/>
                <a:gd name="T19" fmla="*/ 3 h 74"/>
                <a:gd name="T20" fmla="*/ 17 w 74"/>
                <a:gd name="T21" fmla="*/ 22 h 74"/>
                <a:gd name="T22" fmla="*/ 13 w 74"/>
                <a:gd name="T23" fmla="*/ 16 h 74"/>
                <a:gd name="T24" fmla="*/ 12 w 74"/>
                <a:gd name="T25" fmla="*/ 16 h 74"/>
                <a:gd name="T26" fmla="*/ 12 w 74"/>
                <a:gd name="T27" fmla="*/ 22 h 74"/>
                <a:gd name="T28" fmla="*/ 8 w 74"/>
                <a:gd name="T29" fmla="*/ 22 h 74"/>
                <a:gd name="T30" fmla="*/ 8 w 74"/>
                <a:gd name="T31" fmla="*/ 6 h 74"/>
                <a:gd name="T32" fmla="*/ 13 w 74"/>
                <a:gd name="T33" fmla="*/ 6 h 74"/>
                <a:gd name="T34" fmla="*/ 18 w 74"/>
                <a:gd name="T35" fmla="*/ 11 h 74"/>
                <a:gd name="T36" fmla="*/ 16 w 74"/>
                <a:gd name="T37" fmla="*/ 15 h 74"/>
                <a:gd name="T38" fmla="*/ 20 w 74"/>
                <a:gd name="T39" fmla="*/ 20 h 74"/>
                <a:gd name="T40" fmla="*/ 17 w 74"/>
                <a:gd name="T41" fmla="*/ 22 h 74"/>
                <a:gd name="T42" fmla="*/ 13 w 74"/>
                <a:gd name="T43" fmla="*/ 9 h 74"/>
                <a:gd name="T44" fmla="*/ 12 w 74"/>
                <a:gd name="T45" fmla="*/ 9 h 74"/>
                <a:gd name="T46" fmla="*/ 12 w 74"/>
                <a:gd name="T47" fmla="*/ 13 h 74"/>
                <a:gd name="T48" fmla="*/ 13 w 74"/>
                <a:gd name="T49" fmla="*/ 13 h 74"/>
                <a:gd name="T50" fmla="*/ 15 w 74"/>
                <a:gd name="T51" fmla="*/ 11 h 74"/>
                <a:gd name="T52" fmla="*/ 13 w 74"/>
                <a:gd name="T53" fmla="*/ 9 h 7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74"/>
                <a:gd name="T83" fmla="*/ 74 w 74"/>
                <a:gd name="T84" fmla="*/ 74 h 7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74">
                  <a:moveTo>
                    <a:pt x="37" y="74"/>
                  </a:moveTo>
                  <a:cubicBezTo>
                    <a:pt x="16" y="74"/>
                    <a:pt x="0" y="59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58" y="0"/>
                    <a:pt x="74" y="16"/>
                    <a:pt x="74" y="37"/>
                  </a:cubicBezTo>
                  <a:cubicBezTo>
                    <a:pt x="74" y="59"/>
                    <a:pt x="58" y="74"/>
                    <a:pt x="37" y="74"/>
                  </a:cubicBezTo>
                  <a:moveTo>
                    <a:pt x="37" y="8"/>
                  </a:moveTo>
                  <a:cubicBezTo>
                    <a:pt x="21" y="8"/>
                    <a:pt x="8" y="20"/>
                    <a:pt x="8" y="37"/>
                  </a:cubicBezTo>
                  <a:cubicBezTo>
                    <a:pt x="8" y="54"/>
                    <a:pt x="21" y="66"/>
                    <a:pt x="37" y="66"/>
                  </a:cubicBezTo>
                  <a:cubicBezTo>
                    <a:pt x="53" y="66"/>
                    <a:pt x="66" y="54"/>
                    <a:pt x="66" y="37"/>
                  </a:cubicBezTo>
                  <a:cubicBezTo>
                    <a:pt x="66" y="20"/>
                    <a:pt x="53" y="8"/>
                    <a:pt x="37" y="8"/>
                  </a:cubicBezTo>
                  <a:moveTo>
                    <a:pt x="47" y="59"/>
                  </a:moveTo>
                  <a:cubicBezTo>
                    <a:pt x="36" y="43"/>
                    <a:pt x="36" y="43"/>
                    <a:pt x="36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45" y="16"/>
                    <a:pt x="52" y="21"/>
                    <a:pt x="52" y="30"/>
                  </a:cubicBezTo>
                  <a:cubicBezTo>
                    <a:pt x="52" y="34"/>
                    <a:pt x="50" y="38"/>
                    <a:pt x="46" y="40"/>
                  </a:cubicBezTo>
                  <a:cubicBezTo>
                    <a:pt x="56" y="54"/>
                    <a:pt x="56" y="54"/>
                    <a:pt x="56" y="54"/>
                  </a:cubicBezTo>
                  <a:lnTo>
                    <a:pt x="47" y="59"/>
                  </a:lnTo>
                  <a:close/>
                  <a:moveTo>
                    <a:pt x="36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9" y="35"/>
                    <a:pt x="42" y="33"/>
                    <a:pt x="42" y="30"/>
                  </a:cubicBezTo>
                  <a:cubicBezTo>
                    <a:pt x="42" y="26"/>
                    <a:pt x="39" y="25"/>
                    <a:pt x="36" y="25"/>
                  </a:cubicBezTo>
                </a:path>
              </a:pathLst>
            </a:custGeom>
            <a:solidFill>
              <a:srgbClr val="727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46832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41" name="Picture 25" descr="13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4667250" y="0"/>
            <a:ext cx="4476750" cy="5854700"/>
          </a:xfrm>
          <a:prstGeom prst="rect">
            <a:avLst/>
          </a:prstGeom>
          <a:noFill/>
        </p:spPr>
      </p:pic>
      <p:grpSp>
        <p:nvGrpSpPr>
          <p:cNvPr id="111619" name="Group 6"/>
          <p:cNvGrpSpPr>
            <a:grpSpLocks/>
          </p:cNvGrpSpPr>
          <p:nvPr/>
        </p:nvGrpSpPr>
        <p:grpSpPr bwMode="auto">
          <a:xfrm>
            <a:off x="0" y="0"/>
            <a:ext cx="9142413" cy="5919788"/>
            <a:chOff x="0" y="0"/>
            <a:chExt cx="5759" cy="3729"/>
          </a:xfrm>
        </p:grpSpPr>
        <p:sp>
          <p:nvSpPr>
            <p:cNvPr id="111620" name="Rectangle 7"/>
            <p:cNvSpPr>
              <a:spLocks noChangeArrowheads="1"/>
            </p:cNvSpPr>
            <p:nvPr/>
          </p:nvSpPr>
          <p:spPr bwMode="gray">
            <a:xfrm>
              <a:off x="0" y="0"/>
              <a:ext cx="159" cy="36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1" name="Rectangle 8"/>
            <p:cNvSpPr>
              <a:spLocks noChangeArrowheads="1"/>
            </p:cNvSpPr>
            <p:nvPr/>
          </p:nvSpPr>
          <p:spPr bwMode="gray">
            <a:xfrm>
              <a:off x="0" y="0"/>
              <a:ext cx="5759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2" name="Rectangle 9"/>
            <p:cNvSpPr>
              <a:spLocks noChangeArrowheads="1"/>
            </p:cNvSpPr>
            <p:nvPr/>
          </p:nvSpPr>
          <p:spPr bwMode="gray">
            <a:xfrm>
              <a:off x="0" y="3570"/>
              <a:ext cx="5759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23" name="Group 9"/>
          <p:cNvGrpSpPr>
            <a:grpSpLocks/>
          </p:cNvGrpSpPr>
          <p:nvPr/>
        </p:nvGrpSpPr>
        <p:grpSpPr bwMode="auto">
          <a:xfrm>
            <a:off x="0" y="790575"/>
            <a:ext cx="7612063" cy="1150938"/>
            <a:chOff x="0" y="498"/>
            <a:chExt cx="4795" cy="725"/>
          </a:xfrm>
        </p:grpSpPr>
        <p:sp>
          <p:nvSpPr>
            <p:cNvPr id="111624" name="Rectangle 10"/>
            <p:cNvSpPr>
              <a:spLocks noChangeArrowheads="1"/>
            </p:cNvSpPr>
            <p:nvPr/>
          </p:nvSpPr>
          <p:spPr bwMode="gray">
            <a:xfrm>
              <a:off x="0" y="498"/>
              <a:ext cx="3888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540000" tIns="0" rIns="360000" bIns="0" anchor="ctr"/>
            <a:lstStyle/>
            <a:p>
              <a:pPr defTabSz="914400">
                <a:lnSpc>
                  <a:spcPct val="90000"/>
                </a:lnSpc>
              </a:pPr>
              <a:r>
                <a:rPr lang="en-US" sz="2600" b="1" dirty="0" smtClean="0"/>
                <a:t>IT Risk IN GENERAL</a:t>
              </a:r>
              <a:endParaRPr lang="en-US" sz="2600" b="1" dirty="0"/>
            </a:p>
          </p:txBody>
        </p:sp>
        <p:sp>
          <p:nvSpPr>
            <p:cNvPr id="111625" name="Rectangle 11"/>
            <p:cNvSpPr>
              <a:spLocks noChangeArrowheads="1"/>
            </p:cNvSpPr>
            <p:nvPr/>
          </p:nvSpPr>
          <p:spPr bwMode="gray">
            <a:xfrm>
              <a:off x="4704" y="498"/>
              <a:ext cx="91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6" name="Rectangle 12"/>
            <p:cNvSpPr>
              <a:spLocks noChangeArrowheads="1"/>
            </p:cNvSpPr>
            <p:nvPr/>
          </p:nvSpPr>
          <p:spPr bwMode="gray">
            <a:xfrm>
              <a:off x="4431" y="498"/>
              <a:ext cx="181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Rectangle 13"/>
            <p:cNvSpPr>
              <a:spLocks noChangeArrowheads="1"/>
            </p:cNvSpPr>
            <p:nvPr/>
          </p:nvSpPr>
          <p:spPr bwMode="gray">
            <a:xfrm>
              <a:off x="3978" y="498"/>
              <a:ext cx="36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28" name="Group 12"/>
          <p:cNvGrpSpPr>
            <a:grpSpLocks/>
          </p:cNvGrpSpPr>
          <p:nvPr/>
        </p:nvGrpSpPr>
        <p:grpSpPr bwMode="auto">
          <a:xfrm>
            <a:off x="7881938" y="6354763"/>
            <a:ext cx="1004887" cy="330200"/>
            <a:chOff x="4965" y="4003"/>
            <a:chExt cx="633" cy="208"/>
          </a:xfrm>
        </p:grpSpPr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5457" y="4043"/>
              <a:ext cx="46" cy="84"/>
            </a:xfrm>
            <a:custGeom>
              <a:avLst/>
              <a:gdLst>
                <a:gd name="T0" fmla="*/ 57 w 164"/>
                <a:gd name="T1" fmla="*/ 48 h 301"/>
                <a:gd name="T2" fmla="*/ 0 w 164"/>
                <a:gd name="T3" fmla="*/ 301 h 301"/>
                <a:gd name="T4" fmla="*/ 97 w 164"/>
                <a:gd name="T5" fmla="*/ 301 h 301"/>
                <a:gd name="T6" fmla="*/ 164 w 164"/>
                <a:gd name="T7" fmla="*/ 0 h 301"/>
                <a:gd name="T8" fmla="*/ 115 w 164"/>
                <a:gd name="T9" fmla="*/ 0 h 301"/>
                <a:gd name="T10" fmla="*/ 57 w 164"/>
                <a:gd name="T11" fmla="*/ 48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1"/>
                <a:gd name="T20" fmla="*/ 164 w 164"/>
                <a:gd name="T21" fmla="*/ 301 h 3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1">
                  <a:moveTo>
                    <a:pt x="57" y="48"/>
                  </a:moveTo>
                  <a:cubicBezTo>
                    <a:pt x="0" y="301"/>
                    <a:pt x="0" y="301"/>
                    <a:pt x="0" y="301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86" y="1"/>
                    <a:pt x="63" y="21"/>
                    <a:pt x="57" y="48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5182" y="4041"/>
              <a:ext cx="76" cy="88"/>
            </a:xfrm>
            <a:custGeom>
              <a:avLst/>
              <a:gdLst>
                <a:gd name="T0" fmla="*/ 257 w 275"/>
                <a:gd name="T1" fmla="*/ 92 h 315"/>
                <a:gd name="T2" fmla="*/ 187 w 275"/>
                <a:gd name="T3" fmla="*/ 73 h 315"/>
                <a:gd name="T4" fmla="*/ 96 w 275"/>
                <a:gd name="T5" fmla="*/ 170 h 315"/>
                <a:gd name="T6" fmla="*/ 159 w 275"/>
                <a:gd name="T7" fmla="*/ 239 h 315"/>
                <a:gd name="T8" fmla="*/ 228 w 275"/>
                <a:gd name="T9" fmla="*/ 220 h 315"/>
                <a:gd name="T10" fmla="*/ 249 w 275"/>
                <a:gd name="T11" fmla="*/ 281 h 315"/>
                <a:gd name="T12" fmla="*/ 127 w 275"/>
                <a:gd name="T13" fmla="*/ 315 h 315"/>
                <a:gd name="T14" fmla="*/ 0 w 275"/>
                <a:gd name="T15" fmla="*/ 177 h 315"/>
                <a:gd name="T16" fmla="*/ 188 w 275"/>
                <a:gd name="T17" fmla="*/ 0 h 315"/>
                <a:gd name="T18" fmla="*/ 275 w 275"/>
                <a:gd name="T19" fmla="*/ 16 h 315"/>
                <a:gd name="T20" fmla="*/ 257 w 275"/>
                <a:gd name="T21" fmla="*/ 92 h 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5"/>
                <a:gd name="T34" fmla="*/ 0 h 315"/>
                <a:gd name="T35" fmla="*/ 275 w 275"/>
                <a:gd name="T36" fmla="*/ 315 h 3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5" h="315">
                  <a:moveTo>
                    <a:pt x="257" y="92"/>
                  </a:moveTo>
                  <a:cubicBezTo>
                    <a:pt x="233" y="78"/>
                    <a:pt x="212" y="73"/>
                    <a:pt x="187" y="73"/>
                  </a:cubicBezTo>
                  <a:cubicBezTo>
                    <a:pt x="139" y="73"/>
                    <a:pt x="96" y="105"/>
                    <a:pt x="96" y="170"/>
                  </a:cubicBezTo>
                  <a:cubicBezTo>
                    <a:pt x="96" y="214"/>
                    <a:pt x="119" y="239"/>
                    <a:pt x="159" y="239"/>
                  </a:cubicBezTo>
                  <a:cubicBezTo>
                    <a:pt x="189" y="239"/>
                    <a:pt x="212" y="230"/>
                    <a:pt x="228" y="220"/>
                  </a:cubicBezTo>
                  <a:cubicBezTo>
                    <a:pt x="249" y="281"/>
                    <a:pt x="249" y="281"/>
                    <a:pt x="249" y="281"/>
                  </a:cubicBezTo>
                  <a:cubicBezTo>
                    <a:pt x="227" y="296"/>
                    <a:pt x="185" y="315"/>
                    <a:pt x="127" y="315"/>
                  </a:cubicBezTo>
                  <a:cubicBezTo>
                    <a:pt x="39" y="315"/>
                    <a:pt x="0" y="250"/>
                    <a:pt x="0" y="177"/>
                  </a:cubicBezTo>
                  <a:cubicBezTo>
                    <a:pt x="0" y="87"/>
                    <a:pt x="62" y="0"/>
                    <a:pt x="188" y="0"/>
                  </a:cubicBezTo>
                  <a:cubicBezTo>
                    <a:pt x="231" y="0"/>
                    <a:pt x="253" y="7"/>
                    <a:pt x="275" y="16"/>
                  </a:cubicBezTo>
                  <a:lnTo>
                    <a:pt x="257" y="92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5031" y="4035"/>
              <a:ext cx="50" cy="92"/>
            </a:xfrm>
            <a:custGeom>
              <a:avLst/>
              <a:gdLst>
                <a:gd name="T0" fmla="*/ 126 w 181"/>
                <a:gd name="T1" fmla="*/ 0 h 330"/>
                <a:gd name="T2" fmla="*/ 65 w 181"/>
                <a:gd name="T3" fmla="*/ 49 h 330"/>
                <a:gd name="T4" fmla="*/ 65 w 181"/>
                <a:gd name="T5" fmla="*/ 49 h 330"/>
                <a:gd name="T6" fmla="*/ 0 w 181"/>
                <a:gd name="T7" fmla="*/ 330 h 330"/>
                <a:gd name="T8" fmla="*/ 105 w 181"/>
                <a:gd name="T9" fmla="*/ 330 h 330"/>
                <a:gd name="T10" fmla="*/ 181 w 181"/>
                <a:gd name="T11" fmla="*/ 0 h 330"/>
                <a:gd name="T12" fmla="*/ 126 w 181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330"/>
                <a:gd name="T23" fmla="*/ 181 w 181"/>
                <a:gd name="T24" fmla="*/ 330 h 3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330">
                  <a:moveTo>
                    <a:pt x="126" y="0"/>
                  </a:moveTo>
                  <a:cubicBezTo>
                    <a:pt x="96" y="0"/>
                    <a:pt x="71" y="21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05" y="330"/>
                    <a:pt x="105" y="330"/>
                    <a:pt x="105" y="33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26" y="0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5007" y="4004"/>
              <a:ext cx="129" cy="23"/>
            </a:xfrm>
            <a:custGeom>
              <a:avLst/>
              <a:gdLst>
                <a:gd name="T0" fmla="*/ 395 w 462"/>
                <a:gd name="T1" fmla="*/ 84 h 84"/>
                <a:gd name="T2" fmla="*/ 455 w 462"/>
                <a:gd name="T3" fmla="*/ 35 h 84"/>
                <a:gd name="T4" fmla="*/ 456 w 462"/>
                <a:gd name="T5" fmla="*/ 30 h 84"/>
                <a:gd name="T6" fmla="*/ 462 w 462"/>
                <a:gd name="T7" fmla="*/ 0 h 84"/>
                <a:gd name="T8" fmla="*/ 68 w 462"/>
                <a:gd name="T9" fmla="*/ 0 h 84"/>
                <a:gd name="T10" fmla="*/ 68 w 462"/>
                <a:gd name="T11" fmla="*/ 0 h 84"/>
                <a:gd name="T12" fmla="*/ 68 w 462"/>
                <a:gd name="T13" fmla="*/ 0 h 84"/>
                <a:gd name="T14" fmla="*/ 7 w 462"/>
                <a:gd name="T15" fmla="*/ 49 h 84"/>
                <a:gd name="T16" fmla="*/ 0 w 462"/>
                <a:gd name="T17" fmla="*/ 84 h 84"/>
                <a:gd name="T18" fmla="*/ 395 w 462"/>
                <a:gd name="T19" fmla="*/ 84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2"/>
                <a:gd name="T31" fmla="*/ 0 h 84"/>
                <a:gd name="T32" fmla="*/ 462 w 462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2" h="84">
                  <a:moveTo>
                    <a:pt x="395" y="84"/>
                  </a:moveTo>
                  <a:cubicBezTo>
                    <a:pt x="424" y="84"/>
                    <a:pt x="449" y="63"/>
                    <a:pt x="455" y="35"/>
                  </a:cubicBezTo>
                  <a:cubicBezTo>
                    <a:pt x="456" y="30"/>
                    <a:pt x="456" y="30"/>
                    <a:pt x="456" y="3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8" y="0"/>
                    <a:pt x="13" y="21"/>
                    <a:pt x="7" y="49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395" y="84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5358" y="4041"/>
              <a:ext cx="94" cy="86"/>
            </a:xfrm>
            <a:custGeom>
              <a:avLst/>
              <a:gdLst>
                <a:gd name="T0" fmla="*/ 254 w 334"/>
                <a:gd name="T1" fmla="*/ 0 h 308"/>
                <a:gd name="T2" fmla="*/ 141 w 334"/>
                <a:gd name="T3" fmla="*/ 64 h 308"/>
                <a:gd name="T4" fmla="*/ 140 w 334"/>
                <a:gd name="T5" fmla="*/ 64 h 308"/>
                <a:gd name="T6" fmla="*/ 141 w 334"/>
                <a:gd name="T7" fmla="*/ 48 h 308"/>
                <a:gd name="T8" fmla="*/ 85 w 334"/>
                <a:gd name="T9" fmla="*/ 7 h 308"/>
                <a:gd name="T10" fmla="*/ 67 w 334"/>
                <a:gd name="T11" fmla="*/ 7 h 308"/>
                <a:gd name="T12" fmla="*/ 0 w 334"/>
                <a:gd name="T13" fmla="*/ 308 h 308"/>
                <a:gd name="T14" fmla="*/ 97 w 334"/>
                <a:gd name="T15" fmla="*/ 308 h 308"/>
                <a:gd name="T16" fmla="*/ 119 w 334"/>
                <a:gd name="T17" fmla="*/ 203 h 308"/>
                <a:gd name="T18" fmla="*/ 208 w 334"/>
                <a:gd name="T19" fmla="*/ 83 h 308"/>
                <a:gd name="T20" fmla="*/ 231 w 334"/>
                <a:gd name="T21" fmla="*/ 105 h 308"/>
                <a:gd name="T22" fmla="*/ 229 w 334"/>
                <a:gd name="T23" fmla="*/ 130 h 308"/>
                <a:gd name="T24" fmla="*/ 188 w 334"/>
                <a:gd name="T25" fmla="*/ 308 h 308"/>
                <a:gd name="T26" fmla="*/ 287 w 334"/>
                <a:gd name="T27" fmla="*/ 308 h 308"/>
                <a:gd name="T28" fmla="*/ 327 w 334"/>
                <a:gd name="T29" fmla="*/ 127 h 308"/>
                <a:gd name="T30" fmla="*/ 334 w 334"/>
                <a:gd name="T31" fmla="*/ 77 h 308"/>
                <a:gd name="T32" fmla="*/ 254 w 334"/>
                <a:gd name="T33" fmla="*/ 0 h 3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4"/>
                <a:gd name="T52" fmla="*/ 0 h 308"/>
                <a:gd name="T53" fmla="*/ 334 w 334"/>
                <a:gd name="T54" fmla="*/ 308 h 3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4" h="308">
                  <a:moveTo>
                    <a:pt x="254" y="0"/>
                  </a:moveTo>
                  <a:cubicBezTo>
                    <a:pt x="203" y="0"/>
                    <a:pt x="165" y="33"/>
                    <a:pt x="141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39" y="12"/>
                    <a:pt x="124" y="7"/>
                    <a:pt x="85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7" y="308"/>
                    <a:pt x="97" y="308"/>
                    <a:pt x="97" y="308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42" y="98"/>
                    <a:pt x="186" y="83"/>
                    <a:pt x="208" y="83"/>
                  </a:cubicBezTo>
                  <a:cubicBezTo>
                    <a:pt x="223" y="83"/>
                    <a:pt x="231" y="91"/>
                    <a:pt x="231" y="105"/>
                  </a:cubicBezTo>
                  <a:cubicBezTo>
                    <a:pt x="231" y="109"/>
                    <a:pt x="231" y="119"/>
                    <a:pt x="229" y="130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327" y="127"/>
                    <a:pt x="327" y="127"/>
                    <a:pt x="327" y="127"/>
                  </a:cubicBezTo>
                  <a:cubicBezTo>
                    <a:pt x="331" y="109"/>
                    <a:pt x="334" y="91"/>
                    <a:pt x="334" y="77"/>
                  </a:cubicBezTo>
                  <a:cubicBezTo>
                    <a:pt x="332" y="25"/>
                    <a:pt x="302" y="0"/>
                    <a:pt x="254" y="0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5479" y="4004"/>
              <a:ext cx="33" cy="23"/>
            </a:xfrm>
            <a:custGeom>
              <a:avLst/>
              <a:gdLst>
                <a:gd name="T0" fmla="*/ 107 w 115"/>
                <a:gd name="T1" fmla="*/ 36 h 84"/>
                <a:gd name="T2" fmla="*/ 115 w 115"/>
                <a:gd name="T3" fmla="*/ 0 h 84"/>
                <a:gd name="T4" fmla="*/ 19 w 115"/>
                <a:gd name="T5" fmla="*/ 0 h 84"/>
                <a:gd name="T6" fmla="*/ 0 w 115"/>
                <a:gd name="T7" fmla="*/ 84 h 84"/>
                <a:gd name="T8" fmla="*/ 49 w 115"/>
                <a:gd name="T9" fmla="*/ 84 h 84"/>
                <a:gd name="T10" fmla="*/ 107 w 115"/>
                <a:gd name="T11" fmla="*/ 36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84"/>
                <a:gd name="T20" fmla="*/ 115 w 11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84">
                  <a:moveTo>
                    <a:pt x="107" y="36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7" y="83"/>
                    <a:pt x="101" y="63"/>
                    <a:pt x="107" y="36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6" name="Freeform 22"/>
            <p:cNvSpPr>
              <a:spLocks noEditPoints="1"/>
            </p:cNvSpPr>
            <p:nvPr/>
          </p:nvSpPr>
          <p:spPr bwMode="gray">
            <a:xfrm>
              <a:off x="5089" y="4041"/>
              <a:ext cx="82" cy="88"/>
            </a:xfrm>
            <a:custGeom>
              <a:avLst/>
              <a:gdLst>
                <a:gd name="T0" fmla="*/ 209 w 292"/>
                <a:gd name="T1" fmla="*/ 102 h 315"/>
                <a:gd name="T2" fmla="*/ 204 w 292"/>
                <a:gd name="T3" fmla="*/ 128 h 315"/>
                <a:gd name="T4" fmla="*/ 103 w 292"/>
                <a:gd name="T5" fmla="*/ 128 h 315"/>
                <a:gd name="T6" fmla="*/ 165 w 292"/>
                <a:gd name="T7" fmla="*/ 69 h 315"/>
                <a:gd name="T8" fmla="*/ 209 w 292"/>
                <a:gd name="T9" fmla="*/ 102 h 315"/>
                <a:gd name="T10" fmla="*/ 292 w 292"/>
                <a:gd name="T11" fmla="*/ 102 h 315"/>
                <a:gd name="T12" fmla="*/ 176 w 292"/>
                <a:gd name="T13" fmla="*/ 0 h 315"/>
                <a:gd name="T14" fmla="*/ 0 w 292"/>
                <a:gd name="T15" fmla="*/ 186 h 315"/>
                <a:gd name="T16" fmla="*/ 129 w 292"/>
                <a:gd name="T17" fmla="*/ 315 h 315"/>
                <a:gd name="T18" fmla="*/ 259 w 292"/>
                <a:gd name="T19" fmla="*/ 280 h 315"/>
                <a:gd name="T20" fmla="*/ 237 w 292"/>
                <a:gd name="T21" fmla="*/ 220 h 315"/>
                <a:gd name="T22" fmla="*/ 154 w 292"/>
                <a:gd name="T23" fmla="*/ 240 h 315"/>
                <a:gd name="T24" fmla="*/ 94 w 292"/>
                <a:gd name="T25" fmla="*/ 183 h 315"/>
                <a:gd name="T26" fmla="*/ 277 w 292"/>
                <a:gd name="T27" fmla="*/ 183 h 315"/>
                <a:gd name="T28" fmla="*/ 292 w 292"/>
                <a:gd name="T29" fmla="*/ 102 h 3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2"/>
                <a:gd name="T46" fmla="*/ 0 h 315"/>
                <a:gd name="T47" fmla="*/ 292 w 292"/>
                <a:gd name="T48" fmla="*/ 315 h 3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2" h="315">
                  <a:moveTo>
                    <a:pt x="209" y="102"/>
                  </a:moveTo>
                  <a:cubicBezTo>
                    <a:pt x="208" y="107"/>
                    <a:pt x="208" y="111"/>
                    <a:pt x="204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14" y="87"/>
                    <a:pt x="136" y="68"/>
                    <a:pt x="165" y="69"/>
                  </a:cubicBezTo>
                  <a:cubicBezTo>
                    <a:pt x="192" y="69"/>
                    <a:pt x="210" y="79"/>
                    <a:pt x="209" y="102"/>
                  </a:cubicBezTo>
                  <a:moveTo>
                    <a:pt x="292" y="102"/>
                  </a:moveTo>
                  <a:cubicBezTo>
                    <a:pt x="292" y="41"/>
                    <a:pt x="251" y="0"/>
                    <a:pt x="176" y="0"/>
                  </a:cubicBezTo>
                  <a:cubicBezTo>
                    <a:pt x="74" y="0"/>
                    <a:pt x="0" y="83"/>
                    <a:pt x="0" y="186"/>
                  </a:cubicBezTo>
                  <a:cubicBezTo>
                    <a:pt x="0" y="257"/>
                    <a:pt x="44" y="315"/>
                    <a:pt x="129" y="315"/>
                  </a:cubicBezTo>
                  <a:cubicBezTo>
                    <a:pt x="177" y="315"/>
                    <a:pt x="217" y="302"/>
                    <a:pt x="259" y="280"/>
                  </a:cubicBezTo>
                  <a:cubicBezTo>
                    <a:pt x="237" y="220"/>
                    <a:pt x="237" y="220"/>
                    <a:pt x="237" y="220"/>
                  </a:cubicBezTo>
                  <a:cubicBezTo>
                    <a:pt x="206" y="234"/>
                    <a:pt x="183" y="240"/>
                    <a:pt x="154" y="240"/>
                  </a:cubicBezTo>
                  <a:cubicBezTo>
                    <a:pt x="120" y="240"/>
                    <a:pt x="91" y="222"/>
                    <a:pt x="94" y="183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7" y="153"/>
                    <a:pt x="292" y="125"/>
                    <a:pt x="292" y="102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5258" y="4003"/>
              <a:ext cx="94" cy="124"/>
            </a:xfrm>
            <a:custGeom>
              <a:avLst/>
              <a:gdLst>
                <a:gd name="T0" fmla="*/ 265 w 337"/>
                <a:gd name="T1" fmla="*/ 134 h 442"/>
                <a:gd name="T2" fmla="*/ 149 w 337"/>
                <a:gd name="T3" fmla="*/ 195 h 442"/>
                <a:gd name="T4" fmla="*/ 148 w 337"/>
                <a:gd name="T5" fmla="*/ 195 h 442"/>
                <a:gd name="T6" fmla="*/ 170 w 337"/>
                <a:gd name="T7" fmla="*/ 119 h 442"/>
                <a:gd name="T8" fmla="*/ 200 w 337"/>
                <a:gd name="T9" fmla="*/ 0 h 442"/>
                <a:gd name="T10" fmla="*/ 153 w 337"/>
                <a:gd name="T11" fmla="*/ 0 h 442"/>
                <a:gd name="T12" fmla="*/ 153 w 337"/>
                <a:gd name="T13" fmla="*/ 0 h 442"/>
                <a:gd name="T14" fmla="*/ 92 w 337"/>
                <a:gd name="T15" fmla="*/ 49 h 442"/>
                <a:gd name="T16" fmla="*/ 92 w 337"/>
                <a:gd name="T17" fmla="*/ 49 h 442"/>
                <a:gd name="T18" fmla="*/ 0 w 337"/>
                <a:gd name="T19" fmla="*/ 442 h 442"/>
                <a:gd name="T20" fmla="*/ 98 w 337"/>
                <a:gd name="T21" fmla="*/ 442 h 442"/>
                <a:gd name="T22" fmla="*/ 123 w 337"/>
                <a:gd name="T23" fmla="*/ 329 h 442"/>
                <a:gd name="T24" fmla="*/ 215 w 337"/>
                <a:gd name="T25" fmla="*/ 216 h 442"/>
                <a:gd name="T26" fmla="*/ 236 w 337"/>
                <a:gd name="T27" fmla="*/ 238 h 442"/>
                <a:gd name="T28" fmla="*/ 232 w 337"/>
                <a:gd name="T29" fmla="*/ 264 h 442"/>
                <a:gd name="T30" fmla="*/ 192 w 337"/>
                <a:gd name="T31" fmla="*/ 442 h 442"/>
                <a:gd name="T32" fmla="*/ 290 w 337"/>
                <a:gd name="T33" fmla="*/ 442 h 442"/>
                <a:gd name="T34" fmla="*/ 320 w 337"/>
                <a:gd name="T35" fmla="*/ 310 h 442"/>
                <a:gd name="T36" fmla="*/ 337 w 337"/>
                <a:gd name="T37" fmla="*/ 204 h 442"/>
                <a:gd name="T38" fmla="*/ 265 w 337"/>
                <a:gd name="T39" fmla="*/ 134 h 4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7"/>
                <a:gd name="T61" fmla="*/ 0 h 442"/>
                <a:gd name="T62" fmla="*/ 337 w 337"/>
                <a:gd name="T63" fmla="*/ 442 h 4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7" h="442">
                  <a:moveTo>
                    <a:pt x="265" y="134"/>
                  </a:moveTo>
                  <a:cubicBezTo>
                    <a:pt x="215" y="134"/>
                    <a:pt x="178" y="163"/>
                    <a:pt x="149" y="195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55" y="174"/>
                    <a:pt x="164" y="145"/>
                    <a:pt x="170" y="119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23" y="0"/>
                    <a:pt x="98" y="21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98" y="442"/>
                    <a:pt x="98" y="442"/>
                    <a:pt x="98" y="442"/>
                  </a:cubicBezTo>
                  <a:cubicBezTo>
                    <a:pt x="123" y="329"/>
                    <a:pt x="123" y="329"/>
                    <a:pt x="123" y="329"/>
                  </a:cubicBezTo>
                  <a:cubicBezTo>
                    <a:pt x="144" y="232"/>
                    <a:pt x="195" y="216"/>
                    <a:pt x="215" y="216"/>
                  </a:cubicBezTo>
                  <a:cubicBezTo>
                    <a:pt x="231" y="216"/>
                    <a:pt x="236" y="226"/>
                    <a:pt x="236" y="238"/>
                  </a:cubicBezTo>
                  <a:cubicBezTo>
                    <a:pt x="236" y="244"/>
                    <a:pt x="235" y="253"/>
                    <a:pt x="232" y="264"/>
                  </a:cubicBezTo>
                  <a:cubicBezTo>
                    <a:pt x="192" y="442"/>
                    <a:pt x="192" y="442"/>
                    <a:pt x="192" y="442"/>
                  </a:cubicBezTo>
                  <a:cubicBezTo>
                    <a:pt x="290" y="442"/>
                    <a:pt x="290" y="442"/>
                    <a:pt x="290" y="442"/>
                  </a:cubicBezTo>
                  <a:cubicBezTo>
                    <a:pt x="320" y="310"/>
                    <a:pt x="320" y="310"/>
                    <a:pt x="320" y="310"/>
                  </a:cubicBezTo>
                  <a:cubicBezTo>
                    <a:pt x="329" y="271"/>
                    <a:pt x="337" y="230"/>
                    <a:pt x="337" y="204"/>
                  </a:cubicBezTo>
                  <a:cubicBezTo>
                    <a:pt x="337" y="155"/>
                    <a:pt x="308" y="134"/>
                    <a:pt x="265" y="134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8" name="Freeform 24"/>
            <p:cNvSpPr>
              <a:spLocks noEditPoints="1"/>
            </p:cNvSpPr>
            <p:nvPr/>
          </p:nvSpPr>
          <p:spPr bwMode="gray">
            <a:xfrm>
              <a:off x="5497" y="4043"/>
              <a:ext cx="101" cy="118"/>
            </a:xfrm>
            <a:custGeom>
              <a:avLst/>
              <a:gdLst>
                <a:gd name="T0" fmla="*/ 207 w 363"/>
                <a:gd name="T1" fmla="*/ 0 h 423"/>
                <a:gd name="T2" fmla="*/ 94 w 363"/>
                <a:gd name="T3" fmla="*/ 0 h 423"/>
                <a:gd name="T4" fmla="*/ 0 w 363"/>
                <a:gd name="T5" fmla="*/ 423 h 423"/>
                <a:gd name="T6" fmla="*/ 97 w 363"/>
                <a:gd name="T7" fmla="*/ 423 h 423"/>
                <a:gd name="T8" fmla="*/ 124 w 363"/>
                <a:gd name="T9" fmla="*/ 302 h 423"/>
                <a:gd name="T10" fmla="*/ 184 w 363"/>
                <a:gd name="T11" fmla="*/ 302 h 423"/>
                <a:gd name="T12" fmla="*/ 363 w 363"/>
                <a:gd name="T13" fmla="*/ 131 h 423"/>
                <a:gd name="T14" fmla="*/ 207 w 363"/>
                <a:gd name="T15" fmla="*/ 0 h 423"/>
                <a:gd name="T16" fmla="*/ 261 w 363"/>
                <a:gd name="T17" fmla="*/ 147 h 423"/>
                <a:gd name="T18" fmla="*/ 175 w 363"/>
                <a:gd name="T19" fmla="*/ 235 h 423"/>
                <a:gd name="T20" fmla="*/ 138 w 363"/>
                <a:gd name="T21" fmla="*/ 235 h 423"/>
                <a:gd name="T22" fmla="*/ 174 w 363"/>
                <a:gd name="T23" fmla="*/ 68 h 423"/>
                <a:gd name="T24" fmla="*/ 197 w 363"/>
                <a:gd name="T25" fmla="*/ 69 h 423"/>
                <a:gd name="T26" fmla="*/ 261 w 363"/>
                <a:gd name="T27" fmla="*/ 147 h 4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23"/>
                <a:gd name="T44" fmla="*/ 363 w 363"/>
                <a:gd name="T45" fmla="*/ 423 h 4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23">
                  <a:moveTo>
                    <a:pt x="20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97" y="423"/>
                    <a:pt x="97" y="423"/>
                    <a:pt x="97" y="423"/>
                  </a:cubicBezTo>
                  <a:cubicBezTo>
                    <a:pt x="124" y="302"/>
                    <a:pt x="124" y="302"/>
                    <a:pt x="124" y="302"/>
                  </a:cubicBezTo>
                  <a:cubicBezTo>
                    <a:pt x="145" y="302"/>
                    <a:pt x="165" y="302"/>
                    <a:pt x="184" y="302"/>
                  </a:cubicBezTo>
                  <a:cubicBezTo>
                    <a:pt x="271" y="302"/>
                    <a:pt x="363" y="237"/>
                    <a:pt x="363" y="131"/>
                  </a:cubicBezTo>
                  <a:cubicBezTo>
                    <a:pt x="363" y="51"/>
                    <a:pt x="314" y="0"/>
                    <a:pt x="207" y="0"/>
                  </a:cubicBezTo>
                  <a:moveTo>
                    <a:pt x="261" y="147"/>
                  </a:moveTo>
                  <a:cubicBezTo>
                    <a:pt x="253" y="198"/>
                    <a:pt x="217" y="236"/>
                    <a:pt x="175" y="235"/>
                  </a:cubicBezTo>
                  <a:cubicBezTo>
                    <a:pt x="164" y="235"/>
                    <a:pt x="152" y="235"/>
                    <a:pt x="138" y="235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81" y="68"/>
                    <a:pt x="188" y="68"/>
                    <a:pt x="197" y="69"/>
                  </a:cubicBezTo>
                  <a:cubicBezTo>
                    <a:pt x="242" y="69"/>
                    <a:pt x="269" y="92"/>
                    <a:pt x="261" y="147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gray">
            <a:xfrm>
              <a:off x="4965" y="4172"/>
              <a:ext cx="613" cy="39"/>
            </a:xfrm>
            <a:custGeom>
              <a:avLst/>
              <a:gdLst>
                <a:gd name="T0" fmla="*/ 2186 w 2195"/>
                <a:gd name="T1" fmla="*/ 0 h 140"/>
                <a:gd name="T2" fmla="*/ 2185 w 2195"/>
                <a:gd name="T3" fmla="*/ 0 h 140"/>
                <a:gd name="T4" fmla="*/ 1725 w 2195"/>
                <a:gd name="T5" fmla="*/ 6 h 140"/>
                <a:gd name="T6" fmla="*/ 1194 w 2195"/>
                <a:gd name="T7" fmla="*/ 26 h 140"/>
                <a:gd name="T8" fmla="*/ 371 w 2195"/>
                <a:gd name="T9" fmla="*/ 86 h 140"/>
                <a:gd name="T10" fmla="*/ 141 w 2195"/>
                <a:gd name="T11" fmla="*/ 109 h 140"/>
                <a:gd name="T12" fmla="*/ 0 w 2195"/>
                <a:gd name="T13" fmla="*/ 135 h 140"/>
                <a:gd name="T14" fmla="*/ 60 w 2195"/>
                <a:gd name="T15" fmla="*/ 140 h 140"/>
                <a:gd name="T16" fmla="*/ 102 w 2195"/>
                <a:gd name="T17" fmla="*/ 140 h 140"/>
                <a:gd name="T18" fmla="*/ 1768 w 2195"/>
                <a:gd name="T19" fmla="*/ 140 h 140"/>
                <a:gd name="T20" fmla="*/ 2190 w 2195"/>
                <a:gd name="T21" fmla="*/ 17 h 140"/>
                <a:gd name="T22" fmla="*/ 2191 w 2195"/>
                <a:gd name="T23" fmla="*/ 16 h 140"/>
                <a:gd name="T24" fmla="*/ 2195 w 2195"/>
                <a:gd name="T25" fmla="*/ 9 h 140"/>
                <a:gd name="T26" fmla="*/ 2186 w 2195"/>
                <a:gd name="T27" fmla="*/ 0 h 1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5"/>
                <a:gd name="T43" fmla="*/ 0 h 140"/>
                <a:gd name="T44" fmla="*/ 2195 w 2195"/>
                <a:gd name="T45" fmla="*/ 140 h 1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5" h="140">
                  <a:moveTo>
                    <a:pt x="2186" y="0"/>
                  </a:moveTo>
                  <a:cubicBezTo>
                    <a:pt x="2185" y="0"/>
                    <a:pt x="2185" y="0"/>
                    <a:pt x="2185" y="0"/>
                  </a:cubicBezTo>
                  <a:cubicBezTo>
                    <a:pt x="2026" y="0"/>
                    <a:pt x="1883" y="2"/>
                    <a:pt x="1725" y="6"/>
                  </a:cubicBezTo>
                  <a:cubicBezTo>
                    <a:pt x="1547" y="10"/>
                    <a:pt x="1369" y="17"/>
                    <a:pt x="1194" y="26"/>
                  </a:cubicBezTo>
                  <a:cubicBezTo>
                    <a:pt x="916" y="40"/>
                    <a:pt x="642" y="60"/>
                    <a:pt x="371" y="86"/>
                  </a:cubicBezTo>
                  <a:cubicBezTo>
                    <a:pt x="289" y="93"/>
                    <a:pt x="141" y="109"/>
                    <a:pt x="141" y="109"/>
                  </a:cubicBezTo>
                  <a:cubicBezTo>
                    <a:pt x="53" y="120"/>
                    <a:pt x="0" y="130"/>
                    <a:pt x="0" y="135"/>
                  </a:cubicBezTo>
                  <a:cubicBezTo>
                    <a:pt x="1" y="139"/>
                    <a:pt x="22" y="139"/>
                    <a:pt x="60" y="140"/>
                  </a:cubicBezTo>
                  <a:cubicBezTo>
                    <a:pt x="72" y="140"/>
                    <a:pt x="86" y="140"/>
                    <a:pt x="102" y="140"/>
                  </a:cubicBezTo>
                  <a:cubicBezTo>
                    <a:pt x="105" y="140"/>
                    <a:pt x="1758" y="140"/>
                    <a:pt x="1768" y="140"/>
                  </a:cubicBezTo>
                  <a:cubicBezTo>
                    <a:pt x="1927" y="140"/>
                    <a:pt x="2069" y="93"/>
                    <a:pt x="2190" y="17"/>
                  </a:cubicBezTo>
                  <a:cubicBezTo>
                    <a:pt x="2190" y="17"/>
                    <a:pt x="2191" y="16"/>
                    <a:pt x="2191" y="16"/>
                  </a:cubicBezTo>
                  <a:cubicBezTo>
                    <a:pt x="2193" y="15"/>
                    <a:pt x="2195" y="12"/>
                    <a:pt x="2195" y="9"/>
                  </a:cubicBezTo>
                  <a:cubicBezTo>
                    <a:pt x="2195" y="4"/>
                    <a:pt x="2191" y="0"/>
                    <a:pt x="2186" y="0"/>
                  </a:cubicBezTo>
                </a:path>
              </a:pathLst>
            </a:custGeom>
            <a:solidFill>
              <a:srgbClr val="E0003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6" name="Espace réservé du numéro de diapositive 5"/>
          <p:cNvSpPr>
            <a:spLocks/>
          </p:cNvSpPr>
          <p:nvPr/>
        </p:nvSpPr>
        <p:spPr bwMode="gray">
          <a:xfrm>
            <a:off x="0" y="6497638"/>
            <a:ext cx="4508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defRPr sz="8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A023E4A-0A76-4328-8A6C-7130AE7E2547}" type="slidenum">
              <a:rPr lang="en-US" smtClean="0">
                <a:latin typeface="Arial" charset="0"/>
                <a:cs typeface="Arial" charset="0"/>
              </a:rPr>
              <a:pPr>
                <a:defRPr/>
              </a:pPr>
              <a:t>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Espace réservé du pied de page 4"/>
          <p:cNvSpPr>
            <a:spLocks/>
          </p:cNvSpPr>
          <p:nvPr/>
        </p:nvSpPr>
        <p:spPr bwMode="gray">
          <a:xfrm>
            <a:off x="419100" y="6497638"/>
            <a:ext cx="28956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">
                <a:solidFill>
                  <a:srgbClr val="898989"/>
                </a:solidFill>
              </a:rPr>
              <a:t>Footer can be customized</a:t>
            </a:r>
          </a:p>
        </p:txBody>
      </p:sp>
    </p:spTree>
    <p:extLst>
      <p:ext uri="{BB962C8B-B14F-4D97-AF65-F5344CB8AC3E}">
        <p14:creationId xmlns:p14="http://schemas.microsoft.com/office/powerpoint/2010/main" val="31769645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IT Risk Management</a:t>
            </a:r>
            <a:endParaRPr lang="en-US" dirty="0" smtClean="0"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07" y="1711393"/>
            <a:ext cx="3551341" cy="305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00323" y="5382977"/>
            <a:ext cx="8253671" cy="847725"/>
            <a:chOff x="714" y="3303"/>
            <a:chExt cx="4798" cy="534"/>
          </a:xfrm>
        </p:grpSpPr>
        <p:sp>
          <p:nvSpPr>
            <p:cNvPr id="11" name="AutoShape 5"/>
            <p:cNvSpPr>
              <a:spLocks/>
            </p:cNvSpPr>
            <p:nvPr/>
          </p:nvSpPr>
          <p:spPr bwMode="gray">
            <a:xfrm>
              <a:off x="714" y="3303"/>
              <a:ext cx="79" cy="534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0046A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gray">
            <a:xfrm>
              <a:off x="804" y="3386"/>
              <a:ext cx="470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46AD"/>
                  </a:solidFill>
                  <a:cs typeface="+mn-ea"/>
                </a:rPr>
                <a:t>The </a:t>
              </a:r>
              <a:r>
                <a:rPr lang="en-US" sz="1600" b="1" dirty="0">
                  <a:solidFill>
                    <a:srgbClr val="0046AD"/>
                  </a:solidFill>
                  <a:cs typeface="+mn-ea"/>
                </a:rPr>
                <a:t>measure of an IT risk can be determined as a product of threat, vulnerability and asset </a:t>
              </a:r>
              <a:r>
                <a:rPr lang="en-US" sz="1600" b="1" dirty="0" smtClean="0">
                  <a:solidFill>
                    <a:srgbClr val="0046AD"/>
                  </a:solidFill>
                  <a:cs typeface="+mn-ea"/>
                </a:rPr>
                <a:t>values</a:t>
              </a:r>
              <a:endParaRPr lang="en-US" sz="1600" b="1" dirty="0">
                <a:solidFill>
                  <a:srgbClr val="0046AD"/>
                </a:solidFill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9532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IT Risk Management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73754" name="Rectangle 19"/>
          <p:cNvSpPr>
            <a:spLocks/>
          </p:cNvSpPr>
          <p:nvPr/>
        </p:nvSpPr>
        <p:spPr bwMode="gray">
          <a:xfrm>
            <a:off x="655092" y="1096028"/>
            <a:ext cx="7752637" cy="515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</a:rPr>
              <a:t>The </a:t>
            </a:r>
            <a:r>
              <a:rPr lang="en-US" sz="1400" b="1" dirty="0">
                <a:solidFill>
                  <a:srgbClr val="000000"/>
                </a:solidFill>
              </a:rPr>
              <a:t>process of risk management is an ongoing iterative process</a:t>
            </a:r>
            <a:r>
              <a:rPr lang="en-US" sz="1400" b="1" dirty="0" smtClean="0">
                <a:solidFill>
                  <a:srgbClr val="000000"/>
                </a:solidFill>
              </a:rPr>
              <a:t>.</a:t>
            </a:r>
          </a:p>
          <a:p>
            <a:pPr marL="812800" lvl="3" eaLnBrk="0" hangingPunct="0">
              <a:spcBef>
                <a:spcPct val="50000"/>
              </a:spcBef>
              <a:buClr>
                <a:srgbClr val="0046AD"/>
              </a:buClr>
            </a:pPr>
            <a:r>
              <a:rPr lang="en-US" sz="1400" dirty="0" smtClean="0">
                <a:solidFill>
                  <a:srgbClr val="000000"/>
                </a:solidFill>
              </a:rPr>
              <a:t>The </a:t>
            </a:r>
            <a:r>
              <a:rPr lang="en-US" sz="1400" dirty="0">
                <a:solidFill>
                  <a:srgbClr val="000000"/>
                </a:solidFill>
              </a:rPr>
              <a:t>business environment is constantly changing and new threats and vulnerability emerge every day.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812800" lvl="3" eaLnBrk="0" hangingPunct="0">
              <a:spcBef>
                <a:spcPct val="50000"/>
              </a:spcBef>
              <a:buClr>
                <a:srgbClr val="0046AD"/>
              </a:buClr>
            </a:pPr>
            <a:endParaRPr lang="en-US" sz="1400" dirty="0">
              <a:solidFill>
                <a:srgbClr val="000000"/>
              </a:solidFill>
            </a:endParaRPr>
          </a:p>
          <a:p>
            <a:pPr marL="812800" lvl="3" eaLnBrk="0" hangingPunct="0">
              <a:spcBef>
                <a:spcPct val="50000"/>
              </a:spcBef>
              <a:buClr>
                <a:srgbClr val="0046AD"/>
              </a:buClr>
            </a:pPr>
            <a:endParaRPr lang="en-US" sz="1400" dirty="0" smtClean="0">
              <a:solidFill>
                <a:srgbClr val="000000"/>
              </a:solidFill>
            </a:endParaRPr>
          </a:p>
          <a:p>
            <a:pPr marL="812800" lvl="3" eaLnBrk="0" hangingPunct="0">
              <a:spcBef>
                <a:spcPct val="50000"/>
              </a:spcBef>
              <a:buClr>
                <a:srgbClr val="0046AD"/>
              </a:buClr>
            </a:pPr>
            <a:endParaRPr lang="en-US" sz="1400" dirty="0">
              <a:solidFill>
                <a:srgbClr val="000000"/>
              </a:solidFill>
            </a:endParaRPr>
          </a:p>
          <a:p>
            <a:pPr marL="812800" lvl="3" eaLnBrk="0" hangingPunct="0">
              <a:spcBef>
                <a:spcPct val="50000"/>
              </a:spcBef>
              <a:buClr>
                <a:srgbClr val="0046AD"/>
              </a:buClr>
            </a:pPr>
            <a:endParaRPr lang="en-US" sz="1400" dirty="0" smtClean="0">
              <a:solidFill>
                <a:srgbClr val="000000"/>
              </a:solidFill>
            </a:endParaRPr>
          </a:p>
          <a:p>
            <a:pPr marL="812800" lvl="3" eaLnBrk="0" hangingPunct="0">
              <a:spcBef>
                <a:spcPct val="50000"/>
              </a:spcBef>
              <a:buClr>
                <a:srgbClr val="0046AD"/>
              </a:buClr>
            </a:pPr>
            <a:endParaRPr lang="en-US" sz="1400" dirty="0" smtClean="0">
              <a:solidFill>
                <a:srgbClr val="000000"/>
              </a:solidFill>
            </a:endParaRPr>
          </a:p>
          <a:p>
            <a:pPr marL="812800" lvl="3" eaLnBrk="0" hangingPunct="0">
              <a:spcBef>
                <a:spcPct val="50000"/>
              </a:spcBef>
              <a:buClr>
                <a:srgbClr val="0046AD"/>
              </a:buClr>
            </a:pPr>
            <a:endParaRPr lang="en-US" sz="1400" dirty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</a:rPr>
              <a:t>The </a:t>
            </a:r>
            <a:r>
              <a:rPr lang="en-US" sz="1400" b="1" dirty="0">
                <a:solidFill>
                  <a:srgbClr val="000000"/>
                </a:solidFill>
              </a:rPr>
              <a:t>choice of countermeasures </a:t>
            </a:r>
            <a:r>
              <a:rPr lang="en-US" sz="1400" b="1" dirty="0" smtClean="0">
                <a:solidFill>
                  <a:srgbClr val="000000"/>
                </a:solidFill>
              </a:rPr>
              <a:t>used </a:t>
            </a:r>
            <a:r>
              <a:rPr lang="en-US" sz="1400" b="1" dirty="0">
                <a:solidFill>
                  <a:srgbClr val="000000"/>
                </a:solidFill>
              </a:rPr>
              <a:t>to manage risks must strike a balance between productivity, cost, effectiveness of the countermeasure, and the value of the </a:t>
            </a:r>
            <a:r>
              <a:rPr lang="en-US" sz="1400" b="1" dirty="0" smtClean="0">
                <a:solidFill>
                  <a:srgbClr val="000000"/>
                </a:solidFill>
              </a:rPr>
              <a:t>asset </a:t>
            </a:r>
            <a:r>
              <a:rPr lang="en-US" sz="1400" b="1" dirty="0">
                <a:solidFill>
                  <a:srgbClr val="000000"/>
                </a:solidFill>
              </a:rPr>
              <a:t>being protected.</a:t>
            </a: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endParaRPr lang="en-US" sz="1400" dirty="0" smtClean="0">
              <a:solidFill>
                <a:srgbClr val="000000"/>
              </a:solidFill>
            </a:endParaRP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896903"/>
            <a:ext cx="23145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50" y="4741486"/>
            <a:ext cx="2144919" cy="175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38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smtClean="0"/>
              <a:t>Risk Management</a:t>
            </a:r>
            <a:endParaRPr lang="en-US" dirty="0" smtClean="0">
              <a:latin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819168"/>
              </p:ext>
            </p:extLst>
          </p:nvPr>
        </p:nvGraphicFramePr>
        <p:xfrm>
          <a:off x="333375" y="3817838"/>
          <a:ext cx="847725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5" imgW="8477223" imgH="2019373" progId="Excel.Sheet.12">
                  <p:embed/>
                </p:oleObj>
              </mc:Choice>
              <mc:Fallback>
                <p:oleObj name="Worksheet" r:id="rId5" imgW="8477223" imgH="20193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375" y="3817838"/>
                        <a:ext cx="847725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9"/>
          <p:cNvSpPr>
            <a:spLocks/>
          </p:cNvSpPr>
          <p:nvPr/>
        </p:nvSpPr>
        <p:spPr bwMode="gray">
          <a:xfrm>
            <a:off x="333375" y="1454659"/>
            <a:ext cx="8071037" cy="196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55600" lvl="2" eaLnBrk="0" hangingPunct="0">
              <a:spcBef>
                <a:spcPct val="50000"/>
              </a:spcBef>
              <a:buClr>
                <a:srgbClr val="0046AD"/>
              </a:buClr>
            </a:pPr>
            <a:r>
              <a:rPr lang="en-US" sz="1400" b="1" dirty="0" smtClean="0">
                <a:solidFill>
                  <a:srgbClr val="000000"/>
                </a:solidFill>
              </a:rPr>
              <a:t>Two IT Risks Management approaches:</a:t>
            </a:r>
          </a:p>
          <a:p>
            <a:pPr marL="355600" lvl="2" eaLnBrk="0" hangingPunct="0">
              <a:spcBef>
                <a:spcPct val="50000"/>
              </a:spcBef>
              <a:buClr>
                <a:srgbClr val="0046AD"/>
              </a:buClr>
            </a:pPr>
            <a:endParaRPr lang="en-US" sz="1400" b="1" dirty="0">
              <a:solidFill>
                <a:srgbClr val="000000"/>
              </a:solidFill>
            </a:endParaRPr>
          </a:p>
          <a:p>
            <a:pPr marL="1155700" lvl="3" indent="-3429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/>
            </a:pPr>
            <a:r>
              <a:rPr lang="fr-FR" sz="1400" b="1" dirty="0" err="1" smtClean="0">
                <a:solidFill>
                  <a:srgbClr val="0046AD"/>
                </a:solidFill>
              </a:rPr>
              <a:t>Intrinsis</a:t>
            </a:r>
            <a:r>
              <a:rPr lang="fr-FR" sz="1400" b="1" dirty="0" smtClean="0">
                <a:solidFill>
                  <a:srgbClr val="0046AD"/>
                </a:solidFill>
              </a:rPr>
              <a:t> IT </a:t>
            </a:r>
            <a:r>
              <a:rPr lang="fr-FR" sz="1400" b="1" dirty="0" err="1" smtClean="0">
                <a:solidFill>
                  <a:srgbClr val="0046AD"/>
                </a:solidFill>
              </a:rPr>
              <a:t>Risks</a:t>
            </a:r>
            <a:r>
              <a:rPr lang="fr-FR" sz="1400" dirty="0" smtClean="0"/>
              <a:t>: Permanent IT </a:t>
            </a:r>
            <a:r>
              <a:rPr lang="fr-FR" sz="1400" dirty="0" err="1" smtClean="0"/>
              <a:t>Risks</a:t>
            </a:r>
            <a:r>
              <a:rPr lang="fr-FR" sz="1400" dirty="0"/>
              <a:t> </a:t>
            </a:r>
            <a:r>
              <a:rPr lang="fr-FR" sz="1400" dirty="0" err="1" smtClean="0"/>
              <a:t>currently</a:t>
            </a:r>
            <a:r>
              <a:rPr lang="fr-FR" sz="1400" dirty="0" smtClean="0"/>
              <a:t> </a:t>
            </a:r>
            <a:r>
              <a:rPr lang="fr-FR" sz="1400" dirty="0" err="1" smtClean="0"/>
              <a:t>managed</a:t>
            </a:r>
            <a:r>
              <a:rPr lang="fr-FR" sz="1400" dirty="0" smtClean="0"/>
              <a:t> </a:t>
            </a:r>
            <a:r>
              <a:rPr lang="fr-FR" sz="1400" dirty="0" err="1" smtClean="0"/>
              <a:t>under</a:t>
            </a:r>
            <a:r>
              <a:rPr lang="fr-FR" sz="1400" dirty="0" smtClean="0"/>
              <a:t> </a:t>
            </a:r>
            <a:r>
              <a:rPr lang="fr-FR" sz="1400" dirty="0" err="1" smtClean="0"/>
              <a:t>our</a:t>
            </a:r>
            <a:r>
              <a:rPr lang="fr-FR" sz="1400" dirty="0" smtClean="0"/>
              <a:t> IT </a:t>
            </a:r>
            <a:r>
              <a:rPr lang="fr-FR" sz="1400" dirty="0" err="1" smtClean="0"/>
              <a:t>operational</a:t>
            </a:r>
            <a:r>
              <a:rPr lang="fr-FR" sz="1400" dirty="0" smtClean="0"/>
              <a:t> </a:t>
            </a:r>
            <a:r>
              <a:rPr lang="fr-FR" sz="1400" dirty="0" err="1" smtClean="0"/>
              <a:t>processes</a:t>
            </a:r>
            <a:endParaRPr lang="fr-FR" sz="1400" dirty="0" smtClean="0"/>
          </a:p>
          <a:p>
            <a:pPr marL="1155700" lvl="3" indent="-3429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/>
            </a:pPr>
            <a:r>
              <a:rPr lang="fr-FR" sz="1400" b="1" dirty="0" err="1" smtClean="0">
                <a:solidFill>
                  <a:srgbClr val="0046AD"/>
                </a:solidFill>
              </a:rPr>
              <a:t>Extrinsis</a:t>
            </a:r>
            <a:r>
              <a:rPr lang="fr-FR" sz="1400" b="1" dirty="0" smtClean="0">
                <a:solidFill>
                  <a:srgbClr val="0046AD"/>
                </a:solidFill>
              </a:rPr>
              <a:t> IT </a:t>
            </a:r>
            <a:r>
              <a:rPr lang="fr-FR" sz="1400" b="1" dirty="0" err="1" smtClean="0">
                <a:solidFill>
                  <a:srgbClr val="0046AD"/>
                </a:solidFill>
              </a:rPr>
              <a:t>Risks</a:t>
            </a:r>
            <a:r>
              <a:rPr lang="fr-FR" sz="1400" dirty="0" smtClean="0"/>
              <a:t>: </a:t>
            </a:r>
            <a:r>
              <a:rPr lang="fr-FR" sz="1400" dirty="0" err="1" smtClean="0"/>
              <a:t>Temporary</a:t>
            </a:r>
            <a:r>
              <a:rPr lang="fr-FR" sz="1400" dirty="0" smtClean="0"/>
              <a:t> IT </a:t>
            </a:r>
            <a:r>
              <a:rPr lang="fr-FR" sz="1400" dirty="0" err="1" smtClean="0"/>
              <a:t>Risks</a:t>
            </a:r>
            <a:r>
              <a:rPr lang="fr-FR" sz="1400" dirty="0" smtClean="0"/>
              <a:t> </a:t>
            </a:r>
            <a:r>
              <a:rPr lang="fr-FR" sz="1400" dirty="0" err="1" smtClean="0"/>
              <a:t>linked</a:t>
            </a:r>
            <a:r>
              <a:rPr lang="fr-FR" sz="1400" dirty="0" smtClean="0"/>
              <a:t> to a </a:t>
            </a:r>
            <a:r>
              <a:rPr lang="fr-FR" sz="1400" dirty="0" err="1" smtClean="0"/>
              <a:t>specific</a:t>
            </a:r>
            <a:r>
              <a:rPr lang="fr-FR" sz="1400" dirty="0" smtClean="0"/>
              <a:t> </a:t>
            </a:r>
            <a:r>
              <a:rPr lang="fr-FR" sz="1400" dirty="0" err="1" smtClean="0"/>
              <a:t>event</a:t>
            </a:r>
            <a:r>
              <a:rPr lang="fr-FR" sz="1400" dirty="0" smtClean="0"/>
              <a:t> </a:t>
            </a:r>
            <a:r>
              <a:rPr lang="fr-FR" sz="1400" dirty="0" err="1" smtClean="0"/>
              <a:t>like</a:t>
            </a:r>
            <a:r>
              <a:rPr lang="fr-FR" sz="1400" dirty="0" smtClean="0"/>
              <a:t> </a:t>
            </a:r>
            <a:r>
              <a:rPr lang="fr-FR" sz="1400" dirty="0" err="1" smtClean="0"/>
              <a:t>company</a:t>
            </a:r>
            <a:r>
              <a:rPr lang="fr-FR" sz="1400" dirty="0" smtClean="0"/>
              <a:t> </a:t>
            </a:r>
            <a:r>
              <a:rPr lang="fr-FR" sz="1400" dirty="0" err="1" smtClean="0"/>
              <a:t>acquiring</a:t>
            </a:r>
            <a:r>
              <a:rPr lang="fr-FR" sz="1400" dirty="0" smtClean="0"/>
              <a:t>, Technip building move, </a:t>
            </a:r>
            <a:r>
              <a:rPr lang="fr-FR" sz="1400" dirty="0" err="1" smtClean="0"/>
              <a:t>Specific</a:t>
            </a:r>
            <a:r>
              <a:rPr lang="fr-FR" sz="1400" dirty="0" smtClean="0"/>
              <a:t> business </a:t>
            </a:r>
            <a:r>
              <a:rPr lang="fr-FR" sz="1400" dirty="0" err="1" smtClean="0"/>
              <a:t>projects</a:t>
            </a:r>
            <a:r>
              <a:rPr lang="fr-FR" sz="1400" dirty="0" smtClean="0"/>
              <a:t> </a:t>
            </a:r>
            <a:r>
              <a:rPr lang="fr-FR" sz="1400" dirty="0" err="1" smtClean="0"/>
              <a:t>requirements</a:t>
            </a:r>
            <a:r>
              <a:rPr lang="fr-FR" sz="1400" dirty="0" smtClean="0"/>
              <a:t>,.. </a:t>
            </a:r>
            <a:endParaRPr lang="en-US" sz="1400" dirty="0" smtClean="0"/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425051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41" name="Picture 25" descr="13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4667250" y="0"/>
            <a:ext cx="4476750" cy="5854700"/>
          </a:xfrm>
          <a:prstGeom prst="rect">
            <a:avLst/>
          </a:prstGeom>
          <a:noFill/>
        </p:spPr>
      </p:pic>
      <p:grpSp>
        <p:nvGrpSpPr>
          <p:cNvPr id="111619" name="Group 6"/>
          <p:cNvGrpSpPr>
            <a:grpSpLocks/>
          </p:cNvGrpSpPr>
          <p:nvPr/>
        </p:nvGrpSpPr>
        <p:grpSpPr bwMode="auto">
          <a:xfrm>
            <a:off x="0" y="0"/>
            <a:ext cx="9142413" cy="5919788"/>
            <a:chOff x="0" y="0"/>
            <a:chExt cx="5759" cy="3729"/>
          </a:xfrm>
        </p:grpSpPr>
        <p:sp>
          <p:nvSpPr>
            <p:cNvPr id="111620" name="Rectangle 7"/>
            <p:cNvSpPr>
              <a:spLocks noChangeArrowheads="1"/>
            </p:cNvSpPr>
            <p:nvPr/>
          </p:nvSpPr>
          <p:spPr bwMode="gray">
            <a:xfrm>
              <a:off x="0" y="0"/>
              <a:ext cx="159" cy="36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1" name="Rectangle 8"/>
            <p:cNvSpPr>
              <a:spLocks noChangeArrowheads="1"/>
            </p:cNvSpPr>
            <p:nvPr/>
          </p:nvSpPr>
          <p:spPr bwMode="gray">
            <a:xfrm>
              <a:off x="0" y="0"/>
              <a:ext cx="5759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2" name="Rectangle 9"/>
            <p:cNvSpPr>
              <a:spLocks noChangeArrowheads="1"/>
            </p:cNvSpPr>
            <p:nvPr/>
          </p:nvSpPr>
          <p:spPr bwMode="gray">
            <a:xfrm>
              <a:off x="0" y="3570"/>
              <a:ext cx="5759" cy="1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23" name="Group 9"/>
          <p:cNvGrpSpPr>
            <a:grpSpLocks/>
          </p:cNvGrpSpPr>
          <p:nvPr/>
        </p:nvGrpSpPr>
        <p:grpSpPr bwMode="auto">
          <a:xfrm>
            <a:off x="0" y="790575"/>
            <a:ext cx="7612063" cy="1150938"/>
            <a:chOff x="0" y="498"/>
            <a:chExt cx="4795" cy="725"/>
          </a:xfrm>
        </p:grpSpPr>
        <p:sp>
          <p:nvSpPr>
            <p:cNvPr id="111624" name="Rectangle 10"/>
            <p:cNvSpPr>
              <a:spLocks noChangeArrowheads="1"/>
            </p:cNvSpPr>
            <p:nvPr/>
          </p:nvSpPr>
          <p:spPr bwMode="gray">
            <a:xfrm>
              <a:off x="0" y="498"/>
              <a:ext cx="3888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540000" tIns="0" rIns="360000" bIns="0" anchor="ctr"/>
            <a:lstStyle/>
            <a:p>
              <a:pPr defTabSz="914400">
                <a:lnSpc>
                  <a:spcPct val="90000"/>
                </a:lnSpc>
              </a:pPr>
              <a:r>
                <a:rPr lang="en-US" sz="2400" b="1" dirty="0" smtClean="0"/>
                <a:t>Intrinsic IT Risk Management Tool</a:t>
              </a:r>
            </a:p>
          </p:txBody>
        </p:sp>
        <p:sp>
          <p:nvSpPr>
            <p:cNvPr id="111625" name="Rectangle 11"/>
            <p:cNvSpPr>
              <a:spLocks noChangeArrowheads="1"/>
            </p:cNvSpPr>
            <p:nvPr/>
          </p:nvSpPr>
          <p:spPr bwMode="gray">
            <a:xfrm>
              <a:off x="4704" y="498"/>
              <a:ext cx="91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6" name="Rectangle 12"/>
            <p:cNvSpPr>
              <a:spLocks noChangeArrowheads="1"/>
            </p:cNvSpPr>
            <p:nvPr/>
          </p:nvSpPr>
          <p:spPr bwMode="gray">
            <a:xfrm>
              <a:off x="4431" y="498"/>
              <a:ext cx="181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Rectangle 13"/>
            <p:cNvSpPr>
              <a:spLocks noChangeArrowheads="1"/>
            </p:cNvSpPr>
            <p:nvPr/>
          </p:nvSpPr>
          <p:spPr bwMode="gray">
            <a:xfrm>
              <a:off x="3978" y="498"/>
              <a:ext cx="363" cy="7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28" name="Group 12"/>
          <p:cNvGrpSpPr>
            <a:grpSpLocks/>
          </p:cNvGrpSpPr>
          <p:nvPr/>
        </p:nvGrpSpPr>
        <p:grpSpPr bwMode="auto">
          <a:xfrm>
            <a:off x="7881938" y="6354763"/>
            <a:ext cx="1004887" cy="330200"/>
            <a:chOff x="4965" y="4003"/>
            <a:chExt cx="633" cy="208"/>
          </a:xfrm>
        </p:grpSpPr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5457" y="4043"/>
              <a:ext cx="46" cy="84"/>
            </a:xfrm>
            <a:custGeom>
              <a:avLst/>
              <a:gdLst>
                <a:gd name="T0" fmla="*/ 57 w 164"/>
                <a:gd name="T1" fmla="*/ 48 h 301"/>
                <a:gd name="T2" fmla="*/ 0 w 164"/>
                <a:gd name="T3" fmla="*/ 301 h 301"/>
                <a:gd name="T4" fmla="*/ 97 w 164"/>
                <a:gd name="T5" fmla="*/ 301 h 301"/>
                <a:gd name="T6" fmla="*/ 164 w 164"/>
                <a:gd name="T7" fmla="*/ 0 h 301"/>
                <a:gd name="T8" fmla="*/ 115 w 164"/>
                <a:gd name="T9" fmla="*/ 0 h 301"/>
                <a:gd name="T10" fmla="*/ 57 w 164"/>
                <a:gd name="T11" fmla="*/ 48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301"/>
                <a:gd name="T20" fmla="*/ 164 w 164"/>
                <a:gd name="T21" fmla="*/ 301 h 3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301">
                  <a:moveTo>
                    <a:pt x="57" y="48"/>
                  </a:moveTo>
                  <a:cubicBezTo>
                    <a:pt x="0" y="301"/>
                    <a:pt x="0" y="301"/>
                    <a:pt x="0" y="301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86" y="1"/>
                    <a:pt x="63" y="21"/>
                    <a:pt x="57" y="48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5182" y="4041"/>
              <a:ext cx="76" cy="88"/>
            </a:xfrm>
            <a:custGeom>
              <a:avLst/>
              <a:gdLst>
                <a:gd name="T0" fmla="*/ 257 w 275"/>
                <a:gd name="T1" fmla="*/ 92 h 315"/>
                <a:gd name="T2" fmla="*/ 187 w 275"/>
                <a:gd name="T3" fmla="*/ 73 h 315"/>
                <a:gd name="T4" fmla="*/ 96 w 275"/>
                <a:gd name="T5" fmla="*/ 170 h 315"/>
                <a:gd name="T6" fmla="*/ 159 w 275"/>
                <a:gd name="T7" fmla="*/ 239 h 315"/>
                <a:gd name="T8" fmla="*/ 228 w 275"/>
                <a:gd name="T9" fmla="*/ 220 h 315"/>
                <a:gd name="T10" fmla="*/ 249 w 275"/>
                <a:gd name="T11" fmla="*/ 281 h 315"/>
                <a:gd name="T12" fmla="*/ 127 w 275"/>
                <a:gd name="T13" fmla="*/ 315 h 315"/>
                <a:gd name="T14" fmla="*/ 0 w 275"/>
                <a:gd name="T15" fmla="*/ 177 h 315"/>
                <a:gd name="T16" fmla="*/ 188 w 275"/>
                <a:gd name="T17" fmla="*/ 0 h 315"/>
                <a:gd name="T18" fmla="*/ 275 w 275"/>
                <a:gd name="T19" fmla="*/ 16 h 315"/>
                <a:gd name="T20" fmla="*/ 257 w 275"/>
                <a:gd name="T21" fmla="*/ 92 h 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5"/>
                <a:gd name="T34" fmla="*/ 0 h 315"/>
                <a:gd name="T35" fmla="*/ 275 w 275"/>
                <a:gd name="T36" fmla="*/ 315 h 3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5" h="315">
                  <a:moveTo>
                    <a:pt x="257" y="92"/>
                  </a:moveTo>
                  <a:cubicBezTo>
                    <a:pt x="233" y="78"/>
                    <a:pt x="212" y="73"/>
                    <a:pt x="187" y="73"/>
                  </a:cubicBezTo>
                  <a:cubicBezTo>
                    <a:pt x="139" y="73"/>
                    <a:pt x="96" y="105"/>
                    <a:pt x="96" y="170"/>
                  </a:cubicBezTo>
                  <a:cubicBezTo>
                    <a:pt x="96" y="214"/>
                    <a:pt x="119" y="239"/>
                    <a:pt x="159" y="239"/>
                  </a:cubicBezTo>
                  <a:cubicBezTo>
                    <a:pt x="189" y="239"/>
                    <a:pt x="212" y="230"/>
                    <a:pt x="228" y="220"/>
                  </a:cubicBezTo>
                  <a:cubicBezTo>
                    <a:pt x="249" y="281"/>
                    <a:pt x="249" y="281"/>
                    <a:pt x="249" y="281"/>
                  </a:cubicBezTo>
                  <a:cubicBezTo>
                    <a:pt x="227" y="296"/>
                    <a:pt x="185" y="315"/>
                    <a:pt x="127" y="315"/>
                  </a:cubicBezTo>
                  <a:cubicBezTo>
                    <a:pt x="39" y="315"/>
                    <a:pt x="0" y="250"/>
                    <a:pt x="0" y="177"/>
                  </a:cubicBezTo>
                  <a:cubicBezTo>
                    <a:pt x="0" y="87"/>
                    <a:pt x="62" y="0"/>
                    <a:pt x="188" y="0"/>
                  </a:cubicBezTo>
                  <a:cubicBezTo>
                    <a:pt x="231" y="0"/>
                    <a:pt x="253" y="7"/>
                    <a:pt x="275" y="16"/>
                  </a:cubicBezTo>
                  <a:lnTo>
                    <a:pt x="257" y="92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5031" y="4035"/>
              <a:ext cx="50" cy="92"/>
            </a:xfrm>
            <a:custGeom>
              <a:avLst/>
              <a:gdLst>
                <a:gd name="T0" fmla="*/ 126 w 181"/>
                <a:gd name="T1" fmla="*/ 0 h 330"/>
                <a:gd name="T2" fmla="*/ 65 w 181"/>
                <a:gd name="T3" fmla="*/ 49 h 330"/>
                <a:gd name="T4" fmla="*/ 65 w 181"/>
                <a:gd name="T5" fmla="*/ 49 h 330"/>
                <a:gd name="T6" fmla="*/ 0 w 181"/>
                <a:gd name="T7" fmla="*/ 330 h 330"/>
                <a:gd name="T8" fmla="*/ 105 w 181"/>
                <a:gd name="T9" fmla="*/ 330 h 330"/>
                <a:gd name="T10" fmla="*/ 181 w 181"/>
                <a:gd name="T11" fmla="*/ 0 h 330"/>
                <a:gd name="T12" fmla="*/ 126 w 181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1"/>
                <a:gd name="T22" fmla="*/ 0 h 330"/>
                <a:gd name="T23" fmla="*/ 181 w 181"/>
                <a:gd name="T24" fmla="*/ 330 h 3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1" h="330">
                  <a:moveTo>
                    <a:pt x="126" y="0"/>
                  </a:moveTo>
                  <a:cubicBezTo>
                    <a:pt x="96" y="0"/>
                    <a:pt x="71" y="21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105" y="330"/>
                    <a:pt x="105" y="330"/>
                    <a:pt x="105" y="33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26" y="0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5007" y="4004"/>
              <a:ext cx="129" cy="23"/>
            </a:xfrm>
            <a:custGeom>
              <a:avLst/>
              <a:gdLst>
                <a:gd name="T0" fmla="*/ 395 w 462"/>
                <a:gd name="T1" fmla="*/ 84 h 84"/>
                <a:gd name="T2" fmla="*/ 455 w 462"/>
                <a:gd name="T3" fmla="*/ 35 h 84"/>
                <a:gd name="T4" fmla="*/ 456 w 462"/>
                <a:gd name="T5" fmla="*/ 30 h 84"/>
                <a:gd name="T6" fmla="*/ 462 w 462"/>
                <a:gd name="T7" fmla="*/ 0 h 84"/>
                <a:gd name="T8" fmla="*/ 68 w 462"/>
                <a:gd name="T9" fmla="*/ 0 h 84"/>
                <a:gd name="T10" fmla="*/ 68 w 462"/>
                <a:gd name="T11" fmla="*/ 0 h 84"/>
                <a:gd name="T12" fmla="*/ 68 w 462"/>
                <a:gd name="T13" fmla="*/ 0 h 84"/>
                <a:gd name="T14" fmla="*/ 7 w 462"/>
                <a:gd name="T15" fmla="*/ 49 h 84"/>
                <a:gd name="T16" fmla="*/ 0 w 462"/>
                <a:gd name="T17" fmla="*/ 84 h 84"/>
                <a:gd name="T18" fmla="*/ 395 w 462"/>
                <a:gd name="T19" fmla="*/ 84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2"/>
                <a:gd name="T31" fmla="*/ 0 h 84"/>
                <a:gd name="T32" fmla="*/ 462 w 462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2" h="84">
                  <a:moveTo>
                    <a:pt x="395" y="84"/>
                  </a:moveTo>
                  <a:cubicBezTo>
                    <a:pt x="424" y="84"/>
                    <a:pt x="449" y="63"/>
                    <a:pt x="455" y="35"/>
                  </a:cubicBezTo>
                  <a:cubicBezTo>
                    <a:pt x="456" y="30"/>
                    <a:pt x="456" y="30"/>
                    <a:pt x="456" y="3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8" y="0"/>
                    <a:pt x="13" y="21"/>
                    <a:pt x="7" y="49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395" y="84"/>
                  </a:lnTo>
                  <a:close/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5358" y="4041"/>
              <a:ext cx="94" cy="86"/>
            </a:xfrm>
            <a:custGeom>
              <a:avLst/>
              <a:gdLst>
                <a:gd name="T0" fmla="*/ 254 w 334"/>
                <a:gd name="T1" fmla="*/ 0 h 308"/>
                <a:gd name="T2" fmla="*/ 141 w 334"/>
                <a:gd name="T3" fmla="*/ 64 h 308"/>
                <a:gd name="T4" fmla="*/ 140 w 334"/>
                <a:gd name="T5" fmla="*/ 64 h 308"/>
                <a:gd name="T6" fmla="*/ 141 w 334"/>
                <a:gd name="T7" fmla="*/ 48 h 308"/>
                <a:gd name="T8" fmla="*/ 85 w 334"/>
                <a:gd name="T9" fmla="*/ 7 h 308"/>
                <a:gd name="T10" fmla="*/ 67 w 334"/>
                <a:gd name="T11" fmla="*/ 7 h 308"/>
                <a:gd name="T12" fmla="*/ 0 w 334"/>
                <a:gd name="T13" fmla="*/ 308 h 308"/>
                <a:gd name="T14" fmla="*/ 97 w 334"/>
                <a:gd name="T15" fmla="*/ 308 h 308"/>
                <a:gd name="T16" fmla="*/ 119 w 334"/>
                <a:gd name="T17" fmla="*/ 203 h 308"/>
                <a:gd name="T18" fmla="*/ 208 w 334"/>
                <a:gd name="T19" fmla="*/ 83 h 308"/>
                <a:gd name="T20" fmla="*/ 231 w 334"/>
                <a:gd name="T21" fmla="*/ 105 h 308"/>
                <a:gd name="T22" fmla="*/ 229 w 334"/>
                <a:gd name="T23" fmla="*/ 130 h 308"/>
                <a:gd name="T24" fmla="*/ 188 w 334"/>
                <a:gd name="T25" fmla="*/ 308 h 308"/>
                <a:gd name="T26" fmla="*/ 287 w 334"/>
                <a:gd name="T27" fmla="*/ 308 h 308"/>
                <a:gd name="T28" fmla="*/ 327 w 334"/>
                <a:gd name="T29" fmla="*/ 127 h 308"/>
                <a:gd name="T30" fmla="*/ 334 w 334"/>
                <a:gd name="T31" fmla="*/ 77 h 308"/>
                <a:gd name="T32" fmla="*/ 254 w 334"/>
                <a:gd name="T33" fmla="*/ 0 h 3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4"/>
                <a:gd name="T52" fmla="*/ 0 h 308"/>
                <a:gd name="T53" fmla="*/ 334 w 334"/>
                <a:gd name="T54" fmla="*/ 308 h 3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4" h="308">
                  <a:moveTo>
                    <a:pt x="254" y="0"/>
                  </a:moveTo>
                  <a:cubicBezTo>
                    <a:pt x="203" y="0"/>
                    <a:pt x="165" y="33"/>
                    <a:pt x="141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39" y="12"/>
                    <a:pt x="124" y="7"/>
                    <a:pt x="85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7" y="308"/>
                    <a:pt x="97" y="308"/>
                    <a:pt x="97" y="308"/>
                  </a:cubicBezTo>
                  <a:cubicBezTo>
                    <a:pt x="119" y="203"/>
                    <a:pt x="119" y="203"/>
                    <a:pt x="119" y="203"/>
                  </a:cubicBezTo>
                  <a:cubicBezTo>
                    <a:pt x="142" y="98"/>
                    <a:pt x="186" y="83"/>
                    <a:pt x="208" y="83"/>
                  </a:cubicBezTo>
                  <a:cubicBezTo>
                    <a:pt x="223" y="83"/>
                    <a:pt x="231" y="91"/>
                    <a:pt x="231" y="105"/>
                  </a:cubicBezTo>
                  <a:cubicBezTo>
                    <a:pt x="231" y="109"/>
                    <a:pt x="231" y="119"/>
                    <a:pt x="229" y="130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327" y="127"/>
                    <a:pt x="327" y="127"/>
                    <a:pt x="327" y="127"/>
                  </a:cubicBezTo>
                  <a:cubicBezTo>
                    <a:pt x="331" y="109"/>
                    <a:pt x="334" y="91"/>
                    <a:pt x="334" y="77"/>
                  </a:cubicBezTo>
                  <a:cubicBezTo>
                    <a:pt x="332" y="25"/>
                    <a:pt x="302" y="0"/>
                    <a:pt x="254" y="0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5479" y="4004"/>
              <a:ext cx="33" cy="23"/>
            </a:xfrm>
            <a:custGeom>
              <a:avLst/>
              <a:gdLst>
                <a:gd name="T0" fmla="*/ 107 w 115"/>
                <a:gd name="T1" fmla="*/ 36 h 84"/>
                <a:gd name="T2" fmla="*/ 115 w 115"/>
                <a:gd name="T3" fmla="*/ 0 h 84"/>
                <a:gd name="T4" fmla="*/ 19 w 115"/>
                <a:gd name="T5" fmla="*/ 0 h 84"/>
                <a:gd name="T6" fmla="*/ 0 w 115"/>
                <a:gd name="T7" fmla="*/ 84 h 84"/>
                <a:gd name="T8" fmla="*/ 49 w 115"/>
                <a:gd name="T9" fmla="*/ 84 h 84"/>
                <a:gd name="T10" fmla="*/ 107 w 115"/>
                <a:gd name="T11" fmla="*/ 36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84"/>
                <a:gd name="T20" fmla="*/ 115 w 11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84">
                  <a:moveTo>
                    <a:pt x="107" y="36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77" y="83"/>
                    <a:pt x="101" y="63"/>
                    <a:pt x="107" y="36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6" name="Freeform 22"/>
            <p:cNvSpPr>
              <a:spLocks noEditPoints="1"/>
            </p:cNvSpPr>
            <p:nvPr/>
          </p:nvSpPr>
          <p:spPr bwMode="gray">
            <a:xfrm>
              <a:off x="5089" y="4041"/>
              <a:ext cx="82" cy="88"/>
            </a:xfrm>
            <a:custGeom>
              <a:avLst/>
              <a:gdLst>
                <a:gd name="T0" fmla="*/ 209 w 292"/>
                <a:gd name="T1" fmla="*/ 102 h 315"/>
                <a:gd name="T2" fmla="*/ 204 w 292"/>
                <a:gd name="T3" fmla="*/ 128 h 315"/>
                <a:gd name="T4" fmla="*/ 103 w 292"/>
                <a:gd name="T5" fmla="*/ 128 h 315"/>
                <a:gd name="T6" fmla="*/ 165 w 292"/>
                <a:gd name="T7" fmla="*/ 69 h 315"/>
                <a:gd name="T8" fmla="*/ 209 w 292"/>
                <a:gd name="T9" fmla="*/ 102 h 315"/>
                <a:gd name="T10" fmla="*/ 292 w 292"/>
                <a:gd name="T11" fmla="*/ 102 h 315"/>
                <a:gd name="T12" fmla="*/ 176 w 292"/>
                <a:gd name="T13" fmla="*/ 0 h 315"/>
                <a:gd name="T14" fmla="*/ 0 w 292"/>
                <a:gd name="T15" fmla="*/ 186 h 315"/>
                <a:gd name="T16" fmla="*/ 129 w 292"/>
                <a:gd name="T17" fmla="*/ 315 h 315"/>
                <a:gd name="T18" fmla="*/ 259 w 292"/>
                <a:gd name="T19" fmla="*/ 280 h 315"/>
                <a:gd name="T20" fmla="*/ 237 w 292"/>
                <a:gd name="T21" fmla="*/ 220 h 315"/>
                <a:gd name="T22" fmla="*/ 154 w 292"/>
                <a:gd name="T23" fmla="*/ 240 h 315"/>
                <a:gd name="T24" fmla="*/ 94 w 292"/>
                <a:gd name="T25" fmla="*/ 183 h 315"/>
                <a:gd name="T26" fmla="*/ 277 w 292"/>
                <a:gd name="T27" fmla="*/ 183 h 315"/>
                <a:gd name="T28" fmla="*/ 292 w 292"/>
                <a:gd name="T29" fmla="*/ 102 h 3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2"/>
                <a:gd name="T46" fmla="*/ 0 h 315"/>
                <a:gd name="T47" fmla="*/ 292 w 292"/>
                <a:gd name="T48" fmla="*/ 315 h 3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2" h="315">
                  <a:moveTo>
                    <a:pt x="209" y="102"/>
                  </a:moveTo>
                  <a:cubicBezTo>
                    <a:pt x="208" y="107"/>
                    <a:pt x="208" y="111"/>
                    <a:pt x="204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14" y="87"/>
                    <a:pt x="136" y="68"/>
                    <a:pt x="165" y="69"/>
                  </a:cubicBezTo>
                  <a:cubicBezTo>
                    <a:pt x="192" y="69"/>
                    <a:pt x="210" y="79"/>
                    <a:pt x="209" y="102"/>
                  </a:cubicBezTo>
                  <a:moveTo>
                    <a:pt x="292" y="102"/>
                  </a:moveTo>
                  <a:cubicBezTo>
                    <a:pt x="292" y="41"/>
                    <a:pt x="251" y="0"/>
                    <a:pt x="176" y="0"/>
                  </a:cubicBezTo>
                  <a:cubicBezTo>
                    <a:pt x="74" y="0"/>
                    <a:pt x="0" y="83"/>
                    <a:pt x="0" y="186"/>
                  </a:cubicBezTo>
                  <a:cubicBezTo>
                    <a:pt x="0" y="257"/>
                    <a:pt x="44" y="315"/>
                    <a:pt x="129" y="315"/>
                  </a:cubicBezTo>
                  <a:cubicBezTo>
                    <a:pt x="177" y="315"/>
                    <a:pt x="217" y="302"/>
                    <a:pt x="259" y="280"/>
                  </a:cubicBezTo>
                  <a:cubicBezTo>
                    <a:pt x="237" y="220"/>
                    <a:pt x="237" y="220"/>
                    <a:pt x="237" y="220"/>
                  </a:cubicBezTo>
                  <a:cubicBezTo>
                    <a:pt x="206" y="234"/>
                    <a:pt x="183" y="240"/>
                    <a:pt x="154" y="240"/>
                  </a:cubicBezTo>
                  <a:cubicBezTo>
                    <a:pt x="120" y="240"/>
                    <a:pt x="91" y="222"/>
                    <a:pt x="94" y="183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7" y="153"/>
                    <a:pt x="292" y="125"/>
                    <a:pt x="292" y="102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5258" y="4003"/>
              <a:ext cx="94" cy="124"/>
            </a:xfrm>
            <a:custGeom>
              <a:avLst/>
              <a:gdLst>
                <a:gd name="T0" fmla="*/ 265 w 337"/>
                <a:gd name="T1" fmla="*/ 134 h 442"/>
                <a:gd name="T2" fmla="*/ 149 w 337"/>
                <a:gd name="T3" fmla="*/ 195 h 442"/>
                <a:gd name="T4" fmla="*/ 148 w 337"/>
                <a:gd name="T5" fmla="*/ 195 h 442"/>
                <a:gd name="T6" fmla="*/ 170 w 337"/>
                <a:gd name="T7" fmla="*/ 119 h 442"/>
                <a:gd name="T8" fmla="*/ 200 w 337"/>
                <a:gd name="T9" fmla="*/ 0 h 442"/>
                <a:gd name="T10" fmla="*/ 153 w 337"/>
                <a:gd name="T11" fmla="*/ 0 h 442"/>
                <a:gd name="T12" fmla="*/ 153 w 337"/>
                <a:gd name="T13" fmla="*/ 0 h 442"/>
                <a:gd name="T14" fmla="*/ 92 w 337"/>
                <a:gd name="T15" fmla="*/ 49 h 442"/>
                <a:gd name="T16" fmla="*/ 92 w 337"/>
                <a:gd name="T17" fmla="*/ 49 h 442"/>
                <a:gd name="T18" fmla="*/ 0 w 337"/>
                <a:gd name="T19" fmla="*/ 442 h 442"/>
                <a:gd name="T20" fmla="*/ 98 w 337"/>
                <a:gd name="T21" fmla="*/ 442 h 442"/>
                <a:gd name="T22" fmla="*/ 123 w 337"/>
                <a:gd name="T23" fmla="*/ 329 h 442"/>
                <a:gd name="T24" fmla="*/ 215 w 337"/>
                <a:gd name="T25" fmla="*/ 216 h 442"/>
                <a:gd name="T26" fmla="*/ 236 w 337"/>
                <a:gd name="T27" fmla="*/ 238 h 442"/>
                <a:gd name="T28" fmla="*/ 232 w 337"/>
                <a:gd name="T29" fmla="*/ 264 h 442"/>
                <a:gd name="T30" fmla="*/ 192 w 337"/>
                <a:gd name="T31" fmla="*/ 442 h 442"/>
                <a:gd name="T32" fmla="*/ 290 w 337"/>
                <a:gd name="T33" fmla="*/ 442 h 442"/>
                <a:gd name="T34" fmla="*/ 320 w 337"/>
                <a:gd name="T35" fmla="*/ 310 h 442"/>
                <a:gd name="T36" fmla="*/ 337 w 337"/>
                <a:gd name="T37" fmla="*/ 204 h 442"/>
                <a:gd name="T38" fmla="*/ 265 w 337"/>
                <a:gd name="T39" fmla="*/ 134 h 4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7"/>
                <a:gd name="T61" fmla="*/ 0 h 442"/>
                <a:gd name="T62" fmla="*/ 337 w 337"/>
                <a:gd name="T63" fmla="*/ 442 h 4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7" h="442">
                  <a:moveTo>
                    <a:pt x="265" y="134"/>
                  </a:moveTo>
                  <a:cubicBezTo>
                    <a:pt x="215" y="134"/>
                    <a:pt x="178" y="163"/>
                    <a:pt x="149" y="195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55" y="174"/>
                    <a:pt x="164" y="145"/>
                    <a:pt x="170" y="119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23" y="0"/>
                    <a:pt x="98" y="21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98" y="442"/>
                    <a:pt x="98" y="442"/>
                    <a:pt x="98" y="442"/>
                  </a:cubicBezTo>
                  <a:cubicBezTo>
                    <a:pt x="123" y="329"/>
                    <a:pt x="123" y="329"/>
                    <a:pt x="123" y="329"/>
                  </a:cubicBezTo>
                  <a:cubicBezTo>
                    <a:pt x="144" y="232"/>
                    <a:pt x="195" y="216"/>
                    <a:pt x="215" y="216"/>
                  </a:cubicBezTo>
                  <a:cubicBezTo>
                    <a:pt x="231" y="216"/>
                    <a:pt x="236" y="226"/>
                    <a:pt x="236" y="238"/>
                  </a:cubicBezTo>
                  <a:cubicBezTo>
                    <a:pt x="236" y="244"/>
                    <a:pt x="235" y="253"/>
                    <a:pt x="232" y="264"/>
                  </a:cubicBezTo>
                  <a:cubicBezTo>
                    <a:pt x="192" y="442"/>
                    <a:pt x="192" y="442"/>
                    <a:pt x="192" y="442"/>
                  </a:cubicBezTo>
                  <a:cubicBezTo>
                    <a:pt x="290" y="442"/>
                    <a:pt x="290" y="442"/>
                    <a:pt x="290" y="442"/>
                  </a:cubicBezTo>
                  <a:cubicBezTo>
                    <a:pt x="320" y="310"/>
                    <a:pt x="320" y="310"/>
                    <a:pt x="320" y="310"/>
                  </a:cubicBezTo>
                  <a:cubicBezTo>
                    <a:pt x="329" y="271"/>
                    <a:pt x="337" y="230"/>
                    <a:pt x="337" y="204"/>
                  </a:cubicBezTo>
                  <a:cubicBezTo>
                    <a:pt x="337" y="155"/>
                    <a:pt x="308" y="134"/>
                    <a:pt x="265" y="134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8" name="Freeform 24"/>
            <p:cNvSpPr>
              <a:spLocks noEditPoints="1"/>
            </p:cNvSpPr>
            <p:nvPr/>
          </p:nvSpPr>
          <p:spPr bwMode="gray">
            <a:xfrm>
              <a:off x="5497" y="4043"/>
              <a:ext cx="101" cy="118"/>
            </a:xfrm>
            <a:custGeom>
              <a:avLst/>
              <a:gdLst>
                <a:gd name="T0" fmla="*/ 207 w 363"/>
                <a:gd name="T1" fmla="*/ 0 h 423"/>
                <a:gd name="T2" fmla="*/ 94 w 363"/>
                <a:gd name="T3" fmla="*/ 0 h 423"/>
                <a:gd name="T4" fmla="*/ 0 w 363"/>
                <a:gd name="T5" fmla="*/ 423 h 423"/>
                <a:gd name="T6" fmla="*/ 97 w 363"/>
                <a:gd name="T7" fmla="*/ 423 h 423"/>
                <a:gd name="T8" fmla="*/ 124 w 363"/>
                <a:gd name="T9" fmla="*/ 302 h 423"/>
                <a:gd name="T10" fmla="*/ 184 w 363"/>
                <a:gd name="T11" fmla="*/ 302 h 423"/>
                <a:gd name="T12" fmla="*/ 363 w 363"/>
                <a:gd name="T13" fmla="*/ 131 h 423"/>
                <a:gd name="T14" fmla="*/ 207 w 363"/>
                <a:gd name="T15" fmla="*/ 0 h 423"/>
                <a:gd name="T16" fmla="*/ 261 w 363"/>
                <a:gd name="T17" fmla="*/ 147 h 423"/>
                <a:gd name="T18" fmla="*/ 175 w 363"/>
                <a:gd name="T19" fmla="*/ 235 h 423"/>
                <a:gd name="T20" fmla="*/ 138 w 363"/>
                <a:gd name="T21" fmla="*/ 235 h 423"/>
                <a:gd name="T22" fmla="*/ 174 w 363"/>
                <a:gd name="T23" fmla="*/ 68 h 423"/>
                <a:gd name="T24" fmla="*/ 197 w 363"/>
                <a:gd name="T25" fmla="*/ 69 h 423"/>
                <a:gd name="T26" fmla="*/ 261 w 363"/>
                <a:gd name="T27" fmla="*/ 147 h 4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23"/>
                <a:gd name="T44" fmla="*/ 363 w 363"/>
                <a:gd name="T45" fmla="*/ 423 h 4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23">
                  <a:moveTo>
                    <a:pt x="207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97" y="423"/>
                    <a:pt x="97" y="423"/>
                    <a:pt x="97" y="423"/>
                  </a:cubicBezTo>
                  <a:cubicBezTo>
                    <a:pt x="124" y="302"/>
                    <a:pt x="124" y="302"/>
                    <a:pt x="124" y="302"/>
                  </a:cubicBezTo>
                  <a:cubicBezTo>
                    <a:pt x="145" y="302"/>
                    <a:pt x="165" y="302"/>
                    <a:pt x="184" y="302"/>
                  </a:cubicBezTo>
                  <a:cubicBezTo>
                    <a:pt x="271" y="302"/>
                    <a:pt x="363" y="237"/>
                    <a:pt x="363" y="131"/>
                  </a:cubicBezTo>
                  <a:cubicBezTo>
                    <a:pt x="363" y="51"/>
                    <a:pt x="314" y="0"/>
                    <a:pt x="207" y="0"/>
                  </a:cubicBezTo>
                  <a:moveTo>
                    <a:pt x="261" y="147"/>
                  </a:moveTo>
                  <a:cubicBezTo>
                    <a:pt x="253" y="198"/>
                    <a:pt x="217" y="236"/>
                    <a:pt x="175" y="235"/>
                  </a:cubicBezTo>
                  <a:cubicBezTo>
                    <a:pt x="164" y="235"/>
                    <a:pt x="152" y="235"/>
                    <a:pt x="138" y="235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81" y="68"/>
                    <a:pt x="188" y="68"/>
                    <a:pt x="197" y="69"/>
                  </a:cubicBezTo>
                  <a:cubicBezTo>
                    <a:pt x="242" y="69"/>
                    <a:pt x="269" y="92"/>
                    <a:pt x="261" y="147"/>
                  </a:cubicBezTo>
                </a:path>
              </a:pathLst>
            </a:custGeom>
            <a:solidFill>
              <a:srgbClr val="0046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gray">
            <a:xfrm>
              <a:off x="4965" y="4172"/>
              <a:ext cx="613" cy="39"/>
            </a:xfrm>
            <a:custGeom>
              <a:avLst/>
              <a:gdLst>
                <a:gd name="T0" fmla="*/ 2186 w 2195"/>
                <a:gd name="T1" fmla="*/ 0 h 140"/>
                <a:gd name="T2" fmla="*/ 2185 w 2195"/>
                <a:gd name="T3" fmla="*/ 0 h 140"/>
                <a:gd name="T4" fmla="*/ 1725 w 2195"/>
                <a:gd name="T5" fmla="*/ 6 h 140"/>
                <a:gd name="T6" fmla="*/ 1194 w 2195"/>
                <a:gd name="T7" fmla="*/ 26 h 140"/>
                <a:gd name="T8" fmla="*/ 371 w 2195"/>
                <a:gd name="T9" fmla="*/ 86 h 140"/>
                <a:gd name="T10" fmla="*/ 141 w 2195"/>
                <a:gd name="T11" fmla="*/ 109 h 140"/>
                <a:gd name="T12" fmla="*/ 0 w 2195"/>
                <a:gd name="T13" fmla="*/ 135 h 140"/>
                <a:gd name="T14" fmla="*/ 60 w 2195"/>
                <a:gd name="T15" fmla="*/ 140 h 140"/>
                <a:gd name="T16" fmla="*/ 102 w 2195"/>
                <a:gd name="T17" fmla="*/ 140 h 140"/>
                <a:gd name="T18" fmla="*/ 1768 w 2195"/>
                <a:gd name="T19" fmla="*/ 140 h 140"/>
                <a:gd name="T20" fmla="*/ 2190 w 2195"/>
                <a:gd name="T21" fmla="*/ 17 h 140"/>
                <a:gd name="T22" fmla="*/ 2191 w 2195"/>
                <a:gd name="T23" fmla="*/ 16 h 140"/>
                <a:gd name="T24" fmla="*/ 2195 w 2195"/>
                <a:gd name="T25" fmla="*/ 9 h 140"/>
                <a:gd name="T26" fmla="*/ 2186 w 2195"/>
                <a:gd name="T27" fmla="*/ 0 h 1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5"/>
                <a:gd name="T43" fmla="*/ 0 h 140"/>
                <a:gd name="T44" fmla="*/ 2195 w 2195"/>
                <a:gd name="T45" fmla="*/ 140 h 1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5" h="140">
                  <a:moveTo>
                    <a:pt x="2186" y="0"/>
                  </a:moveTo>
                  <a:cubicBezTo>
                    <a:pt x="2185" y="0"/>
                    <a:pt x="2185" y="0"/>
                    <a:pt x="2185" y="0"/>
                  </a:cubicBezTo>
                  <a:cubicBezTo>
                    <a:pt x="2026" y="0"/>
                    <a:pt x="1883" y="2"/>
                    <a:pt x="1725" y="6"/>
                  </a:cubicBezTo>
                  <a:cubicBezTo>
                    <a:pt x="1547" y="10"/>
                    <a:pt x="1369" y="17"/>
                    <a:pt x="1194" y="26"/>
                  </a:cubicBezTo>
                  <a:cubicBezTo>
                    <a:pt x="916" y="40"/>
                    <a:pt x="642" y="60"/>
                    <a:pt x="371" y="86"/>
                  </a:cubicBezTo>
                  <a:cubicBezTo>
                    <a:pt x="289" y="93"/>
                    <a:pt x="141" y="109"/>
                    <a:pt x="141" y="109"/>
                  </a:cubicBezTo>
                  <a:cubicBezTo>
                    <a:pt x="53" y="120"/>
                    <a:pt x="0" y="130"/>
                    <a:pt x="0" y="135"/>
                  </a:cubicBezTo>
                  <a:cubicBezTo>
                    <a:pt x="1" y="139"/>
                    <a:pt x="22" y="139"/>
                    <a:pt x="60" y="140"/>
                  </a:cubicBezTo>
                  <a:cubicBezTo>
                    <a:pt x="72" y="140"/>
                    <a:pt x="86" y="140"/>
                    <a:pt x="102" y="140"/>
                  </a:cubicBezTo>
                  <a:cubicBezTo>
                    <a:pt x="105" y="140"/>
                    <a:pt x="1758" y="140"/>
                    <a:pt x="1768" y="140"/>
                  </a:cubicBezTo>
                  <a:cubicBezTo>
                    <a:pt x="1927" y="140"/>
                    <a:pt x="2069" y="93"/>
                    <a:pt x="2190" y="17"/>
                  </a:cubicBezTo>
                  <a:cubicBezTo>
                    <a:pt x="2190" y="17"/>
                    <a:pt x="2191" y="16"/>
                    <a:pt x="2191" y="16"/>
                  </a:cubicBezTo>
                  <a:cubicBezTo>
                    <a:pt x="2193" y="15"/>
                    <a:pt x="2195" y="12"/>
                    <a:pt x="2195" y="9"/>
                  </a:cubicBezTo>
                  <a:cubicBezTo>
                    <a:pt x="2195" y="4"/>
                    <a:pt x="2191" y="0"/>
                    <a:pt x="2186" y="0"/>
                  </a:cubicBezTo>
                </a:path>
              </a:pathLst>
            </a:custGeom>
            <a:solidFill>
              <a:srgbClr val="E0003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6" name="Espace réservé du numéro de diapositive 5"/>
          <p:cNvSpPr>
            <a:spLocks/>
          </p:cNvSpPr>
          <p:nvPr/>
        </p:nvSpPr>
        <p:spPr bwMode="gray">
          <a:xfrm>
            <a:off x="0" y="6497638"/>
            <a:ext cx="4508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defRPr sz="8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A023E4A-0A76-4328-8A6C-7130AE7E2547}" type="slidenum">
              <a:rPr lang="en-US" smtClean="0">
                <a:latin typeface="Arial" charset="0"/>
                <a:cs typeface="Arial" charset="0"/>
              </a:rPr>
              <a:pPr>
                <a:defRPr/>
              </a:pPr>
              <a:t>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Espace réservé du pied de page 4"/>
          <p:cNvSpPr>
            <a:spLocks/>
          </p:cNvSpPr>
          <p:nvPr/>
        </p:nvSpPr>
        <p:spPr bwMode="gray">
          <a:xfrm>
            <a:off x="419100" y="6497638"/>
            <a:ext cx="289560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">
                <a:solidFill>
                  <a:srgbClr val="898989"/>
                </a:solidFill>
              </a:rPr>
              <a:t>Footer can be customized</a:t>
            </a:r>
          </a:p>
        </p:txBody>
      </p:sp>
    </p:spTree>
    <p:extLst>
      <p:ext uri="{BB962C8B-B14F-4D97-AF65-F5344CB8AC3E}">
        <p14:creationId xmlns:p14="http://schemas.microsoft.com/office/powerpoint/2010/main" val="2173522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dirty="0" smtClean="0"/>
              <a:t>Intrinsic </a:t>
            </a:r>
            <a:r>
              <a:rPr lang="en-US" sz="2800" dirty="0"/>
              <a:t>IT Risk Management </a:t>
            </a:r>
            <a:r>
              <a:rPr lang="en-US" sz="2800" dirty="0" smtClean="0"/>
              <a:t>Tool</a:t>
            </a:r>
            <a:endParaRPr lang="en-US" sz="1800" i="1" dirty="0" smtClean="0">
              <a:latin typeface="Arial" pitchFamily="34" charset="0"/>
            </a:endParaRPr>
          </a:p>
        </p:txBody>
      </p:sp>
      <p:sp>
        <p:nvSpPr>
          <p:cNvPr id="73754" name="Rectangle 19"/>
          <p:cNvSpPr>
            <a:spLocks/>
          </p:cNvSpPr>
          <p:nvPr/>
        </p:nvSpPr>
        <p:spPr bwMode="gray">
          <a:xfrm>
            <a:off x="655092" y="1096028"/>
            <a:ext cx="8095207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55600" lvl="2" eaLnBrk="0" hangingPunct="0">
              <a:spcBef>
                <a:spcPct val="50000"/>
              </a:spcBef>
              <a:buClr>
                <a:srgbClr val="0046AD"/>
              </a:buClr>
            </a:pPr>
            <a:r>
              <a:rPr lang="en-US" sz="1400" b="1" dirty="0" smtClean="0">
                <a:solidFill>
                  <a:srgbClr val="000000"/>
                </a:solidFill>
              </a:rPr>
              <a:t>Intrinsic IT Risk Assessment:</a:t>
            </a:r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Based on an Excel file</a:t>
            </a:r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Assessment Period: </a:t>
            </a:r>
          </a:p>
          <a:p>
            <a:pPr marL="1555750" lvl="4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fr-FR" sz="1400" dirty="0" smtClean="0"/>
              <a:t>Permanent: </a:t>
            </a:r>
            <a:r>
              <a:rPr lang="fr-FR" sz="1400" dirty="0" err="1" smtClean="0"/>
              <a:t>What</a:t>
            </a:r>
            <a:r>
              <a:rPr lang="fr-FR" sz="1400" dirty="0" smtClean="0"/>
              <a:t> are permanent </a:t>
            </a:r>
            <a:r>
              <a:rPr lang="fr-FR" sz="1400" dirty="0" err="1" smtClean="0"/>
              <a:t>risks</a:t>
            </a:r>
            <a:r>
              <a:rPr lang="fr-FR" sz="1400" dirty="0" smtClean="0"/>
              <a:t> to </a:t>
            </a:r>
            <a:r>
              <a:rPr lang="fr-FR" sz="1400" dirty="0" err="1" smtClean="0"/>
              <a:t>prevent</a:t>
            </a:r>
            <a:r>
              <a:rPr lang="fr-FR" sz="1400" dirty="0" smtClean="0"/>
              <a:t> the </a:t>
            </a:r>
            <a:r>
              <a:rPr lang="fr-FR" sz="1400" dirty="0" err="1" smtClean="0"/>
              <a:t>delivery</a:t>
            </a:r>
            <a:r>
              <a:rPr lang="fr-FR" sz="1400" dirty="0" smtClean="0"/>
              <a:t> of IT services</a:t>
            </a:r>
            <a:r>
              <a:rPr lang="en-US" sz="1400" dirty="0" smtClean="0"/>
              <a:t>?</a:t>
            </a:r>
            <a:r>
              <a:rPr lang="fr-FR" sz="1400" dirty="0" smtClean="0"/>
              <a:t>.</a:t>
            </a:r>
            <a:endParaRPr lang="en-US" sz="1400" dirty="0" smtClean="0"/>
          </a:p>
          <a:p>
            <a:pPr marL="1098550" lvl="3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4</a:t>
            </a:r>
            <a:r>
              <a:rPr lang="en-US" sz="1400" dirty="0" smtClean="0"/>
              <a:t> Sheets:</a:t>
            </a:r>
          </a:p>
          <a:p>
            <a:pPr marL="1555750" lvl="4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46AD"/>
                </a:solidFill>
              </a:rPr>
              <a:t>Intrinsic IT Risk Presentation</a:t>
            </a:r>
            <a:r>
              <a:rPr lang="en-US" sz="1400" dirty="0" smtClean="0"/>
              <a:t>: to present the tools and assessment referential</a:t>
            </a:r>
            <a:endParaRPr lang="en-US" sz="1400" b="1" dirty="0" smtClean="0">
              <a:solidFill>
                <a:srgbClr val="0046AD"/>
              </a:solidFill>
            </a:endParaRPr>
          </a:p>
          <a:p>
            <a:pPr marL="1555750" lvl="4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46AD"/>
                </a:solidFill>
              </a:rPr>
              <a:t>Risk Assessment</a:t>
            </a:r>
            <a:r>
              <a:rPr lang="en-US" sz="1400" dirty="0" smtClean="0"/>
              <a:t>: </a:t>
            </a:r>
            <a:r>
              <a:rPr lang="en-US" sz="1400" dirty="0"/>
              <a:t>to </a:t>
            </a:r>
            <a:r>
              <a:rPr lang="en-US" sz="1400" dirty="0" smtClean="0"/>
              <a:t>assess the criticality of IT risks (From Deloitte IT risk catalog, based on severity and probability)</a:t>
            </a:r>
          </a:p>
          <a:p>
            <a:pPr marL="1555750" lvl="4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46AD"/>
                </a:solidFill>
              </a:rPr>
              <a:t>Mapping</a:t>
            </a:r>
            <a:r>
              <a:rPr lang="en-US" sz="1400" dirty="0" smtClean="0"/>
              <a:t>: </a:t>
            </a:r>
            <a:r>
              <a:rPr lang="en-US" sz="1400" dirty="0"/>
              <a:t>to </a:t>
            </a:r>
            <a:r>
              <a:rPr lang="en-US" sz="1400" dirty="0" smtClean="0"/>
              <a:t>present the cartography of assessed IT risks</a:t>
            </a:r>
            <a:endParaRPr lang="en-US" sz="1400" dirty="0"/>
          </a:p>
          <a:p>
            <a:pPr marL="1555750" lvl="4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46AD"/>
                </a:solidFill>
              </a:rPr>
              <a:t>Risk Criticality Matrix</a:t>
            </a:r>
            <a:r>
              <a:rPr lang="en-US" sz="1400" dirty="0" smtClean="0"/>
              <a:t>: GOPS 18001 Assessment referential 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807789"/>
            <a:ext cx="55626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316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6C0817A0-FC01-4098-B726-6756FDA1E6D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373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000" dirty="0"/>
              <a:t>Extrinsic IT Risk Management Tool: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Risk Assessment</a:t>
            </a:r>
            <a:endParaRPr lang="en-US" sz="1800" i="1" dirty="0" smtClean="0">
              <a:latin typeface="Arial" pitchFamily="34" charset="0"/>
            </a:endParaRPr>
          </a:p>
        </p:txBody>
      </p:sp>
      <p:sp>
        <p:nvSpPr>
          <p:cNvPr id="73754" name="Rectangle 19"/>
          <p:cNvSpPr>
            <a:spLocks/>
          </p:cNvSpPr>
          <p:nvPr/>
        </p:nvSpPr>
        <p:spPr bwMode="gray">
          <a:xfrm>
            <a:off x="655093" y="1096028"/>
            <a:ext cx="6479354" cy="3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812800" lvl="2" indent="-457200" eaLnBrk="0" hangingPunct="0">
              <a:spcBef>
                <a:spcPct val="50000"/>
              </a:spcBef>
              <a:buClr>
                <a:srgbClr val="0046AD"/>
              </a:buClr>
              <a:buFont typeface="+mj-lt"/>
              <a:buAutoNum type="arabicPeriod" startAt="4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1270000" lvl="3" indent="-457200" eaLnBrk="0" hangingPunct="0">
              <a:spcBef>
                <a:spcPct val="50000"/>
              </a:spcBef>
              <a:buClr>
                <a:srgbClr val="0046AD"/>
              </a:buClr>
              <a:buFont typeface="Arial" pitchFamily="34" charset="0"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2" y="1096028"/>
            <a:ext cx="8533758" cy="2998694"/>
          </a:xfrm>
          <a:prstGeom prst="rect">
            <a:avLst/>
          </a:prstGeom>
        </p:spPr>
      </p:pic>
      <p:sp>
        <p:nvSpPr>
          <p:cNvPr id="6" name="Rectangle 19"/>
          <p:cNvSpPr>
            <a:spLocks/>
          </p:cNvSpPr>
          <p:nvPr/>
        </p:nvSpPr>
        <p:spPr bwMode="gray">
          <a:xfrm>
            <a:off x="1133475" y="2625115"/>
            <a:ext cx="7335318" cy="2377283"/>
          </a:xfrm>
          <a:prstGeom prst="rect">
            <a:avLst/>
          </a:prstGeom>
          <a:solidFill>
            <a:schemeClr val="bg1"/>
          </a:solidFill>
          <a:ln w="9525">
            <a:solidFill>
              <a:srgbClr val="0046AD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355600" lvl="2" eaLnBrk="0" hangingPunct="0">
              <a:spcBef>
                <a:spcPct val="50000"/>
              </a:spcBef>
              <a:buClr>
                <a:srgbClr val="0046AD"/>
              </a:buClr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355600" lvl="2" eaLnBrk="0" hangingPunct="0">
              <a:spcBef>
                <a:spcPct val="50000"/>
              </a:spcBef>
              <a:buClr>
                <a:srgbClr val="0046AD"/>
              </a:buClr>
            </a:pPr>
            <a:r>
              <a:rPr lang="en-US" sz="1400" b="1" dirty="0" smtClean="0">
                <a:solidFill>
                  <a:srgbClr val="000000"/>
                </a:solidFill>
              </a:rPr>
              <a:t>From the Deloitte IT Risk catalog, for each IT risk: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fr-FR" sz="1400" b="1" dirty="0" err="1" smtClean="0">
                <a:solidFill>
                  <a:srgbClr val="000000"/>
                </a:solidFill>
              </a:rPr>
              <a:t>Category</a:t>
            </a:r>
            <a:r>
              <a:rPr lang="fr-FR" sz="1400" b="1" dirty="0" smtClean="0">
                <a:solidFill>
                  <a:srgbClr val="000000"/>
                </a:solidFill>
              </a:rPr>
              <a:t> and </a:t>
            </a:r>
            <a:r>
              <a:rPr lang="fr-FR" sz="1400" b="1" dirty="0" err="1" smtClean="0">
                <a:solidFill>
                  <a:srgbClr val="000000"/>
                </a:solidFill>
              </a:rPr>
              <a:t>sub-category</a:t>
            </a:r>
            <a:r>
              <a:rPr lang="fr-FR" sz="1400" b="1" dirty="0" smtClean="0">
                <a:solidFill>
                  <a:srgbClr val="000000"/>
                </a:solidFill>
              </a:rPr>
              <a:t> of the </a:t>
            </a:r>
            <a:r>
              <a:rPr lang="fr-FR" sz="1400" b="1" dirty="0" err="1" smtClean="0">
                <a:solidFill>
                  <a:srgbClr val="000000"/>
                </a:solidFill>
              </a:rPr>
              <a:t>risk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Description of the risk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Main consequences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Severity assessment</a:t>
            </a: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Probability that the risk happens.</a:t>
            </a:r>
          </a:p>
          <a:p>
            <a:pPr marL="355600" lvl="2" eaLnBrk="0" hangingPunct="0">
              <a:spcBef>
                <a:spcPct val="50000"/>
              </a:spcBef>
              <a:buClr>
                <a:srgbClr val="0046AD"/>
              </a:buClr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641350" lvl="2" indent="-285750" eaLnBrk="0" hangingPunct="0">
              <a:spcBef>
                <a:spcPct val="50000"/>
              </a:spcBef>
              <a:buClr>
                <a:srgbClr val="0046AD"/>
              </a:buClr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44979" y="5123749"/>
            <a:ext cx="8678078" cy="1631951"/>
            <a:chOff x="714" y="3055"/>
            <a:chExt cx="4798" cy="1028"/>
          </a:xfrm>
        </p:grpSpPr>
        <p:sp>
          <p:nvSpPr>
            <p:cNvPr id="9" name="AutoShape 5"/>
            <p:cNvSpPr>
              <a:spLocks/>
            </p:cNvSpPr>
            <p:nvPr/>
          </p:nvSpPr>
          <p:spPr bwMode="gray">
            <a:xfrm>
              <a:off x="714" y="3207"/>
              <a:ext cx="90" cy="713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rgbClr val="0046A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gray">
            <a:xfrm>
              <a:off x="804" y="3055"/>
              <a:ext cx="4708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 smtClean="0">
                  <a:solidFill>
                    <a:srgbClr val="0046AD"/>
                  </a:solidFill>
                  <a:cs typeface="+mn-ea"/>
                </a:rPr>
                <a:t>These assessed IT risks are the basis of the TECHNIP IT part of the Internal Control.</a:t>
              </a:r>
            </a:p>
            <a:p>
              <a:pPr marL="742950" lvl="1" indent="-28575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fr-FR" sz="1400" b="1" dirty="0" err="1" smtClean="0">
                  <a:solidFill>
                    <a:srgbClr val="0046AD"/>
                  </a:solidFill>
                  <a:cs typeface="+mn-ea"/>
                </a:rPr>
                <a:t>Definition</a:t>
              </a:r>
              <a:r>
                <a:rPr lang="fr-FR" sz="1400" b="1" dirty="0" smtClean="0">
                  <a:solidFill>
                    <a:srgbClr val="0046AD"/>
                  </a:solidFill>
                  <a:cs typeface="+mn-ea"/>
                </a:rPr>
                <a:t> of the </a:t>
              </a:r>
              <a:r>
                <a:rPr lang="fr-FR" sz="1400" b="1" dirty="0" err="1" smtClean="0">
                  <a:solidFill>
                    <a:srgbClr val="0046AD"/>
                  </a:solidFill>
                  <a:cs typeface="+mn-ea"/>
                </a:rPr>
                <a:t>Risk</a:t>
              </a:r>
              <a:r>
                <a:rPr lang="fr-FR" sz="1400" b="1" dirty="0" smtClean="0">
                  <a:solidFill>
                    <a:srgbClr val="0046AD"/>
                  </a:solidFill>
                  <a:cs typeface="+mn-ea"/>
                </a:rPr>
                <a:t>/Control Matrix</a:t>
              </a:r>
            </a:p>
            <a:p>
              <a:pPr marL="742950" lvl="1" indent="-28575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fr-FR" sz="1400" b="1" dirty="0" smtClean="0">
                  <a:solidFill>
                    <a:srgbClr val="0046AD"/>
                  </a:solidFill>
                  <a:cs typeface="+mn-ea"/>
                </a:rPr>
                <a:t>Design of </a:t>
              </a:r>
              <a:r>
                <a:rPr lang="fr-FR" sz="1400" b="1" dirty="0" err="1" smtClean="0">
                  <a:solidFill>
                    <a:srgbClr val="0046AD"/>
                  </a:solidFill>
                  <a:cs typeface="+mn-ea"/>
                </a:rPr>
                <a:t>Controls</a:t>
              </a:r>
              <a:endParaRPr lang="fr-FR" sz="1400" b="1" dirty="0">
                <a:solidFill>
                  <a:srgbClr val="0046AD"/>
                </a:solidFill>
                <a:cs typeface="+mn-ea"/>
              </a:endParaRPr>
            </a:p>
            <a:p>
              <a:pPr marL="742950" lvl="1" indent="-28575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fr-FR" sz="1400" b="1" dirty="0" smtClean="0">
                  <a:solidFill>
                    <a:srgbClr val="0046AD"/>
                  </a:solidFill>
                  <a:cs typeface="+mn-ea"/>
                </a:rPr>
                <a:t>Tests,</a:t>
              </a:r>
            </a:p>
            <a:p>
              <a:pPr marL="742950" lvl="1" indent="-28575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fr-FR" sz="1400" b="1" dirty="0" smtClean="0">
                  <a:solidFill>
                    <a:srgbClr val="0046AD"/>
                  </a:solidFill>
                  <a:cs typeface="+mn-ea"/>
                </a:rPr>
                <a:t>Action Plan</a:t>
              </a:r>
              <a:endParaRPr lang="en-US" sz="1400" b="1" dirty="0" smtClean="0">
                <a:solidFill>
                  <a:srgbClr val="0046AD"/>
                </a:solidFill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494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template UK">
  <a:themeElements>
    <a:clrScheme name="Technip">
      <a:dk1>
        <a:srgbClr val="000000"/>
      </a:dk1>
      <a:lt1>
        <a:srgbClr val="FFFFFF"/>
      </a:lt1>
      <a:dk2>
        <a:srgbClr val="E00034"/>
      </a:dk2>
      <a:lt2>
        <a:srgbClr val="5E6A71"/>
      </a:lt2>
      <a:accent1>
        <a:srgbClr val="981E32"/>
      </a:accent1>
      <a:accent2>
        <a:srgbClr val="E98300"/>
      </a:accent2>
      <a:accent3>
        <a:srgbClr val="7AB800"/>
      </a:accent3>
      <a:accent4>
        <a:srgbClr val="00ADD0"/>
      </a:accent4>
      <a:accent5>
        <a:srgbClr val="0A2F85"/>
      </a:accent5>
      <a:accent6>
        <a:srgbClr val="A59D95"/>
      </a:accent6>
      <a:hlink>
        <a:srgbClr val="0046AD"/>
      </a:hlink>
      <a:folHlink>
        <a:srgbClr val="E0DED8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abarit_PPT 1">
        <a:dk1>
          <a:srgbClr val="000000"/>
        </a:dk1>
        <a:lt1>
          <a:srgbClr val="FFFFFF"/>
        </a:lt1>
        <a:dk2>
          <a:srgbClr val="A59D95"/>
        </a:dk2>
        <a:lt2>
          <a:srgbClr val="981E32"/>
        </a:lt2>
        <a:accent1>
          <a:srgbClr val="E98300"/>
        </a:accent1>
        <a:accent2>
          <a:srgbClr val="7AB800"/>
        </a:accent2>
        <a:accent3>
          <a:srgbClr val="FFFFFF"/>
        </a:accent3>
        <a:accent4>
          <a:srgbClr val="000000"/>
        </a:accent4>
        <a:accent5>
          <a:srgbClr val="F2C1AA"/>
        </a:accent5>
        <a:accent6>
          <a:srgbClr val="6EA600"/>
        </a:accent6>
        <a:hlink>
          <a:srgbClr val="00ADD0"/>
        </a:hlink>
        <a:folHlink>
          <a:srgbClr val="004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Gabarit_PPT 1">
      <a:dk1>
        <a:srgbClr val="000000"/>
      </a:dk1>
      <a:lt1>
        <a:srgbClr val="FFFFFF"/>
      </a:lt1>
      <a:dk2>
        <a:srgbClr val="E98300"/>
      </a:dk2>
      <a:lt2>
        <a:srgbClr val="981E32"/>
      </a:lt2>
      <a:accent1>
        <a:srgbClr val="7AB800"/>
      </a:accent1>
      <a:accent2>
        <a:srgbClr val="00ADD0"/>
      </a:accent2>
      <a:accent3>
        <a:srgbClr val="FFFFFF"/>
      </a:accent3>
      <a:accent4>
        <a:srgbClr val="000000"/>
      </a:accent4>
      <a:accent5>
        <a:srgbClr val="BED8AA"/>
      </a:accent5>
      <a:accent6>
        <a:srgbClr val="009CBC"/>
      </a:accent6>
      <a:hlink>
        <a:srgbClr val="0A2F85"/>
      </a:hlink>
      <a:folHlink>
        <a:srgbClr val="A59D95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abarit_PPT 1">
        <a:dk1>
          <a:srgbClr val="000000"/>
        </a:dk1>
        <a:lt1>
          <a:srgbClr val="FFFFFF"/>
        </a:lt1>
        <a:dk2>
          <a:srgbClr val="E98300"/>
        </a:dk2>
        <a:lt2>
          <a:srgbClr val="981E32"/>
        </a:lt2>
        <a:accent1>
          <a:srgbClr val="7AB800"/>
        </a:accent1>
        <a:accent2>
          <a:srgbClr val="00ADD0"/>
        </a:accent2>
        <a:accent3>
          <a:srgbClr val="FFFFFF"/>
        </a:accent3>
        <a:accent4>
          <a:srgbClr val="000000"/>
        </a:accent4>
        <a:accent5>
          <a:srgbClr val="BED8AA"/>
        </a:accent5>
        <a:accent6>
          <a:srgbClr val="009CBC"/>
        </a:accent6>
        <a:hlink>
          <a:srgbClr val="0A2F85"/>
        </a:hlink>
        <a:folHlink>
          <a:srgbClr val="A59D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61E6A81A82914F8DFA64B5B8B5282C" ma:contentTypeVersion="0" ma:contentTypeDescription="Create a new document." ma:contentTypeScope="" ma:versionID="a6fbe974ee88a4e5424178f4566fe14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4dac066af678bf5bc09e711850124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1BE8E02-4961-4284-AAF3-8EFACF2835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D72B0C-386E-403F-BCB0-8911EFE0AB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6D5BBE-E047-443F-832A-42C2195DA55F}">
  <ds:schemaRefs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UK</Template>
  <TotalTime>0</TotalTime>
  <Words>2258</Words>
  <Application>Microsoft Office PowerPoint</Application>
  <PresentationFormat>On-screen Show (4:3)</PresentationFormat>
  <Paragraphs>989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Bernard MT Condensed</vt:lpstr>
      <vt:lpstr>Calibri</vt:lpstr>
      <vt:lpstr>Times New Roman</vt:lpstr>
      <vt:lpstr>Wingdings</vt:lpstr>
      <vt:lpstr>Powerpoint template UK</vt:lpstr>
      <vt:lpstr>blank</vt:lpstr>
      <vt:lpstr>Worksheet</vt:lpstr>
      <vt:lpstr>PowerPoint Presentation</vt:lpstr>
      <vt:lpstr>IT Risk Management</vt:lpstr>
      <vt:lpstr>PowerPoint Presentation</vt:lpstr>
      <vt:lpstr>IT Risk Management</vt:lpstr>
      <vt:lpstr>IT Risk Management</vt:lpstr>
      <vt:lpstr>IT Risk Management</vt:lpstr>
      <vt:lpstr>PowerPoint Presentation</vt:lpstr>
      <vt:lpstr>Intrinsic IT Risk Management Tool</vt:lpstr>
      <vt:lpstr>Extrinsic IT Risk Management Tool: IT Risk Assessment</vt:lpstr>
      <vt:lpstr>Extrinsic IT Risk Management Tool: IT Risk Mapping</vt:lpstr>
      <vt:lpstr>PowerPoint Presentation</vt:lpstr>
      <vt:lpstr>Extrinsic IT Risk Management Tool</vt:lpstr>
      <vt:lpstr>IT Risk Management Tools: IT Risk Questionnaire</vt:lpstr>
      <vt:lpstr>IT Risk Management Tools: IT Major Risk Assessment</vt:lpstr>
      <vt:lpstr>PowerPoint Presentation</vt:lpstr>
      <vt:lpstr>IT Risk Management Methodology           (based on ISO 27005)</vt:lpstr>
      <vt:lpstr>IT Risk Management Methodology           (based on ISO 27005)</vt:lpstr>
      <vt:lpstr>PowerPoint Presentation</vt:lpstr>
      <vt:lpstr>IT Risk Organizational Process</vt:lpstr>
      <vt:lpstr>IT Risk : Roles &amp; Responsibilities </vt:lpstr>
      <vt:lpstr>IT Risk : RACI Matrix key actors</vt:lpstr>
      <vt:lpstr>IT Risk Client Management &amp;  Local Services RACI</vt:lpstr>
      <vt:lpstr>IT Risk Opportunity Phase RACI   IT Business Projects</vt:lpstr>
      <vt:lpstr>IT Risk Opportunity Phase RACI IT Technical Projects</vt:lpstr>
      <vt:lpstr>IT Risk Design Phase RACI    IT Business Systems</vt:lpstr>
      <vt:lpstr>IT Risk Design Phase RACI   IT Technology Systems</vt:lpstr>
      <vt:lpstr>IT Risk Operation Phase RACI</vt:lpstr>
      <vt:lpstr>Global IT Risk RACI  </vt:lpstr>
      <vt:lpstr>PowerPoint Presentation</vt:lpstr>
    </vt:vector>
  </TitlesOfParts>
  <Company>Technip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Technip</dc:creator>
  <cp:lastModifiedBy>Thierry Chamfrault</cp:lastModifiedBy>
  <cp:revision>245</cp:revision>
  <cp:lastPrinted>2015-04-15T14:22:00Z</cp:lastPrinted>
  <dcterms:created xsi:type="dcterms:W3CDTF">2014-02-03T12:30:31Z</dcterms:created>
  <dcterms:modified xsi:type="dcterms:W3CDTF">2015-12-07T10:24:12Z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0x010100DC61E6A81A82914F8DFA64B5B8B5282C</vt:lpwstr>
  </property>
  <property fmtid="{D5CDD505-2E9C-101B-9397-08002B2CF9AE}" pid="3" name="IsMyDocuments">
    <vt:bool>true</vt:bool>
  </property>
</Properties>
</file>