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75" r:id="rId3"/>
    <p:sldId id="276" r:id="rId4"/>
    <p:sldId id="274" r:id="rId5"/>
    <p:sldId id="280" r:id="rId6"/>
    <p:sldId id="277" r:id="rId7"/>
    <p:sldId id="278" r:id="rId8"/>
    <p:sldId id="279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1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0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2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7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8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42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et.ie/climate/available-data/monthly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piscope.eu/fileadmin/tabula/public/docs/brochure/IE_TABULA_TypologyBrochure_EnergyAction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o.ie/en/releasesandpublications/ep/p-dber/domesticbuildingenergyratingsquarter1202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Immagine 7" descr="Immagine che contiene edificio, resort&#10;&#10;Descrizione generata automaticamente">
            <a:extLst>
              <a:ext uri="{FF2B5EF4-FFF2-40B4-BE49-F238E27FC236}">
                <a16:creationId xmlns:a16="http://schemas.microsoft.com/office/drawing/2014/main" id="{C5D86CB0-DB5D-03DE-09BA-A3BA19ED3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1" r="2062" b="-1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D203940-20C6-603E-7FF4-F7CF14426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02828"/>
            <a:ext cx="7521633" cy="1764256"/>
          </a:xfrm>
        </p:spPr>
        <p:txBody>
          <a:bodyPr anchor="b">
            <a:normAutofit/>
          </a:bodyPr>
          <a:lstStyle/>
          <a:p>
            <a:r>
              <a:rPr lang="it-IT" sz="4000" dirty="0"/>
              <a:t>Energy </a:t>
            </a:r>
            <a:r>
              <a:rPr lang="ga-IE" sz="4000" dirty="0"/>
              <a:t>Efficiency</a:t>
            </a:r>
            <a:r>
              <a:rPr lang="it-IT" sz="4000" dirty="0"/>
              <a:t>:</a:t>
            </a:r>
            <a:br>
              <a:rPr lang="it-IT" sz="4000" dirty="0"/>
            </a:br>
            <a:r>
              <a:rPr lang="it-IT" sz="4000" dirty="0"/>
              <a:t>Buildings Retrofit</a:t>
            </a:r>
            <a:endParaRPr lang="en-IE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E1E1AF-ECA7-F4FB-4359-86206D83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905949"/>
            <a:ext cx="7732059" cy="613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E" sz="1200" dirty="0">
                <a:solidFill>
                  <a:srgbClr val="FFFFFF"/>
                </a:solidFill>
              </a:rPr>
              <a:t>Maynooth</a:t>
            </a:r>
            <a:r>
              <a:rPr lang="it-IT" sz="1200" dirty="0">
                <a:solidFill>
                  <a:srgbClr val="FFFFFF"/>
                </a:solidFill>
              </a:rPr>
              <a:t> University</a:t>
            </a:r>
          </a:p>
          <a:p>
            <a:pPr>
              <a:lnSpc>
                <a:spcPct val="110000"/>
              </a:lnSpc>
            </a:pPr>
            <a:r>
              <a:rPr lang="en-ID" sz="1200" dirty="0">
                <a:solidFill>
                  <a:srgbClr val="FFFFFF"/>
                </a:solidFill>
              </a:rPr>
              <a:t>Trainee</a:t>
            </a:r>
            <a:r>
              <a:rPr lang="it-IT" sz="1200" dirty="0">
                <a:solidFill>
                  <a:srgbClr val="FFFFFF"/>
                </a:solidFill>
              </a:rPr>
              <a:t>: Pietro Luigi Desole</a:t>
            </a:r>
          </a:p>
        </p:txBody>
      </p:sp>
    </p:spTree>
    <p:extLst>
      <p:ext uri="{BB962C8B-B14F-4D97-AF65-F5344CB8AC3E}">
        <p14:creationId xmlns:p14="http://schemas.microsoft.com/office/powerpoint/2010/main" val="25579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825E-DBF7-AB63-A3A0-429E8354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63" y="281149"/>
            <a:ext cx="9493249" cy="1577975"/>
          </a:xfrm>
        </p:spPr>
        <p:txBody>
          <a:bodyPr/>
          <a:lstStyle/>
          <a:p>
            <a:r>
              <a:rPr lang="en-IE" dirty="0"/>
              <a:t>City Climate: Heating Degree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AEA0-26D0-56A7-547B-3A405C9E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3372" y="2374015"/>
            <a:ext cx="2604148" cy="4006568"/>
          </a:xfrm>
        </p:spPr>
        <p:txBody>
          <a:bodyPr/>
          <a:lstStyle/>
          <a:p>
            <a:pPr marL="0" indent="0" algn="ctr">
              <a:buNone/>
            </a:pP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: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IEA, </a:t>
            </a:r>
            <a:r>
              <a:rPr lang="en-IE" sz="1800" i="1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Heating degree days in Ireland, 2000-2020</a:t>
            </a:r>
            <a:r>
              <a:rPr lang="en-IE" sz="18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IEA, Paris https://www.iea.org/data-and-statistics/charts/heating-degree-days-in-ireland-2000-2020, IEA. Licence: CC BY 4.0 (HDD Ireland)</a:t>
            </a:r>
            <a:endParaRPr lang="en-IE" sz="1800" dirty="0">
              <a:solidFill>
                <a:schemeClr val="bg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33196-C9D3-7341-F19C-7F77BAA2FBA6}"/>
              </a:ext>
            </a:extLst>
          </p:cNvPr>
          <p:cNvSpPr/>
          <p:nvPr/>
        </p:nvSpPr>
        <p:spPr>
          <a:xfrm>
            <a:off x="833269" y="2182112"/>
            <a:ext cx="7797547" cy="393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BEF47-FD49-44AA-5C65-16E371ED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96" y="2256757"/>
            <a:ext cx="7687136" cy="37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9D73-8236-1790-2CE5-7863F975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City Climate:</a:t>
            </a:r>
            <a:br>
              <a:rPr lang="en-IE" dirty="0"/>
            </a:br>
            <a:r>
              <a:rPr lang="en-IE" dirty="0"/>
              <a:t>Average Temperature &amp; Degree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3C37-947A-A4C8-EF86-439AE293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650" y="2486307"/>
            <a:ext cx="4307179" cy="4006568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Datasets from meteorological Stations across Ireland.</a:t>
            </a:r>
          </a:p>
          <a:p>
            <a:pPr marL="0" indent="0">
              <a:buNone/>
            </a:pPr>
            <a:r>
              <a:rPr lang="en-IE" dirty="0"/>
              <a:t>Source:</a:t>
            </a:r>
          </a:p>
          <a:p>
            <a:pPr marL="0" indent="0">
              <a:buNone/>
            </a:pPr>
            <a:r>
              <a:rPr lang="en-IE" dirty="0">
                <a:solidFill>
                  <a:srgbClr val="0678E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Monthly Data - Met Éireann - The Irish Meteorological Service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06879-8115-9DB1-8E9F-ECC626538F86}"/>
              </a:ext>
            </a:extLst>
          </p:cNvPr>
          <p:cNvSpPr/>
          <p:nvPr/>
        </p:nvSpPr>
        <p:spPr>
          <a:xfrm>
            <a:off x="1219200" y="2407298"/>
            <a:ext cx="5050971" cy="39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B754D-C522-4292-6097-A743B586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47" y="2486307"/>
            <a:ext cx="4908502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3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EFB8D-FCF4-E6ED-0B31-8480304B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E" sz="3100" dirty="0"/>
              <a:t>Irish Thermal Data:</a:t>
            </a:r>
            <a:br>
              <a:rPr lang="en-IE" sz="3100" dirty="0"/>
            </a:br>
            <a:r>
              <a:rPr lang="en-IE" sz="3100" dirty="0"/>
              <a:t>Age – Wall/Roof/Floor Transmittance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8973-8DC8-8DD8-5845-9F45F3930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dirty="0"/>
              <a:t>Average Thermal Data of existing detached dwellings and multistorey buildings classified by the year of construction.</a:t>
            </a:r>
          </a:p>
          <a:p>
            <a:pPr marL="0" indent="0">
              <a:buNone/>
            </a:pPr>
            <a:r>
              <a:rPr lang="en-IE" dirty="0"/>
              <a:t>Source: </a:t>
            </a:r>
          </a:p>
          <a:p>
            <a:pPr marL="0" indent="0">
              <a:buNone/>
            </a:pPr>
            <a:r>
              <a:rPr lang="en-IE" b="0" i="0" dirty="0">
                <a:effectLst/>
                <a:latin typeface="Arial" panose="020B0604020202020204" pitchFamily="34" charset="0"/>
              </a:rPr>
              <a:t>AHERN, Ciara; NORTON, Brian. Thermal energy refurbishment status of the Irish housing stock. </a:t>
            </a:r>
            <a:r>
              <a:rPr lang="en-IE" b="0" i="1" dirty="0">
                <a:effectLst/>
                <a:latin typeface="Arial" panose="020B0604020202020204" pitchFamily="34" charset="0"/>
              </a:rPr>
              <a:t>Energy and Buildings</a:t>
            </a:r>
            <a:r>
              <a:rPr lang="en-IE" b="0" i="0" dirty="0">
                <a:effectLst/>
                <a:latin typeface="Arial" panose="020B0604020202020204" pitchFamily="34" charset="0"/>
              </a:rPr>
              <a:t>, 2019, 202: 109348.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AE042-AD43-5ACE-0C72-E3FBCCE67382}"/>
              </a:ext>
            </a:extLst>
          </p:cNvPr>
          <p:cNvSpPr/>
          <p:nvPr/>
        </p:nvSpPr>
        <p:spPr>
          <a:xfrm>
            <a:off x="5800725" y="1636594"/>
            <a:ext cx="6134100" cy="431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3ABD2-37E9-093E-9041-EE4E7C38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64" y="1735746"/>
            <a:ext cx="5901821" cy="41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8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FB8D-FCF4-E6ED-0B31-8480304B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E" sz="3100" dirty="0"/>
              <a:t>Irish Thermal Data:</a:t>
            </a:r>
            <a:br>
              <a:rPr lang="en-IE" sz="3100" dirty="0"/>
            </a:br>
            <a:r>
              <a:rPr lang="en-IE" sz="3100" dirty="0"/>
              <a:t>Age – Wall/Roof/Floor Transmittance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8973-8DC8-8DD8-5845-9F45F3930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dirty="0"/>
              <a:t>Average Thermal Data of existing detached dwellings and multistorey buildings classified by the year of construction.</a:t>
            </a:r>
          </a:p>
          <a:p>
            <a:pPr marL="0" indent="0">
              <a:buNone/>
            </a:pPr>
            <a:r>
              <a:rPr lang="en-IE" dirty="0"/>
              <a:t>Source: </a:t>
            </a:r>
          </a:p>
          <a:p>
            <a:pPr marL="0" indent="0">
              <a:buNone/>
            </a:pPr>
            <a:r>
              <a:rPr lang="en-IE" dirty="0"/>
              <a:t>TABULA report </a:t>
            </a:r>
            <a:r>
              <a:rPr lang="it-IT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https://episcope.eu/fileadmin/tabula/public/docs/brochure/IE_TABULA_TypologyBrochure_EnergyAction.pdf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AE042-AD43-5ACE-0C72-E3FBCCE67382}"/>
              </a:ext>
            </a:extLst>
          </p:cNvPr>
          <p:cNvSpPr/>
          <p:nvPr/>
        </p:nvSpPr>
        <p:spPr>
          <a:xfrm>
            <a:off x="6624735" y="1636594"/>
            <a:ext cx="4627983" cy="431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45F5F-78A3-A57E-84D0-82BDE865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1738258"/>
            <a:ext cx="4296938" cy="41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5062-C5B6-93CB-EB1C-7B4F5A1B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/>
              <a:t>Thermal Data:</a:t>
            </a:r>
            <a:br>
              <a:rPr lang="en-IE" sz="4000" dirty="0"/>
            </a:br>
            <a:r>
              <a:rPr lang="en-IE" sz="4000" dirty="0"/>
              <a:t>Dispersion Surface/Volume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9B22-A3BD-4180-DDBE-625E4D1C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659086" cy="4006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Assumptions:</a:t>
            </a:r>
          </a:p>
          <a:p>
            <a:r>
              <a:rPr lang="en-IE" dirty="0"/>
              <a:t>Houses to be a perfect parallelepiped;</a:t>
            </a:r>
          </a:p>
          <a:p>
            <a:r>
              <a:rPr lang="en-IE" dirty="0"/>
              <a:t>One side of the house is the 2/3 of the other;</a:t>
            </a:r>
          </a:p>
          <a:p>
            <a:pPr marL="0" indent="0">
              <a:buNone/>
            </a:pPr>
            <a:r>
              <a:rPr lang="en-IE" dirty="0"/>
              <a:t>The Formula then Rebuild to match available data: S/V = (FA*h)/[FA+(2h*(S1+S2)]</a:t>
            </a:r>
          </a:p>
          <a:p>
            <a:pPr marL="0" indent="0">
              <a:buNone/>
            </a:pPr>
            <a:r>
              <a:rPr lang="en-IE" dirty="0"/>
              <a:t>Where S1 will be 2/3 of S2 and FA = S1*S2.</a:t>
            </a:r>
          </a:p>
          <a:p>
            <a:pPr marL="0" indent="0">
              <a:buNone/>
            </a:pPr>
            <a:r>
              <a:rPr lang="en-IE" dirty="0"/>
              <a:t>The data needed become then only average Floor Area (FA) and average height (h)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DC0D0-A793-94D7-9F3C-BB24CF340F44}"/>
              </a:ext>
            </a:extLst>
          </p:cNvPr>
          <p:cNvSpPr txBox="1"/>
          <p:nvPr/>
        </p:nvSpPr>
        <p:spPr>
          <a:xfrm>
            <a:off x="7529803" y="2458617"/>
            <a:ext cx="4254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Source: </a:t>
            </a:r>
            <a:r>
              <a:rPr lang="en-IE" dirty="0">
                <a:hlinkClick r:id="rId2"/>
              </a:rPr>
              <a:t>Domestic Building Energy Ratings Quarter 1 2023 - CSO - Central Statistics Office</a:t>
            </a:r>
            <a:r>
              <a:rPr lang="en-IE" dirty="0"/>
              <a:t> </a:t>
            </a:r>
          </a:p>
          <a:p>
            <a:r>
              <a:rPr lang="en-IE" dirty="0"/>
              <a:t>(TAB. 12)</a:t>
            </a:r>
          </a:p>
        </p:txBody>
      </p:sp>
    </p:spTree>
    <p:extLst>
      <p:ext uri="{BB962C8B-B14F-4D97-AF65-F5344CB8AC3E}">
        <p14:creationId xmlns:p14="http://schemas.microsoft.com/office/powerpoint/2010/main" val="363250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97014-E0F4-39DD-3B6F-1EF0A8DB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E" sz="3400" dirty="0"/>
              <a:t>Thermal Data:</a:t>
            </a:r>
            <a:br>
              <a:rPr lang="en-IE" sz="3400" dirty="0"/>
            </a:br>
            <a:r>
              <a:rPr lang="en-IE" sz="3400" dirty="0"/>
              <a:t>Window Surfaces/Floor Area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AB42-444A-5732-A9FA-A20F556F5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dirty="0"/>
              <a:t>This particular data is taken from a policy emitted in 2010 on planning and building unit with a range of ratios window surface must have in comparison of the floor area of the buildings, including thermal transmittance policy, too.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13F87-A8CE-40CC-9A3B-C5DC5FC56515}"/>
              </a:ext>
            </a:extLst>
          </p:cNvPr>
          <p:cNvSpPr/>
          <p:nvPr/>
        </p:nvSpPr>
        <p:spPr>
          <a:xfrm>
            <a:off x="6624735" y="635635"/>
            <a:ext cx="4198775" cy="562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AB6ED-5E71-F5B7-F3E9-EC466264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48" y="762620"/>
            <a:ext cx="3757602" cy="53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9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CC23E-1589-CA5A-A323-F8D9997A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IE" dirty="0"/>
              <a:t>Variable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8B29-297B-6CD6-0446-FAD78B36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24076"/>
            <a:ext cx="5153025" cy="394082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E" sz="700" dirty="0"/>
              <a:t>Electricity Prices : https://ec.europa.eu/eurostat/statistics-explained/index.php?title=Electricity_price_statistics ;</a:t>
            </a:r>
          </a:p>
          <a:p>
            <a:pPr>
              <a:lnSpc>
                <a:spcPct val="110000"/>
              </a:lnSpc>
            </a:pPr>
            <a:r>
              <a:rPr lang="en-IE" sz="700" dirty="0"/>
              <a:t>Methane (natural Gas) Prices Euro/kWh : https://ec.europa.eu/eurostat/statistics-explained/index.php?title=Natural_gas_price_statistics [10,96 kWh/smc]</a:t>
            </a:r>
          </a:p>
          <a:p>
            <a:pPr>
              <a:lnSpc>
                <a:spcPct val="110000"/>
              </a:lnSpc>
            </a:pPr>
            <a:r>
              <a:rPr lang="en-IE" sz="700" dirty="0"/>
              <a:t>Price pellet Italy : https://quifinanza.it/green/crisi-del-gas-e-caccia-al-pellet-ma-e-sostenibile/664431/#:~:text=Il%20costo%20del%20sacco%20da%2015%20kg%20di,del%202021-2022.%20Costi%20alle%20stelle%20per%20il%20pellet</a:t>
            </a:r>
          </a:p>
          <a:p>
            <a:pPr>
              <a:lnSpc>
                <a:spcPct val="110000"/>
              </a:lnSpc>
            </a:pPr>
            <a:r>
              <a:rPr lang="en-IE" sz="700" dirty="0"/>
              <a:t>Price Pellet Germany : https://www.fordaq.com/news/German_pellet_price_in_June_76638.html#:~:text=A%20high%20demand%20paired%20with%20high%20production%20costs,month%20and%2095%25%20more%20than%20in%20June%202021</a:t>
            </a:r>
          </a:p>
          <a:p>
            <a:pPr>
              <a:lnSpc>
                <a:spcPct val="110000"/>
              </a:lnSpc>
            </a:pPr>
            <a:r>
              <a:rPr lang="en-IE" sz="700" dirty="0"/>
              <a:t>Price Pellet Spain (and France) : https://www.infoiva.com/2022/10/prezzo-pellet-ecco-quanto-costa-realmente-in-francia-e-spagna.html</a:t>
            </a:r>
          </a:p>
          <a:p>
            <a:pPr>
              <a:lnSpc>
                <a:spcPct val="110000"/>
              </a:lnSpc>
            </a:pPr>
            <a:r>
              <a:rPr lang="en-IE" sz="700" dirty="0"/>
              <a:t>Price Pellet </a:t>
            </a:r>
            <a:r>
              <a:rPr lang="en-IE" sz="700" dirty="0" err="1"/>
              <a:t>Lithuany</a:t>
            </a:r>
            <a:r>
              <a:rPr lang="en-IE" sz="700" dirty="0"/>
              <a:t> : https://pellets-wood.com/wood-pellets-from-lithuania-o23144.html</a:t>
            </a:r>
          </a:p>
          <a:p>
            <a:pPr>
              <a:lnSpc>
                <a:spcPct val="110000"/>
              </a:lnSpc>
            </a:pPr>
            <a:r>
              <a:rPr lang="en-IE" sz="700" dirty="0"/>
              <a:t>Price Pellet Ireland : https://www.seai.ie/publications/Domestic-Fuel-Cost-Comparison.pdf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364E5-4CD4-7E43-3F50-5C27409ED2E7}"/>
              </a:ext>
            </a:extLst>
          </p:cNvPr>
          <p:cNvSpPr/>
          <p:nvPr/>
        </p:nvSpPr>
        <p:spPr>
          <a:xfrm>
            <a:off x="5838824" y="1704975"/>
            <a:ext cx="5749795" cy="344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7FE9E-797E-CCA3-6DD2-56D3B9E6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99" y="1797788"/>
            <a:ext cx="5575302" cy="33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6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3A83A9-D622-44F4-98DB-A8E46D83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2"/>
            <a:ext cx="9961850" cy="1766326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17857" h="918356">
                <a:moveTo>
                  <a:pt x="9488916" y="0"/>
                </a:moveTo>
                <a:cubicBezTo>
                  <a:pt x="9488916" y="4"/>
                  <a:pt x="9517857" y="8"/>
                  <a:pt x="9517857" y="12"/>
                </a:cubicBez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43787" y="896774"/>
                  <a:pt x="165164" y="876200"/>
                  <a:pt x="275005" y="823579"/>
                </a:cubicBezTo>
                <a:cubicBezTo>
                  <a:pt x="303983" y="822437"/>
                  <a:pt x="463362" y="797521"/>
                  <a:pt x="587824" y="798195"/>
                </a:cubicBezTo>
                <a:cubicBezTo>
                  <a:pt x="671820" y="782014"/>
                  <a:pt x="709249" y="756211"/>
                  <a:pt x="752936" y="742843"/>
                </a:cubicBezTo>
                <a:cubicBezTo>
                  <a:pt x="753143" y="742108"/>
                  <a:pt x="855524" y="731802"/>
                  <a:pt x="855732" y="731068"/>
                </a:cubicBezTo>
                <a:lnTo>
                  <a:pt x="901402" y="72904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142754" y="725374"/>
                </a:lnTo>
                <a:cubicBezTo>
                  <a:pt x="1161934" y="741488"/>
                  <a:pt x="1192998" y="730741"/>
                  <a:pt x="1218120" y="713280"/>
                </a:cubicBezTo>
                <a:cubicBezTo>
                  <a:pt x="1288137" y="728145"/>
                  <a:pt x="1441266" y="703136"/>
                  <a:pt x="1580688" y="693697"/>
                </a:cubicBezTo>
                <a:cubicBezTo>
                  <a:pt x="1690220" y="687940"/>
                  <a:pt x="1953329" y="686327"/>
                  <a:pt x="2054652" y="656648"/>
                </a:cubicBezTo>
                <a:cubicBezTo>
                  <a:pt x="2197919" y="640009"/>
                  <a:pt x="2242213" y="602231"/>
                  <a:pt x="2440292" y="593862"/>
                </a:cubicBezTo>
                <a:cubicBezTo>
                  <a:pt x="2498054" y="570795"/>
                  <a:pt x="2487814" y="582373"/>
                  <a:pt x="2547829" y="566150"/>
                </a:cubicBezTo>
                <a:cubicBezTo>
                  <a:pt x="2590063" y="560511"/>
                  <a:pt x="2663785" y="562604"/>
                  <a:pt x="2693698" y="560029"/>
                </a:cubicBezTo>
                <a:lnTo>
                  <a:pt x="2727306" y="550698"/>
                </a:lnTo>
                <a:cubicBezTo>
                  <a:pt x="2848692" y="554400"/>
                  <a:pt x="2958192" y="511095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68071" y="460774"/>
                  <a:pt x="3306712" y="445937"/>
                  <a:pt x="3349632" y="432583"/>
                </a:cubicBezTo>
                <a:cubicBezTo>
                  <a:pt x="3395846" y="408723"/>
                  <a:pt x="3413121" y="424108"/>
                  <a:pt x="3479593" y="390437"/>
                </a:cubicBezTo>
                <a:cubicBezTo>
                  <a:pt x="3529028" y="395323"/>
                  <a:pt x="3558345" y="374635"/>
                  <a:pt x="3651428" y="361807"/>
                </a:cubicBezTo>
                <a:cubicBezTo>
                  <a:pt x="3712185" y="356842"/>
                  <a:pt x="3797071" y="361397"/>
                  <a:pt x="3844133" y="360648"/>
                </a:cubicBezTo>
                <a:cubicBezTo>
                  <a:pt x="3874763" y="358421"/>
                  <a:pt x="3894424" y="355381"/>
                  <a:pt x="3933803" y="357315"/>
                </a:cubicBezTo>
                <a:cubicBezTo>
                  <a:pt x="4070513" y="389944"/>
                  <a:pt x="4159924" y="363190"/>
                  <a:pt x="4266740" y="361454"/>
                </a:cubicBezTo>
                <a:cubicBezTo>
                  <a:pt x="4363217" y="355226"/>
                  <a:pt x="4418727" y="331705"/>
                  <a:pt x="4512664" y="319948"/>
                </a:cubicBezTo>
                <a:cubicBezTo>
                  <a:pt x="4570011" y="315138"/>
                  <a:pt x="4557768" y="315381"/>
                  <a:pt x="4616423" y="290914"/>
                </a:cubicBezTo>
                <a:cubicBezTo>
                  <a:pt x="4661524" y="279000"/>
                  <a:pt x="4734615" y="256339"/>
                  <a:pt x="4783273" y="248463"/>
                </a:cubicBezTo>
                <a:cubicBezTo>
                  <a:pt x="4821293" y="243604"/>
                  <a:pt x="4827846" y="257317"/>
                  <a:pt x="4908371" y="243659"/>
                </a:cubicBezTo>
                <a:cubicBezTo>
                  <a:pt x="4986658" y="247358"/>
                  <a:pt x="5178049" y="283488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08968" y="179307"/>
                  <a:pt x="5723211" y="165860"/>
                  <a:pt x="5826043" y="148073"/>
                </a:cubicBezTo>
                <a:cubicBezTo>
                  <a:pt x="5943127" y="133166"/>
                  <a:pt x="5887129" y="193078"/>
                  <a:pt x="6007627" y="147126"/>
                </a:cubicBezTo>
                <a:cubicBezTo>
                  <a:pt x="6068978" y="147742"/>
                  <a:pt x="6148527" y="146022"/>
                  <a:pt x="6194152" y="151772"/>
                </a:cubicBezTo>
                <a:cubicBezTo>
                  <a:pt x="6222009" y="167972"/>
                  <a:pt x="6263706" y="156680"/>
                  <a:pt x="6281379" y="181626"/>
                </a:cubicBezTo>
                <a:cubicBezTo>
                  <a:pt x="6323773" y="183727"/>
                  <a:pt x="6445146" y="170059"/>
                  <a:pt x="6489033" y="167648"/>
                </a:cubicBezTo>
                <a:cubicBezTo>
                  <a:pt x="6545473" y="165758"/>
                  <a:pt x="6493438" y="156983"/>
                  <a:pt x="6544700" y="167161"/>
                </a:cubicBezTo>
                <a:cubicBezTo>
                  <a:pt x="6608542" y="169179"/>
                  <a:pt x="6633758" y="161125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1725" y="216289"/>
                  <a:pt x="7065221" y="227531"/>
                </a:cubicBezTo>
                <a:cubicBezTo>
                  <a:pt x="7128717" y="238773"/>
                  <a:pt x="7283197" y="241480"/>
                  <a:pt x="7358195" y="251740"/>
                </a:cubicBezTo>
                <a:cubicBezTo>
                  <a:pt x="7482863" y="251440"/>
                  <a:pt x="7483241" y="278242"/>
                  <a:pt x="7599285" y="266021"/>
                </a:cubicBezTo>
                <a:cubicBezTo>
                  <a:pt x="7611616" y="262940"/>
                  <a:pt x="7602325" y="281791"/>
                  <a:pt x="7644411" y="258986"/>
                </a:cubicBezTo>
                <a:cubicBezTo>
                  <a:pt x="7708470" y="261472"/>
                  <a:pt x="7881974" y="209250"/>
                  <a:pt x="7965805" y="200355"/>
                </a:cubicBezTo>
                <a:cubicBezTo>
                  <a:pt x="8039440" y="22368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33957" y="187485"/>
                  <a:pt x="8410522" y="174161"/>
                  <a:pt x="8614948" y="168247"/>
                </a:cubicBezTo>
                <a:cubicBezTo>
                  <a:pt x="8643157" y="17352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806309" y="165993"/>
                  <a:pt x="8813197" y="165802"/>
                  <a:pt x="8855248" y="143149"/>
                </a:cubicBezTo>
                <a:cubicBezTo>
                  <a:pt x="8915094" y="111285"/>
                  <a:pt x="8990027" y="124198"/>
                  <a:pt x="9010380" y="91891"/>
                </a:cubicBezTo>
                <a:cubicBezTo>
                  <a:pt x="9027103" y="89553"/>
                  <a:pt x="9092266" y="72386"/>
                  <a:pt x="9110856" y="70997"/>
                </a:cubicBezTo>
                <a:cubicBezTo>
                  <a:pt x="9153978" y="71359"/>
                  <a:pt x="9209809" y="53285"/>
                  <a:pt x="9268817" y="53082"/>
                </a:cubicBezTo>
                <a:cubicBezTo>
                  <a:pt x="9279136" y="58888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lnTo>
                  <a:pt x="9488916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F8EE407-EC8D-FEC5-9D89-DDDFC12C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71" y="908471"/>
            <a:ext cx="10287000" cy="767569"/>
          </a:xfrm>
        </p:spPr>
        <p:txBody>
          <a:bodyPr anchor="ctr">
            <a:normAutofit/>
          </a:bodyPr>
          <a:lstStyle/>
          <a:p>
            <a:r>
              <a:rPr lang="it-IT" sz="4000" dirty="0"/>
              <a:t>Thank </a:t>
            </a:r>
            <a:r>
              <a:rPr lang="ga-IE" sz="4000" dirty="0"/>
              <a:t>you</a:t>
            </a:r>
            <a:r>
              <a:rPr lang="it-IT" sz="4000" dirty="0"/>
              <a:t>!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3A49E793-C1CD-01C3-7188-F2B2B8906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332" y="1721362"/>
            <a:ext cx="7706859" cy="406401"/>
          </a:xfrm>
        </p:spPr>
        <p:txBody>
          <a:bodyPr>
            <a:normAutofit/>
          </a:bodyPr>
          <a:lstStyle/>
          <a:p>
            <a:r>
              <a:rPr lang="it-IT" dirty="0"/>
              <a:t>By Pietro Luigi Desole</a:t>
            </a:r>
          </a:p>
        </p:txBody>
      </p:sp>
      <p:pic>
        <p:nvPicPr>
          <p:cNvPr id="9" name="Graphic 8" descr="Stretta di mano">
            <a:extLst>
              <a:ext uri="{FF2B5EF4-FFF2-40B4-BE49-F238E27FC236}">
                <a16:creationId xmlns:a16="http://schemas.microsoft.com/office/drawing/2014/main" id="{98B8E4AF-6664-8410-08B9-BEB7B0BC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2766" y="2254762"/>
            <a:ext cx="4069838" cy="40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098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598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Franklin Gothic Heavy</vt:lpstr>
      <vt:lpstr>AfterhoursVTI</vt:lpstr>
      <vt:lpstr>Energy Efficiency: Buildings Retrofit</vt:lpstr>
      <vt:lpstr>City Climate: Heating Degree Days</vt:lpstr>
      <vt:lpstr>City Climate: Average Temperature &amp; Degree Days</vt:lpstr>
      <vt:lpstr>Irish Thermal Data: Age – Wall/Roof/Floor Transmittance</vt:lpstr>
      <vt:lpstr>Irish Thermal Data: Age – Wall/Roof/Floor Transmittance</vt:lpstr>
      <vt:lpstr>Thermal Data: Dispersion Surface/Volume </vt:lpstr>
      <vt:lpstr>Thermal Data: Window Surfaces/Floor Area </vt:lpstr>
      <vt:lpstr>Variable Cost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Flexibilty: Buildings and Districts</dc:title>
  <dc:creator>PIETRO LUIGI DESOLE</dc:creator>
  <cp:lastModifiedBy>Pietro Luigi Desole</cp:lastModifiedBy>
  <cp:revision>58</cp:revision>
  <dcterms:created xsi:type="dcterms:W3CDTF">2022-11-17T15:45:16Z</dcterms:created>
  <dcterms:modified xsi:type="dcterms:W3CDTF">2023-04-19T08:01:11Z</dcterms:modified>
</cp:coreProperties>
</file>