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59" autoAdjust="0"/>
  </p:normalViewPr>
  <p:slideViewPr>
    <p:cSldViewPr snapToGrid="0">
      <p:cViewPr varScale="1">
        <p:scale>
          <a:sx n="93" d="100"/>
          <a:sy n="93"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C25C9-9198-4809-B365-512E15BC2456}" type="datetimeFigureOut">
              <a:rPr lang="ru-RU" smtClean="0"/>
              <a:t>01.03.2021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E0AA3-CB99-4C6D-BAB0-77C82EEA71E5}" type="slidenum">
              <a:rPr lang="ru-RU" smtClean="0"/>
              <a:t>‹#›</a:t>
            </a:fld>
            <a:endParaRPr lang="ru-RU"/>
          </a:p>
        </p:txBody>
      </p:sp>
    </p:spTree>
    <p:extLst>
      <p:ext uri="{BB962C8B-B14F-4D97-AF65-F5344CB8AC3E}">
        <p14:creationId xmlns:p14="http://schemas.microsoft.com/office/powerpoint/2010/main" val="319077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Понято, что чем выше зарплата, тем больше заемщик сможет ежемесячно направлять на погашение кредита. При этом, для определенного диапазона зарплат эта зависимость будет вполне себе линейная. Например, возьмем диапазон зарплат от 60.000Р до 200.000Р и предположим, что в указанном диапазоне заработных плат, зависимость размера ежемесячного платежа от размера заработной платы — линейная. Допустим, для указанного диапазона размера заработных плат было выявлено, что соотношение зарплаты к платежу не может опускаться ниже 3 и еще у заемщика должно оставаться в запасе 5.000Р. И только в таком случае, мы будем считать, что заемщик вернет кредит банку.</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соответствии с данными таблицы, Вася при зарплате в 120.000Р хочет получить такой кредит, чтобы ежемесячного гасить его по 3.000Р. Нами было определено, что для одобрения кредита, размер заработной платы Васи должен превышать в три раза размер платежа, и чтобы еще оставалось 5.000Р. Этому требованию Вася удовлетворяет: 120.000−3∗3.000−5.000=106.000. Остается даже 106.000Р.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Итак, наша прямая, построенная в соответствии с функцией f(</a:t>
            </a:r>
            <a:r>
              <a:rPr lang="ru-RU" sz="1200" b="0" i="0" kern="1200" dirty="0" err="1" smtClean="0">
                <a:solidFill>
                  <a:schemeClr val="tx1"/>
                </a:solidFill>
                <a:effectLst/>
                <a:latin typeface="+mn-lt"/>
                <a:ea typeface="+mn-ea"/>
                <a:cs typeface="+mn-cs"/>
              </a:rPr>
              <a:t>w,xi</a:t>
            </a:r>
            <a:r>
              <a:rPr lang="ru-RU" sz="1200" b="0" i="0" kern="1200" dirty="0" smtClean="0">
                <a:solidFill>
                  <a:schemeClr val="tx1"/>
                </a:solidFill>
                <a:effectLst/>
                <a:latin typeface="+mn-lt"/>
                <a:ea typeface="+mn-ea"/>
                <a:cs typeface="+mn-cs"/>
              </a:rPr>
              <a:t>)=w0+w1xi1+w2xi2, отделяет «плохих» заемщиков от «хороших». Те заемщики, у кого желания не совпадают с возможностями находятся выше прямой (Леша), те же, кто способен согласно параметрам нашей модели, вернуть кредит, находятся под прямой (Вася и Федя). Иначе можно сказать так — наша прямая разделяет заемщиков на два класса. Обозначим их следующим образом: к классу +1 отнесем тех заемщиков, которые скорее всего вернут кредит, к классу −1 или 0 отнесем тех заемщиков, которые скорее всего не смогут вернуть кредит.</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3</a:t>
            </a:fld>
            <a:endParaRPr lang="ru-RU"/>
          </a:p>
        </p:txBody>
      </p:sp>
    </p:spTree>
    <p:extLst>
      <p:ext uri="{BB962C8B-B14F-4D97-AF65-F5344CB8AC3E}">
        <p14:creationId xmlns:p14="http://schemas.microsoft.com/office/powerpoint/2010/main" val="40057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Вышеуказанную запись можно интерпретировать так. Совместная вероятность того, что Вася и Федя погасят кредит равна </a:t>
            </a:r>
            <a:r>
              <a:rPr lang="ru-RU" sz="1200" b="0" i="0" kern="1200" dirty="0" err="1" smtClean="0">
                <a:solidFill>
                  <a:schemeClr val="tx1"/>
                </a:solidFill>
                <a:effectLst/>
                <a:latin typeface="+mn-lt"/>
                <a:ea typeface="+mn-ea"/>
                <a:cs typeface="+mn-cs"/>
              </a:rPr>
              <a:t>p⋅p</a:t>
            </a:r>
            <a:r>
              <a:rPr lang="ru-RU" sz="1200" b="0" i="0" kern="1200" dirty="0" smtClean="0">
                <a:solidFill>
                  <a:schemeClr val="tx1"/>
                </a:solidFill>
                <a:effectLst/>
                <a:latin typeface="+mn-lt"/>
                <a:ea typeface="+mn-ea"/>
                <a:cs typeface="+mn-cs"/>
              </a:rPr>
              <a:t>=p2, вероятность того что Леша НЕ погасит кредит равна 1−p (так как имело место именно НЕ погашение кредита), следовательно совместная вероятность всех трех событий равна p2(1−p).</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17</a:t>
            </a:fld>
            <a:endParaRPr lang="ru-RU"/>
          </a:p>
        </p:txBody>
      </p:sp>
    </p:spTree>
    <p:extLst>
      <p:ext uri="{BB962C8B-B14F-4D97-AF65-F5344CB8AC3E}">
        <p14:creationId xmlns:p14="http://schemas.microsoft.com/office/powerpoint/2010/main" val="291990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Производная произведения</a:t>
            </a:r>
            <a:r>
              <a:rPr lang="ru-RU" baseline="0" dirty="0" smtClean="0"/>
              <a:t> нескольких множителей крайне проблематична, а так как нам нужно найти параметр, при котором </a:t>
            </a:r>
            <a:r>
              <a:rPr lang="ru-RU" baseline="0" dirty="0" err="1" smtClean="0"/>
              <a:t>достагается</a:t>
            </a:r>
            <a:r>
              <a:rPr lang="ru-RU" baseline="0" dirty="0" smtClean="0"/>
              <a:t> максимум функции, то мы можем прологарифмировать выражение, тем самым превращая производную произведения в производную суммы, а точка экстремума с применением логарифма не изменится, так как логарифм – монотонная функция.</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18</a:t>
            </a:fld>
            <a:endParaRPr lang="ru-RU"/>
          </a:p>
        </p:txBody>
      </p:sp>
    </p:spTree>
    <p:extLst>
      <p:ext uri="{BB962C8B-B14F-4D97-AF65-F5344CB8AC3E}">
        <p14:creationId xmlns:p14="http://schemas.microsoft.com/office/powerpoint/2010/main" val="375748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Правдоподобие выборки с вероятностью, посчитанной в зависимости от факторов оказалось выше правдоподобия при константном значении вероятности. О чем это говорит? Это говорит о том, что знания о факторах позволили подобрать более точно вероятность погашения кредита для каждого клиента. </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19</a:t>
            </a:fld>
            <a:endParaRPr lang="ru-RU"/>
          </a:p>
        </p:txBody>
      </p:sp>
    </p:spTree>
    <p:extLst>
      <p:ext uri="{BB962C8B-B14F-4D97-AF65-F5344CB8AC3E}">
        <p14:creationId xmlns:p14="http://schemas.microsoft.com/office/powerpoint/2010/main" val="306346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Геометрически</a:t>
            </a:r>
            <a:r>
              <a:rPr lang="ru-RU" baseline="0" dirty="0" smtClean="0"/>
              <a:t> линейный классификатор соответствует гиперплоскости вектором нормали </a:t>
            </a:r>
            <a:r>
              <a:rPr lang="en-US" baseline="0" dirty="0" smtClean="0"/>
              <a:t>w. </a:t>
            </a:r>
            <a:r>
              <a:rPr lang="ru-RU" baseline="0" dirty="0" smtClean="0"/>
              <a:t>Величина скалярного произведения пропорциональна расстоянию от гиперплоскости до точки </a:t>
            </a:r>
            <a:r>
              <a:rPr lang="en-US" baseline="0" dirty="0" smtClean="0"/>
              <a:t>x, </a:t>
            </a:r>
            <a:r>
              <a:rPr lang="ru-RU" baseline="0" dirty="0" smtClean="0"/>
              <a:t>а его знак показывается, с какой стороны от гиперплоскости находится данная точка. Таким образом, линейный классификатор разделяет пространство на две части с помощью гиперплоскости, и при этом одно полупространство относит к положительному классу, а другое к отрицательному.</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6</a:t>
            </a:fld>
            <a:endParaRPr lang="ru-RU"/>
          </a:p>
        </p:txBody>
      </p:sp>
    </p:spTree>
    <p:extLst>
      <p:ext uri="{BB962C8B-B14F-4D97-AF65-F5344CB8AC3E}">
        <p14:creationId xmlns:p14="http://schemas.microsoft.com/office/powerpoint/2010/main" val="269394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Нам удобнее будет</a:t>
            </a:r>
            <a:r>
              <a:rPr lang="ru-RU" baseline="0" dirty="0" smtClean="0"/>
              <a:t> решать задачу минимизации, потому будем вместо этого использовать долю неправильных ответов</a:t>
            </a:r>
            <a:endParaRPr lang="en-US" baseline="0" dirty="0" smtClean="0"/>
          </a:p>
          <a:p>
            <a:r>
              <a:rPr lang="ru-RU" baseline="0" dirty="0" smtClean="0"/>
              <a:t>Этот функционал является дискретным относительно весов, и поэтому искать его минимум с помощью градиентных методов мы не сможем. Более того, у данного функционала может быть много глобальны минимумов – вполне может оказаться, что существует много способов добиться оптимального количества </a:t>
            </a:r>
            <a:r>
              <a:rPr lang="ru-RU" baseline="0" dirty="0" err="1" smtClean="0"/>
              <a:t>ошибкок</a:t>
            </a:r>
            <a:r>
              <a:rPr lang="ru-RU" baseline="0" dirty="0" smtClean="0"/>
              <a:t>. Чтобы не пытаться решать все эти проблемы, попытаемся свести задачу к минимизации гладкого функционала.</a:t>
            </a:r>
            <a:endParaRPr lang="en-US" baseline="0" dirty="0" smtClean="0"/>
          </a:p>
        </p:txBody>
      </p:sp>
      <p:sp>
        <p:nvSpPr>
          <p:cNvPr id="4" name="Номер слайда 3"/>
          <p:cNvSpPr>
            <a:spLocks noGrp="1"/>
          </p:cNvSpPr>
          <p:nvPr>
            <p:ph type="sldNum" sz="quarter" idx="10"/>
          </p:nvPr>
        </p:nvSpPr>
        <p:spPr/>
        <p:txBody>
          <a:bodyPr/>
          <a:lstStyle/>
          <a:p>
            <a:fld id="{B56E0AA3-CB99-4C6D-BAB0-77C82EEA71E5}" type="slidenum">
              <a:rPr lang="ru-RU" smtClean="0"/>
              <a:t>7</a:t>
            </a:fld>
            <a:endParaRPr lang="ru-RU"/>
          </a:p>
        </p:txBody>
      </p:sp>
    </p:spTree>
    <p:extLst>
      <p:ext uri="{BB962C8B-B14F-4D97-AF65-F5344CB8AC3E}">
        <p14:creationId xmlns:p14="http://schemas.microsoft.com/office/powerpoint/2010/main" val="394355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Знак</a:t>
            </a:r>
            <a:r>
              <a:rPr lang="ru-RU" baseline="0" dirty="0" smtClean="0"/>
              <a:t> отступа говорит о корректности ответа классификатора (положительный отступ соответствует правильному ответу, отрицательный – неправильному), а его абсолютная величина характеризирует степень уверенности классификатора в своем ответе. Напомним, что скалярное произведение пропорционально отступ к нулю, тем ближе объект к границе классов, тем ниже уверенности в его принадлежности</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8</a:t>
            </a:fld>
            <a:endParaRPr lang="ru-RU"/>
          </a:p>
        </p:txBody>
      </p:sp>
    </p:spTree>
    <p:extLst>
      <p:ext uri="{BB962C8B-B14F-4D97-AF65-F5344CB8AC3E}">
        <p14:creationId xmlns:p14="http://schemas.microsoft.com/office/powerpoint/2010/main" val="41289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Любая из них подойдет для обучения линейного классификатора</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10</a:t>
            </a:fld>
            <a:endParaRPr lang="ru-RU"/>
          </a:p>
        </p:txBody>
      </p:sp>
    </p:spTree>
    <p:extLst>
      <p:ext uri="{BB962C8B-B14F-4D97-AF65-F5344CB8AC3E}">
        <p14:creationId xmlns:p14="http://schemas.microsoft.com/office/powerpoint/2010/main" val="4184702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Нет, конечно, ставки делать мы не будем, все что нас там интересует, так это смысл выражения, например, шанс 4 к 1. Шансы, знакомые всем делающим ставки игрокам, являются соотношением «успехов» к «неуспехам». С точки зрения вероятностей, шансы — это вероятность наступления события, деленная на вероятность того, что событие не произойдет. Запишем формулу шанса наступления события (</a:t>
            </a:r>
            <a:r>
              <a:rPr lang="ru-RU" sz="1200" b="0" i="0" kern="1200" dirty="0" err="1" smtClean="0">
                <a:solidFill>
                  <a:schemeClr val="tx1"/>
                </a:solidFill>
                <a:effectLst/>
                <a:latin typeface="+mn-lt"/>
                <a:ea typeface="+mn-ea"/>
                <a:cs typeface="+mn-cs"/>
              </a:rPr>
              <a:t>odds</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11</a:t>
            </a:fld>
            <a:endParaRPr lang="ru-RU"/>
          </a:p>
        </p:txBody>
      </p:sp>
    </p:spTree>
    <p:extLst>
      <p:ext uri="{BB962C8B-B14F-4D97-AF65-F5344CB8AC3E}">
        <p14:creationId xmlns:p14="http://schemas.microsoft.com/office/powerpoint/2010/main" val="4097521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Теперь мы знаем, что если p+=0.8, то вычислить значение f(</a:t>
            </a:r>
            <a:r>
              <a:rPr lang="ru-RU" sz="1200" b="0" i="0" kern="1200" dirty="0" err="1" smtClean="0">
                <a:solidFill>
                  <a:schemeClr val="tx1"/>
                </a:solidFill>
                <a:effectLst/>
                <a:latin typeface="+mn-lt"/>
                <a:ea typeface="+mn-ea"/>
                <a:cs typeface="+mn-cs"/>
              </a:rPr>
              <a:t>w,xi</a:t>
            </a:r>
            <a:r>
              <a:rPr lang="ru-RU" sz="1200" b="0" i="0" kern="1200" dirty="0" smtClean="0">
                <a:solidFill>
                  <a:schemeClr val="tx1"/>
                </a:solidFill>
                <a:effectLst/>
                <a:latin typeface="+mn-lt"/>
                <a:ea typeface="+mn-ea"/>
                <a:cs typeface="+mn-cs"/>
              </a:rPr>
              <a:t>) будет очень просто и, более того, оно должно быть положительным: f(</a:t>
            </a:r>
            <a:r>
              <a:rPr lang="ru-RU" sz="1200" b="0" i="0" kern="1200" dirty="0" err="1" smtClean="0">
                <a:solidFill>
                  <a:schemeClr val="tx1"/>
                </a:solidFill>
                <a:effectLst/>
                <a:latin typeface="+mn-lt"/>
                <a:ea typeface="+mn-ea"/>
                <a:cs typeface="+mn-cs"/>
              </a:rPr>
              <a:t>w,xi</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ln</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odds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ln</a:t>
            </a:r>
            <a:r>
              <a:rPr lang="ru-RU" sz="1200" b="0" i="0" kern="1200" dirty="0" smtClean="0">
                <a:solidFill>
                  <a:schemeClr val="tx1"/>
                </a:solidFill>
                <a:effectLst/>
                <a:latin typeface="+mn-lt"/>
                <a:ea typeface="+mn-ea"/>
                <a:cs typeface="+mn-cs"/>
              </a:rPr>
              <a:t>(0.8/0.2)=</a:t>
            </a:r>
            <a:r>
              <a:rPr lang="ru-RU" sz="1200" b="0" i="0" kern="1200" dirty="0" err="1" smtClean="0">
                <a:solidFill>
                  <a:schemeClr val="tx1"/>
                </a:solidFill>
                <a:effectLst/>
                <a:latin typeface="+mn-lt"/>
                <a:ea typeface="+mn-ea"/>
                <a:cs typeface="+mn-cs"/>
              </a:rPr>
              <a:t>ln</a:t>
            </a:r>
            <a:r>
              <a:rPr lang="ru-RU" sz="1200" b="0" i="0" kern="1200" dirty="0" smtClean="0">
                <a:solidFill>
                  <a:schemeClr val="tx1"/>
                </a:solidFill>
                <a:effectLst/>
                <a:latin typeface="+mn-lt"/>
                <a:ea typeface="+mn-ea"/>
                <a:cs typeface="+mn-cs"/>
              </a:rPr>
              <a:t>(4)≈+1.38629. Так и есть.</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Ради любопытства проверим, что если p+=0.2, тогда мы ожидаем увидеть отрицательное значение f(</a:t>
            </a:r>
            <a:r>
              <a:rPr lang="ru-RU" sz="1200" b="0" i="0" kern="1200" dirty="0" err="1" smtClean="0">
                <a:solidFill>
                  <a:schemeClr val="tx1"/>
                </a:solidFill>
                <a:effectLst/>
                <a:latin typeface="+mn-lt"/>
                <a:ea typeface="+mn-ea"/>
                <a:cs typeface="+mn-cs"/>
              </a:rPr>
              <a:t>w,xi</a:t>
            </a:r>
            <a:r>
              <a:rPr lang="ru-RU" sz="1200" b="0" i="0" kern="1200" dirty="0" smtClean="0">
                <a:solidFill>
                  <a:schemeClr val="tx1"/>
                </a:solidFill>
                <a:effectLst/>
                <a:latin typeface="+mn-lt"/>
                <a:ea typeface="+mn-ea"/>
                <a:cs typeface="+mn-cs"/>
              </a:rPr>
              <a:t>). Проверяем: f(</a:t>
            </a:r>
            <a:r>
              <a:rPr lang="ru-RU" sz="1200" b="0" i="0" kern="1200" dirty="0" err="1" smtClean="0">
                <a:solidFill>
                  <a:schemeClr val="tx1"/>
                </a:solidFill>
                <a:effectLst/>
                <a:latin typeface="+mn-lt"/>
                <a:ea typeface="+mn-ea"/>
                <a:cs typeface="+mn-cs"/>
              </a:rPr>
              <a:t>w,xi</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ln</a:t>
            </a:r>
            <a:r>
              <a:rPr lang="ru-RU" sz="1200" b="0" i="0" kern="1200" dirty="0" smtClean="0">
                <a:solidFill>
                  <a:schemeClr val="tx1"/>
                </a:solidFill>
                <a:effectLst/>
                <a:latin typeface="+mn-lt"/>
                <a:ea typeface="+mn-ea"/>
                <a:cs typeface="+mn-cs"/>
              </a:rPr>
              <a:t>(0.2/0.8)=</a:t>
            </a:r>
            <a:r>
              <a:rPr lang="ru-RU" sz="1200" b="0" i="0" kern="1200" dirty="0" err="1" smtClean="0">
                <a:solidFill>
                  <a:schemeClr val="tx1"/>
                </a:solidFill>
                <a:effectLst/>
                <a:latin typeface="+mn-lt"/>
                <a:ea typeface="+mn-ea"/>
                <a:cs typeface="+mn-cs"/>
              </a:rPr>
              <a:t>ln</a:t>
            </a:r>
            <a:r>
              <a:rPr lang="ru-RU" sz="1200" b="0" i="0" kern="1200" dirty="0" smtClean="0">
                <a:solidFill>
                  <a:schemeClr val="tx1"/>
                </a:solidFill>
                <a:effectLst/>
                <a:latin typeface="+mn-lt"/>
                <a:ea typeface="+mn-ea"/>
                <a:cs typeface="+mn-cs"/>
              </a:rPr>
              <a:t>(0.25)≈−1.38629. Все верно.</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Теперь мы знаем как перевести значение вероятности от 0 до 1 на всю числовую прямую от −∞ до +∞. В следующем шаге сделаем все наоборот.</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12</a:t>
            </a:fld>
            <a:endParaRPr lang="ru-RU"/>
          </a:p>
        </p:txBody>
      </p:sp>
    </p:spTree>
    <p:extLst>
      <p:ext uri="{BB962C8B-B14F-4D97-AF65-F5344CB8AC3E}">
        <p14:creationId xmlns:p14="http://schemas.microsoft.com/office/powerpoint/2010/main" val="182733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Мы знаем, что при шансах равными 4 к 1 (</a:t>
            </a:r>
            <a:r>
              <a:rPr lang="ru-RU" sz="1200" b="0" i="0" kern="1200" dirty="0" err="1" smtClean="0">
                <a:solidFill>
                  <a:schemeClr val="tx1"/>
                </a:solidFill>
                <a:effectLst/>
                <a:latin typeface="+mn-lt"/>
                <a:ea typeface="+mn-ea"/>
                <a:cs typeface="+mn-cs"/>
              </a:rPr>
              <a:t>odds</a:t>
            </a:r>
            <a:r>
              <a:rPr lang="ru-RU" sz="1200" b="0" i="0" kern="1200" dirty="0" smtClean="0">
                <a:solidFill>
                  <a:schemeClr val="tx1"/>
                </a:solidFill>
                <a:effectLst/>
                <a:latin typeface="+mn-lt"/>
                <a:ea typeface="+mn-ea"/>
                <a:cs typeface="+mn-cs"/>
              </a:rPr>
              <a:t>+=4), вероятность наступления события равна 0.8 (p+=0.8). Сделаем подстановку: p+=41+4=0.8. Это совпадает с нашими вычислениями, проведенными ранее. Двигаемся далее.</a:t>
            </a:r>
            <a:r>
              <a:rPr lang="ru-RU" dirty="0" smtClean="0"/>
              <a:t/>
            </a:r>
            <a:br>
              <a:rPr lang="ru-RU" dirty="0" smtClean="0"/>
            </a:br>
            <a:r>
              <a:rPr lang="ru-RU" dirty="0" smtClean="0"/>
              <a:t/>
            </a:r>
            <a:br>
              <a:rPr lang="ru-RU" dirty="0" smtClean="0"/>
            </a:b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13</a:t>
            </a:fld>
            <a:endParaRPr lang="ru-RU"/>
          </a:p>
        </p:txBody>
      </p:sp>
    </p:spTree>
    <p:extLst>
      <p:ext uri="{BB962C8B-B14F-4D97-AF65-F5344CB8AC3E}">
        <p14:creationId xmlns:p14="http://schemas.microsoft.com/office/powerpoint/2010/main" val="236349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6E0AA3-CB99-4C6D-BAB0-77C82EEA71E5}" type="slidenum">
              <a:rPr lang="ru-RU" smtClean="0"/>
              <a:t>15</a:t>
            </a:fld>
            <a:endParaRPr lang="ru-RU"/>
          </a:p>
        </p:txBody>
      </p:sp>
    </p:spTree>
    <p:extLst>
      <p:ext uri="{BB962C8B-B14F-4D97-AF65-F5344CB8AC3E}">
        <p14:creationId xmlns:p14="http://schemas.microsoft.com/office/powerpoint/2010/main" val="49273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2C4A47E-3EF6-4CC2-AD17-940C88F22E0A}" type="datetimeFigureOut">
              <a:rPr lang="ru-RU" smtClean="0"/>
              <a:t>01.03.2021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363211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C4A47E-3EF6-4CC2-AD17-940C88F22E0A}" type="datetimeFigureOut">
              <a:rPr lang="ru-RU" smtClean="0"/>
              <a:t>01.03.2021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20892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C4A47E-3EF6-4CC2-AD17-940C88F22E0A}" type="datetimeFigureOut">
              <a:rPr lang="ru-RU" smtClean="0"/>
              <a:t>01.03.2021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418774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C4A47E-3EF6-4CC2-AD17-940C88F22E0A}" type="datetimeFigureOut">
              <a:rPr lang="ru-RU" smtClean="0"/>
              <a:t>01.03.2021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166864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2C4A47E-3EF6-4CC2-AD17-940C88F22E0A}" type="datetimeFigureOut">
              <a:rPr lang="ru-RU" smtClean="0"/>
              <a:t>01.03.2021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259041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2C4A47E-3EF6-4CC2-AD17-940C88F22E0A}" type="datetimeFigureOut">
              <a:rPr lang="ru-RU" smtClean="0"/>
              <a:t>01.03.2021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151855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2C4A47E-3EF6-4CC2-AD17-940C88F22E0A}" type="datetimeFigureOut">
              <a:rPr lang="ru-RU" smtClean="0"/>
              <a:t>01.03.2021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274346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2C4A47E-3EF6-4CC2-AD17-940C88F22E0A}" type="datetimeFigureOut">
              <a:rPr lang="ru-RU" smtClean="0"/>
              <a:t>01.03.2021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3750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2C4A47E-3EF6-4CC2-AD17-940C88F22E0A}" type="datetimeFigureOut">
              <a:rPr lang="ru-RU" smtClean="0"/>
              <a:t>01.03.2021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125665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C4A47E-3EF6-4CC2-AD17-940C88F22E0A}" type="datetimeFigureOut">
              <a:rPr lang="ru-RU" smtClean="0"/>
              <a:t>01.03.2021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91960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C4A47E-3EF6-4CC2-AD17-940C88F22E0A}" type="datetimeFigureOut">
              <a:rPr lang="ru-RU" smtClean="0"/>
              <a:t>01.03.2021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C94A962-F6CC-4DD5-A98E-640328B19CFE}" type="slidenum">
              <a:rPr lang="ru-RU" smtClean="0"/>
              <a:t>‹#›</a:t>
            </a:fld>
            <a:endParaRPr lang="ru-RU"/>
          </a:p>
        </p:txBody>
      </p:sp>
    </p:spTree>
    <p:extLst>
      <p:ext uri="{BB962C8B-B14F-4D97-AF65-F5344CB8AC3E}">
        <p14:creationId xmlns:p14="http://schemas.microsoft.com/office/powerpoint/2010/main" val="100293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4A47E-3EF6-4CC2-AD17-940C88F22E0A}" type="datetimeFigureOut">
              <a:rPr lang="ru-RU" smtClean="0"/>
              <a:t>01.03.2021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4A962-F6CC-4DD5-A98E-640328B19CFE}" type="slidenum">
              <a:rPr lang="ru-RU" smtClean="0"/>
              <a:t>‹#›</a:t>
            </a:fld>
            <a:endParaRPr lang="ru-RU"/>
          </a:p>
        </p:txBody>
      </p:sp>
    </p:spTree>
    <p:extLst>
      <p:ext uri="{BB962C8B-B14F-4D97-AF65-F5344CB8AC3E}">
        <p14:creationId xmlns:p14="http://schemas.microsoft.com/office/powerpoint/2010/main" val="253345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9.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machinelearningmastery.ru/derivative-of-the-sigmoid-function-536880cf918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Логистическая регрессия</a:t>
            </a:r>
            <a:endParaRPr lang="ru-RU" dirty="0"/>
          </a:p>
        </p:txBody>
      </p:sp>
      <p:sp>
        <p:nvSpPr>
          <p:cNvPr id="3" name="Подзаголовок 2"/>
          <p:cNvSpPr>
            <a:spLocks noGrp="1"/>
          </p:cNvSpPr>
          <p:nvPr>
            <p:ph type="subTitle" idx="1"/>
          </p:nvPr>
        </p:nvSpPr>
        <p:spPr/>
        <p:txBody>
          <a:bodyPr/>
          <a:lstStyle/>
          <a:p>
            <a:r>
              <a:rPr lang="ru-RU" dirty="0" smtClean="0"/>
              <a:t>Как перейти от задачи линейной регрессии к задаче классификации</a:t>
            </a:r>
            <a:endParaRPr lang="ru-RU" dirty="0"/>
          </a:p>
        </p:txBody>
      </p:sp>
    </p:spTree>
    <p:extLst>
      <p:ext uri="{BB962C8B-B14F-4D97-AF65-F5344CB8AC3E}">
        <p14:creationId xmlns:p14="http://schemas.microsoft.com/office/powerpoint/2010/main" val="425470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верхних оценок</a:t>
            </a:r>
            <a:endParaRPr lang="ru-RU" dirty="0"/>
          </a:p>
        </p:txBody>
      </p:sp>
      <p:pic>
        <p:nvPicPr>
          <p:cNvPr id="4" name="Объект 3"/>
          <p:cNvPicPr>
            <a:picLocks noGrp="1" noChangeAspect="1"/>
          </p:cNvPicPr>
          <p:nvPr>
            <p:ph idx="1"/>
          </p:nvPr>
        </p:nvPicPr>
        <p:blipFill>
          <a:blip r:embed="rId3"/>
          <a:stretch>
            <a:fillRect/>
          </a:stretch>
        </p:blipFill>
        <p:spPr>
          <a:xfrm>
            <a:off x="549783" y="2124686"/>
            <a:ext cx="11092433" cy="3857013"/>
          </a:xfrm>
          <a:prstGeom prst="rect">
            <a:avLst/>
          </a:prstGeom>
        </p:spPr>
      </p:pic>
    </p:spTree>
    <p:extLst>
      <p:ext uri="{BB962C8B-B14F-4D97-AF65-F5344CB8AC3E}">
        <p14:creationId xmlns:p14="http://schemas.microsoft.com/office/powerpoint/2010/main" val="309329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r>
              <a:rPr lang="ru-RU" dirty="0" smtClean="0"/>
              <a:t>Шансы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165225"/>
                <a:ext cx="10515600" cy="4351338"/>
              </a:xfrm>
            </p:spPr>
            <p:txBody>
              <a:bodyPr/>
              <a:lstStyle/>
              <a:p>
                <a:r>
                  <a:rPr lang="ru-RU" dirty="0" smtClean="0"/>
                  <a:t>Переведем значения вероятности в диапазон</a:t>
                </a:r>
                <a:br>
                  <a:rPr lang="ru-RU" dirty="0" smtClean="0"/>
                </a:br>
                <a:r>
                  <a:rPr lang="en-US" dirty="0" smtClean="0"/>
                  <a:t>[0; +∞]</a:t>
                </a:r>
                <a:endParaRPr lang="ru-RU" dirty="0" smtClean="0"/>
              </a:p>
              <a:p>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𝑜𝑑𝑑𝑠</m:t>
                        </m:r>
                      </m:e>
                      <m:sub>
                        <m:r>
                          <a:rPr lang="en-US" b="0" i="1" smtClean="0">
                            <a:latin typeface="Cambria Math" panose="02040503050406030204" pitchFamily="18" charset="0"/>
                          </a:rPr>
                          <m:t>+</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den>
                    </m:f>
                  </m:oMath>
                </a14:m>
                <a:r>
                  <a:rPr lang="en-US" dirty="0" smtClean="0"/>
                  <a:t>, </a:t>
                </a:r>
                <a:r>
                  <a:rPr lang="ru-RU" dirty="0" smtClean="0"/>
                  <a:t>где </a:t>
                </a:r>
                <a:r>
                  <a:rPr lang="ru-RU" dirty="0"/>
                  <a:t>, где p+ — вероятность наступления события, (1−p+) — вероятность НЕ наступления </a:t>
                </a:r>
                <a:r>
                  <a:rPr lang="ru-RU" dirty="0" smtClean="0"/>
                  <a:t>события</a:t>
                </a:r>
              </a:p>
              <a:p>
                <a:r>
                  <a:rPr lang="ru-RU" dirty="0"/>
                  <a:t>Например, если вероятность того, что молодой, сильный и резвый конь по прозвищу «Ветерок» обойдет на скачках старую и дряблую старушку по кличке «Матильда» равняется 0.8, то шансы на успех «Ветерка» составят 4 к 1 (0.8/(1−0.8)) и наоборот, зная шансы, нам не составит труда вычислить вероятность p+:</a:t>
                </a:r>
                <a:endParaRPr lang="ru-RU"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165225"/>
                <a:ext cx="10515600" cy="4351338"/>
              </a:xfrm>
              <a:blipFill>
                <a:blip r:embed="rId3"/>
                <a:stretch>
                  <a:fillRect l="-1043" t="-2241" r="-1507"/>
                </a:stretch>
              </a:blipFill>
            </p:spPr>
            <p:txBody>
              <a:bodyPr/>
              <a:lstStyle/>
              <a:p>
                <a:r>
                  <a:rPr lang="ru-RU">
                    <a:noFill/>
                  </a:rPr>
                  <a:t> </a:t>
                </a:r>
              </a:p>
            </p:txBody>
          </p:sp>
        </mc:Fallback>
      </mc:AlternateContent>
      <p:pic>
        <p:nvPicPr>
          <p:cNvPr id="4" name="Рисунок 3"/>
          <p:cNvPicPr>
            <a:picLocks noChangeAspect="1"/>
          </p:cNvPicPr>
          <p:nvPr/>
        </p:nvPicPr>
        <p:blipFill>
          <a:blip r:embed="rId4"/>
          <a:stretch>
            <a:fillRect/>
          </a:stretch>
        </p:blipFill>
        <p:spPr>
          <a:xfrm>
            <a:off x="838200" y="5189494"/>
            <a:ext cx="10673162" cy="1185906"/>
          </a:xfrm>
          <a:prstGeom prst="rect">
            <a:avLst/>
          </a:prstGeom>
        </p:spPr>
      </p:pic>
      <p:pic>
        <p:nvPicPr>
          <p:cNvPr id="5" name="Рисунок 4"/>
          <p:cNvPicPr>
            <a:picLocks noChangeAspect="1"/>
          </p:cNvPicPr>
          <p:nvPr/>
        </p:nvPicPr>
        <p:blipFill>
          <a:blip r:embed="rId5"/>
          <a:stretch>
            <a:fillRect/>
          </a:stretch>
        </p:blipFill>
        <p:spPr>
          <a:xfrm>
            <a:off x="8885909" y="164566"/>
            <a:ext cx="3153215" cy="1247949"/>
          </a:xfrm>
          <a:prstGeom prst="rect">
            <a:avLst/>
          </a:prstGeom>
        </p:spPr>
      </p:pic>
    </p:spTree>
    <p:extLst>
      <p:ext uri="{BB962C8B-B14F-4D97-AF65-F5344CB8AC3E}">
        <p14:creationId xmlns:p14="http://schemas.microsoft.com/office/powerpoint/2010/main" val="273711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Логарифм шансов</a:t>
            </a:r>
            <a:endParaRPr lang="ru-RU" dirty="0"/>
          </a:p>
        </p:txBody>
      </p:sp>
      <p:sp>
        <p:nvSpPr>
          <p:cNvPr id="3" name="Объект 2"/>
          <p:cNvSpPr>
            <a:spLocks noGrp="1"/>
          </p:cNvSpPr>
          <p:nvPr>
            <p:ph idx="1"/>
          </p:nvPr>
        </p:nvSpPr>
        <p:spPr/>
        <p:txBody>
          <a:bodyPr/>
          <a:lstStyle/>
          <a:p>
            <a:r>
              <a:rPr lang="ru-RU" dirty="0"/>
              <a:t>Переведем значения вероятности в диапазон (−∞,+∞)</a:t>
            </a:r>
            <a:r>
              <a:rPr lang="ru-RU" dirty="0" smtClean="0"/>
              <a:t/>
            </a:r>
            <a:br>
              <a:rPr lang="ru-RU" dirty="0" smtClean="0"/>
            </a:br>
            <a:endParaRPr lang="ru-RU" dirty="0"/>
          </a:p>
        </p:txBody>
      </p:sp>
      <p:pic>
        <p:nvPicPr>
          <p:cNvPr id="5" name="Рисунок 4"/>
          <p:cNvPicPr>
            <a:picLocks noChangeAspect="1"/>
          </p:cNvPicPr>
          <p:nvPr/>
        </p:nvPicPr>
        <p:blipFill>
          <a:blip r:embed="rId3"/>
          <a:stretch>
            <a:fillRect/>
          </a:stretch>
        </p:blipFill>
        <p:spPr>
          <a:xfrm>
            <a:off x="838200" y="2476473"/>
            <a:ext cx="6300637" cy="1041427"/>
          </a:xfrm>
          <a:prstGeom prst="rect">
            <a:avLst/>
          </a:prstGeom>
        </p:spPr>
      </p:pic>
      <p:pic>
        <p:nvPicPr>
          <p:cNvPr id="6" name="Рисунок 5"/>
          <p:cNvPicPr>
            <a:picLocks noChangeAspect="1"/>
          </p:cNvPicPr>
          <p:nvPr/>
        </p:nvPicPr>
        <p:blipFill>
          <a:blip r:embed="rId4"/>
          <a:stretch>
            <a:fillRect/>
          </a:stretch>
        </p:blipFill>
        <p:spPr>
          <a:xfrm>
            <a:off x="838200" y="3652837"/>
            <a:ext cx="5062034" cy="1358106"/>
          </a:xfrm>
          <a:prstGeom prst="rect">
            <a:avLst/>
          </a:prstGeom>
        </p:spPr>
      </p:pic>
    </p:spTree>
    <p:extLst>
      <p:ext uri="{BB962C8B-B14F-4D97-AF65-F5344CB8AC3E}">
        <p14:creationId xmlns:p14="http://schemas.microsoft.com/office/powerpoint/2010/main" val="91992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Чему равна вероятность</a:t>
            </a:r>
            <a:endParaRPr lang="ru-RU" dirty="0"/>
          </a:p>
        </p:txBody>
      </p:sp>
      <p:pic>
        <p:nvPicPr>
          <p:cNvPr id="4" name="Объект 3"/>
          <p:cNvPicPr>
            <a:picLocks noGrp="1" noChangeAspect="1"/>
          </p:cNvPicPr>
          <p:nvPr>
            <p:ph idx="1"/>
          </p:nvPr>
        </p:nvPicPr>
        <p:blipFill>
          <a:blip r:embed="rId3"/>
          <a:stretch>
            <a:fillRect/>
          </a:stretch>
        </p:blipFill>
        <p:spPr>
          <a:xfrm>
            <a:off x="955572" y="1690688"/>
            <a:ext cx="3184496" cy="1220033"/>
          </a:xfrm>
          <a:prstGeom prst="rect">
            <a:avLst/>
          </a:prstGeom>
        </p:spPr>
      </p:pic>
      <p:sp>
        <p:nvSpPr>
          <p:cNvPr id="5" name="Прямоугольник 4"/>
          <p:cNvSpPr/>
          <p:nvPr/>
        </p:nvSpPr>
        <p:spPr>
          <a:xfrm>
            <a:off x="406400" y="3437235"/>
            <a:ext cx="6096000" cy="923330"/>
          </a:xfrm>
          <a:prstGeom prst="rect">
            <a:avLst/>
          </a:prstGeom>
        </p:spPr>
        <p:txBody>
          <a:bodyPr>
            <a:spAutoFit/>
          </a:bodyPr>
          <a:lstStyle/>
          <a:p>
            <a:r>
              <a:rPr lang="ru-RU" dirty="0"/>
              <a:t>На прошлом шаге мы вывели, что </a:t>
            </a:r>
            <a:r>
              <a:rPr lang="ru-RU" dirty="0" smtClean="0"/>
              <a:t>шансы равны -</a:t>
            </a:r>
            <a:r>
              <a:rPr lang="en-US" dirty="0" smtClean="0"/>
              <a:t>&gt;</a:t>
            </a:r>
            <a:br>
              <a:rPr lang="en-US" dirty="0" smtClean="0"/>
            </a:br>
            <a:r>
              <a:rPr lang="ru-RU" dirty="0" smtClean="0"/>
              <a:t> а </a:t>
            </a:r>
            <a:r>
              <a:rPr lang="ru-RU" dirty="0"/>
              <a:t>значит можно сделать замену в обратной функции шансов. Получим</a:t>
            </a:r>
          </a:p>
        </p:txBody>
      </p:sp>
      <p:pic>
        <p:nvPicPr>
          <p:cNvPr id="6" name="Рисунок 5"/>
          <p:cNvPicPr>
            <a:picLocks noChangeAspect="1"/>
          </p:cNvPicPr>
          <p:nvPr/>
        </p:nvPicPr>
        <p:blipFill>
          <a:blip r:embed="rId4"/>
          <a:stretch>
            <a:fillRect/>
          </a:stretch>
        </p:blipFill>
        <p:spPr>
          <a:xfrm>
            <a:off x="6794500" y="3279349"/>
            <a:ext cx="3430408" cy="920353"/>
          </a:xfrm>
          <a:prstGeom prst="rect">
            <a:avLst/>
          </a:prstGeom>
        </p:spPr>
      </p:pic>
      <p:pic>
        <p:nvPicPr>
          <p:cNvPr id="7" name="Рисунок 6"/>
          <p:cNvPicPr>
            <a:picLocks noChangeAspect="1"/>
          </p:cNvPicPr>
          <p:nvPr/>
        </p:nvPicPr>
        <p:blipFill>
          <a:blip r:embed="rId5"/>
          <a:stretch>
            <a:fillRect/>
          </a:stretch>
        </p:blipFill>
        <p:spPr>
          <a:xfrm>
            <a:off x="406400" y="4525078"/>
            <a:ext cx="1973677" cy="974022"/>
          </a:xfrm>
          <a:prstGeom prst="rect">
            <a:avLst/>
          </a:prstGeom>
        </p:spPr>
      </p:pic>
      <mc:AlternateContent xmlns:mc="http://schemas.openxmlformats.org/markup-compatibility/2006" xmlns:a14="http://schemas.microsoft.com/office/drawing/2010/main">
        <mc:Choice Requires="a14">
          <p:sp>
            <p:nvSpPr>
              <p:cNvPr id="8" name="Прямоугольник 7"/>
              <p:cNvSpPr/>
              <p:nvPr/>
            </p:nvSpPr>
            <p:spPr>
              <a:xfrm>
                <a:off x="406400" y="5783946"/>
                <a:ext cx="6096000" cy="415755"/>
              </a:xfrm>
              <a:prstGeom prst="rect">
                <a:avLst/>
              </a:prstGeom>
            </p:spPr>
            <p:txBody>
              <a:bodyPr>
                <a:spAutoFit/>
              </a:bodyPr>
              <a:lstStyle/>
              <a:p>
                <a:r>
                  <a:rPr lang="ru-RU" b="0" i="0" dirty="0" smtClean="0">
                    <a:solidFill>
                      <a:srgbClr val="222222"/>
                    </a:solidFill>
                    <a:effectLst/>
                    <a:latin typeface="-apple-system"/>
                  </a:rPr>
                  <a:t>Разделим и числитель и знаменатель на </a:t>
                </a:r>
                <a14:m>
                  <m:oMath xmlns:m="http://schemas.openxmlformats.org/officeDocument/2006/math">
                    <m:sSup>
                      <m:sSupPr>
                        <m:ctrlPr>
                          <a:rPr lang="ru-RU" b="0" i="1" smtClean="0">
                            <a:solidFill>
                              <a:srgbClr val="222222"/>
                            </a:solidFill>
                            <a:effectLst/>
                            <a:latin typeface="Cambria Math" panose="02040503050406030204" pitchFamily="18" charset="0"/>
                          </a:rPr>
                        </m:ctrlPr>
                      </m:sSupPr>
                      <m:e>
                        <m:r>
                          <a:rPr lang="en-US" b="0" i="1" smtClean="0">
                            <a:solidFill>
                              <a:srgbClr val="222222"/>
                            </a:solidFill>
                            <a:effectLst/>
                            <a:latin typeface="Cambria Math" panose="02040503050406030204" pitchFamily="18" charset="0"/>
                          </a:rPr>
                          <m:t>𝑒</m:t>
                        </m:r>
                      </m:e>
                      <m:sup>
                        <m:sSup>
                          <m:sSupPr>
                            <m:ctrlPr>
                              <a:rPr lang="en-US" b="0" i="1" smtClean="0">
                                <a:solidFill>
                                  <a:srgbClr val="222222"/>
                                </a:solidFill>
                                <a:effectLst/>
                                <a:latin typeface="Cambria Math" panose="02040503050406030204" pitchFamily="18" charset="0"/>
                              </a:rPr>
                            </m:ctrlPr>
                          </m:sSupPr>
                          <m:e>
                            <m:acc>
                              <m:accPr>
                                <m:chr m:val="⃗"/>
                                <m:ctrlPr>
                                  <a:rPr lang="en-US" b="0" i="1" smtClean="0">
                                    <a:solidFill>
                                      <a:srgbClr val="222222"/>
                                    </a:solidFill>
                                    <a:effectLst/>
                                    <a:latin typeface="Cambria Math" panose="02040503050406030204" pitchFamily="18" charset="0"/>
                                  </a:rPr>
                                </m:ctrlPr>
                              </m:accPr>
                              <m:e>
                                <m:r>
                                  <a:rPr lang="en-US" b="0" i="1" smtClean="0">
                                    <a:solidFill>
                                      <a:srgbClr val="222222"/>
                                    </a:solidFill>
                                    <a:effectLst/>
                                    <a:latin typeface="Cambria Math" panose="02040503050406030204" pitchFamily="18" charset="0"/>
                                  </a:rPr>
                                  <m:t>𝑤</m:t>
                                </m:r>
                              </m:e>
                            </m:acc>
                          </m:e>
                          <m:sup>
                            <m:r>
                              <a:rPr lang="en-US" b="0" i="1" smtClean="0">
                                <a:solidFill>
                                  <a:srgbClr val="222222"/>
                                </a:solidFill>
                                <a:effectLst/>
                                <a:latin typeface="Cambria Math" panose="02040503050406030204" pitchFamily="18" charset="0"/>
                              </a:rPr>
                              <m:t>𝑇</m:t>
                            </m:r>
                          </m:sup>
                        </m:sSup>
                        <m:acc>
                          <m:accPr>
                            <m:chr m:val="⃗"/>
                            <m:ctrlPr>
                              <a:rPr lang="en-US" b="0" i="1" smtClean="0">
                                <a:solidFill>
                                  <a:srgbClr val="222222"/>
                                </a:solidFill>
                                <a:effectLst/>
                                <a:latin typeface="Cambria Math" panose="02040503050406030204" pitchFamily="18" charset="0"/>
                              </a:rPr>
                            </m:ctrlPr>
                          </m:accPr>
                          <m:e>
                            <m:r>
                              <a:rPr lang="en-US" b="0" i="1" smtClean="0">
                                <a:solidFill>
                                  <a:srgbClr val="222222"/>
                                </a:solidFill>
                                <a:effectLst/>
                                <a:latin typeface="Cambria Math" panose="02040503050406030204" pitchFamily="18" charset="0"/>
                              </a:rPr>
                              <m:t>𝑥</m:t>
                            </m:r>
                          </m:e>
                        </m:acc>
                      </m:sup>
                    </m:sSup>
                  </m:oMath>
                </a14:m>
                <a:r>
                  <a:rPr lang="ru-RU" b="0" i="0" dirty="0" smtClean="0">
                    <a:solidFill>
                      <a:srgbClr val="222222"/>
                    </a:solidFill>
                    <a:effectLst/>
                    <a:latin typeface="-apple-system"/>
                  </a:rPr>
                  <a:t>, тогда:</a:t>
                </a:r>
                <a:endParaRPr lang="ru-RU"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406400" y="5783946"/>
                <a:ext cx="6096000" cy="415755"/>
              </a:xfrm>
              <a:prstGeom prst="rect">
                <a:avLst/>
              </a:prstGeom>
              <a:blipFill>
                <a:blip r:embed="rId6"/>
                <a:stretch>
                  <a:fillRect l="-900" t="-5882" b="-22059"/>
                </a:stretch>
              </a:blipFill>
            </p:spPr>
            <p:txBody>
              <a:bodyPr/>
              <a:lstStyle/>
              <a:p>
                <a:r>
                  <a:rPr lang="ru-RU">
                    <a:noFill/>
                  </a:rPr>
                  <a:t> </a:t>
                </a:r>
              </a:p>
            </p:txBody>
          </p:sp>
        </mc:Fallback>
      </mc:AlternateContent>
      <p:pic>
        <p:nvPicPr>
          <p:cNvPr id="3" name="Рисунок 2"/>
          <p:cNvPicPr>
            <a:picLocks noChangeAspect="1"/>
          </p:cNvPicPr>
          <p:nvPr/>
        </p:nvPicPr>
        <p:blipFill>
          <a:blip r:embed="rId7"/>
          <a:stretch>
            <a:fillRect/>
          </a:stretch>
        </p:blipFill>
        <p:spPr>
          <a:xfrm>
            <a:off x="7607135" y="5016500"/>
            <a:ext cx="3370686" cy="1318373"/>
          </a:xfrm>
          <a:prstGeom prst="rect">
            <a:avLst/>
          </a:prstGeom>
        </p:spPr>
      </p:pic>
    </p:spTree>
    <p:extLst>
      <p:ext uri="{BB962C8B-B14F-4D97-AF65-F5344CB8AC3E}">
        <p14:creationId xmlns:p14="http://schemas.microsoft.com/office/powerpoint/2010/main" val="215989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5817" y="266700"/>
            <a:ext cx="10515600" cy="1325563"/>
          </a:xfrm>
        </p:spPr>
        <p:txBody>
          <a:bodyPr/>
          <a:lstStyle/>
          <a:p>
            <a:r>
              <a:rPr lang="ru-RU" dirty="0" smtClean="0"/>
              <a:t>Функция - </a:t>
            </a:r>
            <a:r>
              <a:rPr lang="ru-RU" dirty="0" err="1" smtClean="0"/>
              <a:t>сигмоида</a:t>
            </a:r>
            <a:endParaRPr lang="ru-RU" dirty="0"/>
          </a:p>
        </p:txBody>
      </p:sp>
      <p:pic>
        <p:nvPicPr>
          <p:cNvPr id="4" name="Объект 3"/>
          <p:cNvPicPr>
            <a:picLocks noGrp="1" noChangeAspect="1"/>
          </p:cNvPicPr>
          <p:nvPr>
            <p:ph idx="1"/>
          </p:nvPr>
        </p:nvPicPr>
        <p:blipFill>
          <a:blip r:embed="rId2"/>
          <a:stretch>
            <a:fillRect/>
          </a:stretch>
        </p:blipFill>
        <p:spPr>
          <a:xfrm>
            <a:off x="1676401" y="1803949"/>
            <a:ext cx="8454432" cy="3822151"/>
          </a:xfrm>
          <a:prstGeom prst="rect">
            <a:avLst/>
          </a:prstGeom>
        </p:spPr>
      </p:pic>
    </p:spTree>
    <p:extLst>
      <p:ext uri="{BB962C8B-B14F-4D97-AF65-F5344CB8AC3E}">
        <p14:creationId xmlns:p14="http://schemas.microsoft.com/office/powerpoint/2010/main" val="396830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Посчитанные вероятности</a:t>
            </a:r>
            <a:endParaRPr lang="ru-RU" dirty="0"/>
          </a:p>
        </p:txBody>
      </p:sp>
      <p:pic>
        <p:nvPicPr>
          <p:cNvPr id="4" name="Объект 3"/>
          <p:cNvPicPr>
            <a:picLocks noGrp="1" noChangeAspect="1"/>
          </p:cNvPicPr>
          <p:nvPr>
            <p:ph idx="1"/>
          </p:nvPr>
        </p:nvPicPr>
        <p:blipFill>
          <a:blip r:embed="rId3"/>
          <a:stretch>
            <a:fillRect/>
          </a:stretch>
        </p:blipFill>
        <p:spPr>
          <a:xfrm>
            <a:off x="963307" y="2626430"/>
            <a:ext cx="9709461" cy="2834570"/>
          </a:xfrm>
          <a:prstGeom prst="rect">
            <a:avLst/>
          </a:prstGeom>
        </p:spPr>
      </p:pic>
    </p:spTree>
    <p:extLst>
      <p:ext uri="{BB962C8B-B14F-4D97-AF65-F5344CB8AC3E}">
        <p14:creationId xmlns:p14="http://schemas.microsoft.com/office/powerpoint/2010/main" val="426645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функций потерь</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b="0" i="1" dirty="0" smtClean="0">
                    <a:latin typeface="Cambria Math" panose="02040503050406030204" pitchFamily="18" charset="0"/>
                  </a:rPr>
                  <a:t>1. Случай с грубой ошибкой</a:t>
                </a:r>
              </a:p>
              <a:p>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(1−0.01)</m:t>
                        </m:r>
                      </m:e>
                      <m:sup>
                        <m:r>
                          <a:rPr lang="en-US" b="0" i="1" smtClean="0">
                            <a:latin typeface="Cambria Math" panose="02040503050406030204" pitchFamily="18" charset="0"/>
                          </a:rPr>
                          <m:t>2</m:t>
                        </m:r>
                      </m:sup>
                    </m:sSup>
                    <m:r>
                      <a:rPr lang="en-US" b="0" i="1" smtClean="0">
                        <a:latin typeface="Cambria Math" panose="02040503050406030204" pitchFamily="18" charset="0"/>
                      </a:rPr>
                      <m:t>=0.9801</m:t>
                    </m:r>
                  </m:oMath>
                </a14:m>
                <a:endParaRPr lang="en-US" b="0" dirty="0" smtClean="0"/>
              </a:p>
              <a:p>
                <a14:m>
                  <m:oMath xmlns:m="http://schemas.openxmlformats.org/officeDocument/2006/math">
                    <m:r>
                      <a:rPr lang="en-US" b="0" i="1" smtClean="0">
                        <a:latin typeface="Cambria Math" panose="02040503050406030204" pitchFamily="18" charset="0"/>
                      </a:rPr>
                      <m:t>𝐿𝑜𝑔𝐿𝑜𝑠𝑠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𝑦𝑓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𝑥</m:t>
                                </m:r>
                              </m:e>
                            </m:d>
                          </m:sup>
                        </m:sSup>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−4.595…</m:t>
                                </m:r>
                              </m:e>
                            </m:d>
                          </m:sup>
                        </m:sSup>
                      </m:e>
                    </m:d>
                    <m:r>
                      <a:rPr lang="en-US" b="0" i="1" smtClean="0">
                        <a:latin typeface="Cambria Math" panose="02040503050406030204" pitchFamily="18" charset="0"/>
                        <a:ea typeface="Cambria Math" panose="02040503050406030204" pitchFamily="18" charset="0"/>
                      </a:rPr>
                      <m:t>≈4.605</m:t>
                    </m:r>
                  </m:oMath>
                </a14:m>
                <a:endParaRPr lang="ru-RU" b="0" dirty="0" smtClean="0">
                  <a:ea typeface="Cambria Math" panose="02040503050406030204" pitchFamily="18" charset="0"/>
                </a:endParaRPr>
              </a:p>
              <a:p>
                <a:r>
                  <a:rPr lang="ru-RU" dirty="0" smtClean="0"/>
                  <a:t>2. Случай с сильной уверенностью</a:t>
                </a:r>
              </a:p>
              <a:p>
                <a14:m>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r>
                          <a:rPr lang="ru-RU" b="0" i="1" smtClean="0">
                            <a:latin typeface="Cambria Math" panose="02040503050406030204" pitchFamily="18" charset="0"/>
                          </a:rPr>
                          <m:t>99</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=0.</m:t>
                    </m:r>
                    <m:r>
                      <a:rPr lang="ru-RU" b="0" i="1" smtClean="0">
                        <a:latin typeface="Cambria Math" panose="02040503050406030204" pitchFamily="18" charset="0"/>
                      </a:rPr>
                      <m:t>0001</m:t>
                    </m:r>
                  </m:oMath>
                </a14:m>
                <a:endParaRPr lang="en-US" dirty="0"/>
              </a:p>
              <a:p>
                <a14:m>
                  <m:oMath xmlns:m="http://schemas.openxmlformats.org/officeDocument/2006/math">
                    <m:r>
                      <a:rPr lang="en-US" i="1">
                        <a:latin typeface="Cambria Math" panose="02040503050406030204" pitchFamily="18" charset="0"/>
                      </a:rPr>
                      <m:t>𝐿𝑜𝑔𝐿𝑜𝑠𝑠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𝑒</m:t>
                        </m:r>
                      </m:sub>
                    </m:sSub>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𝑦𝑓</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 </m:t>
                                </m:r>
                                <m:r>
                                  <a:rPr lang="en-US" i="1">
                                    <a:latin typeface="Cambria Math" panose="02040503050406030204" pitchFamily="18" charset="0"/>
                                  </a:rPr>
                                  <m:t>𝑥</m:t>
                                </m:r>
                              </m:e>
                            </m:d>
                          </m:sup>
                        </m:sSup>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𝑒</m:t>
                        </m:r>
                      </m:sub>
                    </m:sSub>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r>
                                  <a:rPr lang="en-US" i="1">
                                    <a:latin typeface="Cambria Math" panose="02040503050406030204" pitchFamily="18" charset="0"/>
                                  </a:rPr>
                                  <m:t>−4.595…</m:t>
                                </m:r>
                              </m:e>
                            </m:d>
                          </m:sup>
                        </m:sSup>
                      </m:e>
                    </m:d>
                    <m:r>
                      <a:rPr lang="en-US"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0.01</m:t>
                    </m:r>
                  </m:oMath>
                </a14:m>
                <a:endParaRPr lang="ru-RU" dirty="0">
                  <a:ea typeface="Cambria Math" panose="02040503050406030204" pitchFamily="18" charset="0"/>
                </a:endParaRP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253514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Максимизация правдоподобия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dirty="0" smtClean="0"/>
                  <a:t>Правдоподобие выборки – это вероятность получения именно такой выборки, получения именно таких наблюдений </a:t>
                </a:r>
                <a:r>
                  <a:rPr lang="en-US" dirty="0" smtClean="0"/>
                  <a:t>/ </a:t>
                </a:r>
                <a:r>
                  <a:rPr lang="ru-RU" dirty="0" smtClean="0"/>
                  <a:t>результатов, т.е. произведение вероятностей получения каждого из результатов выборки ( например, погашен или не погашен кредит несколькими людьми одновременно)</a:t>
                </a:r>
              </a:p>
              <a:p>
                <a:r>
                  <a:rPr lang="ru-RU" dirty="0" smtClean="0"/>
                  <a:t>Функция правдоподобия связывает правдоподобие выборки со значения параметров распределения</a:t>
                </a:r>
              </a:p>
              <a:p>
                <a:pPr marL="0" indent="0">
                  <a:buNone/>
                </a:pP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3</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up>
                        </m:sSup>
                      </m:e>
                    </m:nary>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1−1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1−1</m:t>
                        </m:r>
                      </m:sup>
                    </m:sSup>
                  </m:oMath>
                </a14:m>
                <a:r>
                  <a:rPr lang="en-US" dirty="0" smtClean="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𝑝</m:t>
                        </m:r>
                      </m:e>
                      <m:sup>
                        <m:r>
                          <a:rPr lang="ru-RU" b="0" i="1" smtClean="0">
                            <a:latin typeface="Cambria Math" panose="02040503050406030204" pitchFamily="18" charset="0"/>
                          </a:rPr>
                          <m:t>0</m:t>
                        </m:r>
                      </m:sup>
                    </m:sSup>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1−</m:t>
                        </m:r>
                        <m:r>
                          <a:rPr lang="ru-RU"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oMath>
                </a14:m>
                <a:endParaRPr lang="en-US" b="0"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ru-RU">
                    <a:noFill/>
                  </a:rPr>
                  <a:t> </a:t>
                </a:r>
              </a:p>
            </p:txBody>
          </p:sp>
        </mc:Fallback>
      </mc:AlternateContent>
    </p:spTree>
    <p:extLst>
      <p:ext uri="{BB962C8B-B14F-4D97-AF65-F5344CB8AC3E}">
        <p14:creationId xmlns:p14="http://schemas.microsoft.com/office/powerpoint/2010/main" val="35334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Максимизация логарифма правдоподобия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ru-RU" dirty="0" smtClean="0"/>
                  <a:t>Метод максимального правдоподобия – это метод оценки неизвестного параметра путем максимизации функции правдоподобия. В нашем случае, значение вероятности </a:t>
                </a:r>
                <a:r>
                  <a:rPr lang="en-US" dirty="0" smtClean="0"/>
                  <a:t>p</a:t>
                </a:r>
                <a:r>
                  <a:rPr lang="ru-RU" dirty="0" smtClean="0"/>
                  <a:t> – является оцениваемым параметром.</a:t>
                </a:r>
              </a:p>
              <a:p>
                <a:r>
                  <a:rPr lang="ru-RU" dirty="0" smtClean="0"/>
                  <a:t>Для нахождения точки экстремума необходимо приравнять </a:t>
                </a:r>
                <a:r>
                  <a:rPr lang="ru-RU" dirty="0" err="1" smtClean="0"/>
                  <a:t>призводную</a:t>
                </a:r>
                <a:r>
                  <a:rPr lang="ru-RU" dirty="0" smtClean="0"/>
                  <a:t> функции к нулю и решить уравнение относительно неизвестного параметра.</a:t>
                </a:r>
              </a:p>
              <a:p>
                <a14:m>
                  <m:oMath xmlns:m="http://schemas.openxmlformats.org/officeDocument/2006/math">
                    <m:r>
                      <a:rPr lang="en-US" b="0" i="1" smtClean="0">
                        <a:latin typeface="Cambria Math" panose="02040503050406030204" pitchFamily="18" charset="0"/>
                      </a:rPr>
                      <m:t>𝐿𝑜𝑔𝑃</m:t>
                    </m:r>
                    <m:d>
                      <m:dPr>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d>
                      </m:e>
                    </m:func>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func>
                  </m:oMath>
                </a14:m>
                <a:endParaRPr lang="en-US" b="0" i="1" dirty="0" smtClean="0">
                  <a:latin typeface="Cambria Math" panose="02040503050406030204" pitchFamily="18" charset="0"/>
                </a:endParaRPr>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𝑙𝑜𝑔𝑃</m:t>
                        </m:r>
                        <m:d>
                          <m:dPr>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en>
                    </m:f>
                    <m:d>
                      <m:dPr>
                        <m:ctrlPr>
                          <a:rPr lang="en-US" b="0" i="1" smtClean="0">
                            <a:latin typeface="Cambria Math" panose="02040503050406030204" pitchFamily="18" charset="0"/>
                          </a:rPr>
                        </m:ctrlPr>
                      </m:dPr>
                      <m:e>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func>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𝑝</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endParaRPr lang="en-US" b="0"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𝑝</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i="1">
                            <a:latin typeface="Cambria Math" panose="02040503050406030204" pitchFamily="18" charset="0"/>
                          </a:rPr>
                          <m:t>𝑝</m:t>
                        </m:r>
                      </m:den>
                    </m:f>
                    <m:r>
                      <a:rPr lang="en-US" b="0" i="0" smtClean="0">
                        <a:latin typeface="Cambria Math" panose="02040503050406030204" pitchFamily="18" charset="0"/>
                      </a:rPr>
                      <m:t>=0</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𝑝</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𝑝</m:t>
                        </m:r>
                      </m:den>
                    </m:f>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r>
                  <a:rPr lang="en-US" b="0" dirty="0" smtClean="0"/>
                  <a:t>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ru-RU">
                    <a:noFill/>
                  </a:rPr>
                  <a:t> </a:t>
                </a:r>
              </a:p>
            </p:txBody>
          </p:sp>
        </mc:Fallback>
      </mc:AlternateContent>
    </p:spTree>
    <p:extLst>
      <p:ext uri="{BB962C8B-B14F-4D97-AF65-F5344CB8AC3E}">
        <p14:creationId xmlns:p14="http://schemas.microsoft.com/office/powerpoint/2010/main" val="87651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Правдоподобие выборки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i="1" dirty="0" smtClean="0">
                    <a:latin typeface="Cambria Math" panose="02040503050406030204" pitchFamily="18" charset="0"/>
                  </a:rPr>
                  <a:t>Правдоподобие с константным параметром</a:t>
                </a:r>
                <a:endParaRPr lang="en-US" i="1" dirty="0" smtClean="0">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3</m:t>
                        </m:r>
                      </m:sup>
                      <m:e>
                        <m:sSup>
                          <m:sSupPr>
                            <m:ctrlPr>
                              <a:rPr lang="en-US" i="1">
                                <a:latin typeface="Cambria Math" panose="02040503050406030204" pitchFamily="18" charset="0"/>
                              </a:rPr>
                            </m:ctrlPr>
                          </m:sSupPr>
                          <m:e>
                            <m:r>
                              <a:rPr lang="en-US" i="1">
                                <a:latin typeface="Cambria Math" panose="02040503050406030204" pitchFamily="18" charset="0"/>
                              </a:rPr>
                              <m:t>𝑝</m:t>
                            </m:r>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up>
                        </m:sSup>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𝑝</m:t>
                        </m:r>
                      </m:e>
                      <m:sup>
                        <m:r>
                          <a:rPr lang="ru-RU" i="1">
                            <a:latin typeface="Cambria Math" panose="02040503050406030204" pitchFamily="18" charset="0"/>
                          </a:rPr>
                          <m:t>0</m:t>
                        </m:r>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1</m:t>
                        </m:r>
                        <m:r>
                          <a:rPr lang="en-US" i="1">
                            <a:latin typeface="Cambria Math" panose="02040503050406030204" pitchFamily="18" charset="0"/>
                          </a:rPr>
                          <m:t>−</m:t>
                        </m:r>
                        <m:r>
                          <a:rPr lang="ru-RU" i="1">
                            <a:latin typeface="Cambria Math" panose="02040503050406030204" pitchFamily="18" charset="0"/>
                          </a:rPr>
                          <m:t>0</m:t>
                        </m:r>
                      </m:sup>
                    </m:sSup>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e>
                    </m:d>
                    <m:r>
                      <a:rPr lang="ru-RU" b="0" i="1" smtClean="0">
                        <a:latin typeface="Cambria Math" panose="02040503050406030204" pitchFamily="18" charset="0"/>
                      </a:rPr>
                      <m:t>=</m:t>
                    </m:r>
                    <m:sSup>
                      <m:sSupPr>
                        <m:ctrlPr>
                          <a:rPr lang="ru-RU" b="0" i="1" smtClean="0">
                            <a:latin typeface="Cambria Math" panose="02040503050406030204" pitchFamily="18" charset="0"/>
                          </a:rPr>
                        </m:ctrlPr>
                      </m:sSupPr>
                      <m:e>
                        <m:f>
                          <m:fPr>
                            <m:ctrlPr>
                              <a:rPr lang="ru-RU" b="0" i="1" smtClean="0">
                                <a:latin typeface="Cambria Math" panose="02040503050406030204" pitchFamily="18" charset="0"/>
                              </a:rPr>
                            </m:ctrlPr>
                          </m:fPr>
                          <m:num>
                            <m:r>
                              <a:rPr lang="ru-RU" b="0" i="1" smtClean="0">
                                <a:latin typeface="Cambria Math" panose="02040503050406030204" pitchFamily="18" charset="0"/>
                              </a:rPr>
                              <m:t>2</m:t>
                            </m:r>
                          </m:num>
                          <m:den>
                            <m:r>
                              <a:rPr lang="ru-RU" b="0" i="1" smtClean="0">
                                <a:latin typeface="Cambria Math" panose="02040503050406030204" pitchFamily="18" charset="0"/>
                              </a:rPr>
                              <m:t>3</m:t>
                            </m:r>
                          </m:den>
                        </m:f>
                      </m:e>
                      <m:sup>
                        <m:r>
                          <a:rPr lang="ru-RU" b="0" i="1" smtClean="0">
                            <a:latin typeface="Cambria Math" panose="02040503050406030204" pitchFamily="18" charset="0"/>
                          </a:rPr>
                          <m:t>2</m:t>
                        </m:r>
                      </m:sup>
                    </m:sSup>
                    <m:d>
                      <m:dPr>
                        <m:ctrlPr>
                          <a:rPr lang="ru-RU" b="0" i="1" smtClean="0">
                            <a:latin typeface="Cambria Math" panose="02040503050406030204" pitchFamily="18" charset="0"/>
                          </a:rPr>
                        </m:ctrlPr>
                      </m:dPr>
                      <m:e>
                        <m:r>
                          <a:rPr lang="ru-RU" b="0" i="1" smtClean="0">
                            <a:latin typeface="Cambria Math" panose="02040503050406030204" pitchFamily="18" charset="0"/>
                          </a:rPr>
                          <m:t>1</m:t>
                        </m:r>
                        <m:r>
                          <a:rPr lang="ru-RU" b="0" i="1" smtClean="0">
                            <a:latin typeface="Cambria Math" panose="02040503050406030204" pitchFamily="18" charset="0"/>
                          </a:rPr>
                          <m:t>−</m:t>
                        </m:r>
                        <m:f>
                          <m:fPr>
                            <m:ctrlPr>
                              <a:rPr lang="ru-RU" b="0" i="1" smtClean="0">
                                <a:latin typeface="Cambria Math" panose="02040503050406030204" pitchFamily="18" charset="0"/>
                              </a:rPr>
                            </m:ctrlPr>
                          </m:fPr>
                          <m:num>
                            <m:r>
                              <a:rPr lang="ru-RU" b="0" i="1" smtClean="0">
                                <a:latin typeface="Cambria Math" panose="02040503050406030204" pitchFamily="18" charset="0"/>
                              </a:rPr>
                              <m:t>2</m:t>
                            </m:r>
                          </m:num>
                          <m:den>
                            <m:r>
                              <a:rPr lang="ru-RU" b="0" i="1" smtClean="0">
                                <a:latin typeface="Cambria Math" panose="02040503050406030204" pitchFamily="18" charset="0"/>
                              </a:rPr>
                              <m:t>3</m:t>
                            </m:r>
                          </m:den>
                        </m:f>
                      </m:e>
                    </m:d>
                    <m:r>
                      <a:rPr lang="ru-RU" b="0"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0</m:t>
                    </m:r>
                    <m:r>
                      <a:rPr lang="ru-RU" b="0"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148</m:t>
                    </m:r>
                  </m:oMath>
                </a14:m>
                <a:endParaRPr lang="ru-RU" b="0" dirty="0" smtClean="0">
                  <a:ea typeface="Cambria Math" panose="02040503050406030204" pitchFamily="18" charset="0"/>
                </a:endParaRPr>
              </a:p>
              <a:p>
                <a:r>
                  <a:rPr lang="ru-RU" i="1" dirty="0" smtClean="0">
                    <a:latin typeface="Cambria Math" panose="02040503050406030204" pitchFamily="18" charset="0"/>
                  </a:rPr>
                  <a:t>Правдоподобие выборки при расчете вероятности с учетом факторов </a:t>
                </a:r>
                <a14:m>
                  <m:oMath xmlns:m="http://schemas.openxmlformats.org/officeDocument/2006/math">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𝑥</m:t>
                        </m:r>
                      </m:e>
                    </m:acc>
                  </m:oMath>
                </a14:m>
                <a:endParaRPr lang="ru-RU" i="1" dirty="0" smtClean="0">
                  <a:latin typeface="Cambria Math" panose="02040503050406030204" pitchFamily="18" charset="0"/>
                </a:endParaRPr>
              </a:p>
              <a:p>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3</m:t>
                        </m:r>
                      </m:sup>
                      <m:e>
                        <m:sSup>
                          <m:sSupPr>
                            <m:ctrlPr>
                              <a:rPr lang="en-US" i="1">
                                <a:latin typeface="Cambria Math" panose="02040503050406030204" pitchFamily="18" charset="0"/>
                              </a:rPr>
                            </m:ctrlPr>
                          </m:sSupPr>
                          <m:e>
                            <m:r>
                              <a:rPr lang="en-US" i="1">
                                <a:latin typeface="Cambria Math" panose="02040503050406030204" pitchFamily="18" charset="0"/>
                              </a:rPr>
                              <m:t>𝑝</m:t>
                            </m:r>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up>
                        </m:sSup>
                      </m:e>
                    </m:nary>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i="1">
                            <a:latin typeface="Cambria Math" panose="02040503050406030204" pitchFamily="18" charset="0"/>
                          </a:rPr>
                          <m:t>)</m:t>
                        </m:r>
                      </m:e>
                      <m:sup>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2</m:t>
                        </m:r>
                      </m:sub>
                      <m:sup>
                        <m:r>
                          <a:rPr lang="en-US" i="1">
                            <a:latin typeface="Cambria Math" panose="02040503050406030204" pitchFamily="18" charset="0"/>
                          </a:rPr>
                          <m:t>1</m:t>
                        </m:r>
                      </m:sup>
                    </m:sSub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e>
                      <m:sup>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sup>
                    </m:sSup>
                  </m:oMath>
                </a14:m>
                <a:r>
                  <a:rPr lang="en-US" dirty="0"/>
                  <a: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3</m:t>
                        </m:r>
                      </m:sub>
                      <m:sup>
                        <m:r>
                          <a:rPr lang="en-US" b="0" i="1" smtClean="0">
                            <a:latin typeface="Cambria Math" panose="02040503050406030204" pitchFamily="18" charset="0"/>
                          </a:rPr>
                          <m:t>0</m:t>
                        </m:r>
                      </m:sup>
                    </m:sSubSup>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r>
                          <a:rPr lang="en-US" i="1">
                            <a:latin typeface="Cambria Math" panose="02040503050406030204" pitchFamily="18" charset="0"/>
                          </a:rPr>
                          <m:t>)</m:t>
                        </m:r>
                      </m:e>
                      <m:sup>
                        <m:r>
                          <a:rPr lang="en-US" i="1">
                            <a:latin typeface="Cambria Math" panose="02040503050406030204" pitchFamily="18" charset="0"/>
                          </a:rPr>
                          <m:t>1</m:t>
                        </m:r>
                        <m:r>
                          <a:rPr lang="en-US" i="1">
                            <a:latin typeface="Cambria Math" panose="02040503050406030204" pitchFamily="18" charset="0"/>
                          </a:rPr>
                          <m:t>−</m:t>
                        </m:r>
                        <m:r>
                          <a:rPr lang="ru-RU" i="1">
                            <a:latin typeface="Cambria Math" panose="02040503050406030204" pitchFamily="18" charset="0"/>
                          </a:rPr>
                          <m:t>0</m:t>
                        </m:r>
                      </m:sup>
                    </m:s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e>
                    </m:d>
                    <m:r>
                      <a:rPr lang="en-US" i="1">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99</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73</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45</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397</m:t>
                    </m:r>
                  </m:oMath>
                </a14:m>
                <a:endParaRPr lang="ru-RU" dirty="0">
                  <a:ea typeface="Cambria Math" panose="02040503050406030204" pitchFamily="18" charset="0"/>
                </a:endParaRPr>
              </a:p>
              <a:p>
                <a:endParaRPr lang="ru-RU" b="0" dirty="0" smtClean="0">
                  <a:ea typeface="Cambria Math" panose="02040503050406030204" pitchFamily="18" charset="0"/>
                </a:endParaRP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4482"/>
                </a:stretch>
              </a:blipFill>
            </p:spPr>
            <p:txBody>
              <a:bodyPr/>
              <a:lstStyle/>
              <a:p>
                <a:r>
                  <a:rPr lang="ru-RU">
                    <a:noFill/>
                  </a:rPr>
                  <a:t> </a:t>
                </a:r>
              </a:p>
            </p:txBody>
          </p:sp>
        </mc:Fallback>
      </mc:AlternateContent>
    </p:spTree>
    <p:extLst>
      <p:ext uri="{BB962C8B-B14F-4D97-AF65-F5344CB8AC3E}">
        <p14:creationId xmlns:p14="http://schemas.microsoft.com/office/powerpoint/2010/main" val="274395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Повторим</a:t>
            </a:r>
            <a:r>
              <a:rPr lang="en-US" dirty="0" smtClean="0"/>
              <a:t>: </a:t>
            </a:r>
            <a:r>
              <a:rPr lang="ru-RU" dirty="0" smtClean="0"/>
              <a:t>прямолинейная зависимость</a:t>
            </a:r>
            <a:endParaRPr lang="ru-RU" dirty="0"/>
          </a:p>
        </p:txBody>
      </p:sp>
      <p:pic>
        <p:nvPicPr>
          <p:cNvPr id="4" name="Объект 3"/>
          <p:cNvPicPr>
            <a:picLocks noGrp="1" noChangeAspect="1"/>
          </p:cNvPicPr>
          <p:nvPr>
            <p:ph idx="1"/>
          </p:nvPr>
        </p:nvPicPr>
        <p:blipFill>
          <a:blip r:embed="rId2"/>
          <a:stretch>
            <a:fillRect/>
          </a:stretch>
        </p:blipFill>
        <p:spPr>
          <a:xfrm>
            <a:off x="2079659" y="1690688"/>
            <a:ext cx="7554379" cy="3315163"/>
          </a:xfrm>
          <a:prstGeom prst="rect">
            <a:avLst/>
          </a:prstGeom>
        </p:spPr>
      </p:pic>
      <p:pic>
        <p:nvPicPr>
          <p:cNvPr id="5" name="Рисунок 4"/>
          <p:cNvPicPr>
            <a:picLocks noChangeAspect="1"/>
          </p:cNvPicPr>
          <p:nvPr/>
        </p:nvPicPr>
        <p:blipFill>
          <a:blip r:embed="rId3"/>
          <a:stretch>
            <a:fillRect/>
          </a:stretch>
        </p:blipFill>
        <p:spPr>
          <a:xfrm>
            <a:off x="1057060" y="5129300"/>
            <a:ext cx="7347756" cy="1202114"/>
          </a:xfrm>
          <a:prstGeom prst="rect">
            <a:avLst/>
          </a:prstGeom>
        </p:spPr>
      </p:pic>
    </p:spTree>
    <p:extLst>
      <p:ext uri="{BB962C8B-B14F-4D97-AF65-F5344CB8AC3E}">
        <p14:creationId xmlns:p14="http://schemas.microsoft.com/office/powerpoint/2010/main" val="1713255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посчитать весовые коэффициенты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ru-RU" dirty="0" smtClean="0"/>
                  <a:t>1. Предполагаем что зависимость между целевой переменной и факторами, оказывающими влияние на результат – линейная.</a:t>
                </a:r>
                <a:r>
                  <a:rPr lang="en-US" dirty="0" smtClean="0"/>
                  <a:t/>
                </a:r>
                <a:br>
                  <a:rPr lang="en-US" dirty="0" smtClean="0"/>
                </a:br>
                <a:r>
                  <a:rPr lang="en-US" dirty="0" smtClean="0"/>
                  <a:t>F(w, x) =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 линия, котор</m:t>
                    </m:r>
                    <m:r>
                      <a:rPr lang="ru-RU" b="0" i="1" smtClean="0">
                        <a:latin typeface="Cambria Math" panose="02040503050406030204" pitchFamily="18" charset="0"/>
                      </a:rPr>
                      <m:t>ая делит объекты на классы+1 и −1 или 0 (</m:t>
                    </m:r>
                    <m:r>
                      <m:rPr>
                        <m:nor/>
                      </m:rPr>
                      <a:rPr lang="en-US" b="0" i="0" smtClean="0">
                        <a:latin typeface="Cambria Math" panose="02040503050406030204" pitchFamily="18" charset="0"/>
                      </a:rPr>
                      <m:t>f</m:t>
                    </m:r>
                    <m:r>
                      <m:rPr>
                        <m:nor/>
                      </m:rPr>
                      <a:rPr lang="en-US" dirty="0"/>
                      <m:t>(</m:t>
                    </m:r>
                    <m:r>
                      <m:rPr>
                        <m:nor/>
                      </m:rPr>
                      <a:rPr lang="en-US" dirty="0"/>
                      <m:t>w</m:t>
                    </m:r>
                    <m:r>
                      <m:rPr>
                        <m:nor/>
                      </m:rPr>
                      <a:rPr lang="en-US" dirty="0"/>
                      <m:t>, </m:t>
                    </m:r>
                    <m:r>
                      <m:rPr>
                        <m:nor/>
                      </m:rPr>
                      <a:rPr lang="en-US" dirty="0"/>
                      <m:t>x</m:t>
                    </m:r>
                    <m:r>
                      <m:rPr>
                        <m:nor/>
                      </m:rPr>
                      <a:rPr lang="en-US" dirty="0"/>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endParaRPr lang="en-US" dirty="0" smtClean="0"/>
              </a:p>
              <a:p>
                <a:r>
                  <a:rPr lang="en-US" dirty="0" smtClean="0"/>
                  <a:t>2.</a:t>
                </a:r>
                <a:r>
                  <a:rPr lang="ru-RU" dirty="0"/>
                  <a:t> </a:t>
                </a:r>
                <a:r>
                  <a:rPr lang="ru-RU" dirty="0" smtClean="0"/>
                  <a:t>Мы используем функцию обратного </a:t>
                </a:r>
                <a:r>
                  <a:rPr lang="ru-RU" dirty="0" err="1" smtClean="0"/>
                  <a:t>логит</a:t>
                </a:r>
                <a:r>
                  <a:rPr lang="ru-RU" dirty="0" smtClean="0"/>
                  <a:t>-преобразования</a:t>
                </a:r>
                <a:br>
                  <a:rPr lang="ru-RU" dirty="0" smtClean="0"/>
                </a:b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p>
                                <m:r>
                                  <a:rPr lang="en-US" i="1">
                                    <a:latin typeface="Cambria Math" panose="02040503050406030204" pitchFamily="18" charset="0"/>
                                  </a:rPr>
                                  <m:t>𝑇</m:t>
                                </m:r>
                              </m:sup>
                            </m:sSup>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sup>
                        </m:s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p>
                            <m:r>
                              <a:rPr lang="en-US" i="1">
                                <a:latin typeface="Cambria Math" panose="02040503050406030204" pitchFamily="18" charset="0"/>
                              </a:rPr>
                              <m:t>𝑇</m:t>
                            </m:r>
                          </m:sup>
                        </m:sSup>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0" smtClean="0">
                            <a:latin typeface="Cambria Math" panose="02040503050406030204" pitchFamily="18" charset="0"/>
                          </a:rPr>
                          <m:t> </m:t>
                        </m:r>
                      </m:e>
                    </m:d>
                  </m:oMath>
                </a14:m>
                <a:endParaRPr lang="en-US" b="0" dirty="0" smtClean="0"/>
              </a:p>
              <a:p>
                <a:r>
                  <a:rPr lang="en-US" dirty="0" smtClean="0"/>
                  <a:t>3.</a:t>
                </a:r>
                <a:r>
                  <a:rPr lang="ru-RU" dirty="0" smtClean="0"/>
                  <a:t>Мы </a:t>
                </a:r>
                <a:r>
                  <a:rPr lang="ru-RU" dirty="0"/>
                  <a:t>рассматриваем нашу обучающую выборку как реализацию обобщенной </a:t>
                </a:r>
                <a:r>
                  <a:rPr lang="ru-RU" i="1" dirty="0"/>
                  <a:t>схемы Бернулли</a:t>
                </a:r>
                <a:r>
                  <a:rPr lang="ru-RU" dirty="0"/>
                  <a:t>, то есть для каждого объекта генерируется случайная величина, которая с вероятностью p (своей для каждого объекта) принимает значение 1 и с вероятностью (1–p) – 0</a:t>
                </a:r>
                <a:r>
                  <a:rPr lang="ru-RU" dirty="0" smtClean="0"/>
                  <a:t>.</a:t>
                </a:r>
                <a:endParaRPr lang="en-US" dirty="0" smtClean="0"/>
              </a:p>
              <a:p>
                <a:r>
                  <a:rPr lang="en-US" dirty="0" smtClean="0"/>
                  <a:t>4. </a:t>
                </a:r>
                <a:r>
                  <a:rPr lang="ru-RU" dirty="0" smtClean="0"/>
                  <a:t>Найти такой вектор весов </a:t>
                </a:r>
                <a:r>
                  <a:rPr lang="en-US" dirty="0" smtClean="0"/>
                  <a:t>w</a:t>
                </a:r>
                <a:r>
                  <a:rPr lang="ru-RU" dirty="0" smtClean="0"/>
                  <a:t> при котором правдоподобие выборки будет максимальным.</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812" t="-2661" r="-348" b="-1541"/>
                </a:stretch>
              </a:blipFill>
            </p:spPr>
            <p:txBody>
              <a:bodyPr/>
              <a:lstStyle/>
              <a:p>
                <a:r>
                  <a:rPr lang="ru-RU">
                    <a:noFill/>
                  </a:rPr>
                  <a:t> </a:t>
                </a:r>
              </a:p>
            </p:txBody>
          </p:sp>
        </mc:Fallback>
      </mc:AlternateContent>
    </p:spTree>
    <p:extLst>
      <p:ext uri="{BB962C8B-B14F-4D97-AF65-F5344CB8AC3E}">
        <p14:creationId xmlns:p14="http://schemas.microsoft.com/office/powerpoint/2010/main" val="321729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Случай № 1. Классификация объектов на +1 и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14300" y="1825625"/>
                <a:ext cx="11760200" cy="4351338"/>
              </a:xfrm>
            </p:spPr>
            <p:txBody>
              <a:bodyPr>
                <a:normAutofit/>
              </a:bodyPr>
              <a:lstStyle/>
              <a:p>
                <a:pPr marL="0" indent="0">
                  <a:buNone/>
                </a:pPr>
                <a:endParaRPr lang="ar-AE" dirty="0" smtClean="0"/>
              </a:p>
              <a:p>
                <a:pPr marL="0" indent="0">
                  <a:buNone/>
                </a:pPr>
                <a:endParaRPr lang="ar-AE" dirty="0" smtClean="0"/>
              </a:p>
              <a:p>
                <a:pPr marL="0" indent="0">
                  <a:buNone/>
                </a:pPr>
                <a14:m>
                  <m:oMathPara xmlns:m="http://schemas.openxmlformats.org/officeDocument/2006/math">
                    <m:oMathParaPr>
                      <m:jc m:val="centerGroup"/>
                    </m:oMathParaPr>
                    <m:oMath xmlns:m="http://schemas.openxmlformats.org/officeDocument/2006/math">
                      <m:r>
                        <a:rPr lang="ar-AE" b="0" i="1" smtClean="0">
                          <a:latin typeface="Cambria Math" panose="02040503050406030204" pitchFamily="18" charset="0"/>
                        </a:rPr>
                        <m:t>𝑃</m:t>
                      </m:r>
                      <m:d>
                        <m:dPr>
                          <m:endChr m:val="|"/>
                          <m:ctrlPr>
                            <a:rPr lang="ar-AE" b="0" i="1" smtClean="0">
                              <a:latin typeface="Cambria Math" panose="02040503050406030204" pitchFamily="18" charset="0"/>
                            </a:rPr>
                          </m:ctrlPr>
                        </m:dPr>
                        <m:e>
                          <m:acc>
                            <m:accPr>
                              <m:chr m:val="⃗"/>
                              <m:ctrlPr>
                                <a:rPr lang="ar-AE" b="0" i="1" smtClean="0">
                                  <a:latin typeface="Cambria Math" panose="02040503050406030204" pitchFamily="18" charset="0"/>
                                </a:rPr>
                              </m:ctrlPr>
                            </m:accPr>
                            <m:e>
                              <m:r>
                                <a:rPr lang="ar-AE" b="0" i="1" smtClean="0">
                                  <a:latin typeface="Cambria Math" panose="02040503050406030204" pitchFamily="18" charset="0"/>
                                </a:rPr>
                                <m:t>𝑦</m:t>
                              </m:r>
                            </m:e>
                          </m:acc>
                          <m:r>
                            <a:rPr lang="ar-AE" b="0" i="1" smtClean="0">
                              <a:latin typeface="Cambria Math" panose="02040503050406030204" pitchFamily="18" charset="0"/>
                            </a:rPr>
                            <m:t> </m:t>
                          </m:r>
                        </m:e>
                      </m:d>
                      <m:r>
                        <a:rPr lang="ar-AE" i="1">
                          <a:latin typeface="Cambria Math" panose="02040503050406030204" pitchFamily="18" charset="0"/>
                          <a:ea typeface="Cambria Math" panose="02040503050406030204" pitchFamily="18" charset="0"/>
                        </a:rPr>
                        <m:t>𝜎</m:t>
                      </m:r>
                      <m:d>
                        <m:dPr>
                          <m:ctrlPr>
                            <a:rPr lang="ar-AE" i="1">
                              <a:latin typeface="Cambria Math" panose="02040503050406030204" pitchFamily="18" charset="0"/>
                              <a:ea typeface="Cambria Math" panose="02040503050406030204" pitchFamily="18" charset="0"/>
                            </a:rPr>
                          </m:ctrlPr>
                        </m:dPr>
                        <m:e>
                          <m:sSup>
                            <m:sSupPr>
                              <m:ctrlPr>
                                <a:rPr lang="ar-AE" i="1">
                                  <a:latin typeface="Cambria Math" panose="02040503050406030204" pitchFamily="18" charset="0"/>
                                </a:rPr>
                              </m:ctrlPr>
                            </m:sSupPr>
                            <m:e>
                              <m:acc>
                                <m:accPr>
                                  <m:chr m:val="⃗"/>
                                  <m:ctrlPr>
                                    <a:rPr lang="ar-AE" i="1">
                                      <a:latin typeface="Cambria Math" panose="02040503050406030204" pitchFamily="18" charset="0"/>
                                    </a:rPr>
                                  </m:ctrlPr>
                                </m:accPr>
                                <m:e>
                                  <m:r>
                                    <a:rPr lang="ar-AE" i="1">
                                      <a:latin typeface="Cambria Math" panose="02040503050406030204" pitchFamily="18" charset="0"/>
                                    </a:rPr>
                                    <m:t>𝑤</m:t>
                                  </m:r>
                                </m:e>
                              </m:acc>
                            </m:e>
                            <m:sup>
                              <m:r>
                                <a:rPr lang="ar-AE" i="1">
                                  <a:latin typeface="Cambria Math" panose="02040503050406030204" pitchFamily="18" charset="0"/>
                                </a:rPr>
                                <m:t>𝑇</m:t>
                              </m:r>
                            </m:sup>
                          </m:sSup>
                          <m:acc>
                            <m:accPr>
                              <m:chr m:val="⃗"/>
                              <m:ctrlPr>
                                <a:rPr lang="ar-AE" i="1">
                                  <a:latin typeface="Cambria Math" panose="02040503050406030204" pitchFamily="18" charset="0"/>
                                </a:rPr>
                              </m:ctrlPr>
                            </m:accPr>
                            <m:e>
                              <m:r>
                                <a:rPr lang="ar-AE" i="1">
                                  <a:latin typeface="Cambria Math" panose="02040503050406030204" pitchFamily="18" charset="0"/>
                                </a:rPr>
                                <m:t>𝑥</m:t>
                              </m:r>
                            </m:e>
                          </m:acc>
                          <m:r>
                            <a:rPr lang="ar-AE">
                              <a:latin typeface="Cambria Math" panose="02040503050406030204" pitchFamily="18" charset="0"/>
                            </a:rPr>
                            <m:t> </m:t>
                          </m:r>
                        </m:e>
                      </m:d>
                      <m:r>
                        <a:rPr lang="ar-AE" b="0" i="0" smtClean="0">
                          <a:latin typeface="Cambria Math" panose="02040503050406030204" pitchFamily="18" charset="0"/>
                        </a:rPr>
                        <m:t>)=</m:t>
                      </m:r>
                      <m:nary>
                        <m:naryPr>
                          <m:chr m:val="∏"/>
                          <m:ctrlPr>
                            <a:rPr lang="ar-AE" i="1">
                              <a:latin typeface="Cambria Math" panose="02040503050406030204" pitchFamily="18" charset="0"/>
                            </a:rPr>
                          </m:ctrlPr>
                        </m:naryPr>
                        <m:sub>
                          <m:r>
                            <m:rPr>
                              <m:brk m:alnAt="23"/>
                            </m:rPr>
                            <a:rPr lang="ar-AE" i="1">
                              <a:latin typeface="Cambria Math" panose="02040503050406030204" pitchFamily="18" charset="0"/>
                            </a:rPr>
                            <m:t>𝑖</m:t>
                          </m:r>
                          <m:r>
                            <a:rPr lang="ar-AE" i="1">
                              <a:latin typeface="Cambria Math" panose="02040503050406030204" pitchFamily="18" charset="0"/>
                            </a:rPr>
                            <m:t>=</m:t>
                          </m:r>
                          <m:r>
                            <a:rPr lang="ar-AE" i="1">
                              <a:latin typeface="Cambria Math" panose="02040503050406030204" pitchFamily="18" charset="0"/>
                            </a:rPr>
                            <m:t>1</m:t>
                          </m:r>
                        </m:sub>
                        <m:sup>
                          <m:r>
                            <a:rPr lang="ar-AE" b="0" i="1" smtClean="0">
                              <a:latin typeface="Cambria Math" panose="02040503050406030204" pitchFamily="18" charset="0"/>
                            </a:rPr>
                            <m:t>3</m:t>
                          </m:r>
                        </m:sup>
                        <m:e>
                          <m:sSup>
                            <m:sSupPr>
                              <m:ctrlPr>
                                <a:rPr lang="ar-AE" i="1">
                                  <a:latin typeface="Cambria Math" panose="02040503050406030204" pitchFamily="18" charset="0"/>
                                </a:rPr>
                              </m:ctrlPr>
                            </m:sSupPr>
                            <m:e>
                              <m:r>
                                <a:rPr lang="ar-AE" i="1">
                                  <a:latin typeface="Cambria Math" panose="02040503050406030204" pitchFamily="18" charset="0"/>
                                  <a:ea typeface="Cambria Math" panose="02040503050406030204" pitchFamily="18" charset="0"/>
                                </a:rPr>
                                <m:t>𝜎</m:t>
                              </m:r>
                              <m:d>
                                <m:dPr>
                                  <m:ctrlPr>
                                    <a:rPr lang="ar-AE" i="1">
                                      <a:latin typeface="Cambria Math" panose="02040503050406030204" pitchFamily="18" charset="0"/>
                                      <a:ea typeface="Cambria Math" panose="02040503050406030204" pitchFamily="18" charset="0"/>
                                    </a:rPr>
                                  </m:ctrlPr>
                                </m:dPr>
                                <m:e>
                                  <m:sSup>
                                    <m:sSupPr>
                                      <m:ctrlPr>
                                        <a:rPr lang="ar-AE" i="1">
                                          <a:latin typeface="Cambria Math" panose="02040503050406030204" pitchFamily="18" charset="0"/>
                                        </a:rPr>
                                      </m:ctrlPr>
                                    </m:sSupPr>
                                    <m:e>
                                      <m:acc>
                                        <m:accPr>
                                          <m:chr m:val="⃗"/>
                                          <m:ctrlPr>
                                            <a:rPr lang="ar-AE" i="1">
                                              <a:latin typeface="Cambria Math" panose="02040503050406030204" pitchFamily="18" charset="0"/>
                                            </a:rPr>
                                          </m:ctrlPr>
                                        </m:accPr>
                                        <m:e>
                                          <m:r>
                                            <a:rPr lang="ar-AE" i="1">
                                              <a:latin typeface="Cambria Math" panose="02040503050406030204" pitchFamily="18" charset="0"/>
                                            </a:rPr>
                                            <m:t>𝑤</m:t>
                                          </m:r>
                                        </m:e>
                                      </m:acc>
                                    </m:e>
                                    <m:sup>
                                      <m:r>
                                        <a:rPr lang="ar-AE" i="1">
                                          <a:latin typeface="Cambria Math" panose="02040503050406030204" pitchFamily="18" charset="0"/>
                                        </a:rPr>
                                        <m:t>𝑇</m:t>
                                      </m:r>
                                    </m:sup>
                                  </m:sSup>
                                  <m:acc>
                                    <m:accPr>
                                      <m:chr m:val="⃗"/>
                                      <m:ctrlPr>
                                        <a:rPr lang="ar-AE" i="1">
                                          <a:latin typeface="Cambria Math" panose="02040503050406030204" pitchFamily="18" charset="0"/>
                                        </a:rPr>
                                      </m:ctrlPr>
                                    </m:accPr>
                                    <m:e>
                                      <m:sSub>
                                        <m:sSubPr>
                                          <m:ctrlPr>
                                            <a:rPr lang="ar-AE" i="1" smtClean="0">
                                              <a:latin typeface="Cambria Math" panose="02040503050406030204" pitchFamily="18" charset="0"/>
                                            </a:rPr>
                                          </m:ctrlPr>
                                        </m:sSubPr>
                                        <m:e>
                                          <m:r>
                                            <a:rPr lang="ar-AE" b="0" i="1" smtClean="0">
                                              <a:latin typeface="Cambria Math" panose="02040503050406030204" pitchFamily="18" charset="0"/>
                                            </a:rPr>
                                            <m:t>𝑥</m:t>
                                          </m:r>
                                        </m:e>
                                        <m:sub>
                                          <m:r>
                                            <a:rPr lang="ar-AE" b="0" i="1" smtClean="0">
                                              <a:latin typeface="Cambria Math" panose="02040503050406030204" pitchFamily="18" charset="0"/>
                                            </a:rPr>
                                            <m:t>𝑖</m:t>
                                          </m:r>
                                        </m:sub>
                                      </m:sSub>
                                    </m:e>
                                  </m:acc>
                                  <m:r>
                                    <a:rPr lang="ar-AE">
                                      <a:latin typeface="Cambria Math" panose="02040503050406030204" pitchFamily="18" charset="0"/>
                                    </a:rPr>
                                    <m:t> </m:t>
                                  </m:r>
                                </m:e>
                              </m:d>
                            </m:e>
                            <m:sup>
                              <m:sSub>
                                <m:sSubPr>
                                  <m:ctrlPr>
                                    <a:rPr lang="ar-AE" i="1">
                                      <a:latin typeface="Cambria Math" panose="02040503050406030204" pitchFamily="18" charset="0"/>
                                    </a:rPr>
                                  </m:ctrlPr>
                                </m:sSubPr>
                                <m:e>
                                  <m:r>
                                    <a:rPr lang="ar-AE" i="1">
                                      <a:latin typeface="Cambria Math" panose="02040503050406030204" pitchFamily="18" charset="0"/>
                                    </a:rPr>
                                    <m:t>𝑦</m:t>
                                  </m:r>
                                </m:e>
                                <m:sub>
                                  <m:r>
                                    <a:rPr lang="ar-AE" i="1">
                                      <a:latin typeface="Cambria Math" panose="02040503050406030204" pitchFamily="18" charset="0"/>
                                    </a:rPr>
                                    <m:t>𝑖</m:t>
                                  </m:r>
                                </m:sub>
                              </m:sSub>
                            </m:sup>
                          </m:sSup>
                          <m:sSup>
                            <m:sSupPr>
                              <m:ctrlPr>
                                <a:rPr lang="ar-AE" i="1">
                                  <a:latin typeface="Cambria Math" panose="02040503050406030204" pitchFamily="18" charset="0"/>
                                </a:rPr>
                              </m:ctrlPr>
                            </m:sSupPr>
                            <m:e>
                              <m:r>
                                <a:rPr lang="ar-AE" i="1">
                                  <a:latin typeface="Cambria Math" panose="02040503050406030204" pitchFamily="18" charset="0"/>
                                </a:rPr>
                                <m:t>(</m:t>
                              </m:r>
                              <m:r>
                                <a:rPr lang="ar-AE" i="1">
                                  <a:latin typeface="Cambria Math" panose="02040503050406030204" pitchFamily="18" charset="0"/>
                                </a:rPr>
                                <m:t>1</m:t>
                              </m:r>
                              <m:r>
                                <a:rPr lang="ar-AE" i="1">
                                  <a:latin typeface="Cambria Math" panose="02040503050406030204" pitchFamily="18" charset="0"/>
                                </a:rPr>
                                <m:t>−</m:t>
                              </m:r>
                              <m:r>
                                <a:rPr lang="ar-AE" i="1">
                                  <a:latin typeface="Cambria Math" panose="02040503050406030204" pitchFamily="18" charset="0"/>
                                  <a:ea typeface="Cambria Math" panose="02040503050406030204" pitchFamily="18" charset="0"/>
                                </a:rPr>
                                <m:t>𝜎</m:t>
                              </m:r>
                              <m:d>
                                <m:dPr>
                                  <m:ctrlPr>
                                    <a:rPr lang="ar-AE" i="1">
                                      <a:latin typeface="Cambria Math" panose="02040503050406030204" pitchFamily="18" charset="0"/>
                                      <a:ea typeface="Cambria Math" panose="02040503050406030204" pitchFamily="18" charset="0"/>
                                    </a:rPr>
                                  </m:ctrlPr>
                                </m:dPr>
                                <m:e>
                                  <m:sSup>
                                    <m:sSupPr>
                                      <m:ctrlPr>
                                        <a:rPr lang="ar-AE" i="1">
                                          <a:latin typeface="Cambria Math" panose="02040503050406030204" pitchFamily="18" charset="0"/>
                                        </a:rPr>
                                      </m:ctrlPr>
                                    </m:sSupPr>
                                    <m:e>
                                      <m:acc>
                                        <m:accPr>
                                          <m:chr m:val="⃗"/>
                                          <m:ctrlPr>
                                            <a:rPr lang="ar-AE" i="1">
                                              <a:latin typeface="Cambria Math" panose="02040503050406030204" pitchFamily="18" charset="0"/>
                                            </a:rPr>
                                          </m:ctrlPr>
                                        </m:accPr>
                                        <m:e>
                                          <m:r>
                                            <a:rPr lang="ar-AE" i="1">
                                              <a:latin typeface="Cambria Math" panose="02040503050406030204" pitchFamily="18" charset="0"/>
                                            </a:rPr>
                                            <m:t>𝑤</m:t>
                                          </m:r>
                                        </m:e>
                                      </m:acc>
                                    </m:e>
                                    <m:sup>
                                      <m:r>
                                        <a:rPr lang="ar-AE" i="1">
                                          <a:latin typeface="Cambria Math" panose="02040503050406030204" pitchFamily="18" charset="0"/>
                                        </a:rPr>
                                        <m:t>𝑇</m:t>
                                      </m:r>
                                    </m:sup>
                                  </m:sSup>
                                  <m:acc>
                                    <m:accPr>
                                      <m:chr m:val="⃗"/>
                                      <m:ctrlPr>
                                        <a:rPr lang="ar-AE" i="1">
                                          <a:latin typeface="Cambria Math" panose="02040503050406030204" pitchFamily="18" charset="0"/>
                                        </a:rPr>
                                      </m:ctrlPr>
                                    </m:accPr>
                                    <m:e>
                                      <m:sSub>
                                        <m:sSubPr>
                                          <m:ctrlPr>
                                            <a:rPr lang="ar-AE" i="1" smtClean="0">
                                              <a:latin typeface="Cambria Math" panose="02040503050406030204" pitchFamily="18" charset="0"/>
                                            </a:rPr>
                                          </m:ctrlPr>
                                        </m:sSubPr>
                                        <m:e>
                                          <m:r>
                                            <a:rPr lang="ar-AE" b="0" i="1" smtClean="0">
                                              <a:latin typeface="Cambria Math" panose="02040503050406030204" pitchFamily="18" charset="0"/>
                                            </a:rPr>
                                            <m:t>𝑥</m:t>
                                          </m:r>
                                        </m:e>
                                        <m:sub>
                                          <m:r>
                                            <a:rPr lang="ar-AE" b="0" i="1" smtClean="0">
                                              <a:latin typeface="Cambria Math" panose="02040503050406030204" pitchFamily="18" charset="0"/>
                                            </a:rPr>
                                            <m:t>𝑖</m:t>
                                          </m:r>
                                        </m:sub>
                                      </m:sSub>
                                    </m:e>
                                  </m:acc>
                                  <m:r>
                                    <a:rPr lang="ar-AE">
                                      <a:latin typeface="Cambria Math" panose="02040503050406030204" pitchFamily="18" charset="0"/>
                                    </a:rPr>
                                    <m:t> </m:t>
                                  </m:r>
                                </m:e>
                              </m:d>
                              <m:r>
                                <a:rPr lang="ar-AE" i="1">
                                  <a:latin typeface="Cambria Math" panose="02040503050406030204" pitchFamily="18" charset="0"/>
                                </a:rPr>
                                <m:t>)</m:t>
                              </m:r>
                            </m:e>
                            <m:sup>
                              <m:r>
                                <a:rPr lang="ar-AE" i="1">
                                  <a:latin typeface="Cambria Math" panose="02040503050406030204" pitchFamily="18" charset="0"/>
                                </a:rPr>
                                <m:t>(</m:t>
                              </m:r>
                              <m:r>
                                <a:rPr lang="ar-AE" i="1">
                                  <a:latin typeface="Cambria Math" panose="02040503050406030204" pitchFamily="18" charset="0"/>
                                </a:rPr>
                                <m:t>1</m:t>
                              </m:r>
                              <m:r>
                                <a:rPr lang="ar-AE" i="1">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𝑦</m:t>
                                  </m:r>
                                </m:e>
                                <m:sub>
                                  <m:r>
                                    <a:rPr lang="ar-AE" i="1">
                                      <a:latin typeface="Cambria Math" panose="02040503050406030204" pitchFamily="18" charset="0"/>
                                    </a:rPr>
                                    <m:t>𝑖</m:t>
                                  </m:r>
                                </m:sub>
                              </m:sSub>
                              <m:r>
                                <a:rPr lang="ar-AE" i="1">
                                  <a:latin typeface="Cambria Math" panose="02040503050406030204" pitchFamily="18" charset="0"/>
                                </a:rPr>
                                <m:t>)</m:t>
                              </m:r>
                            </m:sup>
                          </m:sSup>
                        </m:e>
                      </m:nary>
                    </m:oMath>
                  </m:oMathPara>
                </a14:m>
                <a:endParaRPr lang="ar-AE" dirty="0" smtClean="0"/>
              </a:p>
              <a:p>
                <a:pPr marL="0" indent="0">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b="0" i="1" smtClean="0">
                              <a:latin typeface="Cambria Math" panose="02040503050406030204" pitchFamily="18" charset="0"/>
                            </a:rPr>
                            <m:t>𝐿</m:t>
                          </m:r>
                        </m:e>
                        <m:sub>
                          <m:r>
                            <a:rPr lang="ar-AE" b="0" i="1" smtClean="0">
                              <a:latin typeface="Cambria Math" panose="02040503050406030204" pitchFamily="18" charset="0"/>
                            </a:rPr>
                            <m:t>𝑙𝑜𝑔</m:t>
                          </m:r>
                        </m:sub>
                      </m:sSub>
                      <m:d>
                        <m:dPr>
                          <m:ctrlPr>
                            <a:rPr lang="ar-AE" b="0" i="1" smtClean="0">
                              <a:latin typeface="Cambria Math" panose="02040503050406030204" pitchFamily="18" charset="0"/>
                            </a:rPr>
                          </m:ctrlPr>
                        </m:dPr>
                        <m:e>
                          <m:r>
                            <a:rPr lang="ar-AE" b="0" i="1" smtClean="0">
                              <a:latin typeface="Cambria Math" panose="02040503050406030204" pitchFamily="18" charset="0"/>
                            </a:rPr>
                            <m:t>𝑋</m:t>
                          </m:r>
                          <m:r>
                            <a:rPr lang="ar-AE" b="0" i="1" smtClean="0">
                              <a:latin typeface="Cambria Math" panose="02040503050406030204" pitchFamily="18" charset="0"/>
                            </a:rPr>
                            <m:t>, </m:t>
                          </m:r>
                          <m:acc>
                            <m:accPr>
                              <m:chr m:val="⃗"/>
                              <m:ctrlPr>
                                <a:rPr lang="ar-AE" b="0" i="1" smtClean="0">
                                  <a:latin typeface="Cambria Math" panose="02040503050406030204" pitchFamily="18" charset="0"/>
                                </a:rPr>
                              </m:ctrlPr>
                            </m:accPr>
                            <m:e>
                              <m:r>
                                <a:rPr lang="ar-AE" b="0" i="1" smtClean="0">
                                  <a:latin typeface="Cambria Math" panose="02040503050406030204" pitchFamily="18" charset="0"/>
                                </a:rPr>
                                <m:t>𝑦</m:t>
                              </m:r>
                            </m:e>
                          </m:acc>
                          <m:r>
                            <a:rPr lang="ar-AE" b="0" i="1" smtClean="0">
                              <a:latin typeface="Cambria Math" panose="02040503050406030204" pitchFamily="18" charset="0"/>
                            </a:rPr>
                            <m:t>, </m:t>
                          </m:r>
                          <m:acc>
                            <m:accPr>
                              <m:chr m:val="⃗"/>
                              <m:ctrlPr>
                                <a:rPr lang="ar-AE" b="0" i="1" smtClean="0">
                                  <a:latin typeface="Cambria Math" panose="02040503050406030204" pitchFamily="18" charset="0"/>
                                </a:rPr>
                              </m:ctrlPr>
                            </m:accPr>
                            <m:e>
                              <m:r>
                                <a:rPr lang="ar-AE" b="0" i="1" smtClean="0">
                                  <a:latin typeface="Cambria Math" panose="02040503050406030204" pitchFamily="18" charset="0"/>
                                </a:rPr>
                                <m:t>𝑤</m:t>
                              </m:r>
                            </m:e>
                          </m:acc>
                        </m:e>
                      </m:d>
                      <m:r>
                        <a:rPr lang="ar-AE" b="0" i="1" smtClean="0">
                          <a:latin typeface="Cambria Math" panose="02040503050406030204" pitchFamily="18" charset="0"/>
                        </a:rPr>
                        <m:t>=</m:t>
                      </m:r>
                      <m:nary>
                        <m:naryPr>
                          <m:chr m:val="∑"/>
                          <m:ctrlPr>
                            <a:rPr lang="ar-AE" b="0" i="1" smtClean="0">
                              <a:latin typeface="Cambria Math" panose="02040503050406030204" pitchFamily="18" charset="0"/>
                            </a:rPr>
                          </m:ctrlPr>
                        </m:naryPr>
                        <m:sub>
                          <m:r>
                            <m:rPr>
                              <m:brk m:alnAt="23"/>
                            </m:rPr>
                            <a:rPr lang="ar-AE" b="0" i="1" smtClean="0">
                              <a:latin typeface="Cambria Math" panose="02040503050406030204" pitchFamily="18" charset="0"/>
                            </a:rPr>
                            <m:t>𝑖</m:t>
                          </m:r>
                          <m:r>
                            <a:rPr lang="ar-AE" b="0" i="1" smtClean="0">
                              <a:latin typeface="Cambria Math" panose="02040503050406030204" pitchFamily="18" charset="0"/>
                            </a:rPr>
                            <m:t>=</m:t>
                          </m:r>
                          <m:r>
                            <a:rPr lang="ar-AE" b="0" i="1" smtClean="0">
                              <a:latin typeface="Cambria Math" panose="02040503050406030204" pitchFamily="18" charset="0"/>
                            </a:rPr>
                            <m:t>1</m:t>
                          </m:r>
                        </m:sub>
                        <m:sup>
                          <m:r>
                            <a:rPr lang="ar-AE" b="0" i="1" smtClean="0">
                              <a:latin typeface="Cambria Math" panose="02040503050406030204" pitchFamily="18" charset="0"/>
                            </a:rPr>
                            <m:t>𝑛</m:t>
                          </m:r>
                        </m:sup>
                        <m:e>
                          <m:r>
                            <a:rPr lang="ar-AE" b="0" i="1" smtClean="0">
                              <a:latin typeface="Cambria Math" panose="02040503050406030204" pitchFamily="18" charset="0"/>
                            </a:rPr>
                            <m:t>(</m:t>
                          </m:r>
                          <m:sSub>
                            <m:sSubPr>
                              <m:ctrlPr>
                                <a:rPr lang="ar-AE" b="0" i="1" smtClean="0">
                                  <a:latin typeface="Cambria Math" panose="02040503050406030204" pitchFamily="18" charset="0"/>
                                </a:rPr>
                              </m:ctrlPr>
                            </m:sSubPr>
                            <m:e>
                              <m:r>
                                <a:rPr lang="ar-AE" b="0" i="1" smtClean="0">
                                  <a:latin typeface="Cambria Math" panose="02040503050406030204" pitchFamily="18" charset="0"/>
                                </a:rPr>
                                <m:t>𝑦</m:t>
                              </m:r>
                            </m:e>
                            <m:sub>
                              <m:r>
                                <a:rPr lang="ar-AE" b="0" i="1" smtClean="0">
                                  <a:latin typeface="Cambria Math" panose="02040503050406030204" pitchFamily="18" charset="0"/>
                                </a:rPr>
                                <m:t>𝑖</m:t>
                              </m:r>
                            </m:sub>
                          </m:sSub>
                          <m:sSub>
                            <m:sSubPr>
                              <m:ctrlPr>
                                <a:rPr lang="ar-AE" b="0" i="1" smtClean="0">
                                  <a:latin typeface="Cambria Math" panose="02040503050406030204" pitchFamily="18" charset="0"/>
                                </a:rPr>
                              </m:ctrlPr>
                            </m:sSubPr>
                            <m:e>
                              <m:r>
                                <a:rPr lang="ar-AE" b="0" i="1" smtClean="0">
                                  <a:latin typeface="Cambria Math" panose="02040503050406030204" pitchFamily="18" charset="0"/>
                                </a:rPr>
                                <m:t>𝑙𝑜𝑔</m:t>
                              </m:r>
                            </m:e>
                            <m:sub>
                              <m:r>
                                <a:rPr lang="ar-AE" b="0" i="1" smtClean="0">
                                  <a:latin typeface="Cambria Math" panose="02040503050406030204" pitchFamily="18" charset="0"/>
                                </a:rPr>
                                <m:t>𝑒</m:t>
                              </m:r>
                            </m:sub>
                          </m:sSub>
                          <m:r>
                            <a:rPr lang="ar-AE" i="1" smtClean="0">
                              <a:latin typeface="Cambria Math" panose="02040503050406030204" pitchFamily="18" charset="0"/>
                              <a:ea typeface="Cambria Math" panose="02040503050406030204" pitchFamily="18" charset="0"/>
                            </a:rPr>
                            <m:t>𝜎</m:t>
                          </m:r>
                          <m:d>
                            <m:dPr>
                              <m:ctrlPr>
                                <a:rPr lang="ar-AE" i="1">
                                  <a:latin typeface="Cambria Math" panose="02040503050406030204" pitchFamily="18" charset="0"/>
                                  <a:ea typeface="Cambria Math" panose="02040503050406030204" pitchFamily="18" charset="0"/>
                                </a:rPr>
                              </m:ctrlPr>
                            </m:dPr>
                            <m:e>
                              <m:sSup>
                                <m:sSupPr>
                                  <m:ctrlPr>
                                    <a:rPr lang="ar-AE" i="1">
                                      <a:latin typeface="Cambria Math" panose="02040503050406030204" pitchFamily="18" charset="0"/>
                                    </a:rPr>
                                  </m:ctrlPr>
                                </m:sSupPr>
                                <m:e>
                                  <m:acc>
                                    <m:accPr>
                                      <m:chr m:val="⃗"/>
                                      <m:ctrlPr>
                                        <a:rPr lang="ar-AE" i="1">
                                          <a:latin typeface="Cambria Math" panose="02040503050406030204" pitchFamily="18" charset="0"/>
                                        </a:rPr>
                                      </m:ctrlPr>
                                    </m:accPr>
                                    <m:e>
                                      <m:r>
                                        <a:rPr lang="ar-AE" i="1">
                                          <a:latin typeface="Cambria Math" panose="02040503050406030204" pitchFamily="18" charset="0"/>
                                        </a:rPr>
                                        <m:t>𝑤</m:t>
                                      </m:r>
                                    </m:e>
                                  </m:acc>
                                </m:e>
                                <m:sup>
                                  <m:r>
                                    <a:rPr lang="ar-AE" i="1">
                                      <a:latin typeface="Cambria Math" panose="02040503050406030204" pitchFamily="18" charset="0"/>
                                    </a:rPr>
                                    <m:t>𝑇</m:t>
                                  </m:r>
                                </m:sup>
                              </m:sSup>
                              <m:acc>
                                <m:accPr>
                                  <m:chr m:val="⃗"/>
                                  <m:ctrlPr>
                                    <a:rPr lang="ar-AE" i="1">
                                      <a:latin typeface="Cambria Math" panose="02040503050406030204" pitchFamily="18" charset="0"/>
                                    </a:rPr>
                                  </m:ctrlPr>
                                </m:accPr>
                                <m:e>
                                  <m:sSub>
                                    <m:sSubPr>
                                      <m:ctrlPr>
                                        <a:rPr lang="ar-AE" i="1" smtClean="0">
                                          <a:latin typeface="Cambria Math" panose="02040503050406030204" pitchFamily="18" charset="0"/>
                                        </a:rPr>
                                      </m:ctrlPr>
                                    </m:sSubPr>
                                    <m:e>
                                      <m:r>
                                        <a:rPr lang="ar-AE" b="0" i="1" smtClean="0">
                                          <a:latin typeface="Cambria Math" panose="02040503050406030204" pitchFamily="18" charset="0"/>
                                        </a:rPr>
                                        <m:t>𝑥</m:t>
                                      </m:r>
                                    </m:e>
                                    <m:sub>
                                      <m:r>
                                        <a:rPr lang="ar-AE" b="0" i="1" smtClean="0">
                                          <a:latin typeface="Cambria Math" panose="02040503050406030204" pitchFamily="18" charset="0"/>
                                        </a:rPr>
                                        <m:t>𝑖</m:t>
                                      </m:r>
                                    </m:sub>
                                  </m:sSub>
                                </m:e>
                              </m:acc>
                              <m:r>
                                <a:rPr lang="ar-AE">
                                  <a:latin typeface="Cambria Math" panose="02040503050406030204" pitchFamily="18" charset="0"/>
                                </a:rPr>
                                <m:t> </m:t>
                              </m:r>
                            </m:e>
                          </m:d>
                          <m:r>
                            <a:rPr lang="ar-AE" b="0" i="1" smtClean="0">
                              <a:latin typeface="Cambria Math" panose="02040503050406030204" pitchFamily="18" charset="0"/>
                            </a:rPr>
                            <m:t>+(</m:t>
                          </m:r>
                          <m:r>
                            <a:rPr lang="ar-AE" b="0" i="1" smtClean="0">
                              <a:latin typeface="Cambria Math" panose="02040503050406030204" pitchFamily="18" charset="0"/>
                            </a:rPr>
                            <m:t>1</m:t>
                          </m:r>
                          <m:r>
                            <a:rPr lang="ar-AE" b="0" i="1" smtClean="0">
                              <a:latin typeface="Cambria Math" panose="02040503050406030204" pitchFamily="18" charset="0"/>
                            </a:rPr>
                            <m:t>−</m:t>
                          </m:r>
                        </m:e>
                      </m:nary>
                      <m:sSub>
                        <m:sSubPr>
                          <m:ctrlPr>
                            <a:rPr lang="ar-AE" i="1">
                              <a:latin typeface="Cambria Math" panose="02040503050406030204" pitchFamily="18" charset="0"/>
                            </a:rPr>
                          </m:ctrlPr>
                        </m:sSubPr>
                        <m:e>
                          <m:r>
                            <a:rPr lang="ar-AE" i="1">
                              <a:latin typeface="Cambria Math" panose="02040503050406030204" pitchFamily="18" charset="0"/>
                            </a:rPr>
                            <m:t>𝑦</m:t>
                          </m:r>
                        </m:e>
                        <m:sub>
                          <m:r>
                            <a:rPr lang="ar-AE" i="1">
                              <a:latin typeface="Cambria Math" panose="02040503050406030204" pitchFamily="18" charset="0"/>
                            </a:rPr>
                            <m:t>𝑖</m:t>
                          </m:r>
                        </m:sub>
                      </m:sSub>
                      <m:r>
                        <a:rPr lang="ar-AE" b="0" i="1" smtClean="0">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𝑙𝑜𝑔</m:t>
                          </m:r>
                        </m:e>
                        <m:sub>
                          <m:r>
                            <a:rPr lang="ar-AE" i="1">
                              <a:latin typeface="Cambria Math" panose="02040503050406030204" pitchFamily="18" charset="0"/>
                            </a:rPr>
                            <m:t>𝑒</m:t>
                          </m:r>
                        </m:sub>
                      </m:sSub>
                      <m:r>
                        <a:rPr lang="ar-AE" b="0" i="1" smtClean="0">
                          <a:latin typeface="Cambria Math" panose="02040503050406030204" pitchFamily="18" charset="0"/>
                        </a:rPr>
                        <m:t>(</m:t>
                      </m:r>
                      <m:r>
                        <a:rPr lang="ar-AE" b="0" i="1" smtClean="0">
                          <a:latin typeface="Cambria Math" panose="02040503050406030204" pitchFamily="18" charset="0"/>
                        </a:rPr>
                        <m:t>1</m:t>
                      </m:r>
                      <m:r>
                        <a:rPr lang="ar-AE" b="0" i="1" smtClean="0">
                          <a:latin typeface="Cambria Math" panose="02040503050406030204" pitchFamily="18" charset="0"/>
                        </a:rPr>
                        <m:t>−</m:t>
                      </m:r>
                      <m:r>
                        <a:rPr lang="ar-AE" i="1">
                          <a:latin typeface="Cambria Math" panose="02040503050406030204" pitchFamily="18" charset="0"/>
                          <a:ea typeface="Cambria Math" panose="02040503050406030204" pitchFamily="18" charset="0"/>
                        </a:rPr>
                        <m:t>𝜎</m:t>
                      </m:r>
                      <m:d>
                        <m:dPr>
                          <m:ctrlPr>
                            <a:rPr lang="ar-AE" i="1">
                              <a:latin typeface="Cambria Math" panose="02040503050406030204" pitchFamily="18" charset="0"/>
                              <a:ea typeface="Cambria Math" panose="02040503050406030204" pitchFamily="18" charset="0"/>
                            </a:rPr>
                          </m:ctrlPr>
                        </m:dPr>
                        <m:e>
                          <m:sSup>
                            <m:sSupPr>
                              <m:ctrlPr>
                                <a:rPr lang="ar-AE" i="1">
                                  <a:latin typeface="Cambria Math" panose="02040503050406030204" pitchFamily="18" charset="0"/>
                                </a:rPr>
                              </m:ctrlPr>
                            </m:sSupPr>
                            <m:e>
                              <m:acc>
                                <m:accPr>
                                  <m:chr m:val="⃗"/>
                                  <m:ctrlPr>
                                    <a:rPr lang="ar-AE" i="1">
                                      <a:latin typeface="Cambria Math" panose="02040503050406030204" pitchFamily="18" charset="0"/>
                                    </a:rPr>
                                  </m:ctrlPr>
                                </m:accPr>
                                <m:e>
                                  <m:r>
                                    <a:rPr lang="ar-AE" i="1">
                                      <a:latin typeface="Cambria Math" panose="02040503050406030204" pitchFamily="18" charset="0"/>
                                    </a:rPr>
                                    <m:t>𝑤</m:t>
                                  </m:r>
                                </m:e>
                              </m:acc>
                            </m:e>
                            <m:sup>
                              <m:r>
                                <a:rPr lang="ar-AE" i="1">
                                  <a:latin typeface="Cambria Math" panose="02040503050406030204" pitchFamily="18" charset="0"/>
                                </a:rPr>
                                <m:t>𝑇</m:t>
                              </m:r>
                            </m:sup>
                          </m:sSup>
                          <m:acc>
                            <m:accPr>
                              <m:chr m:val="⃗"/>
                              <m:ctrlPr>
                                <a:rPr lang="ar-AE" i="1">
                                  <a:latin typeface="Cambria Math" panose="02040503050406030204" pitchFamily="18" charset="0"/>
                                </a:rPr>
                              </m:ctrlPr>
                            </m:accPr>
                            <m:e>
                              <m:sSub>
                                <m:sSubPr>
                                  <m:ctrlPr>
                                    <a:rPr lang="ar-AE" i="1">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𝑖</m:t>
                                  </m:r>
                                </m:sub>
                              </m:sSub>
                            </m:e>
                          </m:acc>
                          <m:r>
                            <a:rPr lang="ar-AE">
                              <a:latin typeface="Cambria Math" panose="02040503050406030204" pitchFamily="18" charset="0"/>
                            </a:rPr>
                            <m:t> </m:t>
                          </m:r>
                        </m:e>
                      </m:d>
                      <m:r>
                        <a:rPr lang="ar-AE" b="0" i="1" smtClean="0">
                          <a:latin typeface="Cambria Math" panose="02040503050406030204" pitchFamily="18" charset="0"/>
                        </a:rPr>
                        <m:t>))</m:t>
                      </m:r>
                      <m:r>
                        <a:rPr lang="ar-AE" b="0" i="1" smtClean="0">
                          <a:latin typeface="Cambria Math" panose="02040503050406030204" pitchFamily="18" charset="0"/>
                          <a:ea typeface="Cambria Math" panose="02040503050406030204" pitchFamily="18" charset="0"/>
                        </a:rPr>
                        <m:t>→</m:t>
                      </m:r>
                      <m:r>
                        <a:rPr lang="ar-AE" b="0" i="1" smtClean="0">
                          <a:latin typeface="Cambria Math" panose="02040503050406030204" pitchFamily="18" charset="0"/>
                          <a:ea typeface="Cambria Math" panose="02040503050406030204" pitchFamily="18" charset="0"/>
                        </a:rPr>
                        <m:t>𝑚𝑎𝑥</m:t>
                      </m:r>
                    </m:oMath>
                  </m:oMathPara>
                </a14:m>
                <a:endParaRPr lang="ar-AE"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𝐿</m:t>
                          </m:r>
                        </m:e>
                        <m:sub>
                          <m:r>
                            <a:rPr lang="ar-AE" i="1">
                              <a:latin typeface="Cambria Math" panose="02040503050406030204" pitchFamily="18" charset="0"/>
                            </a:rPr>
                            <m:t>𝑙𝑜𝑔</m:t>
                          </m:r>
                        </m:sub>
                      </m:sSub>
                      <m:d>
                        <m:dPr>
                          <m:ctrlPr>
                            <a:rPr lang="ar-AE" i="1">
                              <a:latin typeface="Cambria Math" panose="02040503050406030204" pitchFamily="18" charset="0"/>
                            </a:rPr>
                          </m:ctrlPr>
                        </m:dPr>
                        <m:e>
                          <m:r>
                            <a:rPr lang="ar-AE" i="1">
                              <a:latin typeface="Cambria Math" panose="02040503050406030204" pitchFamily="18" charset="0"/>
                            </a:rPr>
                            <m:t>𝑋</m:t>
                          </m:r>
                          <m:r>
                            <a:rPr lang="ar-AE" i="1">
                              <a:latin typeface="Cambria Math" panose="02040503050406030204" pitchFamily="18" charset="0"/>
                            </a:rPr>
                            <m:t>, </m:t>
                          </m:r>
                          <m:acc>
                            <m:accPr>
                              <m:chr m:val="⃗"/>
                              <m:ctrlPr>
                                <a:rPr lang="ar-AE" i="1">
                                  <a:latin typeface="Cambria Math" panose="02040503050406030204" pitchFamily="18" charset="0"/>
                                </a:rPr>
                              </m:ctrlPr>
                            </m:accPr>
                            <m:e>
                              <m:r>
                                <a:rPr lang="ar-AE" i="1">
                                  <a:latin typeface="Cambria Math" panose="02040503050406030204" pitchFamily="18" charset="0"/>
                                </a:rPr>
                                <m:t>𝑦</m:t>
                              </m:r>
                            </m:e>
                          </m:acc>
                          <m:r>
                            <a:rPr lang="ar-AE" i="1">
                              <a:latin typeface="Cambria Math" panose="02040503050406030204" pitchFamily="18" charset="0"/>
                            </a:rPr>
                            <m:t>, </m:t>
                          </m:r>
                          <m:acc>
                            <m:accPr>
                              <m:chr m:val="⃗"/>
                              <m:ctrlPr>
                                <a:rPr lang="ar-AE" i="1">
                                  <a:latin typeface="Cambria Math" panose="02040503050406030204" pitchFamily="18" charset="0"/>
                                </a:rPr>
                              </m:ctrlPr>
                            </m:accPr>
                            <m:e>
                              <m:r>
                                <a:rPr lang="ar-AE" i="1">
                                  <a:latin typeface="Cambria Math" panose="02040503050406030204" pitchFamily="18" charset="0"/>
                                </a:rPr>
                                <m:t>𝑤</m:t>
                              </m:r>
                            </m:e>
                          </m:acc>
                        </m:e>
                      </m:d>
                      <m:r>
                        <a:rPr lang="ar-AE" i="1">
                          <a:latin typeface="Cambria Math" panose="02040503050406030204" pitchFamily="18" charset="0"/>
                        </a:rPr>
                        <m:t>=</m:t>
                      </m:r>
                      <m:nary>
                        <m:naryPr>
                          <m:chr m:val="∑"/>
                          <m:ctrlPr>
                            <a:rPr lang="ar-AE" i="1">
                              <a:latin typeface="Cambria Math" panose="02040503050406030204" pitchFamily="18" charset="0"/>
                            </a:rPr>
                          </m:ctrlPr>
                        </m:naryPr>
                        <m:sub>
                          <m:r>
                            <m:rPr>
                              <m:brk m:alnAt="23"/>
                            </m:rPr>
                            <a:rPr lang="ar-AE" i="1">
                              <a:latin typeface="Cambria Math" panose="02040503050406030204" pitchFamily="18" charset="0"/>
                            </a:rPr>
                            <m:t>𝑖</m:t>
                          </m:r>
                          <m:r>
                            <a:rPr lang="ar-AE" i="1">
                              <a:latin typeface="Cambria Math" panose="02040503050406030204" pitchFamily="18" charset="0"/>
                            </a:rPr>
                            <m:t>=</m:t>
                          </m:r>
                          <m:r>
                            <a:rPr lang="ar-AE" i="1">
                              <a:latin typeface="Cambria Math" panose="02040503050406030204" pitchFamily="18" charset="0"/>
                            </a:rPr>
                            <m:t>1</m:t>
                          </m:r>
                        </m:sub>
                        <m:sup>
                          <m:r>
                            <a:rPr lang="ar-AE" b="0" i="1" smtClean="0">
                              <a:latin typeface="Cambria Math" panose="02040503050406030204" pitchFamily="18" charset="0"/>
                            </a:rPr>
                            <m:t>𝑛</m:t>
                          </m:r>
                        </m:sup>
                        <m:e>
                          <m:r>
                            <a:rPr lang="ar-AE" i="1">
                              <a:latin typeface="Cambria Math" panose="02040503050406030204" pitchFamily="18" charset="0"/>
                            </a:rPr>
                            <m:t>(</m:t>
                          </m:r>
                          <m:r>
                            <a:rPr lang="ar-AE" b="0" i="1" smtClean="0">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𝑦</m:t>
                              </m:r>
                            </m:e>
                            <m:sub>
                              <m:r>
                                <a:rPr lang="ar-AE" i="1">
                                  <a:latin typeface="Cambria Math" panose="02040503050406030204" pitchFamily="18" charset="0"/>
                                </a:rPr>
                                <m:t>𝑖</m:t>
                              </m:r>
                            </m:sub>
                          </m:sSub>
                          <m:sSub>
                            <m:sSubPr>
                              <m:ctrlPr>
                                <a:rPr lang="ar-AE" i="1">
                                  <a:latin typeface="Cambria Math" panose="02040503050406030204" pitchFamily="18" charset="0"/>
                                </a:rPr>
                              </m:ctrlPr>
                            </m:sSubPr>
                            <m:e>
                              <m:r>
                                <a:rPr lang="ar-AE" i="1">
                                  <a:latin typeface="Cambria Math" panose="02040503050406030204" pitchFamily="18" charset="0"/>
                                </a:rPr>
                                <m:t>𝑙𝑜𝑔</m:t>
                              </m:r>
                            </m:e>
                            <m:sub>
                              <m:r>
                                <a:rPr lang="ar-AE" i="1">
                                  <a:latin typeface="Cambria Math" panose="02040503050406030204" pitchFamily="18" charset="0"/>
                                </a:rPr>
                                <m:t>𝑒</m:t>
                              </m:r>
                            </m:sub>
                          </m:sSub>
                          <m:r>
                            <a:rPr lang="ar-AE" i="1">
                              <a:latin typeface="Cambria Math" panose="02040503050406030204" pitchFamily="18" charset="0"/>
                              <a:ea typeface="Cambria Math" panose="02040503050406030204" pitchFamily="18" charset="0"/>
                            </a:rPr>
                            <m:t>𝜎</m:t>
                          </m:r>
                          <m:d>
                            <m:dPr>
                              <m:ctrlPr>
                                <a:rPr lang="ar-AE" i="1">
                                  <a:latin typeface="Cambria Math" panose="02040503050406030204" pitchFamily="18" charset="0"/>
                                  <a:ea typeface="Cambria Math" panose="02040503050406030204" pitchFamily="18" charset="0"/>
                                </a:rPr>
                              </m:ctrlPr>
                            </m:dPr>
                            <m:e>
                              <m:sSup>
                                <m:sSupPr>
                                  <m:ctrlPr>
                                    <a:rPr lang="ar-AE" i="1">
                                      <a:latin typeface="Cambria Math" panose="02040503050406030204" pitchFamily="18" charset="0"/>
                                    </a:rPr>
                                  </m:ctrlPr>
                                </m:sSupPr>
                                <m:e>
                                  <m:acc>
                                    <m:accPr>
                                      <m:chr m:val="⃗"/>
                                      <m:ctrlPr>
                                        <a:rPr lang="ar-AE" i="1">
                                          <a:latin typeface="Cambria Math" panose="02040503050406030204" pitchFamily="18" charset="0"/>
                                        </a:rPr>
                                      </m:ctrlPr>
                                    </m:accPr>
                                    <m:e>
                                      <m:r>
                                        <a:rPr lang="ar-AE" i="1">
                                          <a:latin typeface="Cambria Math" panose="02040503050406030204" pitchFamily="18" charset="0"/>
                                        </a:rPr>
                                        <m:t>𝑤</m:t>
                                      </m:r>
                                    </m:e>
                                  </m:acc>
                                </m:e>
                                <m:sup>
                                  <m:r>
                                    <a:rPr lang="ar-AE" i="1">
                                      <a:latin typeface="Cambria Math" panose="02040503050406030204" pitchFamily="18" charset="0"/>
                                    </a:rPr>
                                    <m:t>𝑇</m:t>
                                  </m:r>
                                </m:sup>
                              </m:sSup>
                              <m:acc>
                                <m:accPr>
                                  <m:chr m:val="⃗"/>
                                  <m:ctrlPr>
                                    <a:rPr lang="ar-AE" i="1">
                                      <a:latin typeface="Cambria Math" panose="02040503050406030204" pitchFamily="18" charset="0"/>
                                    </a:rPr>
                                  </m:ctrlPr>
                                </m:accPr>
                                <m:e>
                                  <m:sSub>
                                    <m:sSubPr>
                                      <m:ctrlPr>
                                        <a:rPr lang="ar-AE" i="1">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𝑖</m:t>
                                      </m:r>
                                    </m:sub>
                                  </m:sSub>
                                </m:e>
                              </m:acc>
                              <m:r>
                                <a:rPr lang="ar-AE">
                                  <a:latin typeface="Cambria Math" panose="02040503050406030204" pitchFamily="18" charset="0"/>
                                </a:rPr>
                                <m:t> </m:t>
                              </m:r>
                            </m:e>
                          </m:d>
                          <m:r>
                            <a:rPr lang="ar-AE" i="1">
                              <a:latin typeface="Cambria Math" panose="02040503050406030204" pitchFamily="18" charset="0"/>
                            </a:rPr>
                            <m:t>−(</m:t>
                          </m:r>
                          <m:r>
                            <a:rPr lang="ar-AE" i="1">
                              <a:latin typeface="Cambria Math" panose="02040503050406030204" pitchFamily="18" charset="0"/>
                            </a:rPr>
                            <m:t>1</m:t>
                          </m:r>
                          <m:r>
                            <a:rPr lang="ar-AE" i="1">
                              <a:latin typeface="Cambria Math" panose="02040503050406030204" pitchFamily="18" charset="0"/>
                            </a:rPr>
                            <m:t>−</m:t>
                          </m:r>
                        </m:e>
                      </m:nary>
                      <m:sSub>
                        <m:sSubPr>
                          <m:ctrlPr>
                            <a:rPr lang="ar-AE" i="1">
                              <a:latin typeface="Cambria Math" panose="02040503050406030204" pitchFamily="18" charset="0"/>
                            </a:rPr>
                          </m:ctrlPr>
                        </m:sSubPr>
                        <m:e>
                          <m:r>
                            <a:rPr lang="ar-AE" i="1">
                              <a:latin typeface="Cambria Math" panose="02040503050406030204" pitchFamily="18" charset="0"/>
                            </a:rPr>
                            <m:t>𝑦</m:t>
                          </m:r>
                        </m:e>
                        <m:sub>
                          <m:r>
                            <a:rPr lang="ar-AE" i="1">
                              <a:latin typeface="Cambria Math" panose="02040503050406030204" pitchFamily="18" charset="0"/>
                            </a:rPr>
                            <m:t>𝑖</m:t>
                          </m:r>
                        </m:sub>
                      </m:sSub>
                      <m:r>
                        <a:rPr lang="ar-AE" i="1">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𝑙𝑜𝑔</m:t>
                          </m:r>
                        </m:e>
                        <m:sub>
                          <m:r>
                            <a:rPr lang="ar-AE" i="1">
                              <a:latin typeface="Cambria Math" panose="02040503050406030204" pitchFamily="18" charset="0"/>
                            </a:rPr>
                            <m:t>𝑒</m:t>
                          </m:r>
                        </m:sub>
                      </m:sSub>
                      <m:r>
                        <a:rPr lang="ar-AE" i="1">
                          <a:latin typeface="Cambria Math" panose="02040503050406030204" pitchFamily="18" charset="0"/>
                        </a:rPr>
                        <m:t>(</m:t>
                      </m:r>
                      <m:r>
                        <a:rPr lang="ar-AE" i="1">
                          <a:latin typeface="Cambria Math" panose="02040503050406030204" pitchFamily="18" charset="0"/>
                        </a:rPr>
                        <m:t>1</m:t>
                      </m:r>
                      <m:r>
                        <a:rPr lang="ar-AE" i="1">
                          <a:latin typeface="Cambria Math" panose="02040503050406030204" pitchFamily="18" charset="0"/>
                        </a:rPr>
                        <m:t>−</m:t>
                      </m:r>
                      <m:r>
                        <a:rPr lang="ar-AE" i="1">
                          <a:latin typeface="Cambria Math" panose="02040503050406030204" pitchFamily="18" charset="0"/>
                          <a:ea typeface="Cambria Math" panose="02040503050406030204" pitchFamily="18" charset="0"/>
                        </a:rPr>
                        <m:t>𝜎</m:t>
                      </m:r>
                      <m:d>
                        <m:dPr>
                          <m:ctrlPr>
                            <a:rPr lang="ar-AE" i="1">
                              <a:latin typeface="Cambria Math" panose="02040503050406030204" pitchFamily="18" charset="0"/>
                              <a:ea typeface="Cambria Math" panose="02040503050406030204" pitchFamily="18" charset="0"/>
                            </a:rPr>
                          </m:ctrlPr>
                        </m:dPr>
                        <m:e>
                          <m:sSup>
                            <m:sSupPr>
                              <m:ctrlPr>
                                <a:rPr lang="ar-AE" i="1">
                                  <a:latin typeface="Cambria Math" panose="02040503050406030204" pitchFamily="18" charset="0"/>
                                </a:rPr>
                              </m:ctrlPr>
                            </m:sSupPr>
                            <m:e>
                              <m:acc>
                                <m:accPr>
                                  <m:chr m:val="⃗"/>
                                  <m:ctrlPr>
                                    <a:rPr lang="ar-AE" i="1">
                                      <a:latin typeface="Cambria Math" panose="02040503050406030204" pitchFamily="18" charset="0"/>
                                    </a:rPr>
                                  </m:ctrlPr>
                                </m:accPr>
                                <m:e>
                                  <m:r>
                                    <a:rPr lang="ar-AE" i="1">
                                      <a:latin typeface="Cambria Math" panose="02040503050406030204" pitchFamily="18" charset="0"/>
                                    </a:rPr>
                                    <m:t>𝑤</m:t>
                                  </m:r>
                                </m:e>
                              </m:acc>
                            </m:e>
                            <m:sup>
                              <m:r>
                                <a:rPr lang="ar-AE" i="1">
                                  <a:latin typeface="Cambria Math" panose="02040503050406030204" pitchFamily="18" charset="0"/>
                                </a:rPr>
                                <m:t>𝑇</m:t>
                              </m:r>
                            </m:sup>
                          </m:sSup>
                          <m:acc>
                            <m:accPr>
                              <m:chr m:val="⃗"/>
                              <m:ctrlPr>
                                <a:rPr lang="ar-AE" i="1">
                                  <a:latin typeface="Cambria Math" panose="02040503050406030204" pitchFamily="18" charset="0"/>
                                </a:rPr>
                              </m:ctrlPr>
                            </m:accPr>
                            <m:e>
                              <m:sSub>
                                <m:sSubPr>
                                  <m:ctrlPr>
                                    <a:rPr lang="ar-AE" i="1">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𝑖</m:t>
                                  </m:r>
                                </m:sub>
                              </m:sSub>
                            </m:e>
                          </m:acc>
                          <m:r>
                            <a:rPr lang="ar-AE">
                              <a:latin typeface="Cambria Math" panose="02040503050406030204" pitchFamily="18" charset="0"/>
                            </a:rPr>
                            <m:t> </m:t>
                          </m:r>
                        </m:e>
                      </m:d>
                      <m:r>
                        <a:rPr lang="ar-AE" i="1">
                          <a:latin typeface="Cambria Math" panose="02040503050406030204" pitchFamily="18" charset="0"/>
                        </a:rPr>
                        <m:t>))</m:t>
                      </m:r>
                      <m:r>
                        <a:rPr lang="ar-AE" i="1">
                          <a:latin typeface="Cambria Math" panose="02040503050406030204" pitchFamily="18" charset="0"/>
                          <a:ea typeface="Cambria Math" panose="02040503050406030204" pitchFamily="18" charset="0"/>
                        </a:rPr>
                        <m:t>→</m:t>
                      </m:r>
                      <m:r>
                        <a:rPr lang="ar-AE" i="1">
                          <a:latin typeface="Cambria Math" panose="02040503050406030204" pitchFamily="18" charset="0"/>
                          <a:ea typeface="Cambria Math" panose="02040503050406030204" pitchFamily="18" charset="0"/>
                        </a:rPr>
                        <m:t>𝑚𝑖𝑛</m:t>
                      </m:r>
                    </m:oMath>
                  </m:oMathPara>
                </a14:m>
                <a:endParaRPr lang="ar-AE" dirty="0">
                  <a:ea typeface="Cambria Math" panose="02040503050406030204" pitchFamily="18" charset="0"/>
                </a:endParaRPr>
              </a:p>
              <a:p>
                <a:pPr marL="0" indent="0">
                  <a:buNone/>
                </a:pPr>
                <a:endParaRPr lang="ar-AE"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14300" y="1825625"/>
                <a:ext cx="11760200" cy="4351338"/>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929449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Случай № 2. Классификация объектов на +1 и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28600" y="1965325"/>
                <a:ext cx="12941300"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e>
                      </m:d>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p>
                              <m:r>
                                <a:rPr lang="en-US" i="1">
                                  <a:latin typeface="Cambria Math" panose="02040503050406030204" pitchFamily="18" charset="0"/>
                                </a:rPr>
                                <m:t>𝑇</m:t>
                              </m:r>
                            </m:sup>
                          </m:sSup>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a:latin typeface="Cambria Math" panose="02040503050406030204" pitchFamily="18" charset="0"/>
                            </a:rPr>
                            <m:t> </m:t>
                          </m:r>
                        </m:e>
                      </m:d>
                      <m:r>
                        <a:rPr lang="en-US">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p>
                                      <m:r>
                                        <a:rPr lang="en-US" i="1">
                                          <a:latin typeface="Cambria Math" panose="02040503050406030204" pitchFamily="18" charset="0"/>
                                        </a:rPr>
                                        <m:t>𝑇</m:t>
                                      </m:r>
                                    </m:sup>
                                  </m:sSup>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a:latin typeface="Cambria Math" panose="02040503050406030204" pitchFamily="18" charset="0"/>
                                    </a:rPr>
                                    <m:t> </m:t>
                                  </m:r>
                                </m:e>
                              </m:d>
                            </m:e>
                            <m:sup>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𝑦</m:t>
                                  </m:r>
                                </m:e>
                                <m:sub>
                                  <m:r>
                                    <a:rPr lang="en-US" i="1" smtClean="0">
                                      <a:latin typeface="Cambria Math" panose="02040503050406030204" pitchFamily="18" charset="0"/>
                                    </a:rPr>
                                    <m:t>𝑖</m:t>
                                  </m:r>
                                </m:sub>
                              </m:sSub>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𝑤</m:t>
                                          </m:r>
                                        </m:e>
                                      </m:acc>
                                    </m:e>
                                    <m:sup>
                                      <m:r>
                                        <a:rPr lang="en-US" i="1">
                                          <a:latin typeface="Cambria Math" panose="02040503050406030204" pitchFamily="18" charset="0"/>
                                        </a:rPr>
                                        <m:t>𝑇</m:t>
                                      </m:r>
                                    </m:sup>
                                  </m:sSup>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a:latin typeface="Cambria Math" panose="02040503050406030204" pitchFamily="18" charset="0"/>
                                    </a:rPr>
                                    <m:t> </m:t>
                                  </m:r>
                                </m:e>
                              </m:d>
                              <m:r>
                                <a:rPr lang="en-US" i="1">
                                  <a:latin typeface="Cambria Math" panose="02040503050406030204" pitchFamily="18" charset="0"/>
                                </a:rPr>
                                <m:t>)</m:t>
                              </m:r>
                            </m:e>
                            <m:sup>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=−1]</m:t>
                              </m:r>
                            </m:sup>
                          </m:sSup>
                        </m:e>
                      </m:nary>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𝑚𝑎𝑥</m:t>
                      </m:r>
                    </m:oMath>
                  </m:oMathPara>
                </a14:m>
                <a:endParaRPr lang="en-US"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i="1">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r>
                                <a:rPr lang="en-US" sz="2400">
                                  <a:latin typeface="Cambria Math" panose="02040503050406030204" pitchFamily="18" charset="0"/>
                                </a:rPr>
                                <m:t> </m:t>
                              </m:r>
                            </m:e>
                          </m:d>
                          <m:r>
                            <a:rPr lang="en-US" sz="2400" i="1">
                              <a:latin typeface="Cambria Math" panose="02040503050406030204" pitchFamily="18" charset="0"/>
                            </a:rPr>
                            <m:t>+</m:t>
                          </m:r>
                        </m:e>
                      </m:nary>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r>
                            <a:rPr lang="en-US" sz="2400">
                              <a:latin typeface="Cambria Math" panose="02040503050406030204" pitchFamily="18" charset="0"/>
                            </a:rPr>
                            <m:t> </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𝑚𝑎𝑥</m:t>
                      </m:r>
                    </m:oMath>
                  </m:oMathPara>
                </a14:m>
                <a:endParaRPr lang="en-US" sz="24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d>
                            <m:dPr>
                              <m:endChr m:val="]"/>
                              <m:ctrlPr>
                                <a:rPr lang="en-US" sz="2400" b="0" i="1">
                                  <a:latin typeface="Cambria Math" panose="02040503050406030204" pitchFamily="18" charset="0"/>
                                </a:rPr>
                              </m:ctrlPr>
                            </m:dPr>
                            <m:e>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=+1</m:t>
                              </m:r>
                            </m:e>
                          </m:d>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r>
                                <a:rPr lang="en-US" sz="2400">
                                  <a:latin typeface="Cambria Math" panose="02040503050406030204" pitchFamily="18" charset="0"/>
                                </a:rPr>
                                <m:t> </m:t>
                              </m:r>
                            </m:e>
                          </m:d>
                          <m:r>
                            <a:rPr lang="en-US" sz="2400" b="0" i="1" smtClean="0">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r>
                            <a:rPr lang="en-US" sz="2400">
                              <a:latin typeface="Cambria Math" panose="02040503050406030204" pitchFamily="18" charset="0"/>
                            </a:rPr>
                            <m:t> </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𝑚𝑖𝑛</m:t>
                      </m:r>
                    </m:oMath>
                  </m:oMathPara>
                </a14:m>
                <a:endParaRPr lang="en-US"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d>
                            <m:dPr>
                              <m:endChr m:val="]"/>
                              <m:ctrlPr>
                                <a:rPr lang="en-US" sz="2400" i="1">
                                  <a:latin typeface="Cambria Math" panose="02040503050406030204" pitchFamily="18" charset="0"/>
                                </a:rPr>
                              </m:ctrlPr>
                            </m:d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=+1</m:t>
                              </m:r>
                            </m:e>
                          </m:d>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e>
                          </m:d>
                          <m:r>
                            <a:rPr lang="en-US" sz="2400" i="1">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r>
                        <a:rPr lang="en-US" sz="2400" i="1">
                          <a:latin typeface="Cambria Math" panose="02040503050406030204" pitchFamily="18" charset="0"/>
                        </a:rPr>
                        <m:t>)</m:t>
                      </m:r>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𝑚𝑖𝑛</m:t>
                      </m:r>
                    </m:oMath>
                  </m:oMathPara>
                </a14:m>
                <a:endParaRPr lang="en-US"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num>
                                <m:den>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e>
                      </m:d>
                    </m:oMath>
                  </m:oMathPara>
                </a14:m>
                <a:endParaRPr lang="en-US" sz="2400" dirty="0" smtClean="0">
                  <a:ea typeface="Cambria Math" panose="02040503050406030204" pitchFamily="18" charset="0"/>
                </a:endParaRPr>
              </a:p>
              <a:p>
                <a:pPr marL="0" indent="0">
                  <a:buNone/>
                </a:pPr>
                <a:endParaRPr lang="en-US" sz="2400" dirty="0" smtClean="0">
                  <a:ea typeface="Cambria Math" panose="02040503050406030204" pitchFamily="18" charset="0"/>
                </a:endParaRPr>
              </a:p>
              <a:p>
                <a:pPr marL="0" indent="0">
                  <a:buNone/>
                </a:pPr>
                <a:endParaRPr lang="en-US" sz="2400" dirty="0" smtClean="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smtClean="0">
                  <a:ea typeface="Cambria Math" panose="02040503050406030204" pitchFamily="18" charset="0"/>
                </a:endParaRPr>
              </a:p>
              <a:p>
                <a:pPr marL="0" indent="0">
                  <a:buNone/>
                </a:pPr>
                <a:endParaRPr lang="en-US" b="0" dirty="0" smtClean="0">
                  <a:ea typeface="Cambria Math" panose="02040503050406030204" pitchFamily="18" charset="0"/>
                </a:endParaRPr>
              </a:p>
              <a:p>
                <a:pPr marL="0" indent="0">
                  <a:buNone/>
                </a:pPr>
                <a:endParaRPr lang="en-US" b="0" dirty="0" smtClean="0">
                  <a:ea typeface="Cambria Math" panose="02040503050406030204" pitchFamily="18" charset="0"/>
                </a:endParaRPr>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28600" y="1965325"/>
                <a:ext cx="12941300" cy="4351338"/>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765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t>Случай № 2. Классификация объектов на +1 и -</a:t>
            </a:r>
            <a:r>
              <a:rPr lang="ru-RU" dirty="0" smtClean="0"/>
              <a:t>1</a:t>
            </a:r>
            <a:r>
              <a:rPr lang="en-US" dirty="0" smtClean="0"/>
              <a:t> </a:t>
            </a:r>
            <a:r>
              <a:rPr lang="ru-RU" dirty="0" smtClean="0"/>
              <a:t>часть 2</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0" y="1171254"/>
                <a:ext cx="12192000" cy="5686746"/>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d>
                            <m:dPr>
                              <m:endChr m:val="]"/>
                              <m:ctrlPr>
                                <a:rPr lang="en-US" sz="2400" i="1">
                                  <a:latin typeface="Cambria Math" panose="02040503050406030204" pitchFamily="18" charset="0"/>
                                </a:rPr>
                              </m:ctrlPr>
                            </m:d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=+1</m:t>
                              </m:r>
                            </m:e>
                          </m:d>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e>
                          </m:d>
                          <m:r>
                            <a:rPr lang="en-US" sz="2400" i="1">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𝑚𝑖𝑛</m:t>
                      </m:r>
                    </m:oMath>
                  </m:oMathPara>
                </a14:m>
                <a:endParaRPr lang="en-US"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ea typeface="Cambria Math" panose="02040503050406030204" pitchFamily="18" charset="0"/>
                        </a:rPr>
                        <m:t>если </m:t>
                      </m:r>
                      <m:sSub>
                        <m:sSubPr>
                          <m:ctrlPr>
                            <a:rPr lang="ru-RU"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=+1 </m:t>
                      </m:r>
                    </m:oMath>
                  </m:oMathPara>
                </a14:m>
                <a:endParaRPr lang="en-US" sz="2400"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b="1" i="1">
                                      <a:latin typeface="Cambria Math" panose="02040503050406030204" pitchFamily="18" charset="0"/>
                                    </a:rPr>
                                  </m:ctrlPr>
                                </m:sSupPr>
                                <m:e>
                                  <m:r>
                                    <a:rPr lang="en-US" sz="2400" b="1" i="1">
                                      <a:latin typeface="Cambria Math" panose="02040503050406030204" pitchFamily="18" charset="0"/>
                                    </a:rPr>
                                    <m:t>𝒆</m:t>
                                  </m:r>
                                </m:e>
                                <m:sup>
                                  <m:r>
                                    <a:rPr lang="en-US" sz="2400" b="1" i="1">
                                      <a:latin typeface="Cambria Math" panose="02040503050406030204" pitchFamily="18" charset="0"/>
                                    </a:rPr>
                                    <m:t>−</m:t>
                                  </m:r>
                                  <m:sSup>
                                    <m:sSupPr>
                                      <m:ctrlPr>
                                        <a:rPr lang="en-US" sz="2400" b="1" i="1">
                                          <a:latin typeface="Cambria Math" panose="02040503050406030204" pitchFamily="18" charset="0"/>
                                        </a:rPr>
                                      </m:ctrlPr>
                                    </m:sSup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𝒘</m:t>
                                          </m:r>
                                        </m:e>
                                      </m:acc>
                                    </m:e>
                                    <m:sup>
                                      <m:r>
                                        <a:rPr lang="en-US" sz="2400" b="1" i="1">
                                          <a:latin typeface="Cambria Math" panose="02040503050406030204" pitchFamily="18" charset="0"/>
                                        </a:rPr>
                                        <m:t>𝑻</m:t>
                                      </m:r>
                                    </m:sup>
                                  </m:sSup>
                                  <m:acc>
                                    <m:accPr>
                                      <m:chr m:val="⃗"/>
                                      <m:ctrlPr>
                                        <a:rPr lang="en-US" sz="2400" b="1" i="1">
                                          <a:latin typeface="Cambria Math" panose="02040503050406030204" pitchFamily="18" charset="0"/>
                                        </a:rPr>
                                      </m:ctrlPr>
                                    </m:acc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𝒊</m:t>
                                          </m:r>
                                        </m:sub>
                                      </m:sSub>
                                    </m:e>
                                  </m:acc>
                                </m:sup>
                              </m:sSup>
                            </m:den>
                          </m:f>
                        </m:e>
                      </m:d>
                    </m:oMath>
                  </m:oMathPara>
                </a14:m>
                <a:endParaRPr lang="en-US"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ea typeface="Cambria Math" panose="02040503050406030204" pitchFamily="18" charset="0"/>
                        </a:rPr>
                        <m:t>если </m:t>
                      </m:r>
                      <m:sSub>
                        <m:sSubPr>
                          <m:ctrlPr>
                            <a:rPr lang="ru-RU"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=−1</m:t>
                      </m:r>
                    </m:oMath>
                  </m:oMathPara>
                </a14:m>
                <a:endParaRPr lang="en-US" sz="2400"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ru-RU" sz="2400" b="0" i="1" smtClean="0">
                              <a:latin typeface="Cambria Math" panose="02040503050406030204" pitchFamily="18" charset="0"/>
                            </a:rPr>
                            <m:t>−</m:t>
                          </m:r>
                          <m:r>
                            <a:rPr lang="en-US" sz="2400" i="1">
                              <a:latin typeface="Cambria Math" panose="02040503050406030204" pitchFamily="18" charset="0"/>
                            </a:rPr>
                            <m:t>𝑙𝑜𝑔</m:t>
                          </m:r>
                        </m:e>
                        <m:sub>
                          <m:r>
                            <a:rPr lang="en-US" sz="2400" i="1">
                              <a:latin typeface="Cambria Math" panose="02040503050406030204" pitchFamily="18" charset="0"/>
                            </a:rPr>
                            <m:t>𝑒</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b="1" i="1">
                                  <a:latin typeface="Cambria Math" panose="02040503050406030204" pitchFamily="18" charset="0"/>
                                </a:rPr>
                              </m:ctrlPr>
                            </m:sSupPr>
                            <m:e>
                              <m:r>
                                <a:rPr lang="en-US" sz="2400" b="1" i="1">
                                  <a:latin typeface="Cambria Math" panose="02040503050406030204" pitchFamily="18" charset="0"/>
                                </a:rPr>
                                <m:t>𝒆</m:t>
                              </m:r>
                            </m:e>
                            <m:sup>
                              <m:sSup>
                                <m:sSupPr>
                                  <m:ctrlPr>
                                    <a:rPr lang="en-US" sz="2400" b="1" i="1">
                                      <a:latin typeface="Cambria Math" panose="02040503050406030204" pitchFamily="18" charset="0"/>
                                    </a:rPr>
                                  </m:ctrlPr>
                                </m:sSup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𝒘</m:t>
                                      </m:r>
                                    </m:e>
                                  </m:acc>
                                </m:e>
                                <m:sup>
                                  <m:r>
                                    <a:rPr lang="en-US" sz="2400" b="1" i="1">
                                      <a:latin typeface="Cambria Math" panose="02040503050406030204" pitchFamily="18" charset="0"/>
                                    </a:rPr>
                                    <m:t>𝑻</m:t>
                                  </m:r>
                                </m:sup>
                              </m:sSup>
                              <m:acc>
                                <m:accPr>
                                  <m:chr m:val="⃗"/>
                                  <m:ctrlPr>
                                    <a:rPr lang="en-US" sz="2400" b="1" i="1">
                                      <a:latin typeface="Cambria Math" panose="02040503050406030204" pitchFamily="18" charset="0"/>
                                    </a:rPr>
                                  </m:ctrlPr>
                                </m:acc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𝒊</m:t>
                                      </m:r>
                                    </m:sub>
                                  </m:sSub>
                                </m:e>
                              </m:acc>
                            </m:sup>
                          </m:sSup>
                        </m:den>
                      </m:f>
                      <m:r>
                        <a:rPr lang="en-US" sz="2400" b="0" i="1" smtClean="0">
                          <a:latin typeface="Cambria Math" panose="02040503050406030204" pitchFamily="18" charset="0"/>
                        </a:rPr>
                        <m:t>)</m:t>
                      </m:r>
                    </m:oMath>
                  </m:oMathPara>
                </a14:m>
                <a:endParaRPr lang="en-US" sz="2400" dirty="0" smtClean="0">
                  <a:ea typeface="Cambria Math" panose="02040503050406030204" pitchFamily="18" charset="0"/>
                </a:endParaRPr>
              </a:p>
              <a:p>
                <a:pPr marL="0" indent="0">
                  <a:buNone/>
                </a:pPr>
                <a:endParaRPr lang="ru-RU"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i="1">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den>
                              </m:f>
                            </m:e>
                          </m:d>
                        </m:e>
                      </m:nary>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𝑚𝑖𝑛</m:t>
                      </m:r>
                    </m:oMath>
                  </m:oMathPara>
                </a14:m>
                <a:endParaRPr lang="en-US" sz="2400" dirty="0" smtClean="0">
                  <a:ea typeface="Cambria Math" panose="02040503050406030204" pitchFamily="18" charset="0"/>
                </a:endParaRPr>
              </a:p>
              <a:p>
                <a:pPr marL="0" indent="0">
                  <a:buNone/>
                </a:pPr>
                <a:endParaRPr lang="ru-RU" sz="24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𝑇</m:t>
                                      </m:r>
                                    </m:sup>
                                  </m:sSup>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acc>
                                </m:sup>
                              </m:sSup>
                            </m:e>
                          </m:d>
                        </m:e>
                      </m:nary>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𝑚𝑖𝑛</m:t>
                      </m:r>
                    </m:oMath>
                  </m:oMathPara>
                </a14:m>
                <a:endParaRPr lang="en-US" sz="2400" dirty="0" smtClean="0">
                  <a:ea typeface="Cambria Math" panose="02040503050406030204" pitchFamily="18" charset="0"/>
                </a:endParaRPr>
              </a:p>
              <a:p>
                <a:pPr marL="0" indent="0">
                  <a:buNone/>
                </a:pPr>
                <a:endParaRPr lang="en-US" sz="24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𝑙𝑜𝑔</m:t>
                          </m:r>
                        </m:sub>
                      </m:sSub>
                      <m:d>
                        <m:dPr>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𝑒</m:t>
                              </m:r>
                            </m:sub>
                          </m:sSub>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𝑀</m:t>
                                  </m:r>
                                </m:sup>
                              </m:sSup>
                            </m:e>
                          </m:d>
                        </m:e>
                      </m:nary>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𝑚𝑖𝑛</m:t>
                      </m:r>
                    </m:oMath>
                  </m:oMathPara>
                </a14:m>
                <a:endParaRPr lang="en-US" sz="2400" dirty="0" smtClean="0">
                  <a:ea typeface="Cambria Math" panose="02040503050406030204" pitchFamily="18" charset="0"/>
                </a:endParaRPr>
              </a:p>
              <a:p>
                <a:pPr marL="0" indent="0">
                  <a:buNone/>
                </a:pPr>
                <a:endParaRPr lang="en-US" sz="2400" dirty="0">
                  <a:ea typeface="Cambria Math" panose="02040503050406030204" pitchFamily="18" charset="0"/>
                </a:endParaRPr>
              </a:p>
              <a:p>
                <a:pPr marL="0" indent="0">
                  <a:buNone/>
                </a:pPr>
                <a:endParaRPr lang="en-US" sz="2400" dirty="0">
                  <a:ea typeface="Cambria Math" panose="02040503050406030204" pitchFamily="18" charset="0"/>
                </a:endParaRPr>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0" y="1171254"/>
                <a:ext cx="12192000" cy="5686746"/>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528075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Полезные ссылки</a:t>
            </a:r>
            <a:endParaRPr lang="ru-RU" dirty="0"/>
          </a:p>
        </p:txBody>
      </p:sp>
      <p:sp>
        <p:nvSpPr>
          <p:cNvPr id="3" name="Объект 2"/>
          <p:cNvSpPr>
            <a:spLocks noGrp="1"/>
          </p:cNvSpPr>
          <p:nvPr>
            <p:ph idx="1"/>
          </p:nvPr>
        </p:nvSpPr>
        <p:spPr/>
        <p:txBody>
          <a:bodyPr/>
          <a:lstStyle/>
          <a:p>
            <a:endParaRPr lang="ru-RU" dirty="0" smtClean="0"/>
          </a:p>
          <a:p>
            <a:r>
              <a:rPr lang="ru-RU" dirty="0" smtClean="0"/>
              <a:t>Производная по </a:t>
            </a:r>
            <a:r>
              <a:rPr lang="en-US" dirty="0" err="1" smtClean="0"/>
              <a:t>LogLoss</a:t>
            </a:r>
            <a:r>
              <a:rPr lang="en-US" dirty="0" smtClean="0"/>
              <a:t> </a:t>
            </a:r>
            <a:r>
              <a:rPr lang="en-US" dirty="0" smtClean="0">
                <a:hlinkClick r:id="rId2"/>
              </a:rPr>
              <a:t>https</a:t>
            </a:r>
            <a:r>
              <a:rPr lang="en-US" dirty="0">
                <a:hlinkClick r:id="rId2"/>
              </a:rPr>
              <a:t>://www.machinelearningmastery.ru/derivative-of-the-sigmoid-function-536880cf918e</a:t>
            </a:r>
            <a:r>
              <a:rPr lang="en-US" dirty="0" smtClean="0">
                <a:hlinkClick r:id="rId2"/>
              </a:rPr>
              <a:t>/</a:t>
            </a:r>
            <a:endParaRPr lang="en-US" dirty="0" smtClean="0"/>
          </a:p>
          <a:p>
            <a:endParaRPr lang="ru-RU" dirty="0"/>
          </a:p>
        </p:txBody>
      </p:sp>
    </p:spTree>
    <p:extLst>
      <p:ext uri="{BB962C8B-B14F-4D97-AF65-F5344CB8AC3E}">
        <p14:creationId xmlns:p14="http://schemas.microsoft.com/office/powerpoint/2010/main" val="420032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smtClean="0"/>
              <a:t>Необходимость преобразований уравнения линейной регрессии</a:t>
            </a:r>
            <a:endParaRPr lang="ru-RU" dirty="0"/>
          </a:p>
        </p:txBody>
      </p:sp>
      <p:pic>
        <p:nvPicPr>
          <p:cNvPr id="4" name="Объект 3"/>
          <p:cNvPicPr>
            <a:picLocks noGrp="1" noChangeAspect="1"/>
          </p:cNvPicPr>
          <p:nvPr>
            <p:ph idx="1"/>
          </p:nvPr>
        </p:nvPicPr>
        <p:blipFill>
          <a:blip r:embed="rId3"/>
          <a:stretch>
            <a:fillRect/>
          </a:stretch>
        </p:blipFill>
        <p:spPr>
          <a:xfrm>
            <a:off x="838200" y="1325563"/>
            <a:ext cx="10852052" cy="1430337"/>
          </a:xfrm>
          <a:prstGeom prst="rect">
            <a:avLst/>
          </a:prstGeom>
        </p:spPr>
      </p:pic>
      <p:pic>
        <p:nvPicPr>
          <p:cNvPr id="5" name="Рисунок 4"/>
          <p:cNvPicPr>
            <a:picLocks noChangeAspect="1"/>
          </p:cNvPicPr>
          <p:nvPr/>
        </p:nvPicPr>
        <p:blipFill>
          <a:blip r:embed="rId4"/>
          <a:stretch>
            <a:fillRect/>
          </a:stretch>
        </p:blipFill>
        <p:spPr>
          <a:xfrm>
            <a:off x="7721600" y="2396140"/>
            <a:ext cx="4470400" cy="2055446"/>
          </a:xfrm>
          <a:prstGeom prst="rect">
            <a:avLst/>
          </a:prstGeom>
        </p:spPr>
      </p:pic>
      <p:pic>
        <p:nvPicPr>
          <p:cNvPr id="6" name="Рисунок 5"/>
          <p:cNvPicPr>
            <a:picLocks noChangeAspect="1"/>
          </p:cNvPicPr>
          <p:nvPr/>
        </p:nvPicPr>
        <p:blipFill>
          <a:blip r:embed="rId5"/>
          <a:stretch>
            <a:fillRect/>
          </a:stretch>
        </p:blipFill>
        <p:spPr>
          <a:xfrm>
            <a:off x="252903" y="2755900"/>
            <a:ext cx="7544853" cy="3391373"/>
          </a:xfrm>
          <a:prstGeom prst="rect">
            <a:avLst/>
          </a:prstGeom>
        </p:spPr>
      </p:pic>
    </p:spTree>
    <p:extLst>
      <p:ext uri="{BB962C8B-B14F-4D97-AF65-F5344CB8AC3E}">
        <p14:creationId xmlns:p14="http://schemas.microsoft.com/office/powerpoint/2010/main" val="2115726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Интерпретация графика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199" y="1825624"/>
                <a:ext cx="10864065" cy="4811481"/>
              </a:xfrm>
            </p:spPr>
            <p:txBody>
              <a:bodyPr>
                <a:normAutofit fontScale="92500" lnSpcReduction="10000"/>
              </a:bodyPr>
              <a:lstStyle/>
              <a:p>
                <a:r>
                  <a:rPr lang="ru-RU" dirty="0" smtClean="0"/>
                  <a:t>Если точка находится под прямой, и мы относим ее к классу +1, то значение функции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sub>
                    </m:sSub>
                  </m:oMath>
                </a14:m>
                <a:r>
                  <a:rPr lang="ru-RU" dirty="0"/>
                  <a:t> будет положительным от 0 до +∞. Значит мы можем считать, что вероятность погашения кредита, находится в пределах (0.5,1]. Чем больше значение функции, тем выше вероятность.</a:t>
                </a:r>
              </a:p>
              <a:p>
                <a:r>
                  <a:rPr lang="ru-RU" dirty="0"/>
                  <a:t>Если точка находится над прямой и мы относим ее к классу −1 или 0, то значение функции будет отрицательным от 0 до −∞. Тогда мы будем считать, что вероятность погашения задолженности находится в пределах [0,0.5) и, чем больше по модулю значение функции, тем выше наша уверенность.</a:t>
                </a:r>
              </a:p>
              <a:p>
                <a:r>
                  <a:rPr lang="ru-RU" dirty="0"/>
                  <a:t>Точка находится на прямой, на границе между двумя классами. В таком случае значение функции</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sub>
                    </m:sSub>
                  </m:oMath>
                </a14:m>
                <a:r>
                  <a:rPr lang="ru-RU" dirty="0"/>
                  <a:t> будет равно 0 и вероятность погашения кредита равна 0.5.</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199" y="1825624"/>
                <a:ext cx="10864065" cy="4811481"/>
              </a:xfrm>
              <a:blipFill>
                <a:blip r:embed="rId2"/>
                <a:stretch>
                  <a:fillRect l="-841" t="-2532"/>
                </a:stretch>
              </a:blipFill>
            </p:spPr>
            <p:txBody>
              <a:bodyPr/>
              <a:lstStyle/>
              <a:p>
                <a:r>
                  <a:rPr lang="ru-RU">
                    <a:noFill/>
                  </a:rPr>
                  <a:t> </a:t>
                </a:r>
              </a:p>
            </p:txBody>
          </p:sp>
        </mc:Fallback>
      </mc:AlternateContent>
    </p:spTree>
    <p:extLst>
      <p:ext uri="{BB962C8B-B14F-4D97-AF65-F5344CB8AC3E}">
        <p14:creationId xmlns:p14="http://schemas.microsoft.com/office/powerpoint/2010/main" val="1289099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4869"/>
            <a:ext cx="10515600" cy="1325563"/>
          </a:xfrm>
        </p:spPr>
        <p:txBody>
          <a:bodyPr/>
          <a:lstStyle/>
          <a:p>
            <a:r>
              <a:rPr lang="ru-RU" dirty="0" smtClean="0"/>
              <a:t>Преобразования линейной регрессии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36600" y="1131968"/>
                <a:ext cx="10515600" cy="4351338"/>
              </a:xfrm>
            </p:spPr>
            <p:txBody>
              <a:bodyPr/>
              <a:lstStyle/>
              <a:p>
                <a:r>
                  <a:rPr lang="ru-RU" dirty="0" smtClean="0"/>
                  <a:t>Пусть </a:t>
                </a:r>
                <a:r>
                  <a:rPr lang="en-US" dirty="0" smtClean="0"/>
                  <a:t>X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𝑑</m:t>
                        </m:r>
                      </m:sup>
                    </m:sSup>
                  </m:oMath>
                </a14:m>
                <a:r>
                  <a:rPr lang="ru-RU" dirty="0" smtClean="0"/>
                  <a:t> - пространство объектов</a:t>
                </a:r>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oMath>
                </a14:m>
                <a:r>
                  <a:rPr lang="en-US" dirty="0" smtClean="0"/>
                  <a:t> – </a:t>
                </a:r>
                <a:r>
                  <a:rPr lang="ru-RU" dirty="0" smtClean="0"/>
                  <a:t>множество допустимых ответов</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m:rPr>
                            <m:nor/>
                          </m:rPr>
                          <a:rPr lang="ru-RU" dirty="0"/>
                          <m:t> </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𝑙</m:t>
                        </m:r>
                      </m:sup>
                    </m:sSubSup>
                  </m:oMath>
                </a14:m>
                <a:r>
                  <a:rPr lang="en-US" dirty="0" smtClean="0"/>
                  <a:t> -  </a:t>
                </a:r>
                <a:r>
                  <a:rPr lang="ru-RU" dirty="0" smtClean="0"/>
                  <a:t>обучающая выборка.</a:t>
                </a:r>
              </a:p>
              <a:p>
                <a:r>
                  <a:rPr lang="ru-RU" dirty="0" smtClean="0"/>
                  <a:t>Будем называть класс +1 положительным, а класс -1 отрицательным.</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36600" y="1131968"/>
                <a:ext cx="10515600" cy="4351338"/>
              </a:xfrm>
              <a:blipFill>
                <a:blip r:embed="rId2"/>
                <a:stretch>
                  <a:fillRect l="-1043" t="-2244"/>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998026" y="3711494"/>
            <a:ext cx="7325747" cy="1162212"/>
          </a:xfrm>
          <a:prstGeom prst="rect">
            <a:avLst/>
          </a:prstGeom>
        </p:spPr>
      </p:pic>
      <p:pic>
        <p:nvPicPr>
          <p:cNvPr id="5" name="Рисунок 4"/>
          <p:cNvPicPr>
            <a:picLocks noChangeAspect="1"/>
          </p:cNvPicPr>
          <p:nvPr/>
        </p:nvPicPr>
        <p:blipFill>
          <a:blip r:embed="rId4"/>
          <a:stretch>
            <a:fillRect/>
          </a:stretch>
        </p:blipFill>
        <p:spPr>
          <a:xfrm>
            <a:off x="998026" y="4811743"/>
            <a:ext cx="7811590" cy="733527"/>
          </a:xfrm>
          <a:prstGeom prst="rect">
            <a:avLst/>
          </a:prstGeom>
        </p:spPr>
      </p:pic>
      <p:pic>
        <p:nvPicPr>
          <p:cNvPr id="6" name="Рисунок 5"/>
          <p:cNvPicPr>
            <a:picLocks noChangeAspect="1"/>
          </p:cNvPicPr>
          <p:nvPr/>
        </p:nvPicPr>
        <p:blipFill>
          <a:blip r:embed="rId5"/>
          <a:stretch>
            <a:fillRect/>
          </a:stretch>
        </p:blipFill>
        <p:spPr>
          <a:xfrm>
            <a:off x="998026" y="5818141"/>
            <a:ext cx="2572109" cy="657317"/>
          </a:xfrm>
          <a:prstGeom prst="rect">
            <a:avLst/>
          </a:prstGeom>
        </p:spPr>
      </p:pic>
    </p:spTree>
    <p:extLst>
      <p:ext uri="{BB962C8B-B14F-4D97-AF65-F5344CB8AC3E}">
        <p14:creationId xmlns:p14="http://schemas.microsoft.com/office/powerpoint/2010/main" val="3341129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Расстояние до гиперплоскости</a:t>
            </a:r>
            <a:endParaRPr lang="ru-RU" dirty="0"/>
          </a:p>
        </p:txBody>
      </p:sp>
      <p:pic>
        <p:nvPicPr>
          <p:cNvPr id="4" name="Объект 3"/>
          <p:cNvPicPr>
            <a:picLocks noGrp="1" noChangeAspect="1"/>
          </p:cNvPicPr>
          <p:nvPr>
            <p:ph idx="1"/>
          </p:nvPr>
        </p:nvPicPr>
        <p:blipFill>
          <a:blip r:embed="rId3"/>
          <a:stretch>
            <a:fillRect/>
          </a:stretch>
        </p:blipFill>
        <p:spPr>
          <a:xfrm>
            <a:off x="680856" y="1799303"/>
            <a:ext cx="2600688" cy="1838582"/>
          </a:xfrm>
          <a:prstGeom prst="rect">
            <a:avLst/>
          </a:prstGeom>
        </p:spPr>
      </p:pic>
      <p:pic>
        <p:nvPicPr>
          <p:cNvPr id="5" name="Рисунок 4"/>
          <p:cNvPicPr>
            <a:picLocks noChangeAspect="1"/>
          </p:cNvPicPr>
          <p:nvPr/>
        </p:nvPicPr>
        <p:blipFill>
          <a:blip r:embed="rId4"/>
          <a:stretch>
            <a:fillRect/>
          </a:stretch>
        </p:blipFill>
        <p:spPr>
          <a:xfrm>
            <a:off x="5435206" y="1690688"/>
            <a:ext cx="5639587" cy="4667901"/>
          </a:xfrm>
          <a:prstGeom prst="rect">
            <a:avLst/>
          </a:prstGeom>
        </p:spPr>
      </p:pic>
      <p:pic>
        <p:nvPicPr>
          <p:cNvPr id="6" name="Рисунок 5"/>
          <p:cNvPicPr>
            <a:picLocks noChangeAspect="1"/>
          </p:cNvPicPr>
          <p:nvPr/>
        </p:nvPicPr>
        <p:blipFill>
          <a:blip r:embed="rId5"/>
          <a:stretch>
            <a:fillRect/>
          </a:stretch>
        </p:blipFill>
        <p:spPr>
          <a:xfrm>
            <a:off x="680856" y="4024638"/>
            <a:ext cx="3905795" cy="1019317"/>
          </a:xfrm>
          <a:prstGeom prst="rect">
            <a:avLst/>
          </a:prstGeom>
        </p:spPr>
      </p:pic>
    </p:spTree>
    <p:extLst>
      <p:ext uri="{BB962C8B-B14F-4D97-AF65-F5344CB8AC3E}">
        <p14:creationId xmlns:p14="http://schemas.microsoft.com/office/powerpoint/2010/main" val="161918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Функционал качества</a:t>
            </a:r>
            <a:endParaRPr lang="ru-RU" dirty="0"/>
          </a:p>
        </p:txBody>
      </p:sp>
      <p:pic>
        <p:nvPicPr>
          <p:cNvPr id="4" name="Объект 3"/>
          <p:cNvPicPr>
            <a:picLocks noGrp="1" noChangeAspect="1"/>
          </p:cNvPicPr>
          <p:nvPr>
            <p:ph idx="1"/>
          </p:nvPr>
        </p:nvPicPr>
        <p:blipFill>
          <a:blip r:embed="rId3"/>
          <a:stretch>
            <a:fillRect/>
          </a:stretch>
        </p:blipFill>
        <p:spPr>
          <a:xfrm>
            <a:off x="5422900" y="1687933"/>
            <a:ext cx="4278266" cy="1210517"/>
          </a:xfrm>
          <a:prstGeom prst="rect">
            <a:avLst/>
          </a:prstGeom>
        </p:spPr>
      </p:pic>
      <p:sp>
        <p:nvSpPr>
          <p:cNvPr id="5" name="TextBox 4"/>
          <p:cNvSpPr txBox="1"/>
          <p:nvPr/>
        </p:nvSpPr>
        <p:spPr>
          <a:xfrm>
            <a:off x="351219" y="2063736"/>
            <a:ext cx="3720249" cy="461665"/>
          </a:xfrm>
          <a:prstGeom prst="rect">
            <a:avLst/>
          </a:prstGeom>
          <a:noFill/>
        </p:spPr>
        <p:txBody>
          <a:bodyPr wrap="none" rtlCol="0">
            <a:spAutoFit/>
          </a:bodyPr>
          <a:lstStyle/>
          <a:p>
            <a:r>
              <a:rPr lang="ru-RU" sz="2400" dirty="0" smtClean="0"/>
              <a:t>Доля правильных ответов </a:t>
            </a:r>
            <a:r>
              <a:rPr lang="en-US" sz="2400" dirty="0" smtClean="0"/>
              <a:t>:</a:t>
            </a:r>
            <a:endParaRPr lang="ru-RU" sz="2400" dirty="0"/>
          </a:p>
        </p:txBody>
      </p:sp>
      <p:sp>
        <p:nvSpPr>
          <p:cNvPr id="6" name="TextBox 5"/>
          <p:cNvSpPr txBox="1"/>
          <p:nvPr/>
        </p:nvSpPr>
        <p:spPr>
          <a:xfrm>
            <a:off x="351219" y="3682999"/>
            <a:ext cx="4000775" cy="461665"/>
          </a:xfrm>
          <a:prstGeom prst="rect">
            <a:avLst/>
          </a:prstGeom>
          <a:noFill/>
        </p:spPr>
        <p:txBody>
          <a:bodyPr wrap="none" rtlCol="0">
            <a:spAutoFit/>
          </a:bodyPr>
          <a:lstStyle/>
          <a:p>
            <a:r>
              <a:rPr lang="ru-RU" sz="2400" dirty="0" smtClean="0"/>
              <a:t>Доля неправильных ответов</a:t>
            </a:r>
            <a:r>
              <a:rPr lang="en-US" sz="2400" dirty="0" smtClean="0"/>
              <a:t>: </a:t>
            </a:r>
            <a:endParaRPr lang="ru-RU" sz="2400" dirty="0"/>
          </a:p>
        </p:txBody>
      </p:sp>
      <p:pic>
        <p:nvPicPr>
          <p:cNvPr id="7" name="Рисунок 6"/>
          <p:cNvPicPr>
            <a:picLocks noChangeAspect="1"/>
          </p:cNvPicPr>
          <p:nvPr/>
        </p:nvPicPr>
        <p:blipFill>
          <a:blip r:embed="rId4"/>
          <a:stretch>
            <a:fillRect/>
          </a:stretch>
        </p:blipFill>
        <p:spPr>
          <a:xfrm>
            <a:off x="4257417" y="3429000"/>
            <a:ext cx="7731383" cy="1041400"/>
          </a:xfrm>
          <a:prstGeom prst="rect">
            <a:avLst/>
          </a:prstGeom>
        </p:spPr>
      </p:pic>
    </p:spTree>
    <p:extLst>
      <p:ext uri="{BB962C8B-B14F-4D97-AF65-F5344CB8AC3E}">
        <p14:creationId xmlns:p14="http://schemas.microsoft.com/office/powerpoint/2010/main" val="503898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Отступы</a:t>
            </a:r>
            <a:endParaRPr lang="ru-RU" dirty="0"/>
          </a:p>
        </p:txBody>
      </p:sp>
      <p:pic>
        <p:nvPicPr>
          <p:cNvPr id="4" name="Объект 3"/>
          <p:cNvPicPr>
            <a:picLocks noGrp="1" noChangeAspect="1"/>
          </p:cNvPicPr>
          <p:nvPr>
            <p:ph idx="1"/>
          </p:nvPr>
        </p:nvPicPr>
        <p:blipFill>
          <a:blip r:embed="rId3"/>
          <a:stretch>
            <a:fillRect/>
          </a:stretch>
        </p:blipFill>
        <p:spPr>
          <a:xfrm>
            <a:off x="5244550" y="1346200"/>
            <a:ext cx="6582215" cy="5002563"/>
          </a:xfrm>
          <a:prstGeom prst="rect">
            <a:avLst/>
          </a:prstGeom>
        </p:spPr>
      </p:pic>
      <p:pic>
        <p:nvPicPr>
          <p:cNvPr id="5" name="Рисунок 4"/>
          <p:cNvPicPr>
            <a:picLocks noChangeAspect="1"/>
          </p:cNvPicPr>
          <p:nvPr/>
        </p:nvPicPr>
        <p:blipFill>
          <a:blip r:embed="rId4"/>
          <a:stretch>
            <a:fillRect/>
          </a:stretch>
        </p:blipFill>
        <p:spPr>
          <a:xfrm>
            <a:off x="234713" y="2049410"/>
            <a:ext cx="5186739" cy="115099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68300" y="3559122"/>
                <a:ext cx="46844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𝑤</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r>
                        <a:rPr lang="ru-RU" sz="2400" b="0" i="1" smtClean="0">
                          <a:latin typeface="Cambria Math" panose="02040503050406030204" pitchFamily="18" charset="0"/>
                        </a:rPr>
                        <m:t>Отступ (</m:t>
                      </m:r>
                      <m:r>
                        <a:rPr lang="en-US" sz="2400" b="0" i="1" smtClean="0">
                          <a:latin typeface="Cambria Math" panose="02040503050406030204" pitchFamily="18" charset="0"/>
                        </a:rPr>
                        <m:t>𝑚𝑎𝑟𝑔𝑖𝑛</m:t>
                      </m:r>
                      <m:r>
                        <a:rPr lang="en-US" sz="2400" b="0" i="1" smtClean="0">
                          <a:latin typeface="Cambria Math" panose="02040503050406030204" pitchFamily="18" charset="0"/>
                        </a:rPr>
                        <m:t>)</m:t>
                      </m:r>
                    </m:oMath>
                  </m:oMathPara>
                </a14:m>
                <a:endParaRPr lang="ru-RU"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68300" y="3559122"/>
                <a:ext cx="4684424" cy="369332"/>
              </a:xfrm>
              <a:prstGeom prst="rect">
                <a:avLst/>
              </a:prstGeom>
              <a:blipFill>
                <a:blip r:embed="rId5"/>
                <a:stretch>
                  <a:fillRect l="-1040" r="-1821" b="-35000"/>
                </a:stretch>
              </a:blipFill>
            </p:spPr>
            <p:txBody>
              <a:bodyPr/>
              <a:lstStyle/>
              <a:p>
                <a:r>
                  <a:rPr lang="ru-RU">
                    <a:noFill/>
                  </a:rPr>
                  <a:t> </a:t>
                </a:r>
              </a:p>
            </p:txBody>
          </p:sp>
        </mc:Fallback>
      </mc:AlternateContent>
    </p:spTree>
    <p:extLst>
      <p:ext uri="{BB962C8B-B14F-4D97-AF65-F5344CB8AC3E}">
        <p14:creationId xmlns:p14="http://schemas.microsoft.com/office/powerpoint/2010/main" val="153690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Верхняя оценка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Функционал оценивает ошибку алгоритма на объекте </a:t>
                </a:r>
                <a:r>
                  <a:rPr lang="en-US" dirty="0" smtClean="0"/>
                  <a:t>x c </a:t>
                </a:r>
                <a:r>
                  <a:rPr lang="ru-RU" dirty="0" smtClean="0"/>
                  <a:t>помощь пороговой функции потерь </a:t>
                </a:r>
              </a:p>
              <a:p>
                <a:r>
                  <a:rPr lang="en-US" dirty="0" smtClean="0"/>
                  <a:t>L(M) = [M &lt; 0], </a:t>
                </a:r>
                <a:r>
                  <a:rPr lang="ru-RU" dirty="0" smtClean="0"/>
                  <a:t>где аргументом функции является отступ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0" smtClean="0">
                        <a:latin typeface="Cambria Math" panose="02040503050406030204" pitchFamily="18" charset="0"/>
                      </a:rPr>
                      <m:t>.</m:t>
                    </m:r>
                  </m:oMath>
                </a14:m>
                <a:endParaRPr lang="en-US" b="0" dirty="0" smtClean="0"/>
              </a:p>
              <a:p>
                <a:r>
                  <a:rPr lang="ru-RU" dirty="0" smtClean="0"/>
                  <a:t>Оценим эту функцию сверху</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e>
                    </m:d>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𝐿</m:t>
                        </m:r>
                      </m:e>
                    </m:acc>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520700" y="4810072"/>
            <a:ext cx="5152153" cy="1171627"/>
          </a:xfrm>
          <a:prstGeom prst="rect">
            <a:avLst/>
          </a:prstGeom>
        </p:spPr>
      </p:pic>
      <p:pic>
        <p:nvPicPr>
          <p:cNvPr id="5" name="Рисунок 4"/>
          <p:cNvPicPr>
            <a:picLocks noChangeAspect="1"/>
          </p:cNvPicPr>
          <p:nvPr/>
        </p:nvPicPr>
        <p:blipFill>
          <a:blip r:embed="rId4"/>
          <a:stretch>
            <a:fillRect/>
          </a:stretch>
        </p:blipFill>
        <p:spPr>
          <a:xfrm>
            <a:off x="5880100" y="3187701"/>
            <a:ext cx="6121399" cy="3517900"/>
          </a:xfrm>
          <a:prstGeom prst="rect">
            <a:avLst/>
          </a:prstGeom>
        </p:spPr>
      </p:pic>
    </p:spTree>
    <p:extLst>
      <p:ext uri="{BB962C8B-B14F-4D97-AF65-F5344CB8AC3E}">
        <p14:creationId xmlns:p14="http://schemas.microsoft.com/office/powerpoint/2010/main" val="371151754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903</Words>
  <Application>Microsoft Office PowerPoint</Application>
  <PresentationFormat>Широкоэкранный</PresentationFormat>
  <Paragraphs>125</Paragraphs>
  <Slides>24</Slides>
  <Notes>12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-apple-system</vt:lpstr>
      <vt:lpstr>Arial</vt:lpstr>
      <vt:lpstr>Calibri</vt:lpstr>
      <vt:lpstr>Calibri Light</vt:lpstr>
      <vt:lpstr>Cambria Math</vt:lpstr>
      <vt:lpstr>Тема Office</vt:lpstr>
      <vt:lpstr>Логистическая регрессия</vt:lpstr>
      <vt:lpstr>Повторим: прямолинейная зависимость</vt:lpstr>
      <vt:lpstr>Необходимость преобразований уравнения линейной регрессии</vt:lpstr>
      <vt:lpstr>Интерпретация графика</vt:lpstr>
      <vt:lpstr>Преобразования линейной регрессии</vt:lpstr>
      <vt:lpstr>Расстояние до гиперплоскости</vt:lpstr>
      <vt:lpstr>Функционал качества</vt:lpstr>
      <vt:lpstr>Отступы</vt:lpstr>
      <vt:lpstr>Верхняя оценка</vt:lpstr>
      <vt:lpstr>Виды верхних оценок</vt:lpstr>
      <vt:lpstr>Шансы</vt:lpstr>
      <vt:lpstr>Логарифм шансов</vt:lpstr>
      <vt:lpstr>Чему равна вероятность</vt:lpstr>
      <vt:lpstr>Функция - сигмоида</vt:lpstr>
      <vt:lpstr>Посчитанные вероятности</vt:lpstr>
      <vt:lpstr>Сравнение функций потерь</vt:lpstr>
      <vt:lpstr>Максимизация правдоподобия</vt:lpstr>
      <vt:lpstr>Максимизация логарифма правдоподобия</vt:lpstr>
      <vt:lpstr>Правдоподобие выборки</vt:lpstr>
      <vt:lpstr>Как посчитать весовые коэффициенты</vt:lpstr>
      <vt:lpstr>Случай № 1. Классификация объектов на +1 и 0</vt:lpstr>
      <vt:lpstr>Случай № 2. Классификация объектов на +1 и -1</vt:lpstr>
      <vt:lpstr>Случай № 2. Классификация объектов на +1 и -1 часть 2</vt:lpstr>
      <vt:lpstr>Полезные 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Логистическая регрессия</dc:title>
  <dc:creator>Александр Ширкин</dc:creator>
  <cp:lastModifiedBy>Александр Ширкин</cp:lastModifiedBy>
  <cp:revision>42</cp:revision>
  <dcterms:created xsi:type="dcterms:W3CDTF">2020-10-22T13:16:23Z</dcterms:created>
  <dcterms:modified xsi:type="dcterms:W3CDTF">2021-03-01T13:10:43Z</dcterms:modified>
</cp:coreProperties>
</file>