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1.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90" r:id="rId3"/>
    <p:sldId id="258" r:id="rId4"/>
    <p:sldId id="299" r:id="rId5"/>
    <p:sldId id="295" r:id="rId6"/>
    <p:sldId id="259" r:id="rId7"/>
    <p:sldId id="289" r:id="rId8"/>
    <p:sldId id="256" r:id="rId9"/>
    <p:sldId id="257" r:id="rId10"/>
    <p:sldId id="260" r:id="rId11"/>
    <p:sldId id="261" r:id="rId12"/>
    <p:sldId id="262" r:id="rId13"/>
    <p:sldId id="263" r:id="rId14"/>
    <p:sldId id="264" r:id="rId15"/>
    <p:sldId id="292" r:id="rId16"/>
    <p:sldId id="293" r:id="rId17"/>
    <p:sldId id="296" r:id="rId18"/>
    <p:sldId id="297" r:id="rId19"/>
    <p:sldId id="298"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a:srgbClr val="CBFE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572" y="-57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7C7F018-F80D-4526-950C-9997B0734B6A}" type="datetimeFigureOut">
              <a:rPr lang="en-US"/>
              <a:pPr>
                <a:defRPr/>
              </a:pPr>
              <a:t>09/09/2011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9C998-9F66-456B-B813-A197B877A5E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4E3177-B054-4658-B1E3-A79FA131D323}" type="datetimeFigureOut">
              <a:rPr lang="en-US"/>
              <a:pPr>
                <a:defRPr/>
              </a:pPr>
              <a:t>09/09/2011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F1D99A-4B26-4C42-A43C-C21F1EB4082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B040683-0250-457A-86EE-91355D117C8C}" type="datetimeFigureOut">
              <a:rPr lang="en-US"/>
              <a:pPr>
                <a:defRPr/>
              </a:pPr>
              <a:t>09/09/2011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9946D2-1E2F-40E6-A238-F8CA59B9889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4639" y="404813"/>
            <a:ext cx="6381750" cy="6477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4639" y="1557338"/>
            <a:ext cx="8774723" cy="4897437"/>
          </a:xfrm>
        </p:spPr>
        <p:txBody>
          <a:bodyPr rtlCol="0">
            <a:normAutofit/>
          </a:bodyPr>
          <a:lstStyle/>
          <a:p>
            <a:pPr lvl="0"/>
            <a:endParaRPr lang="en-US" noProof="0"/>
          </a:p>
        </p:txBody>
      </p:sp>
      <p:sp>
        <p:nvSpPr>
          <p:cNvPr id="4" name="Slide Number Placeholder 3"/>
          <p:cNvSpPr>
            <a:spLocks noGrp="1"/>
          </p:cNvSpPr>
          <p:nvPr>
            <p:ph type="sldNum" sz="quarter" idx="10"/>
          </p:nvPr>
        </p:nvSpPr>
        <p:spPr>
          <a:xfrm>
            <a:off x="3692525" y="6692900"/>
            <a:ext cx="1758950" cy="93663"/>
          </a:xfrm>
        </p:spPr>
        <p:txBody>
          <a:bodyPr/>
          <a:lstStyle>
            <a:lvl1pPr>
              <a:defRPr/>
            </a:lvl1pPr>
          </a:lstStyle>
          <a:p>
            <a:pPr>
              <a:defRPr/>
            </a:pPr>
            <a:fld id="{FB59913E-4820-4571-A632-91F77ADD5411}" type="slidenum">
              <a:rPr lang="de-DE"/>
              <a:pPr>
                <a:defRPr/>
              </a:pPr>
              <a:t>‹#›</a:t>
            </a:fld>
            <a:endParaRPr lang="de-DE"/>
          </a:p>
        </p:txBody>
      </p:sp>
      <p:sp>
        <p:nvSpPr>
          <p:cNvPr id="5" name="Footer Placeholder 4"/>
          <p:cNvSpPr>
            <a:spLocks noGrp="1"/>
          </p:cNvSpPr>
          <p:nvPr>
            <p:ph type="ftr" sz="quarter" idx="11"/>
          </p:nvPr>
        </p:nvSpPr>
        <p:spPr>
          <a:xfrm>
            <a:off x="184150" y="6692900"/>
            <a:ext cx="3424238" cy="93663"/>
          </a:xfrm>
        </p:spPr>
        <p:txBody>
          <a:bodyPr/>
          <a:lstStyle>
            <a:lvl1pPr>
              <a:defRPr/>
            </a:lvl1pPr>
          </a:lstStyle>
          <a:p>
            <a:pPr>
              <a:defRPr/>
            </a:pPr>
            <a:r>
              <a:rPr lang="de-DE"/>
              <a:t>DB Schenker | Corporate Contract Logistics/SCM &amp; Efficiency Management, </a:t>
            </a:r>
            <a:fld id="{C597BB14-482D-4A42-B633-E2D5A84427B4}" type="datetime1">
              <a:rPr lang="de-DE"/>
              <a:pPr>
                <a:defRPr/>
              </a:pPr>
              <a:t>09.09.2011</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B7D1EC2-8D5B-4FE8-A189-031FFD60A314}" type="datetimeFigureOut">
              <a:rPr lang="en-US"/>
              <a:pPr>
                <a:defRPr/>
              </a:pPr>
              <a:t>09/09/2011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89C6C1-E70B-48C8-B54C-C8550953BD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EBFE5B4-544A-4249-A092-CF850C7517FC}" type="datetimeFigureOut">
              <a:rPr lang="en-US"/>
              <a:pPr>
                <a:defRPr/>
              </a:pPr>
              <a:t>09/09/2011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5179F6-012A-4427-9DF5-F6DF48A4506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946AD1A-4E40-4165-B976-A46CB240A15C}" type="datetimeFigureOut">
              <a:rPr lang="en-US"/>
              <a:pPr>
                <a:defRPr/>
              </a:pPr>
              <a:t>09/09/2011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D4DE5D-1680-4716-9088-4A968FB5785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83C91A8-6C6E-48CE-8E85-BB683D6D9B62}" type="datetimeFigureOut">
              <a:rPr lang="en-US"/>
              <a:pPr>
                <a:defRPr/>
              </a:pPr>
              <a:t>09/09/2011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A872C6-8EBE-4B68-8845-43704AACE9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0D67146-C53F-4A6E-869D-743516683216}" type="datetimeFigureOut">
              <a:rPr lang="en-US"/>
              <a:pPr>
                <a:defRPr/>
              </a:pPr>
              <a:t>09/09/2011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8BD9320-8D6E-47B9-A29A-8F73B27145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06B2BE-616A-4307-970D-59D5AB6EC745}" type="datetimeFigureOut">
              <a:rPr lang="en-US"/>
              <a:pPr>
                <a:defRPr/>
              </a:pPr>
              <a:t>09/09/2011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C95F30D-9869-45BB-B52F-97A4DE0EFF5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4722964-942B-4B19-8028-5C1373561D50}" type="datetimeFigureOut">
              <a:rPr lang="en-US"/>
              <a:pPr>
                <a:defRPr/>
              </a:pPr>
              <a:t>09/09/2011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94EB385-5A84-4E8E-AF12-08D65CE5A06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BE6A9E-C92A-46E5-9221-5A63BCA78678}" type="datetimeFigureOut">
              <a:rPr lang="en-US"/>
              <a:pPr>
                <a:defRPr/>
              </a:pPr>
              <a:t>09/09/2011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E4C73E-BEF7-4572-9579-AD46BC119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48DCBBD-47E0-4214-AAD6-8FB12F7866F7}" type="datetimeFigureOut">
              <a:rPr lang="en-US"/>
              <a:pPr>
                <a:defRPr/>
              </a:pPr>
              <a:t>09/09/2011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0E4ECE9-E35F-4308-84A7-8F2881FC72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64" r:id="rId12"/>
    <p:sldLayoutId id="2147483665" r:id="rId13"/>
    <p:sldLayoutId id="2147483666" r:id="rId14"/>
    <p:sldLayoutId id="2147483667" r:id="rId15"/>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6.xml"/><Relationship Id="rId7" Type="http://schemas.openxmlformats.org/officeDocument/2006/relationships/slide" Target="slide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7.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 Type="http://schemas.openxmlformats.org/officeDocument/2006/relationships/tags" Target="../tags/tag2.xml"/><Relationship Id="rId21" Type="http://schemas.openxmlformats.org/officeDocument/2006/relationships/tags" Target="../tags/tag20.xml"/><Relationship Id="rId34" Type="http://schemas.openxmlformats.org/officeDocument/2006/relationships/oleObject" Target="../embeddings/oleObject1.bin"/><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slideLayout" Target="../slideLayouts/slideLayout12.xml"/><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tags" Target="../tags/tag19.xml"/><Relationship Id="rId29"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tags" Target="../tags/tag31.xml"/><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tags" Target="../tags/tag27.xml"/><Relationship Id="rId10" Type="http://schemas.openxmlformats.org/officeDocument/2006/relationships/tags" Target="../tags/tag9.xml"/><Relationship Id="rId19" Type="http://schemas.openxmlformats.org/officeDocument/2006/relationships/tags" Target="../tags/tag18.xml"/><Relationship Id="rId31" Type="http://schemas.openxmlformats.org/officeDocument/2006/relationships/tags" Target="../tags/tag30.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tags" Target="../tags/tag2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609600" y="1281113"/>
            <a:ext cx="7848600" cy="4586287"/>
          </a:xfrm>
          <a:prstGeom prst="rect">
            <a:avLst/>
          </a:prstGeom>
          <a:noFill/>
          <a:ln w="9525">
            <a:noFill/>
            <a:miter lim="800000"/>
            <a:headEnd/>
            <a:tailEnd/>
          </a:ln>
        </p:spPr>
        <p:txBody>
          <a:bodyPr>
            <a:spAutoFit/>
          </a:bodyPr>
          <a:lstStyle/>
          <a:p>
            <a:r>
              <a:rPr lang="en-US" sz="2000" b="1" u="sng">
                <a:solidFill>
                  <a:srgbClr val="0000FF"/>
                </a:solidFill>
                <a:latin typeface="Calibri" pitchFamily="34" charset="0"/>
              </a:rPr>
              <a:t>Problem</a:t>
            </a:r>
            <a:r>
              <a:rPr lang="en-US" sz="2000" b="1">
                <a:solidFill>
                  <a:srgbClr val="0000FF"/>
                </a:solidFill>
                <a:latin typeface="Calibri" pitchFamily="34" charset="0"/>
              </a:rPr>
              <a:t>: AFE Ownership Issues.   Nobody wants to own the tracking of AFE spending and provide visibility and closure of AFE</a:t>
            </a:r>
            <a:r>
              <a:rPr lang="en-US" sz="2000">
                <a:latin typeface="Calibri" pitchFamily="34" charset="0"/>
              </a:rPr>
              <a:t>. </a:t>
            </a:r>
          </a:p>
          <a:p>
            <a:r>
              <a:rPr lang="en-US">
                <a:latin typeface="Calibri" pitchFamily="34" charset="0"/>
              </a:rPr>
              <a:t> </a:t>
            </a:r>
          </a:p>
          <a:p>
            <a:r>
              <a:rPr lang="en-US">
                <a:latin typeface="Calibri" pitchFamily="34" charset="0"/>
              </a:rPr>
              <a:t>Need you to do a quick high level process mapping on our AFE (investment application till closure). </a:t>
            </a:r>
          </a:p>
          <a:p>
            <a:r>
              <a:rPr lang="en-US">
                <a:latin typeface="Calibri" pitchFamily="34" charset="0"/>
              </a:rPr>
              <a:t>Starting from Business was awarded and Planning Team (project manager) raised AFE for approval. Financial approval cycle involving various departments.</a:t>
            </a:r>
          </a:p>
          <a:p>
            <a:r>
              <a:rPr lang="en-US">
                <a:latin typeface="Calibri" pitchFamily="34" charset="0"/>
              </a:rPr>
              <a:t>Upon Approval, Who is entrusted with raising the PRs for the purchases, it’s approval cycle and who monitor the AFE approved amount and actual spendings.</a:t>
            </a:r>
          </a:p>
          <a:p>
            <a:r>
              <a:rPr lang="en-US">
                <a:latin typeface="Calibri" pitchFamily="34" charset="0"/>
              </a:rPr>
              <a:t>Who track the spendings and finally who close the AFE. At each of the stage, We need visibility.</a:t>
            </a:r>
          </a:p>
          <a:p>
            <a:r>
              <a:rPr lang="en-US">
                <a:latin typeface="Calibri" pitchFamily="34" charset="0"/>
              </a:rPr>
              <a:t> </a:t>
            </a:r>
          </a:p>
          <a:p>
            <a:r>
              <a:rPr lang="en-US">
                <a:latin typeface="Calibri" pitchFamily="34" charset="0"/>
              </a:rPr>
              <a:t>Objective: Recommend which department, IE, project manager, operation program manager, finance (have to take into account Corp finance division of authority and responsibility) Log management Admin should be the owner in each step of  the process and take into consideration Purchasing System limitation too.</a:t>
            </a:r>
          </a:p>
        </p:txBody>
      </p:sp>
      <p:sp>
        <p:nvSpPr>
          <p:cNvPr id="17410" name="TextBox 2"/>
          <p:cNvSpPr txBox="1">
            <a:spLocks noChangeArrowheads="1"/>
          </p:cNvSpPr>
          <p:nvPr/>
        </p:nvSpPr>
        <p:spPr bwMode="auto">
          <a:xfrm>
            <a:off x="1905000" y="268288"/>
            <a:ext cx="5159375" cy="646112"/>
          </a:xfrm>
          <a:prstGeom prst="rect">
            <a:avLst/>
          </a:prstGeom>
          <a:noFill/>
          <a:ln w="9525">
            <a:noFill/>
            <a:miter lim="800000"/>
            <a:headEnd/>
            <a:tailEnd/>
          </a:ln>
        </p:spPr>
        <p:txBody>
          <a:bodyPr wrap="none">
            <a:spAutoFit/>
          </a:bodyPr>
          <a:lstStyle/>
          <a:p>
            <a:r>
              <a:rPr lang="en-US" sz="3600" b="1">
                <a:latin typeface="Calibri" pitchFamily="34" charset="0"/>
              </a:rPr>
              <a:t>AFE process improvement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3"/>
          <p:cNvPicPr>
            <a:picLocks noChangeAspect="1" noChangeArrowheads="1"/>
          </p:cNvPicPr>
          <p:nvPr/>
        </p:nvPicPr>
        <p:blipFill>
          <a:blip r:embed="rId2"/>
          <a:srcRect/>
          <a:stretch>
            <a:fillRect/>
          </a:stretch>
        </p:blipFill>
        <p:spPr bwMode="auto">
          <a:xfrm>
            <a:off x="139700" y="3962400"/>
            <a:ext cx="8915400" cy="2771775"/>
          </a:xfrm>
          <a:prstGeom prst="rect">
            <a:avLst/>
          </a:prstGeom>
          <a:noFill/>
          <a:ln w="9525">
            <a:noFill/>
            <a:miter lim="800000"/>
            <a:headEnd/>
            <a:tailEnd/>
          </a:ln>
        </p:spPr>
      </p:pic>
      <p:pic>
        <p:nvPicPr>
          <p:cNvPr id="27650" name="Picture 4"/>
          <p:cNvPicPr>
            <a:picLocks noChangeAspect="1" noChangeArrowheads="1"/>
          </p:cNvPicPr>
          <p:nvPr/>
        </p:nvPicPr>
        <p:blipFill>
          <a:blip r:embed="rId3"/>
          <a:srcRect/>
          <a:stretch>
            <a:fillRect/>
          </a:stretch>
        </p:blipFill>
        <p:spPr bwMode="auto">
          <a:xfrm>
            <a:off x="139700" y="152400"/>
            <a:ext cx="8863013" cy="3552825"/>
          </a:xfrm>
          <a:prstGeom prst="rect">
            <a:avLst/>
          </a:prstGeom>
          <a:noFill/>
          <a:ln w="9525">
            <a:noFill/>
            <a:miter lim="800000"/>
            <a:headEnd/>
            <a:tailEnd/>
          </a:ln>
        </p:spPr>
      </p:pic>
      <p:sp>
        <p:nvSpPr>
          <p:cNvPr id="4" name="Action Button: Return 3">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2"/>
          <p:cNvPicPr>
            <a:picLocks noChangeAspect="1" noChangeArrowheads="1"/>
          </p:cNvPicPr>
          <p:nvPr/>
        </p:nvPicPr>
        <p:blipFill>
          <a:blip r:embed="rId2"/>
          <a:srcRect/>
          <a:stretch>
            <a:fillRect/>
          </a:stretch>
        </p:blipFill>
        <p:spPr bwMode="auto">
          <a:xfrm>
            <a:off x="76200" y="457200"/>
            <a:ext cx="8991600" cy="2667000"/>
          </a:xfrm>
          <a:prstGeom prst="rect">
            <a:avLst/>
          </a:prstGeom>
          <a:noFill/>
          <a:ln w="9525">
            <a:noFill/>
            <a:miter lim="800000"/>
            <a:headEnd/>
            <a:tailEnd/>
          </a:ln>
        </p:spPr>
      </p:pic>
      <p:pic>
        <p:nvPicPr>
          <p:cNvPr id="28674" name="Picture 2"/>
          <p:cNvPicPr>
            <a:picLocks noChangeAspect="1" noChangeArrowheads="1"/>
          </p:cNvPicPr>
          <p:nvPr/>
        </p:nvPicPr>
        <p:blipFill>
          <a:blip r:embed="rId3"/>
          <a:srcRect/>
          <a:stretch>
            <a:fillRect/>
          </a:stretch>
        </p:blipFill>
        <p:spPr bwMode="auto">
          <a:xfrm>
            <a:off x="76200" y="3505200"/>
            <a:ext cx="9001125" cy="3048000"/>
          </a:xfrm>
          <a:prstGeom prst="rect">
            <a:avLst/>
          </a:prstGeom>
          <a:noFill/>
          <a:ln w="9525">
            <a:noFill/>
            <a:miter lim="800000"/>
            <a:headEnd/>
            <a:tailEnd/>
          </a:ln>
        </p:spPr>
      </p:pic>
      <p:sp>
        <p:nvSpPr>
          <p:cNvPr id="4" name="Action Button: Return 3">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3"/>
          <p:cNvPicPr>
            <a:picLocks noChangeAspect="1" noChangeArrowheads="1"/>
          </p:cNvPicPr>
          <p:nvPr/>
        </p:nvPicPr>
        <p:blipFill>
          <a:blip r:embed="rId2"/>
          <a:srcRect/>
          <a:stretch>
            <a:fillRect/>
          </a:stretch>
        </p:blipFill>
        <p:spPr bwMode="auto">
          <a:xfrm>
            <a:off x="77788" y="152400"/>
            <a:ext cx="8991600" cy="3352800"/>
          </a:xfrm>
          <a:prstGeom prst="rect">
            <a:avLst/>
          </a:prstGeom>
          <a:noFill/>
          <a:ln w="9525">
            <a:noFill/>
            <a:miter lim="800000"/>
            <a:headEnd/>
            <a:tailEnd/>
          </a:ln>
        </p:spPr>
      </p:pic>
      <p:pic>
        <p:nvPicPr>
          <p:cNvPr id="29698" name="Picture 3"/>
          <p:cNvPicPr>
            <a:picLocks noChangeAspect="1" noChangeArrowheads="1"/>
          </p:cNvPicPr>
          <p:nvPr/>
        </p:nvPicPr>
        <p:blipFill>
          <a:blip r:embed="rId3"/>
          <a:srcRect/>
          <a:stretch>
            <a:fillRect/>
          </a:stretch>
        </p:blipFill>
        <p:spPr bwMode="auto">
          <a:xfrm>
            <a:off x="152400" y="3886200"/>
            <a:ext cx="8915400" cy="2771775"/>
          </a:xfrm>
          <a:prstGeom prst="rect">
            <a:avLst/>
          </a:prstGeom>
          <a:noFill/>
          <a:ln w="9525">
            <a:noFill/>
            <a:miter lim="800000"/>
            <a:headEnd/>
            <a:tailEnd/>
          </a:ln>
        </p:spPr>
      </p:pic>
      <p:sp>
        <p:nvSpPr>
          <p:cNvPr id="5" name="Action Button: Return 4">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p:cNvPicPr>
            <a:picLocks noChangeAspect="1" noChangeArrowheads="1"/>
          </p:cNvPicPr>
          <p:nvPr/>
        </p:nvPicPr>
        <p:blipFill>
          <a:blip r:embed="rId2"/>
          <a:srcRect/>
          <a:stretch>
            <a:fillRect/>
          </a:stretch>
        </p:blipFill>
        <p:spPr bwMode="auto">
          <a:xfrm>
            <a:off x="76200" y="566738"/>
            <a:ext cx="8945563" cy="5300662"/>
          </a:xfrm>
          <a:prstGeom prst="rect">
            <a:avLst/>
          </a:prstGeom>
          <a:noFill/>
          <a:ln w="9525">
            <a:noFill/>
            <a:miter lim="800000"/>
            <a:headEnd/>
            <a:tailEnd/>
          </a:ln>
        </p:spPr>
      </p:pic>
      <p:sp>
        <p:nvSpPr>
          <p:cNvPr id="3" name="Action Button: Return 2">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p:cNvPicPr>
            <a:picLocks noChangeAspect="1" noChangeArrowheads="1"/>
          </p:cNvPicPr>
          <p:nvPr/>
        </p:nvPicPr>
        <p:blipFill>
          <a:blip r:embed="rId2"/>
          <a:srcRect/>
          <a:stretch>
            <a:fillRect/>
          </a:stretch>
        </p:blipFill>
        <p:spPr bwMode="auto">
          <a:xfrm>
            <a:off x="1804988" y="228600"/>
            <a:ext cx="5534025" cy="6553200"/>
          </a:xfrm>
          <a:prstGeom prst="rect">
            <a:avLst/>
          </a:prstGeom>
          <a:noFill/>
          <a:ln w="9525">
            <a:noFill/>
            <a:miter lim="800000"/>
            <a:headEnd/>
            <a:tailEnd/>
          </a:ln>
        </p:spPr>
      </p:pic>
      <p:sp>
        <p:nvSpPr>
          <p:cNvPr id="3" name="Action Button: Return 2">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ction Button: Return 2">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2770" name="Picture 2" descr="image001"/>
          <p:cNvPicPr>
            <a:picLocks noChangeAspect="1" noChangeArrowheads="1"/>
          </p:cNvPicPr>
          <p:nvPr/>
        </p:nvPicPr>
        <p:blipFill>
          <a:blip r:embed="rId2"/>
          <a:srcRect/>
          <a:stretch>
            <a:fillRect/>
          </a:stretch>
        </p:blipFill>
        <p:spPr bwMode="auto">
          <a:xfrm>
            <a:off x="550863" y="5518150"/>
            <a:ext cx="8572500" cy="628650"/>
          </a:xfrm>
          <a:prstGeom prst="rect">
            <a:avLst/>
          </a:prstGeom>
          <a:noFill/>
          <a:ln w="9525">
            <a:noFill/>
            <a:miter lim="800000"/>
            <a:headEnd/>
            <a:tailEnd/>
          </a:ln>
        </p:spPr>
      </p:pic>
      <p:pic>
        <p:nvPicPr>
          <p:cNvPr id="32771" name="Picture 1" descr="image002"/>
          <p:cNvPicPr>
            <a:picLocks noChangeAspect="1" noChangeArrowheads="1"/>
          </p:cNvPicPr>
          <p:nvPr/>
        </p:nvPicPr>
        <p:blipFill>
          <a:blip r:embed="rId3"/>
          <a:srcRect/>
          <a:stretch>
            <a:fillRect/>
          </a:stretch>
        </p:blipFill>
        <p:spPr bwMode="auto">
          <a:xfrm>
            <a:off x="190500" y="304800"/>
            <a:ext cx="8572500" cy="285750"/>
          </a:xfrm>
          <a:prstGeom prst="rect">
            <a:avLst/>
          </a:prstGeom>
          <a:noFill/>
          <a:ln w="9525">
            <a:noFill/>
            <a:miter lim="800000"/>
            <a:headEnd/>
            <a:tailEnd/>
          </a:ln>
        </p:spPr>
      </p:pic>
      <p:pic>
        <p:nvPicPr>
          <p:cNvPr id="32772" name="Picture 4" descr="image001"/>
          <p:cNvPicPr>
            <a:picLocks noChangeAspect="1" noChangeArrowheads="1"/>
          </p:cNvPicPr>
          <p:nvPr/>
        </p:nvPicPr>
        <p:blipFill>
          <a:blip r:embed="rId4"/>
          <a:srcRect/>
          <a:stretch>
            <a:fillRect/>
          </a:stretch>
        </p:blipFill>
        <p:spPr bwMode="auto">
          <a:xfrm>
            <a:off x="188913" y="590550"/>
            <a:ext cx="6705600" cy="523875"/>
          </a:xfrm>
          <a:prstGeom prst="rect">
            <a:avLst/>
          </a:prstGeom>
          <a:noFill/>
          <a:ln w="9525">
            <a:noFill/>
            <a:miter lim="800000"/>
            <a:headEnd/>
            <a:tailEnd/>
          </a:ln>
        </p:spPr>
      </p:pic>
      <p:sp>
        <p:nvSpPr>
          <p:cNvPr id="32773" name="TextBox 1"/>
          <p:cNvSpPr txBox="1">
            <a:spLocks noChangeArrowheads="1"/>
          </p:cNvSpPr>
          <p:nvPr/>
        </p:nvSpPr>
        <p:spPr bwMode="auto">
          <a:xfrm>
            <a:off x="190500" y="1143000"/>
            <a:ext cx="8420100" cy="461963"/>
          </a:xfrm>
          <a:prstGeom prst="rect">
            <a:avLst/>
          </a:prstGeom>
          <a:noFill/>
          <a:ln w="9525">
            <a:noFill/>
            <a:miter lim="800000"/>
            <a:headEnd/>
            <a:tailEnd/>
          </a:ln>
        </p:spPr>
        <p:txBody>
          <a:bodyPr>
            <a:spAutoFit/>
          </a:bodyPr>
          <a:lstStyle/>
          <a:p>
            <a:r>
              <a:rPr lang="en-US" sz="1200">
                <a:solidFill>
                  <a:srgbClr val="FF0000"/>
                </a:solidFill>
                <a:latin typeface="Calibri" pitchFamily="34" charset="0"/>
              </a:rPr>
              <a:t>IT to validate again…….. AFE used amount ($166,350.88) exceed the AFE approved amount ($147,859.34) by 9%</a:t>
            </a:r>
          </a:p>
          <a:p>
            <a:r>
              <a:rPr lang="en-US" sz="1200">
                <a:solidFill>
                  <a:srgbClr val="FF0000"/>
                </a:solidFill>
                <a:latin typeface="Calibri" pitchFamily="34" charset="0"/>
              </a:rPr>
              <a:t>Why PR#54544 still can raise?</a:t>
            </a:r>
          </a:p>
        </p:txBody>
      </p:sp>
      <p:pic>
        <p:nvPicPr>
          <p:cNvPr id="32774" name="Picture 3" descr="RE: ePrtocureemnt - AFE amoiunt - Message (HTML) "/>
          <p:cNvPicPr>
            <a:picLocks noChangeAspect="1"/>
          </p:cNvPicPr>
          <p:nvPr/>
        </p:nvPicPr>
        <p:blipFill>
          <a:blip r:embed="rId5"/>
          <a:srcRect t="34779" r="42850" b="8839"/>
          <a:stretch>
            <a:fillRect/>
          </a:stretch>
        </p:blipFill>
        <p:spPr bwMode="auto">
          <a:xfrm>
            <a:off x="188913" y="1633538"/>
            <a:ext cx="5226050" cy="370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endParaRPr lang="en-US" smtClean="0"/>
          </a:p>
        </p:txBody>
      </p:sp>
      <p:sp>
        <p:nvSpPr>
          <p:cNvPr id="33794" name="Content Placeholder 2"/>
          <p:cNvSpPr>
            <a:spLocks noGrp="1"/>
          </p:cNvSpPr>
          <p:nvPr>
            <p:ph idx="1"/>
          </p:nvPr>
        </p:nvSpPr>
        <p:spPr/>
        <p:txBody>
          <a:bodyPr/>
          <a:lstStyle/>
          <a:p>
            <a:endParaRPr lang="en-US" smtClean="0"/>
          </a:p>
        </p:txBody>
      </p:sp>
      <p:pic>
        <p:nvPicPr>
          <p:cNvPr id="33795" name="Picture 2"/>
          <p:cNvPicPr>
            <a:picLocks noChangeAspect="1" noChangeArrowheads="1"/>
          </p:cNvPicPr>
          <p:nvPr/>
        </p:nvPicPr>
        <p:blipFill>
          <a:blip r:embed="rId2"/>
          <a:srcRect l="34821" t="42091" r="33992" b="39030"/>
          <a:stretch>
            <a:fillRect/>
          </a:stretch>
        </p:blipFill>
        <p:spPr bwMode="auto">
          <a:xfrm>
            <a:off x="3395663" y="3079750"/>
            <a:ext cx="3043237" cy="1379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p:cNvPicPr>
            <a:picLocks noChangeAspect="1" noChangeArrowheads="1"/>
          </p:cNvPicPr>
          <p:nvPr/>
        </p:nvPicPr>
        <p:blipFill>
          <a:blip r:embed="rId2"/>
          <a:srcRect/>
          <a:stretch>
            <a:fillRect/>
          </a:stretch>
        </p:blipFill>
        <p:spPr bwMode="auto">
          <a:xfrm>
            <a:off x="152400" y="1447800"/>
            <a:ext cx="8896350" cy="5334000"/>
          </a:xfrm>
          <a:prstGeom prst="rect">
            <a:avLst/>
          </a:prstGeom>
          <a:noFill/>
          <a:ln w="9525">
            <a:noFill/>
            <a:miter lim="800000"/>
            <a:headEnd/>
            <a:tailEnd/>
          </a:ln>
        </p:spPr>
      </p:pic>
      <p:sp>
        <p:nvSpPr>
          <p:cNvPr id="34818" name="TextBox 3"/>
          <p:cNvSpPr txBox="1">
            <a:spLocks noChangeArrowheads="1"/>
          </p:cNvSpPr>
          <p:nvPr/>
        </p:nvSpPr>
        <p:spPr bwMode="auto">
          <a:xfrm>
            <a:off x="76200" y="307975"/>
            <a:ext cx="4648200" cy="588963"/>
          </a:xfrm>
          <a:prstGeom prst="rect">
            <a:avLst/>
          </a:prstGeom>
          <a:noFill/>
          <a:ln w="9525">
            <a:noFill/>
            <a:miter lim="800000"/>
            <a:headEnd/>
            <a:tailEnd/>
          </a:ln>
        </p:spPr>
        <p:txBody>
          <a:bodyPr>
            <a:spAutoFit/>
          </a:bodyPr>
          <a:lstStyle/>
          <a:p>
            <a:r>
              <a:rPr lang="en-US" b="1"/>
              <a:t>AFE - Approved</a:t>
            </a:r>
          </a:p>
          <a:p>
            <a:r>
              <a:rPr lang="en-US" sz="1600" b="1" i="1">
                <a:solidFill>
                  <a:schemeClr val="bg2"/>
                </a:solidFill>
              </a:rPr>
              <a:t>Pending closures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3"/>
          <p:cNvSpPr txBox="1">
            <a:spLocks noChangeArrowheads="1"/>
          </p:cNvSpPr>
          <p:nvPr/>
        </p:nvSpPr>
        <p:spPr bwMode="auto">
          <a:xfrm>
            <a:off x="76200" y="307975"/>
            <a:ext cx="4648200" cy="617538"/>
          </a:xfrm>
          <a:prstGeom prst="rect">
            <a:avLst/>
          </a:prstGeom>
          <a:noFill/>
          <a:ln w="9525">
            <a:noFill/>
            <a:miter lim="800000"/>
            <a:headEnd/>
            <a:tailEnd/>
          </a:ln>
        </p:spPr>
        <p:txBody>
          <a:bodyPr>
            <a:spAutoFit/>
          </a:bodyPr>
          <a:lstStyle/>
          <a:p>
            <a:r>
              <a:rPr lang="en-US" b="1">
                <a:solidFill>
                  <a:srgbClr val="000000"/>
                </a:solidFill>
              </a:rPr>
              <a:t>AFE – Closed</a:t>
            </a:r>
          </a:p>
          <a:p>
            <a:r>
              <a:rPr lang="en-US" b="1" i="1">
                <a:solidFill>
                  <a:schemeClr val="bg2"/>
                </a:solidFill>
              </a:rPr>
              <a:t>2010</a:t>
            </a:r>
          </a:p>
        </p:txBody>
      </p:sp>
      <p:pic>
        <p:nvPicPr>
          <p:cNvPr id="35842" name="Picture 3"/>
          <p:cNvPicPr>
            <a:picLocks noChangeAspect="1" noChangeArrowheads="1"/>
          </p:cNvPicPr>
          <p:nvPr/>
        </p:nvPicPr>
        <p:blipFill>
          <a:blip r:embed="rId2"/>
          <a:srcRect/>
          <a:stretch>
            <a:fillRect/>
          </a:stretch>
        </p:blipFill>
        <p:spPr bwMode="auto">
          <a:xfrm>
            <a:off x="123825" y="1525588"/>
            <a:ext cx="8943975" cy="449421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3"/>
          <p:cNvSpPr txBox="1">
            <a:spLocks noChangeArrowheads="1"/>
          </p:cNvSpPr>
          <p:nvPr/>
        </p:nvSpPr>
        <p:spPr bwMode="auto">
          <a:xfrm>
            <a:off x="76200" y="307975"/>
            <a:ext cx="4648200" cy="617538"/>
          </a:xfrm>
          <a:prstGeom prst="rect">
            <a:avLst/>
          </a:prstGeom>
          <a:noFill/>
          <a:ln w="9525">
            <a:noFill/>
            <a:miter lim="800000"/>
            <a:headEnd/>
            <a:tailEnd/>
          </a:ln>
        </p:spPr>
        <p:txBody>
          <a:bodyPr>
            <a:spAutoFit/>
          </a:bodyPr>
          <a:lstStyle/>
          <a:p>
            <a:r>
              <a:rPr lang="en-US" b="1">
                <a:solidFill>
                  <a:srgbClr val="000000"/>
                </a:solidFill>
              </a:rPr>
              <a:t>AFE – Closed</a:t>
            </a:r>
          </a:p>
          <a:p>
            <a:r>
              <a:rPr lang="en-US" b="1" i="1">
                <a:solidFill>
                  <a:srgbClr val="969696"/>
                </a:solidFill>
              </a:rPr>
              <a:t>2009</a:t>
            </a:r>
          </a:p>
        </p:txBody>
      </p:sp>
      <p:pic>
        <p:nvPicPr>
          <p:cNvPr id="36866" name="Picture 3"/>
          <p:cNvPicPr>
            <a:picLocks noChangeAspect="1" noChangeArrowheads="1"/>
          </p:cNvPicPr>
          <p:nvPr/>
        </p:nvPicPr>
        <p:blipFill>
          <a:blip r:embed="rId2"/>
          <a:srcRect/>
          <a:stretch>
            <a:fillRect/>
          </a:stretch>
        </p:blipFill>
        <p:spPr bwMode="auto">
          <a:xfrm>
            <a:off x="100013" y="1524000"/>
            <a:ext cx="8943975" cy="440848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Action Button: Information 1">
            <a:hlinkClick r:id="rId3" action="ppaction://hlinksldjump" highlightClick="1"/>
          </p:cNvPr>
          <p:cNvSpPr/>
          <p:nvPr/>
        </p:nvSpPr>
        <p:spPr>
          <a:xfrm>
            <a:off x="2667000" y="42672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Action Button: Information 4">
            <a:hlinkClick r:id="rId4" action="ppaction://hlinksldjump" highlightClick="1"/>
          </p:cNvPr>
          <p:cNvSpPr/>
          <p:nvPr/>
        </p:nvSpPr>
        <p:spPr>
          <a:xfrm>
            <a:off x="1981200" y="23622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Action Button: Information 5">
            <a:hlinkClick r:id="rId5" action="ppaction://hlinksldjump" highlightClick="1"/>
          </p:cNvPr>
          <p:cNvSpPr/>
          <p:nvPr/>
        </p:nvSpPr>
        <p:spPr>
          <a:xfrm>
            <a:off x="2287588" y="51816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Action Button: Information 6">
            <a:hlinkClick r:id="rId6" action="ppaction://hlinksldjump" highlightClick="1"/>
          </p:cNvPr>
          <p:cNvSpPr/>
          <p:nvPr/>
        </p:nvSpPr>
        <p:spPr>
          <a:xfrm>
            <a:off x="4267200" y="51816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Action Button: Information 7">
            <a:hlinkClick r:id="rId7" action="ppaction://hlinksldjump" highlightClick="1"/>
          </p:cNvPr>
          <p:cNvSpPr/>
          <p:nvPr/>
        </p:nvSpPr>
        <p:spPr>
          <a:xfrm>
            <a:off x="5410200" y="66294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Action Button: Information 8">
            <a:hlinkClick r:id="rId8" action="ppaction://hlinksldjump" highlightClick="1"/>
          </p:cNvPr>
          <p:cNvSpPr/>
          <p:nvPr/>
        </p:nvSpPr>
        <p:spPr>
          <a:xfrm>
            <a:off x="5334000" y="52578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Action Button: Information 9">
            <a:hlinkClick r:id="rId9" action="ppaction://hlinksldjump" highlightClick="1"/>
          </p:cNvPr>
          <p:cNvSpPr/>
          <p:nvPr/>
        </p:nvSpPr>
        <p:spPr>
          <a:xfrm>
            <a:off x="6858000" y="51816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Rounded Rectangle 2"/>
          <p:cNvSpPr/>
          <p:nvPr/>
        </p:nvSpPr>
        <p:spPr>
          <a:xfrm>
            <a:off x="76200" y="3581400"/>
            <a:ext cx="8153400" cy="3276600"/>
          </a:xfrm>
          <a:prstGeom prst="roundRect">
            <a:avLst/>
          </a:prstGeom>
          <a:noFill/>
          <a:ln>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Box 3"/>
          <p:cNvSpPr txBox="1">
            <a:spLocks noChangeArrowheads="1"/>
          </p:cNvSpPr>
          <p:nvPr/>
        </p:nvSpPr>
        <p:spPr bwMode="auto">
          <a:xfrm>
            <a:off x="5976938" y="5602288"/>
            <a:ext cx="1338262" cy="646112"/>
          </a:xfrm>
          <a:prstGeom prst="rect">
            <a:avLst/>
          </a:prstGeom>
          <a:solidFill>
            <a:srgbClr val="FF0000"/>
          </a:solidFill>
          <a:ln w="9525">
            <a:solidFill>
              <a:srgbClr val="FF0000"/>
            </a:solidFill>
            <a:miter lim="800000"/>
            <a:headEnd/>
            <a:tailEnd/>
          </a:ln>
        </p:spPr>
        <p:txBody>
          <a:bodyPr>
            <a:spAutoFit/>
          </a:bodyPr>
          <a:lstStyle/>
          <a:p>
            <a:r>
              <a:rPr lang="en-US" b="1">
                <a:solidFill>
                  <a:schemeClr val="bg1"/>
                </a:solidFill>
                <a:latin typeface="Calibri" pitchFamily="34" charset="0"/>
              </a:rPr>
              <a:t>Non-Value Added step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ction Button: Information 4">
            <a:hlinkClick r:id="rId2" action="ppaction://hlinksldjump" highlightClick="1"/>
          </p:cNvPr>
          <p:cNvSpPr/>
          <p:nvPr/>
        </p:nvSpPr>
        <p:spPr>
          <a:xfrm>
            <a:off x="6477000" y="49530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9458" name="Picture 2"/>
          <p:cNvPicPr>
            <a:picLocks noChangeAspect="1" noChangeArrowheads="1"/>
          </p:cNvPicPr>
          <p:nvPr/>
        </p:nvPicPr>
        <p:blipFill>
          <a:blip r:embed="rId3"/>
          <a:srcRect/>
          <a:stretch>
            <a:fillRect/>
          </a:stretch>
        </p:blipFill>
        <p:spPr bwMode="auto">
          <a:xfrm>
            <a:off x="28575" y="0"/>
            <a:ext cx="91154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Action Button: Information 4">
            <a:hlinkClick r:id="rId3" action="ppaction://hlinksldjump" highlightClick="1"/>
          </p:cNvPr>
          <p:cNvSpPr/>
          <p:nvPr/>
        </p:nvSpPr>
        <p:spPr>
          <a:xfrm>
            <a:off x="6477000" y="4953000"/>
            <a:ext cx="152400" cy="152400"/>
          </a:xfrm>
          <a:prstGeom prst="actionButtonInformation">
            <a:avLst/>
          </a:prstGeom>
          <a:solidFill>
            <a:srgbClr val="CBFEA8"/>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custDataLst>
              <p:tags r:id="rId3"/>
            </p:custDataLst>
          </p:nvPr>
        </p:nvSpPr>
        <p:spPr>
          <a:xfrm>
            <a:off x="427038" y="119063"/>
            <a:ext cx="6381750" cy="647700"/>
          </a:xfrm>
        </p:spPr>
        <p:txBody>
          <a:bodyPr rtlCol="0">
            <a:normAutofit fontScale="90000"/>
          </a:bodyPr>
          <a:lstStyle/>
          <a:p>
            <a:pPr fontAlgn="auto">
              <a:spcAft>
                <a:spcPts val="0"/>
              </a:spcAft>
              <a:defRPr/>
            </a:pPr>
            <a:r>
              <a:rPr lang="de-DE" dirty="0"/>
              <a:t>To-Do-List</a:t>
            </a:r>
          </a:p>
        </p:txBody>
      </p:sp>
      <p:grpSp>
        <p:nvGrpSpPr>
          <p:cNvPr id="1053" name="Group 14"/>
          <p:cNvGrpSpPr>
            <a:grpSpLocks/>
          </p:cNvGrpSpPr>
          <p:nvPr/>
        </p:nvGrpSpPr>
        <p:grpSpPr bwMode="auto">
          <a:xfrm>
            <a:off x="8482013" y="4572000"/>
            <a:ext cx="257175" cy="279400"/>
            <a:chOff x="8482000" y="4572000"/>
            <a:chExt cx="257201" cy="279466"/>
          </a:xfrm>
        </p:grpSpPr>
        <p:sp>
          <p:nvSpPr>
            <p:cNvPr id="1178" name="Oval 155"/>
            <p:cNvSpPr>
              <a:spLocks noChangeArrowheads="1"/>
            </p:cNvSpPr>
            <p:nvPr>
              <p:custDataLst>
                <p:tags r:id="rId31"/>
              </p:custDataLst>
            </p:nvPr>
          </p:nvSpPr>
          <p:spPr bwMode="auto">
            <a:xfrm>
              <a:off x="8482000" y="4572000"/>
              <a:ext cx="257201" cy="279466"/>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79" name="Arc 156"/>
            <p:cNvSpPr>
              <a:spLocks/>
            </p:cNvSpPr>
            <p:nvPr>
              <p:custDataLst>
                <p:tags r:id="rId32"/>
              </p:custDataLst>
            </p:nvPr>
          </p:nvSpPr>
          <p:spPr bwMode="gray">
            <a:xfrm>
              <a:off x="8482000" y="4572000"/>
              <a:ext cx="257201" cy="279466"/>
            </a:xfrm>
            <a:custGeom>
              <a:avLst/>
              <a:gdLst>
                <a:gd name="T0" fmla="*/ 128601 w 43200"/>
                <a:gd name="T1" fmla="*/ 0 h 43200"/>
                <a:gd name="T2" fmla="*/ 0 w 43200"/>
                <a:gd name="T3" fmla="*/ 139733 h 43200"/>
                <a:gd name="T4" fmla="*/ 128601 w 43200"/>
                <a:gd name="T5" fmla="*/ 13973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close/>
                </a:path>
              </a:pathLst>
            </a:custGeom>
            <a:solidFill>
              <a:srgbClr val="F0CD0A"/>
            </a:solidFill>
            <a:ln w="9525">
              <a:solidFill>
                <a:schemeClr val="tx1"/>
              </a:solidFill>
              <a:round/>
              <a:headEnd/>
              <a:tailEnd/>
            </a:ln>
          </p:spPr>
          <p:txBody>
            <a:bodyPr lIns="90000" tIns="46800" rIns="90000" bIns="46800" anchor="ctr">
              <a:spAutoFit/>
            </a:bodyPr>
            <a:lstStyle/>
            <a:p>
              <a:endParaRPr lang="en-US"/>
            </a:p>
          </p:txBody>
        </p:sp>
      </p:grpSp>
      <p:graphicFrame>
        <p:nvGraphicFramePr>
          <p:cNvPr id="1051" name="AutoShape 27"/>
          <p:cNvGraphicFramePr>
            <a:graphicFrameLocks/>
          </p:cNvGraphicFramePr>
          <p:nvPr>
            <p:custDataLst>
              <p:tags r:id="rId4"/>
            </p:custDataLst>
          </p:nvPr>
        </p:nvGraphicFramePr>
        <p:xfrm>
          <a:off x="0" y="0"/>
          <a:ext cx="146050" cy="158750"/>
        </p:xfrm>
        <a:graphic>
          <a:graphicData uri="http://schemas.openxmlformats.org/presentationml/2006/ole">
            <p:oleObj spid="_x0000_s1051" r:id="rId34" imgW="0" imgH="0" progId="">
              <p:embed/>
            </p:oleObj>
          </a:graphicData>
        </a:graphic>
      </p:graphicFrame>
      <p:grpSp>
        <p:nvGrpSpPr>
          <p:cNvPr id="1054" name="Group 1"/>
          <p:cNvGrpSpPr>
            <a:grpSpLocks/>
          </p:cNvGrpSpPr>
          <p:nvPr/>
        </p:nvGrpSpPr>
        <p:grpSpPr bwMode="auto">
          <a:xfrm>
            <a:off x="6680200" y="231775"/>
            <a:ext cx="257175" cy="274638"/>
            <a:chOff x="7029392" y="2636838"/>
            <a:chExt cx="257201" cy="274637"/>
          </a:xfrm>
        </p:grpSpPr>
        <p:sp>
          <p:nvSpPr>
            <p:cNvPr id="1176" name="Oval 157"/>
            <p:cNvSpPr>
              <a:spLocks noChangeArrowheads="1"/>
            </p:cNvSpPr>
            <p:nvPr>
              <p:custDataLst>
                <p:tags r:id="rId29"/>
              </p:custDataLst>
            </p:nvPr>
          </p:nvSpPr>
          <p:spPr bwMode="auto">
            <a:xfrm>
              <a:off x="7029392" y="2636838"/>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77" name="Arc 158"/>
            <p:cNvSpPr>
              <a:spLocks/>
            </p:cNvSpPr>
            <p:nvPr>
              <p:custDataLst>
                <p:tags r:id="rId30"/>
              </p:custDataLst>
            </p:nvPr>
          </p:nvSpPr>
          <p:spPr bwMode="gray">
            <a:xfrm>
              <a:off x="7157991" y="2636839"/>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055" name="Group 2"/>
          <p:cNvGrpSpPr>
            <a:grpSpLocks/>
          </p:cNvGrpSpPr>
          <p:nvPr/>
        </p:nvGrpSpPr>
        <p:grpSpPr bwMode="auto">
          <a:xfrm>
            <a:off x="7073900" y="231775"/>
            <a:ext cx="285750" cy="274638"/>
            <a:chOff x="7029392" y="2971800"/>
            <a:chExt cx="285808" cy="253160"/>
          </a:xfrm>
        </p:grpSpPr>
        <p:sp>
          <p:nvSpPr>
            <p:cNvPr id="1174" name="Oval 159"/>
            <p:cNvSpPr>
              <a:spLocks noChangeArrowheads="1"/>
            </p:cNvSpPr>
            <p:nvPr>
              <p:custDataLst>
                <p:tags r:id="rId27"/>
              </p:custDataLst>
            </p:nvPr>
          </p:nvSpPr>
          <p:spPr bwMode="auto">
            <a:xfrm>
              <a:off x="7029392" y="2971800"/>
              <a:ext cx="285808" cy="253160"/>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75" name="Arc 160"/>
            <p:cNvSpPr>
              <a:spLocks/>
            </p:cNvSpPr>
            <p:nvPr>
              <p:custDataLst>
                <p:tags r:id="rId28"/>
              </p:custDataLst>
            </p:nvPr>
          </p:nvSpPr>
          <p:spPr bwMode="gray">
            <a:xfrm>
              <a:off x="7167229" y="2971800"/>
              <a:ext cx="147971" cy="253160"/>
            </a:xfrm>
            <a:custGeom>
              <a:avLst/>
              <a:gdLst>
                <a:gd name="T0" fmla="*/ 0 w 21600"/>
                <a:gd name="T1" fmla="*/ 0 h 43200"/>
                <a:gd name="T2" fmla="*/ 0 w 21600"/>
                <a:gd name="T3" fmla="*/ 253160 h 43200"/>
                <a:gd name="T4" fmla="*/ 0 w 21600"/>
                <a:gd name="T5" fmla="*/ 12658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sp>
        <p:nvSpPr>
          <p:cNvPr id="1056" name="Oval 161"/>
          <p:cNvSpPr>
            <a:spLocks noChangeArrowheads="1"/>
          </p:cNvSpPr>
          <p:nvPr>
            <p:custDataLst>
              <p:tags r:id="rId5"/>
            </p:custDataLst>
          </p:nvPr>
        </p:nvSpPr>
        <p:spPr bwMode="auto">
          <a:xfrm>
            <a:off x="7937500" y="247650"/>
            <a:ext cx="257175" cy="260350"/>
          </a:xfrm>
          <a:prstGeom prst="ellipse">
            <a:avLst/>
          </a:prstGeom>
          <a:solidFill>
            <a:srgbClr val="8CB90F"/>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graphicFrame>
        <p:nvGraphicFramePr>
          <p:cNvPr id="6" name="Table 5"/>
          <p:cNvGraphicFramePr>
            <a:graphicFrameLocks noGrp="1"/>
          </p:cNvGraphicFramePr>
          <p:nvPr/>
        </p:nvGraphicFramePr>
        <p:xfrm>
          <a:off x="0" y="685800"/>
          <a:ext cx="8991600" cy="6186488"/>
        </p:xfrm>
        <a:graphic>
          <a:graphicData uri="http://schemas.openxmlformats.org/drawingml/2006/table">
            <a:tbl>
              <a:tblPr firstRow="1" bandRow="1">
                <a:tableStyleId>{5C22544A-7EE6-4342-B048-85BDC9FD1C3A}</a:tableStyleId>
              </a:tblPr>
              <a:tblGrid>
                <a:gridCol w="457200"/>
                <a:gridCol w="2285999"/>
                <a:gridCol w="3505200"/>
                <a:gridCol w="1143001"/>
                <a:gridCol w="838200"/>
                <a:gridCol w="762000"/>
              </a:tblGrid>
              <a:tr h="364490">
                <a:tc>
                  <a:txBody>
                    <a:bodyPr/>
                    <a:lstStyle/>
                    <a:p>
                      <a:endParaRPr lang="en-US" sz="1400" dirty="0"/>
                    </a:p>
                  </a:txBody>
                  <a:tcPr/>
                </a:tc>
                <a:tc>
                  <a:txBody>
                    <a:bodyPr/>
                    <a:lstStyle/>
                    <a:p>
                      <a:r>
                        <a:rPr lang="en-US" sz="1400" dirty="0" smtClean="0"/>
                        <a:t>Problem</a:t>
                      </a:r>
                      <a:endParaRPr lang="en-US" sz="1400" dirty="0"/>
                    </a:p>
                  </a:txBody>
                  <a:tcPr/>
                </a:tc>
                <a:tc>
                  <a:txBody>
                    <a:bodyPr/>
                    <a:lstStyle/>
                    <a:p>
                      <a:r>
                        <a:rPr lang="en-US" sz="1400" dirty="0" smtClean="0"/>
                        <a:t>Actions</a:t>
                      </a:r>
                      <a:endParaRPr lang="en-US" sz="1400" dirty="0"/>
                    </a:p>
                  </a:txBody>
                  <a:tcPr/>
                </a:tc>
                <a:tc>
                  <a:txBody>
                    <a:bodyPr/>
                    <a:lstStyle/>
                    <a:p>
                      <a:r>
                        <a:rPr lang="en-US" sz="1400" dirty="0" smtClean="0"/>
                        <a:t>Who</a:t>
                      </a:r>
                      <a:endParaRPr lang="en-US" sz="1400" dirty="0"/>
                    </a:p>
                  </a:txBody>
                  <a:tcPr/>
                </a:tc>
                <a:tc>
                  <a:txBody>
                    <a:bodyPr/>
                    <a:lstStyle/>
                    <a:p>
                      <a:r>
                        <a:rPr lang="en-US" sz="1400" dirty="0" smtClean="0"/>
                        <a:t>When</a:t>
                      </a:r>
                      <a:endParaRPr lang="en-US" sz="1400" dirty="0"/>
                    </a:p>
                  </a:txBody>
                  <a:tcPr/>
                </a:tc>
                <a:tc>
                  <a:txBody>
                    <a:bodyPr/>
                    <a:lstStyle/>
                    <a:p>
                      <a:r>
                        <a:rPr lang="en-US" sz="1400" dirty="0" smtClean="0"/>
                        <a:t>Status</a:t>
                      </a:r>
                      <a:endParaRPr lang="en-US" sz="1400" dirty="0"/>
                    </a:p>
                  </a:txBody>
                  <a:tcPr/>
                </a:tc>
              </a:tr>
              <a:tr h="364490">
                <a:tc>
                  <a:txBody>
                    <a:bodyPr/>
                    <a:lstStyle/>
                    <a:p>
                      <a:r>
                        <a:rPr lang="en-US" sz="1400" dirty="0" smtClean="0"/>
                        <a:t>1</a:t>
                      </a:r>
                      <a:endParaRPr lang="en-US" sz="1400" dirty="0"/>
                    </a:p>
                  </a:txBody>
                  <a:tcPr/>
                </a:tc>
                <a:tc>
                  <a:txBody>
                    <a:bodyPr/>
                    <a:lstStyle/>
                    <a:p>
                      <a:r>
                        <a:rPr lang="en-US" sz="1400" dirty="0" smtClean="0"/>
                        <a:t>Validation of AFE Approval route and</a:t>
                      </a:r>
                      <a:r>
                        <a:rPr lang="en-US" sz="1400" baseline="0" dirty="0" smtClean="0"/>
                        <a:t> other features</a:t>
                      </a:r>
                      <a:endParaRPr lang="en-US" sz="1400" dirty="0"/>
                    </a:p>
                  </a:txBody>
                  <a:tcPr/>
                </a:tc>
                <a:tc>
                  <a:txBody>
                    <a:bodyPr/>
                    <a:lstStyle/>
                    <a:p>
                      <a:r>
                        <a:rPr lang="en-US" sz="1400" dirty="0" smtClean="0"/>
                        <a:t>UAT in test environment</a:t>
                      </a:r>
                      <a:endParaRPr lang="en-US" sz="1400" dirty="0"/>
                    </a:p>
                  </a:txBody>
                  <a:tcPr/>
                </a:tc>
                <a:tc>
                  <a:txBody>
                    <a:bodyPr/>
                    <a:lstStyle/>
                    <a:p>
                      <a:r>
                        <a:rPr lang="en-US" sz="1400" dirty="0" smtClean="0"/>
                        <a:t>Procurement/Finance/Log</a:t>
                      </a:r>
                      <a:endParaRPr lang="en-US" sz="1400" dirty="0"/>
                    </a:p>
                  </a:txBody>
                  <a:tcPr/>
                </a:tc>
                <a:tc>
                  <a:txBody>
                    <a:bodyPr/>
                    <a:lstStyle/>
                    <a:p>
                      <a:endParaRPr lang="en-US" sz="1400" dirty="0"/>
                    </a:p>
                  </a:txBody>
                  <a:tcPr/>
                </a:tc>
                <a:tc>
                  <a:txBody>
                    <a:bodyPr/>
                    <a:lstStyle/>
                    <a:p>
                      <a:endParaRPr lang="en-US" sz="1400" dirty="0"/>
                    </a:p>
                  </a:txBody>
                  <a:tcPr/>
                </a:tc>
              </a:tr>
              <a:tr h="364490">
                <a:tc>
                  <a:txBody>
                    <a:bodyPr/>
                    <a:lstStyle/>
                    <a:p>
                      <a:r>
                        <a:rPr lang="en-US" sz="1400" dirty="0" smtClean="0"/>
                        <a:t>2</a:t>
                      </a:r>
                      <a:endParaRPr lang="en-US" sz="1400" dirty="0"/>
                    </a:p>
                  </a:txBody>
                  <a:tcPr/>
                </a:tc>
                <a:tc>
                  <a:txBody>
                    <a:bodyPr/>
                    <a:lstStyle/>
                    <a:p>
                      <a:r>
                        <a:rPr lang="en-US" sz="1400" dirty="0" smtClean="0"/>
                        <a:t>No access to </a:t>
                      </a:r>
                      <a:r>
                        <a:rPr lang="en-US" sz="1400" dirty="0" err="1" smtClean="0"/>
                        <a:t>eProcurement</a:t>
                      </a:r>
                      <a:r>
                        <a:rPr lang="en-US" sz="1400" dirty="0" smtClean="0"/>
                        <a:t> system</a:t>
                      </a:r>
                      <a:endParaRPr lang="en-US" sz="1400" dirty="0"/>
                    </a:p>
                  </a:txBody>
                  <a:tcPr/>
                </a:tc>
                <a:tc>
                  <a:txBody>
                    <a:bodyPr/>
                    <a:lstStyle/>
                    <a:p>
                      <a:r>
                        <a:rPr lang="en-US" sz="1400" dirty="0" smtClean="0"/>
                        <a:t>Create ID for Project Manager/AFE Requestor and allow to create &amp; view AFE only</a:t>
                      </a:r>
                      <a:endParaRPr lang="en-US" sz="1400" dirty="0"/>
                    </a:p>
                  </a:txBody>
                  <a:tcPr/>
                </a:tc>
                <a:tc>
                  <a:txBody>
                    <a:bodyPr/>
                    <a:lstStyle/>
                    <a:p>
                      <a:r>
                        <a:rPr lang="en-US" sz="1400" dirty="0" smtClean="0"/>
                        <a:t>Procurement &amp; IT</a:t>
                      </a:r>
                      <a:endParaRPr lang="en-US" sz="1400" dirty="0"/>
                    </a:p>
                  </a:txBody>
                  <a:tcPr/>
                </a:tc>
                <a:tc>
                  <a:txBody>
                    <a:bodyPr/>
                    <a:lstStyle/>
                    <a:p>
                      <a:endParaRPr lang="en-US" sz="1400" dirty="0"/>
                    </a:p>
                  </a:txBody>
                  <a:tcPr/>
                </a:tc>
                <a:tc>
                  <a:txBody>
                    <a:bodyPr/>
                    <a:lstStyle/>
                    <a:p>
                      <a:endParaRPr lang="en-US" sz="1400" dirty="0"/>
                    </a:p>
                  </a:txBody>
                  <a:tcPr/>
                </a:tc>
              </a:tr>
              <a:tr h="364490">
                <a:tc>
                  <a:txBody>
                    <a:bodyPr/>
                    <a:lstStyle/>
                    <a:p>
                      <a:r>
                        <a:rPr lang="en-US" sz="1400" dirty="0" smtClean="0"/>
                        <a:t>3</a:t>
                      </a:r>
                      <a:endParaRPr lang="en-US" sz="1400" dirty="0"/>
                    </a:p>
                  </a:txBody>
                  <a:tcPr/>
                </a:tc>
                <a:tc>
                  <a:txBody>
                    <a:bodyPr/>
                    <a:lstStyle/>
                    <a:p>
                      <a:r>
                        <a:rPr lang="en-US" sz="1400" dirty="0" smtClean="0"/>
                        <a:t>Additional job</a:t>
                      </a:r>
                      <a:r>
                        <a:rPr lang="en-US" sz="1400" baseline="0" dirty="0" smtClean="0"/>
                        <a:t> </a:t>
                      </a:r>
                      <a:r>
                        <a:rPr lang="en-US" sz="1400" dirty="0" smtClean="0"/>
                        <a:t>Request</a:t>
                      </a:r>
                      <a:r>
                        <a:rPr lang="en-US" sz="1400" baseline="0" dirty="0" smtClean="0"/>
                        <a:t> to SSC</a:t>
                      </a:r>
                      <a:endParaRPr lang="en-US" sz="1400" dirty="0"/>
                    </a:p>
                  </a:txBody>
                  <a:tcPr/>
                </a:tc>
                <a:tc>
                  <a:txBody>
                    <a:bodyPr/>
                    <a:lstStyle/>
                    <a:p>
                      <a:r>
                        <a:rPr lang="en-US" sz="1400" dirty="0" smtClean="0"/>
                        <a:t>Setup AFE Approval routing work flow in </a:t>
                      </a:r>
                      <a:r>
                        <a:rPr lang="en-US" sz="1400" dirty="0" err="1" smtClean="0"/>
                        <a:t>eProcurement</a:t>
                      </a:r>
                      <a:r>
                        <a:rPr lang="en-US" sz="1400" baseline="0" dirty="0" smtClean="0"/>
                        <a:t> system</a:t>
                      </a:r>
                    </a:p>
                    <a:p>
                      <a:r>
                        <a:rPr lang="en-US" sz="1400" baseline="0" dirty="0" smtClean="0"/>
                        <a:t>Phase1 - Logistics Management</a:t>
                      </a:r>
                    </a:p>
                    <a:p>
                      <a:r>
                        <a:rPr lang="en-US" sz="1400" baseline="0" dirty="0" smtClean="0"/>
                        <a:t>Phase 2- All</a:t>
                      </a:r>
                      <a:endParaRPr lang="en-US" sz="1400" dirty="0"/>
                    </a:p>
                  </a:txBody>
                  <a:tcPr/>
                </a:tc>
                <a:tc>
                  <a:txBody>
                    <a:bodyPr/>
                    <a:lstStyle/>
                    <a:p>
                      <a:r>
                        <a:rPr lang="en-US" sz="1400" dirty="0" smtClean="0"/>
                        <a:t>Procurement &amp; IT</a:t>
                      </a:r>
                      <a:endParaRPr lang="en-US" sz="1400" dirty="0"/>
                    </a:p>
                  </a:txBody>
                  <a:tcPr/>
                </a:tc>
                <a:tc>
                  <a:txBody>
                    <a:bodyPr/>
                    <a:lstStyle/>
                    <a:p>
                      <a:endParaRPr lang="en-US" sz="1400"/>
                    </a:p>
                  </a:txBody>
                  <a:tcPr/>
                </a:tc>
                <a:tc>
                  <a:txBody>
                    <a:bodyPr/>
                    <a:lstStyle/>
                    <a:p>
                      <a:endParaRPr lang="en-US" sz="1400"/>
                    </a:p>
                  </a:txBody>
                  <a:tcPr/>
                </a:tc>
              </a:tr>
              <a:tr h="364490">
                <a:tc>
                  <a:txBody>
                    <a:bodyPr/>
                    <a:lstStyle/>
                    <a:p>
                      <a:r>
                        <a:rPr lang="en-US" sz="1400" dirty="0" smtClean="0"/>
                        <a:t>4</a:t>
                      </a:r>
                      <a:endParaRPr lang="en-US" sz="1400" dirty="0"/>
                    </a:p>
                  </a:txBody>
                  <a:tcPr/>
                </a:tc>
                <a:tc>
                  <a:txBody>
                    <a:bodyPr/>
                    <a:lstStyle/>
                    <a:p>
                      <a:r>
                        <a:rPr lang="en-US" sz="1400" dirty="0" smtClean="0"/>
                        <a:t>AFE</a:t>
                      </a:r>
                      <a:r>
                        <a:rPr lang="en-US" sz="1400" baseline="0" dirty="0" smtClean="0"/>
                        <a:t> </a:t>
                      </a:r>
                      <a:r>
                        <a:rPr lang="en-US" sz="1400" dirty="0" smtClean="0"/>
                        <a:t>Approver</a:t>
                      </a:r>
                      <a:r>
                        <a:rPr lang="en-US" sz="1400" baseline="0" dirty="0" smtClean="0"/>
                        <a:t> not able to view attachment</a:t>
                      </a:r>
                      <a:endParaRPr lang="en-US" sz="1400" dirty="0"/>
                    </a:p>
                  </a:txBody>
                  <a:tcPr/>
                </a:tc>
                <a:tc>
                  <a:txBody>
                    <a:bodyPr/>
                    <a:lstStyle/>
                    <a:p>
                      <a:r>
                        <a:rPr lang="en-US" sz="1400" dirty="0" smtClean="0"/>
                        <a:t>IT to verify &amp; remedy</a:t>
                      </a:r>
                      <a:endParaRPr lang="en-US" sz="1400" dirty="0"/>
                    </a:p>
                  </a:txBody>
                  <a:tcPr/>
                </a:tc>
                <a:tc>
                  <a:txBody>
                    <a:bodyPr/>
                    <a:lstStyle/>
                    <a:p>
                      <a:r>
                        <a:rPr lang="en-US" sz="1400" dirty="0" smtClean="0"/>
                        <a:t>IT</a:t>
                      </a:r>
                      <a:endParaRPr lang="en-US" sz="1400" dirty="0"/>
                    </a:p>
                  </a:txBody>
                  <a:tcPr/>
                </a:tc>
                <a:tc>
                  <a:txBody>
                    <a:bodyPr/>
                    <a:lstStyle/>
                    <a:p>
                      <a:endParaRPr lang="en-US" sz="1400" dirty="0"/>
                    </a:p>
                  </a:txBody>
                  <a:tcPr/>
                </a:tc>
                <a:tc>
                  <a:txBody>
                    <a:bodyPr/>
                    <a:lstStyle/>
                    <a:p>
                      <a:endParaRPr lang="en-US" sz="1400"/>
                    </a:p>
                  </a:txBody>
                  <a:tcPr/>
                </a:tc>
              </a:tr>
              <a:tr h="364490">
                <a:tc>
                  <a:txBody>
                    <a:bodyPr/>
                    <a:lstStyle/>
                    <a:p>
                      <a:r>
                        <a:rPr lang="en-US" sz="1400" dirty="0" smtClean="0"/>
                        <a:t>5</a:t>
                      </a:r>
                      <a:endParaRPr lang="en-US" sz="1400" dirty="0"/>
                    </a:p>
                  </a:txBody>
                  <a:tcPr/>
                </a:tc>
                <a:tc>
                  <a:txBody>
                    <a:bodyPr/>
                    <a:lstStyle/>
                    <a:p>
                      <a:r>
                        <a:rPr lang="en-US" sz="1400" dirty="0" smtClean="0"/>
                        <a:t>AFE Requester are not copy on approved AFE</a:t>
                      </a:r>
                      <a:endParaRPr lang="en-US" sz="1400" dirty="0"/>
                    </a:p>
                  </a:txBody>
                  <a:tcPr/>
                </a:tc>
                <a:tc>
                  <a:txBody>
                    <a:bodyPr/>
                    <a:lstStyle/>
                    <a:p>
                      <a:r>
                        <a:rPr lang="en-US" sz="1400" dirty="0" smtClean="0"/>
                        <a:t>System copy AFE </a:t>
                      </a:r>
                      <a:r>
                        <a:rPr lang="en-US" sz="1400" baseline="0" dirty="0" smtClean="0"/>
                        <a:t> </a:t>
                      </a:r>
                      <a:r>
                        <a:rPr lang="en-US" sz="1400" dirty="0" smtClean="0"/>
                        <a:t>Requester once</a:t>
                      </a:r>
                      <a:r>
                        <a:rPr lang="en-US" sz="1400" baseline="0" dirty="0" smtClean="0"/>
                        <a:t> AFE approved</a:t>
                      </a:r>
                      <a:endParaRPr lang="en-US" sz="1400" dirty="0"/>
                    </a:p>
                  </a:txBody>
                  <a:tcPr/>
                </a:tc>
                <a:tc>
                  <a:txBody>
                    <a:bodyPr/>
                    <a:lstStyle/>
                    <a:p>
                      <a:r>
                        <a:rPr lang="en-US" sz="1400" dirty="0" smtClean="0"/>
                        <a:t>IT</a:t>
                      </a:r>
                      <a:endParaRPr lang="en-US" sz="1400" dirty="0"/>
                    </a:p>
                  </a:txBody>
                  <a:tcPr/>
                </a:tc>
                <a:tc>
                  <a:txBody>
                    <a:bodyPr/>
                    <a:lstStyle/>
                    <a:p>
                      <a:endParaRPr lang="en-US" sz="1400" dirty="0"/>
                    </a:p>
                  </a:txBody>
                  <a:tcPr/>
                </a:tc>
                <a:tc>
                  <a:txBody>
                    <a:bodyPr/>
                    <a:lstStyle/>
                    <a:p>
                      <a:endParaRPr lang="en-US" sz="1400"/>
                    </a:p>
                  </a:txBody>
                  <a:tcPr/>
                </a:tc>
              </a:tr>
              <a:tr h="364490">
                <a:tc>
                  <a:txBody>
                    <a:bodyPr/>
                    <a:lstStyle/>
                    <a:p>
                      <a:r>
                        <a:rPr lang="en-US" sz="1400" dirty="0" smtClean="0"/>
                        <a:t>6</a:t>
                      </a:r>
                      <a:endParaRPr lang="en-US" sz="1400" dirty="0"/>
                    </a:p>
                  </a:txBody>
                  <a:tcPr/>
                </a:tc>
                <a:tc>
                  <a:txBody>
                    <a:bodyPr/>
                    <a:lstStyle/>
                    <a:p>
                      <a:r>
                        <a:rPr lang="en-US" sz="1400" dirty="0" smtClean="0"/>
                        <a:t>AFE Requestor have</a:t>
                      </a:r>
                      <a:r>
                        <a:rPr lang="en-US" sz="1400" baseline="0" dirty="0" smtClean="0"/>
                        <a:t> no visibility on PR &amp; PO status</a:t>
                      </a:r>
                      <a:endParaRPr lang="en-US" sz="1400" dirty="0"/>
                    </a:p>
                  </a:txBody>
                  <a:tcPr/>
                </a:tc>
                <a:tc>
                  <a:txBody>
                    <a:bodyPr/>
                    <a:lstStyle/>
                    <a:p>
                      <a:r>
                        <a:rPr lang="en-US" sz="1400" dirty="0" smtClean="0"/>
                        <a:t>System copy</a:t>
                      </a:r>
                      <a:r>
                        <a:rPr lang="en-US" sz="1400" baseline="0" dirty="0" smtClean="0"/>
                        <a:t> AFE Requester/Project Manager on PR &amp; PO status</a:t>
                      </a:r>
                      <a:endParaRPr lang="en-US" sz="1400" dirty="0"/>
                    </a:p>
                  </a:txBody>
                  <a:tcPr/>
                </a:tc>
                <a:tc>
                  <a:txBody>
                    <a:bodyPr/>
                    <a:lstStyle/>
                    <a:p>
                      <a:r>
                        <a:rPr lang="en-US" sz="1400" dirty="0" smtClean="0"/>
                        <a:t>IT</a:t>
                      </a:r>
                      <a:endParaRPr lang="en-US" sz="1400" dirty="0"/>
                    </a:p>
                  </a:txBody>
                  <a:tcPr/>
                </a:tc>
                <a:tc>
                  <a:txBody>
                    <a:bodyPr/>
                    <a:lstStyle/>
                    <a:p>
                      <a:endParaRPr lang="en-US" sz="1400" dirty="0"/>
                    </a:p>
                  </a:txBody>
                  <a:tcPr/>
                </a:tc>
                <a:tc>
                  <a:txBody>
                    <a:bodyPr/>
                    <a:lstStyle/>
                    <a:p>
                      <a:endParaRPr lang="en-US" sz="1400" dirty="0"/>
                    </a:p>
                  </a:txBody>
                  <a:tcPr/>
                </a:tc>
              </a:tr>
              <a:tr h="364490">
                <a:tc>
                  <a:txBody>
                    <a:bodyPr/>
                    <a:lstStyle/>
                    <a:p>
                      <a:r>
                        <a:rPr lang="en-US" sz="1400" dirty="0" smtClean="0"/>
                        <a:t>7</a:t>
                      </a:r>
                      <a:endParaRPr lang="en-US" sz="1400" dirty="0"/>
                    </a:p>
                  </a:txBody>
                  <a:tcPr/>
                </a:tc>
                <a:tc>
                  <a:txBody>
                    <a:bodyPr/>
                    <a:lstStyle/>
                    <a:p>
                      <a:r>
                        <a:rPr lang="en-US" sz="1400" dirty="0" smtClean="0"/>
                        <a:t>System not rejecting PR when AFE amount used &gt; 110% AFE Approved amount</a:t>
                      </a:r>
                      <a:endParaRPr lang="en-US" sz="1400" dirty="0"/>
                    </a:p>
                  </a:txBody>
                  <a:tcPr/>
                </a:tc>
                <a:tc>
                  <a:txBody>
                    <a:bodyPr/>
                    <a:lstStyle/>
                    <a:p>
                      <a:r>
                        <a:rPr lang="en-US" sz="1400" dirty="0" smtClean="0"/>
                        <a:t>Activate</a:t>
                      </a:r>
                      <a:r>
                        <a:rPr lang="en-US" sz="1400" baseline="0" dirty="0" smtClean="0"/>
                        <a:t> system to check </a:t>
                      </a:r>
                    </a:p>
                    <a:p>
                      <a:r>
                        <a:rPr lang="en-US" sz="1400" baseline="0" dirty="0" smtClean="0"/>
                        <a:t>UAT to verify </a:t>
                      </a:r>
                      <a:endParaRPr lang="en-US" sz="1400" dirty="0"/>
                    </a:p>
                  </a:txBody>
                  <a:tcPr/>
                </a:tc>
                <a:tc>
                  <a:txBody>
                    <a:bodyPr/>
                    <a:lstStyle/>
                    <a:p>
                      <a:r>
                        <a:rPr lang="en-US" sz="1400" dirty="0" smtClean="0"/>
                        <a:t>IT / Log</a:t>
                      </a:r>
                      <a:endParaRPr lang="en-US" sz="1400" dirty="0"/>
                    </a:p>
                  </a:txBody>
                  <a:tcPr/>
                </a:tc>
                <a:tc>
                  <a:txBody>
                    <a:bodyPr/>
                    <a:lstStyle/>
                    <a:p>
                      <a:r>
                        <a:rPr lang="en-US" sz="1400" dirty="0" smtClean="0"/>
                        <a:t>31Aug11</a:t>
                      </a:r>
                      <a:endParaRPr lang="en-US" sz="1400" dirty="0"/>
                    </a:p>
                  </a:txBody>
                  <a:tcPr/>
                </a:tc>
                <a:tc>
                  <a:txBody>
                    <a:bodyPr/>
                    <a:lstStyle/>
                    <a:p>
                      <a:endParaRPr lang="en-US" sz="1400" dirty="0"/>
                    </a:p>
                  </a:txBody>
                  <a:tcPr/>
                </a:tc>
              </a:tr>
              <a:tr h="364490">
                <a:tc>
                  <a:txBody>
                    <a:bodyPr/>
                    <a:lstStyle/>
                    <a:p>
                      <a:r>
                        <a:rPr lang="en-US" sz="1400" dirty="0" smtClean="0"/>
                        <a:t>8</a:t>
                      </a:r>
                      <a:endParaRPr lang="en-US" sz="1400" dirty="0"/>
                    </a:p>
                  </a:txBody>
                  <a:tcPr/>
                </a:tc>
                <a:tc>
                  <a:txBody>
                    <a:bodyPr/>
                    <a:lstStyle/>
                    <a:p>
                      <a:r>
                        <a:rPr lang="en-US" sz="1400" dirty="0" smtClean="0"/>
                        <a:t>AFE</a:t>
                      </a:r>
                      <a:r>
                        <a:rPr lang="en-US" sz="1400" baseline="0" dirty="0" smtClean="0"/>
                        <a:t> not closed/ not aware of open AFE</a:t>
                      </a:r>
                      <a:endParaRPr lang="en-US" sz="1400" dirty="0"/>
                    </a:p>
                  </a:txBody>
                  <a:tcPr/>
                </a:tc>
                <a:tc>
                  <a:txBody>
                    <a:bodyPr/>
                    <a:lstStyle/>
                    <a:p>
                      <a:r>
                        <a:rPr lang="en-US" sz="1400" dirty="0" smtClean="0"/>
                        <a:t>System to trigger AFE requester when the project expired date end soon (1mth)</a:t>
                      </a:r>
                      <a:endParaRPr lang="en-US" sz="1400" dirty="0"/>
                    </a:p>
                  </a:txBody>
                  <a:tcPr/>
                </a:tc>
                <a:tc>
                  <a:txBody>
                    <a:bodyPr/>
                    <a:lstStyle/>
                    <a:p>
                      <a:r>
                        <a:rPr lang="en-US" sz="1400" dirty="0" smtClean="0"/>
                        <a:t>IT</a:t>
                      </a:r>
                      <a:endParaRPr lang="en-US" sz="1400" dirty="0"/>
                    </a:p>
                  </a:txBody>
                  <a:tcPr/>
                </a:tc>
                <a:tc>
                  <a:txBody>
                    <a:bodyPr/>
                    <a:lstStyle/>
                    <a:p>
                      <a:endParaRPr lang="en-US" sz="1400"/>
                    </a:p>
                  </a:txBody>
                  <a:tcPr/>
                </a:tc>
                <a:tc>
                  <a:txBody>
                    <a:bodyPr/>
                    <a:lstStyle/>
                    <a:p>
                      <a:endParaRPr lang="en-US" sz="1400" dirty="0"/>
                    </a:p>
                  </a:txBody>
                  <a:tcPr/>
                </a:tc>
              </a:tr>
              <a:tr h="364490">
                <a:tc>
                  <a:txBody>
                    <a:bodyPr/>
                    <a:lstStyle/>
                    <a:p>
                      <a:r>
                        <a:rPr lang="en-US" sz="1400" dirty="0" smtClean="0"/>
                        <a:t>9</a:t>
                      </a:r>
                      <a:endParaRPr lang="en-US" sz="1400" dirty="0"/>
                    </a:p>
                  </a:txBody>
                  <a:tcPr/>
                </a:tc>
                <a:tc>
                  <a:txBody>
                    <a:bodyPr/>
                    <a:lstStyle/>
                    <a:p>
                      <a:r>
                        <a:rPr lang="en-US" sz="1400" dirty="0" smtClean="0"/>
                        <a:t>RHO approver</a:t>
                      </a:r>
                      <a:r>
                        <a:rPr lang="en-US" sz="1400" baseline="0" dirty="0" smtClean="0"/>
                        <a:t> not in </a:t>
                      </a:r>
                      <a:r>
                        <a:rPr lang="en-US" sz="1400" baseline="0" dirty="0" err="1" smtClean="0"/>
                        <a:t>eProcurement</a:t>
                      </a:r>
                      <a:r>
                        <a:rPr lang="en-US" sz="1400" baseline="0" dirty="0" smtClean="0"/>
                        <a:t> system</a:t>
                      </a:r>
                      <a:endParaRPr lang="en-US" sz="1400" dirty="0"/>
                    </a:p>
                  </a:txBody>
                  <a:tcPr/>
                </a:tc>
                <a:tc>
                  <a:txBody>
                    <a:bodyPr/>
                    <a:lstStyle/>
                    <a:p>
                      <a:r>
                        <a:rPr lang="en-US" sz="1400" dirty="0" smtClean="0"/>
                        <a:t>Create dummy RHO approver in system control by Finance</a:t>
                      </a:r>
                      <a:endParaRPr lang="en-US" sz="1400" dirty="0"/>
                    </a:p>
                  </a:txBody>
                  <a:tcPr/>
                </a:tc>
                <a:tc>
                  <a:txBody>
                    <a:bodyPr/>
                    <a:lstStyle/>
                    <a:p>
                      <a:r>
                        <a:rPr lang="en-US" sz="1400" dirty="0" smtClean="0"/>
                        <a:t>IT</a:t>
                      </a:r>
                      <a:endParaRPr lang="en-US" sz="1400" dirty="0"/>
                    </a:p>
                  </a:txBody>
                  <a:tcPr/>
                </a:tc>
                <a:tc>
                  <a:txBody>
                    <a:bodyPr/>
                    <a:lstStyle/>
                    <a:p>
                      <a:endParaRPr lang="en-US" sz="1400"/>
                    </a:p>
                  </a:txBody>
                  <a:tcPr/>
                </a:tc>
                <a:tc>
                  <a:txBody>
                    <a:bodyPr/>
                    <a:lstStyle/>
                    <a:p>
                      <a:endParaRPr lang="en-US" sz="1400" dirty="0"/>
                    </a:p>
                  </a:txBody>
                  <a:tcPr/>
                </a:tc>
              </a:tr>
              <a:tr h="364490">
                <a:tc>
                  <a:txBody>
                    <a:bodyPr/>
                    <a:lstStyle/>
                    <a:p>
                      <a:r>
                        <a:rPr lang="en-US" sz="1400" dirty="0" smtClean="0"/>
                        <a:t>10</a:t>
                      </a:r>
                      <a:endParaRPr lang="en-US" sz="1400" dirty="0"/>
                    </a:p>
                  </a:txBody>
                  <a:tcPr/>
                </a:tc>
                <a:tc>
                  <a:txBody>
                    <a:bodyPr/>
                    <a:lstStyle/>
                    <a:p>
                      <a:r>
                        <a:rPr lang="en-US" sz="1400" dirty="0" smtClean="0"/>
                        <a:t>2 Quotes if btw S$2k &amp; S$5k</a:t>
                      </a:r>
                    </a:p>
                    <a:p>
                      <a:r>
                        <a:rPr lang="en-US" sz="1400" dirty="0" smtClean="0"/>
                        <a:t>3 Quotes if &gt; S$5k</a:t>
                      </a:r>
                    </a:p>
                  </a:txBody>
                  <a:tcPr/>
                </a:tc>
                <a:tc>
                  <a:txBody>
                    <a:bodyPr/>
                    <a:lstStyle/>
                    <a:p>
                      <a:r>
                        <a:rPr lang="en-US" sz="1400" dirty="0" smtClean="0"/>
                        <a:t>IT to turn</a:t>
                      </a:r>
                      <a:r>
                        <a:rPr lang="en-US" sz="1400" baseline="0" dirty="0" smtClean="0"/>
                        <a:t> on this feature</a:t>
                      </a:r>
                      <a:endParaRPr lang="en-US" sz="1400" dirty="0"/>
                    </a:p>
                  </a:txBody>
                  <a:tcPr/>
                </a:tc>
                <a:tc>
                  <a:txBody>
                    <a:bodyPr/>
                    <a:lstStyle/>
                    <a:p>
                      <a:r>
                        <a:rPr lang="en-US" sz="1400" dirty="0" smtClean="0"/>
                        <a:t>IT</a:t>
                      </a:r>
                      <a:endParaRPr lang="en-US" sz="1400" dirty="0"/>
                    </a:p>
                  </a:txBody>
                  <a:tcPr/>
                </a:tc>
                <a:tc>
                  <a:txBody>
                    <a:bodyPr/>
                    <a:lstStyle/>
                    <a:p>
                      <a:endParaRPr lang="en-US" sz="1400"/>
                    </a:p>
                  </a:txBody>
                  <a:tcPr/>
                </a:tc>
                <a:tc>
                  <a:txBody>
                    <a:bodyPr/>
                    <a:lstStyle/>
                    <a:p>
                      <a:endParaRPr lang="en-US" sz="1400" dirty="0"/>
                    </a:p>
                  </a:txBody>
                  <a:tcPr/>
                </a:tc>
              </a:tr>
            </a:tbl>
          </a:graphicData>
        </a:graphic>
      </p:graphicFrame>
      <p:grpSp>
        <p:nvGrpSpPr>
          <p:cNvPr id="1143" name="Group 149"/>
          <p:cNvGrpSpPr>
            <a:grpSpLocks/>
          </p:cNvGrpSpPr>
          <p:nvPr/>
        </p:nvGrpSpPr>
        <p:grpSpPr bwMode="auto">
          <a:xfrm>
            <a:off x="7513638" y="228600"/>
            <a:ext cx="258762" cy="279400"/>
            <a:chOff x="7029392" y="3276600"/>
            <a:chExt cx="257201" cy="279466"/>
          </a:xfrm>
        </p:grpSpPr>
        <p:sp>
          <p:nvSpPr>
            <p:cNvPr id="1172" name="Oval 155"/>
            <p:cNvSpPr>
              <a:spLocks noChangeArrowheads="1"/>
            </p:cNvSpPr>
            <p:nvPr>
              <p:custDataLst>
                <p:tags r:id="rId25"/>
              </p:custDataLst>
            </p:nvPr>
          </p:nvSpPr>
          <p:spPr bwMode="auto">
            <a:xfrm>
              <a:off x="7029392" y="3276600"/>
              <a:ext cx="257201" cy="279466"/>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73" name="Arc 156"/>
            <p:cNvSpPr>
              <a:spLocks/>
            </p:cNvSpPr>
            <p:nvPr>
              <p:custDataLst>
                <p:tags r:id="rId26"/>
              </p:custDataLst>
            </p:nvPr>
          </p:nvSpPr>
          <p:spPr bwMode="gray">
            <a:xfrm>
              <a:off x="7029392" y="3276600"/>
              <a:ext cx="257201" cy="279466"/>
            </a:xfrm>
            <a:custGeom>
              <a:avLst/>
              <a:gdLst>
                <a:gd name="T0" fmla="*/ 128601 w 43200"/>
                <a:gd name="T1" fmla="*/ 0 h 43200"/>
                <a:gd name="T2" fmla="*/ 0 w 43200"/>
                <a:gd name="T3" fmla="*/ 139733 h 43200"/>
                <a:gd name="T4" fmla="*/ 128601 w 43200"/>
                <a:gd name="T5" fmla="*/ 13973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close/>
                </a:path>
              </a:pathLst>
            </a:custGeom>
            <a:solidFill>
              <a:srgbClr val="F0CD0A"/>
            </a:solidFill>
            <a:ln w="9525">
              <a:solidFill>
                <a:schemeClr val="tx1"/>
              </a:solidFill>
              <a:round/>
              <a:headEnd/>
              <a:tailEnd/>
            </a:ln>
          </p:spPr>
          <p:txBody>
            <a:bodyPr lIns="90000" tIns="46800" rIns="90000" bIns="46800" anchor="ctr">
              <a:spAutoFit/>
            </a:bodyPr>
            <a:lstStyle/>
            <a:p>
              <a:endParaRPr lang="en-US"/>
            </a:p>
          </p:txBody>
        </p:sp>
      </p:grpSp>
      <p:grpSp>
        <p:nvGrpSpPr>
          <p:cNvPr id="1144" name="Group 13"/>
          <p:cNvGrpSpPr>
            <a:grpSpLocks/>
          </p:cNvGrpSpPr>
          <p:nvPr/>
        </p:nvGrpSpPr>
        <p:grpSpPr bwMode="auto">
          <a:xfrm>
            <a:off x="8482013" y="1219200"/>
            <a:ext cx="257175" cy="274638"/>
            <a:chOff x="8482000" y="1219200"/>
            <a:chExt cx="257201" cy="274637"/>
          </a:xfrm>
        </p:grpSpPr>
        <p:sp>
          <p:nvSpPr>
            <p:cNvPr id="1170" name="Oval 157"/>
            <p:cNvSpPr>
              <a:spLocks noChangeArrowheads="1"/>
            </p:cNvSpPr>
            <p:nvPr>
              <p:custDataLst>
                <p:tags r:id="rId23"/>
              </p:custDataLst>
            </p:nvPr>
          </p:nvSpPr>
          <p:spPr bwMode="auto">
            <a:xfrm>
              <a:off x="8482000" y="1219200"/>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71" name="Arc 158"/>
            <p:cNvSpPr>
              <a:spLocks/>
            </p:cNvSpPr>
            <p:nvPr>
              <p:custDataLst>
                <p:tags r:id="rId24"/>
              </p:custDataLst>
            </p:nvPr>
          </p:nvSpPr>
          <p:spPr bwMode="gray">
            <a:xfrm>
              <a:off x="8610599" y="1219201"/>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145" name="Group 12"/>
          <p:cNvGrpSpPr>
            <a:grpSpLocks/>
          </p:cNvGrpSpPr>
          <p:nvPr/>
        </p:nvGrpSpPr>
        <p:grpSpPr bwMode="auto">
          <a:xfrm>
            <a:off x="8505825" y="1752600"/>
            <a:ext cx="257175" cy="274638"/>
            <a:chOff x="8505799" y="1752600"/>
            <a:chExt cx="257201" cy="274637"/>
          </a:xfrm>
        </p:grpSpPr>
        <p:sp>
          <p:nvSpPr>
            <p:cNvPr id="1168" name="Oval 157"/>
            <p:cNvSpPr>
              <a:spLocks noChangeArrowheads="1"/>
            </p:cNvSpPr>
            <p:nvPr>
              <p:custDataLst>
                <p:tags r:id="rId21"/>
              </p:custDataLst>
            </p:nvPr>
          </p:nvSpPr>
          <p:spPr bwMode="auto">
            <a:xfrm>
              <a:off x="8505799" y="1752600"/>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69" name="Arc 158"/>
            <p:cNvSpPr>
              <a:spLocks/>
            </p:cNvSpPr>
            <p:nvPr>
              <p:custDataLst>
                <p:tags r:id="rId22"/>
              </p:custDataLst>
            </p:nvPr>
          </p:nvSpPr>
          <p:spPr bwMode="gray">
            <a:xfrm>
              <a:off x="8634398" y="1752601"/>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146" name="Group 11"/>
          <p:cNvGrpSpPr>
            <a:grpSpLocks/>
          </p:cNvGrpSpPr>
          <p:nvPr/>
        </p:nvGrpSpPr>
        <p:grpSpPr bwMode="auto">
          <a:xfrm>
            <a:off x="8505825" y="2362200"/>
            <a:ext cx="257175" cy="274638"/>
            <a:chOff x="8505799" y="2362200"/>
            <a:chExt cx="257201" cy="274637"/>
          </a:xfrm>
        </p:grpSpPr>
        <p:sp>
          <p:nvSpPr>
            <p:cNvPr id="1166" name="Oval 157"/>
            <p:cNvSpPr>
              <a:spLocks noChangeArrowheads="1"/>
            </p:cNvSpPr>
            <p:nvPr>
              <p:custDataLst>
                <p:tags r:id="rId19"/>
              </p:custDataLst>
            </p:nvPr>
          </p:nvSpPr>
          <p:spPr bwMode="auto">
            <a:xfrm>
              <a:off x="8505799" y="2362200"/>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67" name="Arc 158"/>
            <p:cNvSpPr>
              <a:spLocks/>
            </p:cNvSpPr>
            <p:nvPr>
              <p:custDataLst>
                <p:tags r:id="rId20"/>
              </p:custDataLst>
            </p:nvPr>
          </p:nvSpPr>
          <p:spPr bwMode="gray">
            <a:xfrm>
              <a:off x="8634398" y="2362201"/>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147" name="Group 10"/>
          <p:cNvGrpSpPr>
            <a:grpSpLocks/>
          </p:cNvGrpSpPr>
          <p:nvPr/>
        </p:nvGrpSpPr>
        <p:grpSpPr bwMode="auto">
          <a:xfrm>
            <a:off x="8505825" y="3200400"/>
            <a:ext cx="257175" cy="274638"/>
            <a:chOff x="8505799" y="3200400"/>
            <a:chExt cx="257201" cy="274637"/>
          </a:xfrm>
        </p:grpSpPr>
        <p:sp>
          <p:nvSpPr>
            <p:cNvPr id="1164" name="Oval 157"/>
            <p:cNvSpPr>
              <a:spLocks noChangeArrowheads="1"/>
            </p:cNvSpPr>
            <p:nvPr>
              <p:custDataLst>
                <p:tags r:id="rId17"/>
              </p:custDataLst>
            </p:nvPr>
          </p:nvSpPr>
          <p:spPr bwMode="auto">
            <a:xfrm>
              <a:off x="8505799" y="3200400"/>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65" name="Arc 158"/>
            <p:cNvSpPr>
              <a:spLocks/>
            </p:cNvSpPr>
            <p:nvPr>
              <p:custDataLst>
                <p:tags r:id="rId18"/>
              </p:custDataLst>
            </p:nvPr>
          </p:nvSpPr>
          <p:spPr bwMode="gray">
            <a:xfrm>
              <a:off x="8634398" y="3200401"/>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148" name="Group 9"/>
          <p:cNvGrpSpPr>
            <a:grpSpLocks/>
          </p:cNvGrpSpPr>
          <p:nvPr/>
        </p:nvGrpSpPr>
        <p:grpSpPr bwMode="auto">
          <a:xfrm>
            <a:off x="8499475" y="3733800"/>
            <a:ext cx="257175" cy="274638"/>
            <a:chOff x="8500195" y="3733800"/>
            <a:chExt cx="257201" cy="274637"/>
          </a:xfrm>
        </p:grpSpPr>
        <p:sp>
          <p:nvSpPr>
            <p:cNvPr id="1162" name="Oval 157"/>
            <p:cNvSpPr>
              <a:spLocks noChangeArrowheads="1"/>
            </p:cNvSpPr>
            <p:nvPr>
              <p:custDataLst>
                <p:tags r:id="rId15"/>
              </p:custDataLst>
            </p:nvPr>
          </p:nvSpPr>
          <p:spPr bwMode="auto">
            <a:xfrm>
              <a:off x="8500195" y="3733800"/>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63" name="Arc 158"/>
            <p:cNvSpPr>
              <a:spLocks/>
            </p:cNvSpPr>
            <p:nvPr>
              <p:custDataLst>
                <p:tags r:id="rId16"/>
              </p:custDataLst>
            </p:nvPr>
          </p:nvSpPr>
          <p:spPr bwMode="gray">
            <a:xfrm>
              <a:off x="8628794" y="3733801"/>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149" name="Group 8"/>
          <p:cNvGrpSpPr>
            <a:grpSpLocks/>
          </p:cNvGrpSpPr>
          <p:nvPr/>
        </p:nvGrpSpPr>
        <p:grpSpPr bwMode="auto">
          <a:xfrm>
            <a:off x="8482013" y="5410200"/>
            <a:ext cx="257175" cy="274638"/>
            <a:chOff x="8482000" y="5410200"/>
            <a:chExt cx="257201" cy="274637"/>
          </a:xfrm>
        </p:grpSpPr>
        <p:sp>
          <p:nvSpPr>
            <p:cNvPr id="1160" name="Oval 157"/>
            <p:cNvSpPr>
              <a:spLocks noChangeArrowheads="1"/>
            </p:cNvSpPr>
            <p:nvPr>
              <p:custDataLst>
                <p:tags r:id="rId13"/>
              </p:custDataLst>
            </p:nvPr>
          </p:nvSpPr>
          <p:spPr bwMode="auto">
            <a:xfrm>
              <a:off x="8482000" y="5410200"/>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61" name="Arc 158"/>
            <p:cNvSpPr>
              <a:spLocks/>
            </p:cNvSpPr>
            <p:nvPr>
              <p:custDataLst>
                <p:tags r:id="rId14"/>
              </p:custDataLst>
            </p:nvPr>
          </p:nvSpPr>
          <p:spPr bwMode="gray">
            <a:xfrm>
              <a:off x="8610599" y="5410201"/>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150" name="Group 7"/>
          <p:cNvGrpSpPr>
            <a:grpSpLocks/>
          </p:cNvGrpSpPr>
          <p:nvPr/>
        </p:nvGrpSpPr>
        <p:grpSpPr bwMode="auto">
          <a:xfrm>
            <a:off x="8482013" y="5943600"/>
            <a:ext cx="257175" cy="274638"/>
            <a:chOff x="8482608" y="5943600"/>
            <a:chExt cx="257201" cy="274637"/>
          </a:xfrm>
        </p:grpSpPr>
        <p:sp>
          <p:nvSpPr>
            <p:cNvPr id="1158" name="Oval 157"/>
            <p:cNvSpPr>
              <a:spLocks noChangeArrowheads="1"/>
            </p:cNvSpPr>
            <p:nvPr>
              <p:custDataLst>
                <p:tags r:id="rId11"/>
              </p:custDataLst>
            </p:nvPr>
          </p:nvSpPr>
          <p:spPr bwMode="auto">
            <a:xfrm>
              <a:off x="8482608" y="5943600"/>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59" name="Arc 158"/>
            <p:cNvSpPr>
              <a:spLocks/>
            </p:cNvSpPr>
            <p:nvPr>
              <p:custDataLst>
                <p:tags r:id="rId12"/>
              </p:custDataLst>
            </p:nvPr>
          </p:nvSpPr>
          <p:spPr bwMode="gray">
            <a:xfrm>
              <a:off x="8611207" y="5943601"/>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151" name="Group 6"/>
          <p:cNvGrpSpPr>
            <a:grpSpLocks/>
          </p:cNvGrpSpPr>
          <p:nvPr/>
        </p:nvGrpSpPr>
        <p:grpSpPr bwMode="auto">
          <a:xfrm>
            <a:off x="8482013" y="6507163"/>
            <a:ext cx="257175" cy="274637"/>
            <a:chOff x="8482775" y="6507163"/>
            <a:chExt cx="257201" cy="274637"/>
          </a:xfrm>
        </p:grpSpPr>
        <p:sp>
          <p:nvSpPr>
            <p:cNvPr id="1156" name="Oval 157"/>
            <p:cNvSpPr>
              <a:spLocks noChangeArrowheads="1"/>
            </p:cNvSpPr>
            <p:nvPr>
              <p:custDataLst>
                <p:tags r:id="rId9"/>
              </p:custDataLst>
            </p:nvPr>
          </p:nvSpPr>
          <p:spPr bwMode="auto">
            <a:xfrm>
              <a:off x="8482775" y="6507163"/>
              <a:ext cx="257201" cy="274637"/>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57" name="Arc 158"/>
            <p:cNvSpPr>
              <a:spLocks/>
            </p:cNvSpPr>
            <p:nvPr>
              <p:custDataLst>
                <p:tags r:id="rId10"/>
              </p:custDataLst>
            </p:nvPr>
          </p:nvSpPr>
          <p:spPr bwMode="gray">
            <a:xfrm>
              <a:off x="8611374" y="6507164"/>
              <a:ext cx="128601" cy="159848"/>
            </a:xfrm>
            <a:custGeom>
              <a:avLst/>
              <a:gdLst>
                <a:gd name="T0" fmla="*/ 0 w 21600"/>
                <a:gd name="T1" fmla="*/ 0 h 21600"/>
                <a:gd name="T2" fmla="*/ 128601 w 21600"/>
                <a:gd name="T3" fmla="*/ 159848 h 21600"/>
                <a:gd name="T4" fmla="*/ 0 w 21600"/>
                <a:gd name="T5" fmla="*/ 159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0000"/>
            </a:solidFill>
            <a:ln w="9525">
              <a:solidFill>
                <a:schemeClr val="tx1"/>
              </a:solidFill>
              <a:round/>
              <a:headEnd/>
              <a:tailEnd/>
            </a:ln>
          </p:spPr>
          <p:txBody>
            <a:bodyPr lIns="90000" tIns="46800" rIns="90000" bIns="46800" anchor="ctr">
              <a:spAutoFit/>
            </a:bodyPr>
            <a:lstStyle/>
            <a:p>
              <a:endParaRPr lang="en-US"/>
            </a:p>
          </p:txBody>
        </p:sp>
      </p:grpSp>
      <p:grpSp>
        <p:nvGrpSpPr>
          <p:cNvPr id="1152" name="Group 4"/>
          <p:cNvGrpSpPr>
            <a:grpSpLocks/>
          </p:cNvGrpSpPr>
          <p:nvPr/>
        </p:nvGrpSpPr>
        <p:grpSpPr bwMode="auto">
          <a:xfrm>
            <a:off x="8482013" y="4210050"/>
            <a:ext cx="257175" cy="279400"/>
            <a:chOff x="8482775" y="4210050"/>
            <a:chExt cx="257201" cy="279466"/>
          </a:xfrm>
        </p:grpSpPr>
        <p:sp>
          <p:nvSpPr>
            <p:cNvPr id="1154" name="Oval 155"/>
            <p:cNvSpPr>
              <a:spLocks noChangeArrowheads="1"/>
            </p:cNvSpPr>
            <p:nvPr>
              <p:custDataLst>
                <p:tags r:id="rId7"/>
              </p:custDataLst>
            </p:nvPr>
          </p:nvSpPr>
          <p:spPr bwMode="auto">
            <a:xfrm>
              <a:off x="8482775" y="4210050"/>
              <a:ext cx="257201" cy="279466"/>
            </a:xfrm>
            <a:prstGeom prst="ellipse">
              <a:avLst/>
            </a:prstGeom>
            <a:solidFill>
              <a:schemeClr val="bg1"/>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
          <p:nvSpPr>
            <p:cNvPr id="1155" name="Arc 156"/>
            <p:cNvSpPr>
              <a:spLocks/>
            </p:cNvSpPr>
            <p:nvPr>
              <p:custDataLst>
                <p:tags r:id="rId8"/>
              </p:custDataLst>
            </p:nvPr>
          </p:nvSpPr>
          <p:spPr bwMode="gray">
            <a:xfrm>
              <a:off x="8482775" y="4210050"/>
              <a:ext cx="257201" cy="279466"/>
            </a:xfrm>
            <a:custGeom>
              <a:avLst/>
              <a:gdLst>
                <a:gd name="T0" fmla="*/ 128601 w 43200"/>
                <a:gd name="T1" fmla="*/ 0 h 43200"/>
                <a:gd name="T2" fmla="*/ 0 w 43200"/>
                <a:gd name="T3" fmla="*/ 139733 h 43200"/>
                <a:gd name="T4" fmla="*/ 128601 w 43200"/>
                <a:gd name="T5" fmla="*/ 13973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close/>
                </a:path>
              </a:pathLst>
            </a:custGeom>
            <a:solidFill>
              <a:srgbClr val="F0CD0A"/>
            </a:solidFill>
            <a:ln w="9525">
              <a:solidFill>
                <a:schemeClr val="tx1"/>
              </a:solidFill>
              <a:round/>
              <a:headEnd/>
              <a:tailEnd/>
            </a:ln>
          </p:spPr>
          <p:txBody>
            <a:bodyPr lIns="90000" tIns="46800" rIns="90000" bIns="46800" anchor="ctr">
              <a:spAutoFit/>
            </a:bodyPr>
            <a:lstStyle/>
            <a:p>
              <a:endParaRPr lang="en-US"/>
            </a:p>
          </p:txBody>
        </p:sp>
      </p:grpSp>
      <p:sp>
        <p:nvSpPr>
          <p:cNvPr id="1153" name="Oval 161"/>
          <p:cNvSpPr>
            <a:spLocks noChangeArrowheads="1"/>
          </p:cNvSpPr>
          <p:nvPr>
            <p:custDataLst>
              <p:tags r:id="rId6"/>
            </p:custDataLst>
          </p:nvPr>
        </p:nvSpPr>
        <p:spPr bwMode="auto">
          <a:xfrm>
            <a:off x="8470900" y="4851400"/>
            <a:ext cx="257175" cy="261938"/>
          </a:xfrm>
          <a:prstGeom prst="ellipse">
            <a:avLst/>
          </a:prstGeom>
          <a:solidFill>
            <a:srgbClr val="8CB90F"/>
          </a:solidFill>
          <a:ln w="9525">
            <a:solidFill>
              <a:schemeClr val="tx1"/>
            </a:solidFill>
            <a:round/>
            <a:headEnd/>
            <a:tailEnd/>
          </a:ln>
        </p:spPr>
        <p:txBody>
          <a:bodyPr lIns="90000" tIns="46800" rIns="90000" bIns="46800" anchor="ctr">
            <a:spAutoFit/>
          </a:bodyPr>
          <a:lstStyle/>
          <a:p>
            <a:endParaRPr lang="en-US">
              <a:latin typeface="Calibri" pitchFamily="34" charset="0"/>
            </a:endParaRPr>
          </a:p>
        </p:txBody>
      </p:sp>
    </p:spTree>
    <p:custDataLst>
      <p:tags r:id="rId2"/>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p:cNvPicPr>
            <a:picLocks noChangeAspect="1" noChangeArrowheads="1"/>
          </p:cNvPicPr>
          <p:nvPr/>
        </p:nvPicPr>
        <p:blipFill>
          <a:blip r:embed="rId2"/>
          <a:srcRect/>
          <a:stretch>
            <a:fillRect/>
          </a:stretch>
        </p:blipFill>
        <p:spPr bwMode="auto">
          <a:xfrm>
            <a:off x="7938" y="152400"/>
            <a:ext cx="8991600" cy="3057525"/>
          </a:xfrm>
          <a:prstGeom prst="rect">
            <a:avLst/>
          </a:prstGeom>
          <a:noFill/>
          <a:ln w="9525">
            <a:noFill/>
            <a:miter lim="800000"/>
            <a:headEnd/>
            <a:tailEnd/>
          </a:ln>
        </p:spPr>
      </p:pic>
      <p:sp>
        <p:nvSpPr>
          <p:cNvPr id="2" name="Action Button: Return 1">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p:cNvPicPr>
            <a:picLocks noChangeAspect="1" noChangeArrowheads="1"/>
          </p:cNvPicPr>
          <p:nvPr/>
        </p:nvPicPr>
        <p:blipFill>
          <a:blip r:embed="rId2"/>
          <a:srcRect/>
          <a:stretch>
            <a:fillRect/>
          </a:stretch>
        </p:blipFill>
        <p:spPr bwMode="auto">
          <a:xfrm>
            <a:off x="1295400" y="0"/>
            <a:ext cx="5667375" cy="6858000"/>
          </a:xfrm>
          <a:prstGeom prst="rect">
            <a:avLst/>
          </a:prstGeom>
          <a:noFill/>
          <a:ln w="9525">
            <a:noFill/>
            <a:miter lim="800000"/>
            <a:headEnd/>
            <a:tailEnd/>
          </a:ln>
        </p:spPr>
      </p:pic>
      <p:sp>
        <p:nvSpPr>
          <p:cNvPr id="3" name="Action Button: Return 2">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p:cNvPicPr>
            <a:picLocks noChangeAspect="1" noChangeArrowheads="1"/>
          </p:cNvPicPr>
          <p:nvPr/>
        </p:nvPicPr>
        <p:blipFill>
          <a:blip r:embed="rId2"/>
          <a:srcRect/>
          <a:stretch>
            <a:fillRect/>
          </a:stretch>
        </p:blipFill>
        <p:spPr bwMode="auto">
          <a:xfrm>
            <a:off x="609600" y="228600"/>
            <a:ext cx="7696200" cy="6256338"/>
          </a:xfrm>
          <a:prstGeom prst="rect">
            <a:avLst/>
          </a:prstGeom>
          <a:noFill/>
          <a:ln w="9525">
            <a:noFill/>
            <a:miter lim="800000"/>
            <a:headEnd/>
            <a:tailEnd/>
          </a:ln>
        </p:spPr>
      </p:pic>
      <p:sp>
        <p:nvSpPr>
          <p:cNvPr id="3" name="Action Button: Return 2">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2"/>
          <p:cNvPicPr>
            <a:picLocks noChangeAspect="1" noChangeArrowheads="1"/>
          </p:cNvPicPr>
          <p:nvPr/>
        </p:nvPicPr>
        <p:blipFill>
          <a:blip r:embed="rId2"/>
          <a:srcRect/>
          <a:stretch>
            <a:fillRect/>
          </a:stretch>
        </p:blipFill>
        <p:spPr bwMode="auto">
          <a:xfrm>
            <a:off x="776288" y="171450"/>
            <a:ext cx="7620000" cy="3305175"/>
          </a:xfrm>
          <a:prstGeom prst="rect">
            <a:avLst/>
          </a:prstGeom>
          <a:noFill/>
          <a:ln w="9525">
            <a:noFill/>
            <a:miter lim="800000"/>
            <a:headEnd/>
            <a:tailEnd/>
          </a:ln>
        </p:spPr>
      </p:pic>
      <p:pic>
        <p:nvPicPr>
          <p:cNvPr id="26626" name="Picture 3"/>
          <p:cNvPicPr>
            <a:picLocks noChangeAspect="1" noChangeArrowheads="1"/>
          </p:cNvPicPr>
          <p:nvPr/>
        </p:nvPicPr>
        <p:blipFill>
          <a:blip r:embed="rId3"/>
          <a:srcRect/>
          <a:stretch>
            <a:fillRect/>
          </a:stretch>
        </p:blipFill>
        <p:spPr bwMode="auto">
          <a:xfrm>
            <a:off x="795338" y="3440113"/>
            <a:ext cx="7586662" cy="3265487"/>
          </a:xfrm>
          <a:prstGeom prst="rect">
            <a:avLst/>
          </a:prstGeom>
          <a:noFill/>
          <a:ln w="9525">
            <a:noFill/>
            <a:miter lim="800000"/>
            <a:headEnd/>
            <a:tailEnd/>
          </a:ln>
        </p:spPr>
      </p:pic>
      <p:sp>
        <p:nvSpPr>
          <p:cNvPr id="4" name="Action Button: Return 3">
            <a:hlinkClick r:id="" action="ppaction://hlinkshowjump?jump=lastslideviewed" highlightClick="1"/>
          </p:cNvPr>
          <p:cNvSpPr/>
          <p:nvPr/>
        </p:nvSpPr>
        <p:spPr>
          <a:xfrm>
            <a:off x="8763000" y="6553200"/>
            <a:ext cx="381000" cy="304800"/>
          </a:xfrm>
          <a:prstGeom prst="actionButtonReturn">
            <a:avLst/>
          </a:prstGeom>
          <a:solidFill>
            <a:srgbClr val="CBFEA8"/>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Xpt1X_YlkunRGciy5j55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9QswNn7JcEejtkhr3sqvv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YrOLQscYwEC.mj_gOqpwQ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ME3qMDLK4UeHwpwC_M_Dr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ERl2rvYfsEi0B6dGED8mj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9QswNn7JcEejtkhr3sqvv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YrOLQscYwEC.mj_gOqpwQ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fvpDHq_LmEioDUda6qmkZ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vpDHq_LmEioDUda6qmkZ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9QswNn7JcEejtkhr3sqvv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YrOLQscYwEC.mj_gOqpwQ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GAaKS8SgrUe_HZKKUnz3r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ZEw1IyscE2doZeVZK9xw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1576</TotalTime>
  <Words>376</Words>
  <Application>Microsoft Office PowerPoint</Application>
  <PresentationFormat>On-screen Show (4:3)</PresentationFormat>
  <Paragraphs>69</Paragraphs>
  <Slides>19</Slides>
  <Notes>0</Notes>
  <HiddenSlides>0</HiddenSlides>
  <MMClips>0</MMClips>
  <ScaleCrop>false</ScaleCrop>
  <HeadingPairs>
    <vt:vector size="8" baseType="variant">
      <vt:variant>
        <vt:lpstr>Fonts Used</vt:lpstr>
      </vt:variant>
      <vt:variant>
        <vt:i4>2</vt:i4>
      </vt:variant>
      <vt:variant>
        <vt:lpstr>Design Template</vt:lpstr>
      </vt:variant>
      <vt:variant>
        <vt:i4>5</vt:i4>
      </vt:variant>
      <vt:variant>
        <vt:lpstr>Embedded OLE Servers</vt:lpstr>
      </vt:variant>
      <vt:variant>
        <vt:i4>0</vt:i4>
      </vt:variant>
      <vt:variant>
        <vt:lpstr>Slide Titles</vt:lpstr>
      </vt:variant>
      <vt:variant>
        <vt:i4>19</vt:i4>
      </vt:variant>
    </vt:vector>
  </HeadingPairs>
  <TitlesOfParts>
    <vt:vector size="26" baseType="lpstr">
      <vt:lpstr>Calibri</vt:lpstr>
      <vt:lpstr>Arial</vt:lpstr>
      <vt:lpstr>Office Theme</vt:lpstr>
      <vt:lpstr>Office Theme</vt:lpstr>
      <vt:lpstr>Office Theme</vt:lpstr>
      <vt:lpstr>Office Theme</vt:lpstr>
      <vt:lpstr>Office Theme</vt:lpstr>
      <vt:lpstr>Slide 1</vt:lpstr>
      <vt:lpstr>Slide 2</vt:lpstr>
      <vt:lpstr>Slide 3</vt:lpstr>
      <vt:lpstr>Slide 4</vt:lpstr>
      <vt:lpstr>To-Do-List</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Schenker Singapore Pte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Josephine Joseph</dc:creator>
  <cp:lastModifiedBy>wpyu</cp:lastModifiedBy>
  <cp:revision>50</cp:revision>
  <cp:lastPrinted>2011-08-24T06:34:46Z</cp:lastPrinted>
  <dcterms:created xsi:type="dcterms:W3CDTF">2011-08-04T10:10:34Z</dcterms:created>
  <dcterms:modified xsi:type="dcterms:W3CDTF">2011-09-09T07:17:09Z</dcterms:modified>
</cp:coreProperties>
</file>