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87" r:id="rId2"/>
    <p:sldId id="388" r:id="rId3"/>
    <p:sldId id="389" r:id="rId4"/>
    <p:sldId id="392" r:id="rId5"/>
    <p:sldId id="391" r:id="rId6"/>
    <p:sldId id="403" r:id="rId7"/>
    <p:sldId id="404" r:id="rId8"/>
    <p:sldId id="402" r:id="rId9"/>
    <p:sldId id="393" r:id="rId10"/>
    <p:sldId id="413" r:id="rId11"/>
    <p:sldId id="400" r:id="rId12"/>
    <p:sldId id="394" r:id="rId13"/>
    <p:sldId id="395" r:id="rId14"/>
    <p:sldId id="407" r:id="rId15"/>
    <p:sldId id="408" r:id="rId16"/>
    <p:sldId id="410" r:id="rId17"/>
    <p:sldId id="411" r:id="rId18"/>
    <p:sldId id="412" r:id="rId19"/>
    <p:sldId id="397" r:id="rId20"/>
    <p:sldId id="396" r:id="rId21"/>
    <p:sldId id="414" r:id="rId22"/>
    <p:sldId id="415" r:id="rId23"/>
    <p:sldId id="416" r:id="rId24"/>
    <p:sldId id="4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9651" autoAdjust="0"/>
  </p:normalViewPr>
  <p:slideViewPr>
    <p:cSldViewPr>
      <p:cViewPr varScale="1">
        <p:scale>
          <a:sx n="71" d="100"/>
          <a:sy n="71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D796-6725-4652-9971-CADF8FFB7798}" type="datetimeFigureOut">
              <a:rPr lang="en-US" smtClean="0"/>
              <a:t>22/01/2013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7FDDF-639D-4518-B91F-1CB57949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FDDF-639D-4518-B91F-1CB5794967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FDDF-639D-4518-B91F-1CB5794967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FDDF-639D-4518-B91F-1CB5794967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FDDF-639D-4518-B91F-1CB5794967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FDDF-639D-4518-B91F-1CB5794967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1" descr="DB-SCHENKER_rgb_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8112"/>
            <a:ext cx="23272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0" y="646113"/>
            <a:ext cx="9144000" cy="319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" name="Rectangle 43"/>
          <p:cNvSpPr>
            <a:spLocks noChangeArrowheads="1"/>
          </p:cNvSpPr>
          <p:nvPr userDrawn="1"/>
        </p:nvSpPr>
        <p:spPr bwMode="auto">
          <a:xfrm>
            <a:off x="2425700" y="805656"/>
            <a:ext cx="6705600" cy="261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62138"/>
            <a:ext cx="7772400" cy="585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219200"/>
            <a:ext cx="8804275" cy="4906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267200" cy="49103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267200" cy="49103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356350"/>
            <a:ext cx="1104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574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D041-6177-42D6-98F2-EC192B61A6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1" descr="DB-SCHENKER_rgb_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8112"/>
            <a:ext cx="23272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0" y="646113"/>
            <a:ext cx="9144000" cy="319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2425700" y="805656"/>
            <a:ext cx="6705600" cy="261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4613"/>
            <a:ext cx="6477000" cy="862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2" r:id="rId4"/>
    <p:sldLayoutId id="2147483664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The search function in the first page is not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52600"/>
            <a:ext cx="84963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87990" y="5486400"/>
            <a:ext cx="8532159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990" y="6082553"/>
            <a:ext cx="8532159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not found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IT </a:t>
            </a:r>
            <a:r>
              <a:rPr lang="en-US" dirty="0"/>
              <a:t>announcement on system up/down/maintenance time pertaining to CCMS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09600"/>
            <a:ext cx="8804275" cy="4906963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3. Improved interface design for CCMS top panel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09184"/>
            <a:ext cx="8610600" cy="30202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1" b="31616"/>
          <a:stretch/>
        </p:blipFill>
        <p:spPr bwMode="auto">
          <a:xfrm>
            <a:off x="228600" y="1004048"/>
            <a:ext cx="8610600" cy="21963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32392" y="634716"/>
            <a:ext cx="14115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Current 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2599" y="3239852"/>
            <a:ext cx="159133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Proposed 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64679" y="1102660"/>
            <a:ext cx="1645920" cy="802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FF0000"/>
                </a:solidFill>
              </a:rPr>
              <a:t>Truncated &amp; floating panel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FF0000"/>
                </a:solidFill>
              </a:rPr>
              <a:t>No “log out” button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680" y="2120153"/>
            <a:ext cx="16459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Different width for different section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Elbow Connector 7"/>
          <p:cNvCxnSpPr>
            <a:stCxn id="18" idx="1"/>
          </p:cNvCxnSpPr>
          <p:nvPr/>
        </p:nvCxnSpPr>
        <p:spPr>
          <a:xfrm rot="10800000">
            <a:off x="6008595" y="1102660"/>
            <a:ext cx="956084" cy="401171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65695" y="900064"/>
            <a:ext cx="685800" cy="24204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20" idx="1"/>
            <a:endCxn id="9" idx="3"/>
          </p:cNvCxnSpPr>
          <p:nvPr/>
        </p:nvCxnSpPr>
        <p:spPr>
          <a:xfrm rot="10800000">
            <a:off x="6351496" y="2110299"/>
            <a:ext cx="613185" cy="23845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9" y="3662972"/>
            <a:ext cx="6804211" cy="289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421879" y="4419600"/>
            <a:ext cx="1645920" cy="8023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Non-truncated &amp; static panel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With “Log out” button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21880" y="5437093"/>
            <a:ext cx="1645920" cy="64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Fixed width for all section (neater look)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34" idx="1"/>
          </p:cNvCxnSpPr>
          <p:nvPr/>
        </p:nvCxnSpPr>
        <p:spPr>
          <a:xfrm rot="10800000">
            <a:off x="7086601" y="4620186"/>
            <a:ext cx="335279" cy="200585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11123" y="3662972"/>
            <a:ext cx="1645920" cy="64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Company logo &amp; page title at the top of the page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39" idx="1"/>
          </p:cNvCxnSpPr>
          <p:nvPr/>
        </p:nvCxnSpPr>
        <p:spPr>
          <a:xfrm rot="10800000">
            <a:off x="7086603" y="3882720"/>
            <a:ext cx="324521" cy="100292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09275" y="3510244"/>
            <a:ext cx="685800" cy="31953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35" idx="1"/>
            <a:endCxn id="42" idx="3"/>
          </p:cNvCxnSpPr>
          <p:nvPr/>
        </p:nvCxnSpPr>
        <p:spPr>
          <a:xfrm rot="10800000">
            <a:off x="7195076" y="5107923"/>
            <a:ext cx="226805" cy="64921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4. </a:t>
            </a:r>
            <a:r>
              <a:rPr lang="en-US" dirty="0" smtClean="0"/>
              <a:t>New attachment button for the sections below (</a:t>
            </a:r>
            <a:r>
              <a:rPr lang="en-US" b="1" dirty="0" smtClean="0"/>
              <a:t>GSD#1228193</a:t>
            </a:r>
            <a:r>
              <a:rPr lang="en-US" dirty="0" smtClean="0"/>
              <a:t>)</a:t>
            </a:r>
          </a:p>
          <a:p>
            <a:pPr marL="400050"/>
            <a:r>
              <a:rPr lang="en-US" dirty="0" smtClean="0"/>
              <a:t>“</a:t>
            </a:r>
            <a:r>
              <a:rPr lang="en-US" dirty="0"/>
              <a:t>Root cause &amp; Solutions” section</a:t>
            </a:r>
            <a:endParaRPr lang="en-US" sz="2600" dirty="0"/>
          </a:p>
          <a:p>
            <a:pPr marL="400050"/>
            <a:r>
              <a:rPr lang="en-US" dirty="0" smtClean="0"/>
              <a:t>“</a:t>
            </a:r>
            <a:r>
              <a:rPr lang="en-US" dirty="0"/>
              <a:t>Verification by QC” section</a:t>
            </a:r>
            <a:endParaRPr lang="en-US" sz="2600" dirty="0"/>
          </a:p>
          <a:p>
            <a:pPr marL="400050"/>
            <a:r>
              <a:rPr lang="en-US" dirty="0" smtClean="0"/>
              <a:t>“</a:t>
            </a:r>
            <a:r>
              <a:rPr lang="en-US" dirty="0"/>
              <a:t>Evaluation  by QC” section</a:t>
            </a:r>
            <a:endParaRPr lang="en-US" sz="26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7" y="2724064"/>
            <a:ext cx="4922369" cy="34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24064"/>
            <a:ext cx="3657600" cy="160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45772"/>
            <a:ext cx="3657600" cy="17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38600" y="147918"/>
            <a:ext cx="1600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 progress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81976"/>
              </p:ext>
            </p:extLst>
          </p:nvPr>
        </p:nvGraphicFramePr>
        <p:xfrm>
          <a:off x="152400" y="1782443"/>
          <a:ext cx="8686800" cy="446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1987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Today’s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Proposed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019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Change the category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list from the current list to only </a:t>
                      </a:r>
                      <a:r>
                        <a:rPr lang="en-US" b="1" u="sng" baseline="0" dirty="0" smtClean="0">
                          <a:solidFill>
                            <a:sysClr val="windowText" lastClr="000000"/>
                          </a:solidFill>
                        </a:rPr>
                        <a:t>four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main categories: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8D report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Customer feedback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Dangerous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goods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Singapore Customs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Proposed view: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Clean up existing category database &amp; add new category into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13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2318"/>
          <a:stretch/>
        </p:blipFill>
        <p:spPr bwMode="auto">
          <a:xfrm>
            <a:off x="228600" y="2259386"/>
            <a:ext cx="4190999" cy="132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638025" y="4419600"/>
            <a:ext cx="4124976" cy="1550614"/>
            <a:chOff x="6986588" y="4572000"/>
            <a:chExt cx="4829175" cy="192405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588" y="4572000"/>
              <a:ext cx="482917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8645867" y="4869307"/>
              <a:ext cx="2143575" cy="20049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bIns="0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Select a category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609382" y="5069000"/>
              <a:ext cx="2415805" cy="892918"/>
              <a:chOff x="3424238" y="3295650"/>
              <a:chExt cx="2295525" cy="6468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238" y="3295650"/>
                <a:ext cx="2295525" cy="290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238" y="3586383"/>
                <a:ext cx="2295525" cy="356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8628882" y="5103557"/>
              <a:ext cx="2160560" cy="8401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8D report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Customer Feedback</a:t>
              </a:r>
            </a:p>
            <a:p>
              <a:r>
                <a:rPr lang="en-US" sz="1100" b="1" dirty="0" smtClean="0">
                  <a:solidFill>
                    <a:schemeClr val="bg1"/>
                  </a:solidFill>
                </a:rPr>
                <a:t>Dangerous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Goods</a:t>
              </a:r>
            </a:p>
            <a:p>
              <a:r>
                <a:rPr lang="en-US" sz="1100" b="1" dirty="0" smtClean="0">
                  <a:solidFill>
                    <a:schemeClr val="bg1"/>
                  </a:solidFill>
                </a:rPr>
                <a:t>Singapore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Customs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80165"/>
            <a:ext cx="2218941" cy="206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3709223"/>
            <a:ext cx="22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Category List: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17282"/>
              </p:ext>
            </p:extLst>
          </p:nvPr>
        </p:nvGraphicFramePr>
        <p:xfrm>
          <a:off x="152400" y="1782443"/>
          <a:ext cx="8686800" cy="446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1987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Today’s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Proposed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019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Proposed view when “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8D report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” is the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selected category: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List of corresponding sub-category will be shown.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1a. First scenario if “</a:t>
            </a:r>
            <a:r>
              <a:rPr lang="en-US" b="1" dirty="0" smtClean="0">
                <a:solidFill>
                  <a:srgbClr val="FF0000"/>
                </a:solidFill>
              </a:rPr>
              <a:t>8D report</a:t>
            </a:r>
            <a:r>
              <a:rPr lang="en-US" dirty="0" smtClean="0"/>
              <a:t>” is selected…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2318"/>
          <a:stretch/>
        </p:blipFill>
        <p:spPr bwMode="auto">
          <a:xfrm>
            <a:off x="228600" y="2259386"/>
            <a:ext cx="4190999" cy="132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572001" y="3810000"/>
            <a:ext cx="4191000" cy="2355893"/>
            <a:chOff x="4572001" y="3106271"/>
            <a:chExt cx="4191000" cy="235589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1" y="3106271"/>
              <a:ext cx="4191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579730" y="3657600"/>
              <a:ext cx="132588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Sub-category:</a:t>
              </a:r>
              <a:endParaRPr lang="en-US" sz="1200" b="1" dirty="0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333" y="3657600"/>
              <a:ext cx="2125867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982205" y="3409804"/>
              <a:ext cx="1942595" cy="16158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8D report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68820" y="3680978"/>
              <a:ext cx="1942595" cy="16158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Select a sub-category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820" y="3890291"/>
              <a:ext cx="2063528" cy="197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820" y="4066503"/>
              <a:ext cx="2063528" cy="198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985477" y="3906108"/>
              <a:ext cx="1845503" cy="33855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8D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report</a:t>
              </a:r>
            </a:p>
            <a:p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628" y="4267200"/>
              <a:ext cx="4182373" cy="1194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Rectangle 42"/>
          <p:cNvSpPr/>
          <p:nvPr/>
        </p:nvSpPr>
        <p:spPr>
          <a:xfrm>
            <a:off x="6953502" y="3019004"/>
            <a:ext cx="1325880" cy="7338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Please refer to slide #19 for full sub-category list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44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51569"/>
              </p:ext>
            </p:extLst>
          </p:nvPr>
        </p:nvGraphicFramePr>
        <p:xfrm>
          <a:off x="152400" y="1782443"/>
          <a:ext cx="8686800" cy="446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1987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Today’s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Proposed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019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Proposed view when “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Customer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Feedback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” is the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selected category: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List of corresponding sub-category will be shown.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1b. Second scenario if “</a:t>
            </a:r>
            <a:r>
              <a:rPr lang="en-US" b="1" dirty="0" smtClean="0">
                <a:solidFill>
                  <a:srgbClr val="FF0000"/>
                </a:solidFill>
              </a:rPr>
              <a:t>Customer Feedback</a:t>
            </a:r>
            <a:r>
              <a:rPr lang="en-US" dirty="0" smtClean="0"/>
              <a:t>” is selected…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2318"/>
          <a:stretch/>
        </p:blipFill>
        <p:spPr bwMode="auto">
          <a:xfrm>
            <a:off x="228600" y="2259386"/>
            <a:ext cx="4190999" cy="132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572001" y="3282907"/>
            <a:ext cx="4191000" cy="2355893"/>
            <a:chOff x="4572001" y="3106271"/>
            <a:chExt cx="4191000" cy="235589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1" y="3106271"/>
              <a:ext cx="4191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579730" y="3657600"/>
              <a:ext cx="132588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Sub-category:</a:t>
              </a:r>
              <a:endParaRPr lang="en-US" sz="1200" b="1" dirty="0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333" y="3657600"/>
              <a:ext cx="2125867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982205" y="3409804"/>
              <a:ext cx="1942595" cy="16158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Customer Feedback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68820" y="3680978"/>
              <a:ext cx="1942595" cy="16158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Select a sub-category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5477" y="3906108"/>
              <a:ext cx="18455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bIns="0" rtlCol="0">
              <a:spAutoFit/>
            </a:bodyPr>
            <a:lstStyle/>
            <a:p>
              <a:endParaRPr lang="en-US" sz="1100" b="1" dirty="0" smtClean="0">
                <a:solidFill>
                  <a:srgbClr val="FF0000"/>
                </a:solidFill>
              </a:endParaRPr>
            </a:p>
            <a:p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628" y="4267200"/>
              <a:ext cx="4182373" cy="1194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972030" y="4037767"/>
            <a:ext cx="2194059" cy="2134433"/>
            <a:chOff x="5972030" y="4037767"/>
            <a:chExt cx="2194059" cy="3737203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030" y="4037767"/>
              <a:ext cx="2194059" cy="3156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030" y="7194604"/>
              <a:ext cx="2194059" cy="580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6290562" y="4572312"/>
            <a:ext cx="1325880" cy="7338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Please refer to slide #19 for full sub-category list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59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51014"/>
              </p:ext>
            </p:extLst>
          </p:nvPr>
        </p:nvGraphicFramePr>
        <p:xfrm>
          <a:off x="152400" y="1782443"/>
          <a:ext cx="8686800" cy="446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1987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Today’s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Proposed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019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Proposed view when “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angerous Goods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” is the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selected category: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List of corresponding sub-category will be shown.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1c. Third scenario if “</a:t>
            </a:r>
            <a:r>
              <a:rPr lang="en-US" b="1" dirty="0" smtClean="0">
                <a:solidFill>
                  <a:srgbClr val="FF0000"/>
                </a:solidFill>
              </a:rPr>
              <a:t>Dangerous Goods</a:t>
            </a:r>
            <a:r>
              <a:rPr lang="en-US" dirty="0" smtClean="0"/>
              <a:t>” is selected…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16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2318"/>
          <a:stretch/>
        </p:blipFill>
        <p:spPr bwMode="auto">
          <a:xfrm>
            <a:off x="228600" y="2259386"/>
            <a:ext cx="4190999" cy="132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72001" y="3605636"/>
            <a:ext cx="4191000" cy="2566564"/>
            <a:chOff x="4572001" y="3810000"/>
            <a:chExt cx="4191000" cy="256656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1" y="3810000"/>
              <a:ext cx="4191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579730" y="4361329"/>
              <a:ext cx="132588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Sub-category:</a:t>
              </a:r>
              <a:endParaRPr lang="en-US" sz="1200" b="1" dirty="0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333" y="4361329"/>
              <a:ext cx="2125867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982205" y="4113533"/>
              <a:ext cx="1942595" cy="16158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Dangerous Goods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68820" y="4384707"/>
              <a:ext cx="1942595" cy="16158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Select a sub-category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820" y="4594020"/>
              <a:ext cx="2260780" cy="189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820" y="4783679"/>
              <a:ext cx="2260780" cy="347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985477" y="4609837"/>
              <a:ext cx="2084832" cy="5078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Incorrect Declaration</a:t>
              </a:r>
            </a:p>
            <a:p>
              <a:r>
                <a:rPr lang="en-US" sz="1100" b="1" dirty="0" smtClean="0">
                  <a:solidFill>
                    <a:schemeClr val="bg1"/>
                  </a:solidFill>
                </a:rPr>
                <a:t>Incorrect DG Marking &amp; Packaging</a:t>
              </a:r>
            </a:p>
            <a:p>
              <a:r>
                <a:rPr lang="en-US" sz="1100" b="1" dirty="0" smtClean="0">
                  <a:solidFill>
                    <a:schemeClr val="bg1"/>
                  </a:solidFill>
                </a:rPr>
                <a:t>Incorrect Storage &amp; Handling</a:t>
              </a:r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628" y="5181600"/>
              <a:ext cx="4182373" cy="1194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7424406" y="3047162"/>
            <a:ext cx="1325880" cy="7338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Please refer to slide #19 for full sub-category list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49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65444"/>
              </p:ext>
            </p:extLst>
          </p:nvPr>
        </p:nvGraphicFramePr>
        <p:xfrm>
          <a:off x="152400" y="1600200"/>
          <a:ext cx="86868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477000"/>
              </a:tblGrid>
              <a:tr h="4032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Today’s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Proposed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196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Proposed view when “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Singapore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Customs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” is the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selected category: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List of corresponding sub-category &amp; fields will be shown.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1d. Forth scenario if “</a:t>
            </a:r>
            <a:r>
              <a:rPr lang="en-US" b="1" dirty="0" smtClean="0">
                <a:solidFill>
                  <a:srgbClr val="FF0000"/>
                </a:solidFill>
              </a:rPr>
              <a:t>Singapore Customs</a:t>
            </a:r>
            <a:r>
              <a:rPr lang="en-US" dirty="0" smtClean="0"/>
              <a:t>” is selected…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17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2318"/>
          <a:stretch/>
        </p:blipFill>
        <p:spPr bwMode="auto">
          <a:xfrm>
            <a:off x="228601" y="2077143"/>
            <a:ext cx="1905000" cy="132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60957"/>
            <a:ext cx="419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27129" y="3112286"/>
            <a:ext cx="132588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Sub-category:</a:t>
            </a:r>
            <a:endParaRPr lang="en-US" sz="1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32" y="3112286"/>
            <a:ext cx="212586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229604" y="2864490"/>
            <a:ext cx="1942595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Singapore Customs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6219" y="3135664"/>
            <a:ext cx="1942595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Select a sub-category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19" y="3344977"/>
            <a:ext cx="2260780" cy="1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19" y="3534636"/>
            <a:ext cx="2260780" cy="16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232876" y="3360794"/>
            <a:ext cx="2084832" cy="338554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bIns="0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Failure to </a:t>
            </a:r>
            <a:r>
              <a:rPr lang="en-US" sz="11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Failure to 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10919" y="4909710"/>
            <a:ext cx="226078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288" tIns="0" rIns="0" bIns="0" rtlCol="0">
            <a:spAutoFit/>
          </a:bodyPr>
          <a:lstStyle/>
          <a:p>
            <a:endParaRPr lang="en-US" sz="1000" b="1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89" y="6053144"/>
            <a:ext cx="1524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ight Brace 44"/>
          <p:cNvSpPr/>
          <p:nvPr/>
        </p:nvSpPr>
        <p:spPr>
          <a:xfrm>
            <a:off x="7035936" y="4421135"/>
            <a:ext cx="190500" cy="19824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44365" y="4915816"/>
            <a:ext cx="134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Mandatory </a:t>
            </a:r>
            <a:r>
              <a:rPr lang="en-US" sz="1200" b="1" dirty="0" smtClean="0">
                <a:solidFill>
                  <a:srgbClr val="FF0000"/>
                </a:solidFill>
              </a:rPr>
              <a:t>fields (i.e. user cannot submit the record if any of these field is left blank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19399" y="4913785"/>
            <a:ext cx="133361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/>
              <a:t>Ref Number (on offer of composition letter</a:t>
            </a:r>
            <a:r>
              <a:rPr lang="en-US" sz="1100" b="1" dirty="0" smtClean="0"/>
              <a:t>):</a:t>
            </a:r>
            <a:endParaRPr lang="en-US" sz="1100" b="1" dirty="0"/>
          </a:p>
        </p:txBody>
      </p:sp>
      <p:sp>
        <p:nvSpPr>
          <p:cNvPr id="50" name="Rectangle 49"/>
          <p:cNvSpPr/>
          <p:nvPr/>
        </p:nvSpPr>
        <p:spPr>
          <a:xfrm>
            <a:off x="7053046" y="3094357"/>
            <a:ext cx="1325880" cy="987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Please refer to slide #19 for full sub-category list, department list &amp; “Incurred by” list.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2819399" y="5300812"/>
            <a:ext cx="133361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 smtClean="0"/>
              <a:t>Permit Number:</a:t>
            </a:r>
            <a:endParaRPr lang="en-US" sz="1100" b="1" dirty="0"/>
          </a:p>
        </p:txBody>
      </p:sp>
      <p:sp>
        <p:nvSpPr>
          <p:cNvPr id="52" name="Rectangle 51"/>
          <p:cNvSpPr/>
          <p:nvPr/>
        </p:nvSpPr>
        <p:spPr>
          <a:xfrm>
            <a:off x="2819399" y="5547449"/>
            <a:ext cx="133361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 smtClean="0"/>
              <a:t>Shipment Number:</a:t>
            </a:r>
            <a:endParaRPr lang="en-US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2819399" y="5803759"/>
            <a:ext cx="133361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 smtClean="0"/>
              <a:t>Fine Amount (SGD):</a:t>
            </a:r>
            <a:endParaRPr lang="en-US" sz="1100" b="1" dirty="0"/>
          </a:p>
        </p:txBody>
      </p:sp>
      <p:sp>
        <p:nvSpPr>
          <p:cNvPr id="54" name="Rectangle 53"/>
          <p:cNvSpPr/>
          <p:nvPr/>
        </p:nvSpPr>
        <p:spPr>
          <a:xfrm>
            <a:off x="2819399" y="6053144"/>
            <a:ext cx="133361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/>
              <a:t>Date of Fine paid to Custom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19399" y="4405549"/>
            <a:ext cx="133361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 smtClean="0"/>
              <a:t>Department:</a:t>
            </a:r>
            <a:endParaRPr lang="en-US" sz="1100" b="1" dirty="0"/>
          </a:p>
        </p:txBody>
      </p:sp>
      <p:sp>
        <p:nvSpPr>
          <p:cNvPr id="56" name="Rectangle 55"/>
          <p:cNvSpPr/>
          <p:nvPr/>
        </p:nvSpPr>
        <p:spPr>
          <a:xfrm>
            <a:off x="2819399" y="6446614"/>
            <a:ext cx="133361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 smtClean="0"/>
              <a:t>Incurred by:</a:t>
            </a:r>
            <a:endParaRPr lang="en-US" sz="1100" b="1" dirty="0"/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04" y="6446614"/>
            <a:ext cx="224209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32" y="4401074"/>
            <a:ext cx="227826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232876" y="4434582"/>
            <a:ext cx="1942595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Select a department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0919" y="5300812"/>
            <a:ext cx="226078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288" tIns="0" rIns="0" bIns="0" rtlCol="0">
            <a:spAutoFit/>
          </a:bodyPr>
          <a:lstStyle/>
          <a:p>
            <a:endParaRPr 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210918" y="5547449"/>
            <a:ext cx="226078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288" tIns="0" rIns="0" bIns="0" rtlCol="0">
            <a:spAutoFit/>
          </a:bodyPr>
          <a:lstStyle/>
          <a:p>
            <a:endParaRPr 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216219" y="5803759"/>
            <a:ext cx="226078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288" tIns="0" rIns="0" bIns="0" rtlCol="0">
            <a:spAutoFit/>
          </a:bodyPr>
          <a:lstStyle/>
          <a:p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216219" y="6053144"/>
            <a:ext cx="226078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288" tIns="0" rIns="0" bIns="0" rtlCol="0">
            <a:spAutoFit/>
          </a:bodyPr>
          <a:lstStyle/>
          <a:p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60708" y="6480122"/>
            <a:ext cx="1942595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Select a party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19399" y="3730851"/>
            <a:ext cx="1333610" cy="64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/>
              <a:t>Reason for Fines &amp; Composition Fees </a:t>
            </a:r>
            <a:r>
              <a:rPr lang="en-US" sz="1100" b="1" dirty="0" smtClean="0"/>
              <a:t>Imposed if “others” is selected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215401" y="3727153"/>
            <a:ext cx="2260780" cy="64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288" tIns="0" rIns="0" bIns="0" rtlCol="0">
            <a:spAutoFit/>
          </a:bodyPr>
          <a:lstStyle/>
          <a:p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2823881" y="4661043"/>
            <a:ext cx="133361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 smtClean="0"/>
              <a:t>Declarant: </a:t>
            </a:r>
            <a:endParaRPr 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15400" y="4661043"/>
            <a:ext cx="226078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288" tIns="0" rIns="0" bIns="0" rtlCol="0">
            <a:spAutoFit/>
          </a:bodyPr>
          <a:lstStyle/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295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8804275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1e. Sub category list, department list &amp; “Incurred by” list when different category is selected: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0461"/>
              </p:ext>
            </p:extLst>
          </p:nvPr>
        </p:nvGraphicFramePr>
        <p:xfrm>
          <a:off x="76200" y="1295400"/>
          <a:ext cx="3108847" cy="554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061"/>
                <a:gridCol w="2041786"/>
              </a:tblGrid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Category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Subcategory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>
                    <a:solidFill>
                      <a:srgbClr val="FFFF00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8D report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8D report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50">
                <a:tc rowSpan="31"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Customer Feedback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Calibration of measuring equipment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Cleaning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Cross label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Customer requirement not followed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Damaged freight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Data entry error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EDI file not transmitted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Facility security measures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Failure to follow procedure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Failure to send reports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Failure to update system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Foreign materials found by customer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Hardware / software problem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Inventory variance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Labeling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Late delivery / pick up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Misroute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Missing item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Network failure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Others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Over ship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Overload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Pest control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Pilferage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Re-submit feedback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Shipment off-load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Short shipment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Temperature and RH excursion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shipment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storage requirement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  <a:tr h="1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/ late billing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68" marR="8068" marT="8068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063"/>
              </p:ext>
            </p:extLst>
          </p:nvPr>
        </p:nvGraphicFramePr>
        <p:xfrm>
          <a:off x="3290887" y="1295400"/>
          <a:ext cx="5700713" cy="422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151"/>
                <a:gridCol w="3074449"/>
                <a:gridCol w="896938"/>
                <a:gridCol w="63817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Category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Subcategory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Department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Incurred by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6192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Dangerous Goods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Incorrect Declaration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Incorrect DG Marking &amp; Packaging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Incorrect Storage &amp; Handling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rowSpan="20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 dirty="0">
                          <a:effectLst/>
                        </a:rPr>
                        <a:t>Singapore Customs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Failure to cancel unused permit within 24 hours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Air Export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Schenker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Failure to endorse at customs checkpoint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Air Import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Vendor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Failure to produce customs permit / goods / container for clearance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Fair &amp; Exhibition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Failure to return documents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Global Projects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Late in submission disposal documents to customs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Logistics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MRS not submitted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Ocean Export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Non-Payment of customs duty/GST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Ocean Import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Others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Ocean KA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cargo packing type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Oil &amp; Gas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container no.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CR no.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currency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EI/UEN no.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GST short declared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HS code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origin of goods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place of release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quantity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value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Wrong declaration – weight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Report generation for different types of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9"/>
          <a:stretch/>
        </p:blipFill>
        <p:spPr bwMode="auto">
          <a:xfrm>
            <a:off x="304800" y="1981200"/>
            <a:ext cx="8686800" cy="13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7487" y="3289228"/>
            <a:ext cx="3848612" cy="116955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8D report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Customer feedback report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Dangerous </a:t>
            </a:r>
            <a:r>
              <a:rPr lang="en-US" sz="1400" dirty="0" smtClean="0"/>
              <a:t>goods report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Composition fine report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Customer feedback </a:t>
            </a:r>
            <a:r>
              <a:rPr lang="en-US" sz="1400" dirty="0" smtClean="0"/>
              <a:t>sub-c</a:t>
            </a:r>
            <a:r>
              <a:rPr lang="en-US" sz="1400" dirty="0" smtClean="0"/>
              <a:t>ategory chart </a:t>
            </a:r>
            <a:endParaRPr lang="en-US" sz="1400" dirty="0"/>
          </a:p>
        </p:txBody>
      </p:sp>
      <p:sp>
        <p:nvSpPr>
          <p:cNvPr id="6" name="Bent-Up Arrow 5"/>
          <p:cNvSpPr/>
          <p:nvPr/>
        </p:nvSpPr>
        <p:spPr>
          <a:xfrm rot="16200000" flipH="1">
            <a:off x="6033988" y="3405092"/>
            <a:ext cx="1144371" cy="1113254"/>
          </a:xfrm>
          <a:prstGeom prst="bentUp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2465294"/>
            <a:ext cx="2895600" cy="9242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All attachments are missing upon submission if the complainant and/or receiver are not the same as the person who uploaded the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4" y="2286000"/>
            <a:ext cx="386042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88227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2303" y="1978223"/>
            <a:ext cx="152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Before submission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78973" y="1978223"/>
            <a:ext cx="141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After submission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5410200"/>
            <a:ext cx="86868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2939" y="6400800"/>
            <a:ext cx="3769939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attachment after </a:t>
            </a:r>
            <a:r>
              <a:rPr lang="en-US" dirty="0" err="1" smtClean="0">
                <a:solidFill>
                  <a:srgbClr val="FF0000"/>
                </a:solidFill>
              </a:rPr>
              <a:t>submisson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3a. Export data into </a:t>
            </a:r>
            <a:r>
              <a:rPr lang="en-US" dirty="0" smtClean="0"/>
              <a:t>excel (</a:t>
            </a:r>
            <a:r>
              <a:rPr lang="en-US" b="1" dirty="0" smtClean="0">
                <a:solidFill>
                  <a:srgbClr val="FF0000"/>
                </a:solidFill>
              </a:rPr>
              <a:t>8D report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50237"/>
              </p:ext>
            </p:extLst>
          </p:nvPr>
        </p:nvGraphicFramePr>
        <p:xfrm>
          <a:off x="22412" y="1549400"/>
          <a:ext cx="9089137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77"/>
                <a:gridCol w="4405186"/>
                <a:gridCol w="3589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Columns</a:t>
                      </a:r>
                      <a:r>
                        <a:rPr lang="en-US" sz="1400" baseline="0" dirty="0" smtClean="0"/>
                        <a:t> to export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8D</a:t>
                      </a:r>
                      <a:r>
                        <a:rPr lang="en-US" sz="1400" baseline="0" dirty="0" smtClean="0"/>
                        <a:t>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CCMS Ref no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Department of receiver</a:t>
                      </a:r>
                    </a:p>
                    <a:p>
                      <a:r>
                        <a:rPr lang="en-US" sz="1400" dirty="0" smtClean="0"/>
                        <a:t>Department of complainant </a:t>
                      </a:r>
                    </a:p>
                    <a:p>
                      <a:r>
                        <a:rPr lang="en-US" sz="1400" dirty="0" smtClean="0"/>
                        <a:t>Department of responsible employee </a:t>
                      </a:r>
                    </a:p>
                    <a:p>
                      <a:r>
                        <a:rPr lang="en-US" sz="1400" dirty="0" smtClean="0"/>
                        <a:t>Company’s name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Category</a:t>
                      </a:r>
                    </a:p>
                    <a:p>
                      <a:r>
                        <a:rPr lang="en-US" sz="1400" dirty="0" smtClean="0"/>
                        <a:t>Sub-category</a:t>
                      </a:r>
                    </a:p>
                    <a:p>
                      <a:r>
                        <a:rPr lang="en-US" sz="1400" dirty="0" smtClean="0"/>
                        <a:t>Description </a:t>
                      </a:r>
                      <a:r>
                        <a:rPr lang="en-US" sz="1400" dirty="0" smtClean="0"/>
                        <a:t>of </a:t>
                      </a:r>
                      <a:r>
                        <a:rPr lang="en-US" sz="1400" dirty="0" smtClean="0"/>
                        <a:t>complaint</a:t>
                      </a:r>
                    </a:p>
                    <a:p>
                      <a:r>
                        <a:rPr lang="en-US" sz="1400" dirty="0" smtClean="0"/>
                        <a:t>Correct action</a:t>
                      </a:r>
                      <a:r>
                        <a:rPr lang="en-US" sz="1400" baseline="0" dirty="0" smtClean="0"/>
                        <a:t> report due date</a:t>
                      </a:r>
                    </a:p>
                    <a:p>
                      <a:r>
                        <a:rPr lang="en-US" sz="1400" baseline="0" dirty="0" smtClean="0"/>
                        <a:t>Comment </a:t>
                      </a:r>
                    </a:p>
                    <a:p>
                      <a:r>
                        <a:rPr lang="en-US" sz="1400" baseline="0" dirty="0" smtClean="0"/>
                        <a:t>Root cause / Findings</a:t>
                      </a:r>
                    </a:p>
                    <a:p>
                      <a:r>
                        <a:rPr lang="en-US" sz="1400" baseline="0" dirty="0" smtClean="0"/>
                        <a:t>Containment / Corrective / Preventive Actions to be taken</a:t>
                      </a:r>
                    </a:p>
                    <a:p>
                      <a:r>
                        <a:rPr lang="en-US" sz="1400" baseline="0" dirty="0" smtClean="0"/>
                        <a:t>Target implementation date</a:t>
                      </a:r>
                    </a:p>
                    <a:p>
                      <a:r>
                        <a:rPr lang="en-US" sz="1400" baseline="0" dirty="0" smtClean="0"/>
                        <a:t>Action taken by name</a:t>
                      </a:r>
                    </a:p>
                    <a:p>
                      <a:r>
                        <a:rPr lang="en-US" sz="1400" baseline="0" dirty="0" smtClean="0"/>
                        <a:t>Verification comments</a:t>
                      </a:r>
                    </a:p>
                    <a:p>
                      <a:r>
                        <a:rPr lang="en-US" sz="1400" baseline="0" dirty="0" smtClean="0"/>
                        <a:t>Confirm implementation date</a:t>
                      </a:r>
                    </a:p>
                    <a:p>
                      <a:r>
                        <a:rPr lang="en-US" sz="1400" baseline="0" dirty="0" smtClean="0"/>
                        <a:t>Evaluation comments</a:t>
                      </a:r>
                    </a:p>
                    <a:p>
                      <a:r>
                        <a:rPr lang="en-US" sz="1400" baseline="0" dirty="0" smtClean="0"/>
                        <a:t>Please select effective</a:t>
                      </a:r>
                    </a:p>
                    <a:p>
                      <a:r>
                        <a:rPr lang="en-US" sz="1400" baseline="0" dirty="0" smtClean="0"/>
                        <a:t>Complaint 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Complaint date</a:t>
                      </a:r>
                    </a:p>
                    <a:p>
                      <a:r>
                        <a:rPr lang="en-US" sz="1400" baseline="0" dirty="0" smtClean="0"/>
                        <a:t>New complaint creation date</a:t>
                      </a:r>
                    </a:p>
                    <a:p>
                      <a:r>
                        <a:rPr lang="en-US" sz="1400" baseline="0" dirty="0" smtClean="0"/>
                        <a:t>Complaint closed date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Ref no.</a:t>
                      </a:r>
                    </a:p>
                    <a:p>
                      <a:r>
                        <a:rPr lang="en-US" sz="1400" baseline="0" dirty="0" smtClean="0"/>
                        <a:t>Receiver</a:t>
                      </a:r>
                    </a:p>
                    <a:p>
                      <a:r>
                        <a:rPr lang="en-US" sz="1400" baseline="0" dirty="0" smtClean="0"/>
                        <a:t>Issue owner</a:t>
                      </a:r>
                    </a:p>
                    <a:p>
                      <a:r>
                        <a:rPr lang="en-US" sz="1400" baseline="0" dirty="0" smtClean="0"/>
                        <a:t>Action owner</a:t>
                      </a:r>
                    </a:p>
                    <a:p>
                      <a:r>
                        <a:rPr lang="en-US" sz="1400" baseline="0" dirty="0" smtClean="0"/>
                        <a:t>Customer</a:t>
                      </a:r>
                    </a:p>
                    <a:p>
                      <a:r>
                        <a:rPr lang="en-US" sz="1400" baseline="0" dirty="0" smtClean="0"/>
                        <a:t>Category</a:t>
                      </a:r>
                    </a:p>
                    <a:p>
                      <a:r>
                        <a:rPr lang="en-US" sz="1400" baseline="0" dirty="0" smtClean="0"/>
                        <a:t>Sub-category</a:t>
                      </a:r>
                    </a:p>
                    <a:p>
                      <a:r>
                        <a:rPr lang="en-US" sz="1400" dirty="0" smtClean="0"/>
                        <a:t>Description of complaint</a:t>
                      </a:r>
                    </a:p>
                    <a:p>
                      <a:r>
                        <a:rPr lang="en-US" sz="1400" baseline="0" dirty="0" smtClean="0"/>
                        <a:t>CAR due date</a:t>
                      </a:r>
                    </a:p>
                    <a:p>
                      <a:r>
                        <a:rPr lang="en-US" sz="1400" baseline="0" dirty="0" smtClean="0"/>
                        <a:t>Comment</a:t>
                      </a:r>
                    </a:p>
                    <a:p>
                      <a:r>
                        <a:rPr lang="en-US" sz="1400" baseline="0" dirty="0" smtClean="0"/>
                        <a:t>Root cause / Findings</a:t>
                      </a:r>
                    </a:p>
                    <a:p>
                      <a:r>
                        <a:rPr lang="en-US" sz="1400" baseline="0" dirty="0" smtClean="0"/>
                        <a:t>Containment / Corrective / Preventive Actions </a:t>
                      </a:r>
                    </a:p>
                    <a:p>
                      <a:r>
                        <a:rPr lang="en-US" sz="1400" baseline="0" dirty="0" smtClean="0"/>
                        <a:t>Target implementation date</a:t>
                      </a:r>
                    </a:p>
                    <a:p>
                      <a:r>
                        <a:rPr lang="en-US" sz="1400" baseline="0" dirty="0" smtClean="0"/>
                        <a:t>Action by</a:t>
                      </a:r>
                    </a:p>
                    <a:p>
                      <a:r>
                        <a:rPr lang="en-US" sz="1400" baseline="0" dirty="0" smtClean="0"/>
                        <a:t>Verification comments</a:t>
                      </a:r>
                    </a:p>
                    <a:p>
                      <a:r>
                        <a:rPr lang="en-US" sz="1400" baseline="0" dirty="0" smtClean="0"/>
                        <a:t>Implementation date</a:t>
                      </a:r>
                    </a:p>
                    <a:p>
                      <a:r>
                        <a:rPr lang="en-US" sz="1400" baseline="0" dirty="0" smtClean="0"/>
                        <a:t>Evaluation comments</a:t>
                      </a:r>
                    </a:p>
                    <a:p>
                      <a:r>
                        <a:rPr lang="en-US" sz="1400" baseline="0" dirty="0" smtClean="0"/>
                        <a:t>Effectiveness</a:t>
                      </a:r>
                    </a:p>
                    <a:p>
                      <a:r>
                        <a:rPr lang="en-US" sz="1400" baseline="0" dirty="0" smtClean="0"/>
                        <a:t>Complaint 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Complaint date</a:t>
                      </a:r>
                    </a:p>
                    <a:p>
                      <a:r>
                        <a:rPr lang="en-US" sz="1400" baseline="0" dirty="0" smtClean="0"/>
                        <a:t>Complaint creation date</a:t>
                      </a:r>
                    </a:p>
                    <a:p>
                      <a:r>
                        <a:rPr lang="en-US" sz="1400" baseline="0" dirty="0" smtClean="0"/>
                        <a:t>Complaint closed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3b. </a:t>
            </a:r>
            <a:r>
              <a:rPr lang="en-US" dirty="0" smtClean="0"/>
              <a:t>Export data into </a:t>
            </a:r>
            <a:r>
              <a:rPr lang="en-US" dirty="0" smtClean="0"/>
              <a:t>excel (</a:t>
            </a:r>
            <a:r>
              <a:rPr lang="en-US" b="1" dirty="0" smtClean="0">
                <a:solidFill>
                  <a:srgbClr val="FF0000"/>
                </a:solidFill>
              </a:rPr>
              <a:t>Customer feedback report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76559"/>
              </p:ext>
            </p:extLst>
          </p:nvPr>
        </p:nvGraphicFramePr>
        <p:xfrm>
          <a:off x="27969" y="1559859"/>
          <a:ext cx="908913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77"/>
                <a:gridCol w="4405186"/>
                <a:gridCol w="3589274"/>
              </a:tblGrid>
              <a:tr h="192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Columns</a:t>
                      </a:r>
                      <a:r>
                        <a:rPr lang="en-US" sz="1400" baseline="0" dirty="0" smtClean="0"/>
                        <a:t> to export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Feedback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CCMS Ref no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Origin</a:t>
                      </a:r>
                    </a:p>
                    <a:p>
                      <a:r>
                        <a:rPr lang="en-US" sz="1400" dirty="0" smtClean="0"/>
                        <a:t>Department of receiver</a:t>
                      </a:r>
                    </a:p>
                    <a:p>
                      <a:r>
                        <a:rPr lang="en-US" sz="1400" dirty="0" smtClean="0"/>
                        <a:t>Department of complainant </a:t>
                      </a:r>
                    </a:p>
                    <a:p>
                      <a:r>
                        <a:rPr lang="en-US" sz="1400" dirty="0" smtClean="0"/>
                        <a:t>Department of responsible employee </a:t>
                      </a:r>
                    </a:p>
                    <a:p>
                      <a:r>
                        <a:rPr lang="en-US" sz="1400" dirty="0" smtClean="0"/>
                        <a:t>Company’s name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Category</a:t>
                      </a:r>
                    </a:p>
                    <a:p>
                      <a:r>
                        <a:rPr lang="en-US" sz="1400" dirty="0" smtClean="0"/>
                        <a:t>Sub-category</a:t>
                      </a:r>
                    </a:p>
                    <a:p>
                      <a:r>
                        <a:rPr lang="en-US" sz="1400" dirty="0" smtClean="0"/>
                        <a:t>Description </a:t>
                      </a:r>
                      <a:r>
                        <a:rPr lang="en-US" sz="1400" dirty="0" smtClean="0"/>
                        <a:t>of </a:t>
                      </a:r>
                      <a:r>
                        <a:rPr lang="en-US" sz="1400" dirty="0" smtClean="0"/>
                        <a:t>complaint</a:t>
                      </a:r>
                    </a:p>
                    <a:p>
                      <a:r>
                        <a:rPr lang="en-US" sz="1400" dirty="0" smtClean="0"/>
                        <a:t>Correct action</a:t>
                      </a:r>
                      <a:r>
                        <a:rPr lang="en-US" sz="1400" baseline="0" dirty="0" smtClean="0"/>
                        <a:t> report due date</a:t>
                      </a:r>
                    </a:p>
                    <a:p>
                      <a:r>
                        <a:rPr lang="en-US" sz="1400" baseline="0" dirty="0" smtClean="0"/>
                        <a:t>Comment </a:t>
                      </a:r>
                    </a:p>
                    <a:p>
                      <a:r>
                        <a:rPr lang="en-US" sz="1400" baseline="0" dirty="0" smtClean="0"/>
                        <a:t>Root cause / Findings</a:t>
                      </a:r>
                    </a:p>
                    <a:p>
                      <a:r>
                        <a:rPr lang="en-US" sz="1400" baseline="0" dirty="0" smtClean="0"/>
                        <a:t>Containment / Corrective / Preventive Actions to be taken</a:t>
                      </a:r>
                    </a:p>
                    <a:p>
                      <a:r>
                        <a:rPr lang="en-US" sz="1400" baseline="0" dirty="0" smtClean="0"/>
                        <a:t>Target implementation date</a:t>
                      </a:r>
                    </a:p>
                    <a:p>
                      <a:r>
                        <a:rPr lang="en-US" sz="1400" baseline="0" dirty="0" smtClean="0"/>
                        <a:t>Action taken by name</a:t>
                      </a:r>
                    </a:p>
                    <a:p>
                      <a:r>
                        <a:rPr lang="en-US" sz="1400" baseline="0" dirty="0" smtClean="0"/>
                        <a:t>Verification comments</a:t>
                      </a:r>
                    </a:p>
                    <a:p>
                      <a:r>
                        <a:rPr lang="en-US" sz="1400" baseline="0" dirty="0" smtClean="0"/>
                        <a:t>Confirm implementation date</a:t>
                      </a:r>
                    </a:p>
                    <a:p>
                      <a:r>
                        <a:rPr lang="en-US" sz="1400" baseline="0" dirty="0" smtClean="0"/>
                        <a:t>Evaluation comments</a:t>
                      </a:r>
                    </a:p>
                    <a:p>
                      <a:r>
                        <a:rPr lang="en-US" sz="1400" baseline="0" dirty="0" smtClean="0"/>
                        <a:t>Please select effective</a:t>
                      </a:r>
                    </a:p>
                    <a:p>
                      <a:r>
                        <a:rPr lang="en-US" sz="1400" baseline="0" dirty="0" smtClean="0"/>
                        <a:t>Complaint 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Complaint date</a:t>
                      </a:r>
                    </a:p>
                    <a:p>
                      <a:r>
                        <a:rPr lang="en-US" sz="1400" baseline="0" dirty="0" smtClean="0"/>
                        <a:t>New complaint creation date</a:t>
                      </a:r>
                    </a:p>
                    <a:p>
                      <a:r>
                        <a:rPr lang="en-US" sz="1400" baseline="0" dirty="0" smtClean="0"/>
                        <a:t>Complaint closed date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Ref no.</a:t>
                      </a:r>
                    </a:p>
                    <a:p>
                      <a:r>
                        <a:rPr lang="en-US" sz="1400" baseline="0" dirty="0" smtClean="0"/>
                        <a:t>Origin</a:t>
                      </a:r>
                    </a:p>
                    <a:p>
                      <a:r>
                        <a:rPr lang="en-US" sz="1400" baseline="0" dirty="0" smtClean="0"/>
                        <a:t>Receiver</a:t>
                      </a:r>
                    </a:p>
                    <a:p>
                      <a:r>
                        <a:rPr lang="en-US" sz="1400" baseline="0" dirty="0" smtClean="0"/>
                        <a:t>Issue owner</a:t>
                      </a:r>
                    </a:p>
                    <a:p>
                      <a:r>
                        <a:rPr lang="en-US" sz="1400" baseline="0" dirty="0" smtClean="0"/>
                        <a:t>Action owner</a:t>
                      </a:r>
                    </a:p>
                    <a:p>
                      <a:r>
                        <a:rPr lang="en-US" sz="1400" baseline="0" dirty="0" smtClean="0"/>
                        <a:t>Customer</a:t>
                      </a:r>
                    </a:p>
                    <a:p>
                      <a:r>
                        <a:rPr lang="en-US" sz="1400" baseline="0" dirty="0" smtClean="0"/>
                        <a:t>Category</a:t>
                      </a:r>
                    </a:p>
                    <a:p>
                      <a:r>
                        <a:rPr lang="en-US" sz="1400" baseline="0" dirty="0" smtClean="0"/>
                        <a:t>Sub-category</a:t>
                      </a:r>
                    </a:p>
                    <a:p>
                      <a:r>
                        <a:rPr lang="en-US" sz="1400" dirty="0" smtClean="0"/>
                        <a:t>Description of complaint</a:t>
                      </a:r>
                    </a:p>
                    <a:p>
                      <a:r>
                        <a:rPr lang="en-US" sz="1400" baseline="0" dirty="0" smtClean="0"/>
                        <a:t>CAR due date</a:t>
                      </a:r>
                    </a:p>
                    <a:p>
                      <a:r>
                        <a:rPr lang="en-US" sz="1400" baseline="0" dirty="0" smtClean="0"/>
                        <a:t>Comment</a:t>
                      </a:r>
                    </a:p>
                    <a:p>
                      <a:r>
                        <a:rPr lang="en-US" sz="1400" baseline="0" dirty="0" smtClean="0"/>
                        <a:t>Root cause / Findings</a:t>
                      </a:r>
                    </a:p>
                    <a:p>
                      <a:r>
                        <a:rPr lang="en-US" sz="1400" baseline="0" dirty="0" smtClean="0"/>
                        <a:t>Containment / Corrective / Preventive Actions </a:t>
                      </a:r>
                    </a:p>
                    <a:p>
                      <a:r>
                        <a:rPr lang="en-US" sz="1400" baseline="0" dirty="0" smtClean="0"/>
                        <a:t>Target implementation date</a:t>
                      </a:r>
                    </a:p>
                    <a:p>
                      <a:r>
                        <a:rPr lang="en-US" sz="1400" baseline="0" dirty="0" smtClean="0"/>
                        <a:t>Action by</a:t>
                      </a:r>
                    </a:p>
                    <a:p>
                      <a:r>
                        <a:rPr lang="en-US" sz="1400" baseline="0" dirty="0" smtClean="0"/>
                        <a:t>Verification comments</a:t>
                      </a:r>
                    </a:p>
                    <a:p>
                      <a:r>
                        <a:rPr lang="en-US" sz="1400" baseline="0" dirty="0" smtClean="0"/>
                        <a:t>Implementation date</a:t>
                      </a:r>
                    </a:p>
                    <a:p>
                      <a:r>
                        <a:rPr lang="en-US" sz="1400" baseline="0" dirty="0" smtClean="0"/>
                        <a:t>Evaluation comments</a:t>
                      </a:r>
                    </a:p>
                    <a:p>
                      <a:r>
                        <a:rPr lang="en-US" sz="1400" baseline="0" dirty="0" smtClean="0"/>
                        <a:t>Effectiveness</a:t>
                      </a:r>
                    </a:p>
                    <a:p>
                      <a:r>
                        <a:rPr lang="en-US" sz="1400" baseline="0" dirty="0" smtClean="0"/>
                        <a:t>Complaint 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Complaint date</a:t>
                      </a:r>
                    </a:p>
                    <a:p>
                      <a:r>
                        <a:rPr lang="en-US" sz="1400" baseline="0" dirty="0" smtClean="0"/>
                        <a:t>Complaint creation date</a:t>
                      </a:r>
                    </a:p>
                    <a:p>
                      <a:r>
                        <a:rPr lang="en-US" sz="1400" baseline="0" dirty="0" smtClean="0"/>
                        <a:t>Complaint closed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3c. </a:t>
            </a:r>
            <a:r>
              <a:rPr lang="en-US" dirty="0" smtClean="0"/>
              <a:t>Export data into </a:t>
            </a:r>
            <a:r>
              <a:rPr lang="en-US" dirty="0" smtClean="0"/>
              <a:t>excel (</a:t>
            </a:r>
            <a:r>
              <a:rPr lang="en-US" b="1" dirty="0" smtClean="0">
                <a:solidFill>
                  <a:srgbClr val="FF0000"/>
                </a:solidFill>
              </a:rPr>
              <a:t>Dangerous Goods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32845"/>
              </p:ext>
            </p:extLst>
          </p:nvPr>
        </p:nvGraphicFramePr>
        <p:xfrm>
          <a:off x="27969" y="1559859"/>
          <a:ext cx="908913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77"/>
                <a:gridCol w="4405186"/>
                <a:gridCol w="3589274"/>
              </a:tblGrid>
              <a:tr h="192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Columns</a:t>
                      </a:r>
                      <a:r>
                        <a:rPr lang="en-US" sz="1400" baseline="0" dirty="0" smtClean="0"/>
                        <a:t> to export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Feedback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CCMS Ref no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Origin</a:t>
                      </a:r>
                    </a:p>
                    <a:p>
                      <a:r>
                        <a:rPr lang="en-US" sz="1400" dirty="0" smtClean="0"/>
                        <a:t>Department of receiver</a:t>
                      </a:r>
                    </a:p>
                    <a:p>
                      <a:r>
                        <a:rPr lang="en-US" sz="1400" dirty="0" smtClean="0"/>
                        <a:t>Department of complainant </a:t>
                      </a:r>
                    </a:p>
                    <a:p>
                      <a:r>
                        <a:rPr lang="en-US" sz="1400" dirty="0" smtClean="0"/>
                        <a:t>Department of responsible employee </a:t>
                      </a:r>
                    </a:p>
                    <a:p>
                      <a:r>
                        <a:rPr lang="en-US" sz="1400" dirty="0" smtClean="0"/>
                        <a:t>Company’s name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Category</a:t>
                      </a:r>
                    </a:p>
                    <a:p>
                      <a:r>
                        <a:rPr lang="en-US" sz="1400" dirty="0" smtClean="0"/>
                        <a:t>Sub-category</a:t>
                      </a:r>
                    </a:p>
                    <a:p>
                      <a:r>
                        <a:rPr lang="en-US" sz="1400" dirty="0" smtClean="0"/>
                        <a:t>Description </a:t>
                      </a:r>
                      <a:r>
                        <a:rPr lang="en-US" sz="1400" dirty="0" smtClean="0"/>
                        <a:t>of </a:t>
                      </a:r>
                      <a:r>
                        <a:rPr lang="en-US" sz="1400" dirty="0" smtClean="0"/>
                        <a:t>complaint</a:t>
                      </a:r>
                    </a:p>
                    <a:p>
                      <a:r>
                        <a:rPr lang="en-US" sz="1400" dirty="0" smtClean="0"/>
                        <a:t>Correct action</a:t>
                      </a:r>
                      <a:r>
                        <a:rPr lang="en-US" sz="1400" baseline="0" dirty="0" smtClean="0"/>
                        <a:t> report due date</a:t>
                      </a:r>
                    </a:p>
                    <a:p>
                      <a:r>
                        <a:rPr lang="en-US" sz="1400" baseline="0" dirty="0" smtClean="0"/>
                        <a:t>Comment </a:t>
                      </a:r>
                    </a:p>
                    <a:p>
                      <a:r>
                        <a:rPr lang="en-US" sz="1400" baseline="0" dirty="0" smtClean="0"/>
                        <a:t>Root cause / Findings</a:t>
                      </a:r>
                    </a:p>
                    <a:p>
                      <a:r>
                        <a:rPr lang="en-US" sz="1400" baseline="0" dirty="0" smtClean="0"/>
                        <a:t>Containment / Corrective / Preventive Actions to be taken</a:t>
                      </a:r>
                    </a:p>
                    <a:p>
                      <a:r>
                        <a:rPr lang="en-US" sz="1400" baseline="0" dirty="0" smtClean="0"/>
                        <a:t>Target implementation date</a:t>
                      </a:r>
                    </a:p>
                    <a:p>
                      <a:r>
                        <a:rPr lang="en-US" sz="1400" baseline="0" dirty="0" smtClean="0"/>
                        <a:t>Action taken by name</a:t>
                      </a:r>
                    </a:p>
                    <a:p>
                      <a:r>
                        <a:rPr lang="en-US" sz="1400" baseline="0" dirty="0" smtClean="0"/>
                        <a:t>Verification comments</a:t>
                      </a:r>
                    </a:p>
                    <a:p>
                      <a:r>
                        <a:rPr lang="en-US" sz="1400" baseline="0" dirty="0" smtClean="0"/>
                        <a:t>Confirm implementation date</a:t>
                      </a:r>
                    </a:p>
                    <a:p>
                      <a:r>
                        <a:rPr lang="en-US" sz="1400" baseline="0" dirty="0" smtClean="0"/>
                        <a:t>Evaluation comments</a:t>
                      </a:r>
                    </a:p>
                    <a:p>
                      <a:r>
                        <a:rPr lang="en-US" sz="1400" baseline="0" dirty="0" smtClean="0"/>
                        <a:t>Please select effective</a:t>
                      </a:r>
                    </a:p>
                    <a:p>
                      <a:r>
                        <a:rPr lang="en-US" sz="1400" baseline="0" dirty="0" smtClean="0"/>
                        <a:t>Complaint 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Complaint date</a:t>
                      </a:r>
                    </a:p>
                    <a:p>
                      <a:r>
                        <a:rPr lang="en-US" sz="1400" baseline="0" dirty="0" smtClean="0"/>
                        <a:t>New complaint creation date</a:t>
                      </a:r>
                    </a:p>
                    <a:p>
                      <a:r>
                        <a:rPr lang="en-US" sz="1400" baseline="0" dirty="0" smtClean="0"/>
                        <a:t>Complaint closed date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Ref no.</a:t>
                      </a:r>
                    </a:p>
                    <a:p>
                      <a:r>
                        <a:rPr lang="en-US" sz="1400" baseline="0" dirty="0" smtClean="0"/>
                        <a:t>Origin</a:t>
                      </a:r>
                    </a:p>
                    <a:p>
                      <a:r>
                        <a:rPr lang="en-US" sz="1400" baseline="0" dirty="0" smtClean="0"/>
                        <a:t>Receiver</a:t>
                      </a:r>
                    </a:p>
                    <a:p>
                      <a:r>
                        <a:rPr lang="en-US" sz="1400" baseline="0" dirty="0" smtClean="0"/>
                        <a:t>Issue owner</a:t>
                      </a:r>
                    </a:p>
                    <a:p>
                      <a:r>
                        <a:rPr lang="en-US" sz="1400" baseline="0" dirty="0" smtClean="0"/>
                        <a:t>Action owner</a:t>
                      </a:r>
                    </a:p>
                    <a:p>
                      <a:r>
                        <a:rPr lang="en-US" sz="1400" baseline="0" dirty="0" smtClean="0"/>
                        <a:t>Customer</a:t>
                      </a:r>
                    </a:p>
                    <a:p>
                      <a:r>
                        <a:rPr lang="en-US" sz="1400" baseline="0" dirty="0" smtClean="0"/>
                        <a:t>Category</a:t>
                      </a:r>
                    </a:p>
                    <a:p>
                      <a:r>
                        <a:rPr lang="en-US" sz="1400" baseline="0" dirty="0" smtClean="0"/>
                        <a:t>Sub-category</a:t>
                      </a:r>
                    </a:p>
                    <a:p>
                      <a:r>
                        <a:rPr lang="en-US" sz="1400" dirty="0" smtClean="0"/>
                        <a:t>Description of complaint</a:t>
                      </a:r>
                    </a:p>
                    <a:p>
                      <a:r>
                        <a:rPr lang="en-US" sz="1400" baseline="0" dirty="0" smtClean="0"/>
                        <a:t>CAR due date</a:t>
                      </a:r>
                    </a:p>
                    <a:p>
                      <a:r>
                        <a:rPr lang="en-US" sz="1400" baseline="0" dirty="0" smtClean="0"/>
                        <a:t>Comment</a:t>
                      </a:r>
                    </a:p>
                    <a:p>
                      <a:r>
                        <a:rPr lang="en-US" sz="1400" baseline="0" dirty="0" smtClean="0"/>
                        <a:t>Root cause / Findings</a:t>
                      </a:r>
                    </a:p>
                    <a:p>
                      <a:r>
                        <a:rPr lang="en-US" sz="1400" baseline="0" dirty="0" smtClean="0"/>
                        <a:t>Containment / Corrective / Preventive Actions </a:t>
                      </a:r>
                    </a:p>
                    <a:p>
                      <a:r>
                        <a:rPr lang="en-US" sz="1400" baseline="0" dirty="0" smtClean="0"/>
                        <a:t>Target implementation date</a:t>
                      </a:r>
                    </a:p>
                    <a:p>
                      <a:r>
                        <a:rPr lang="en-US" sz="1400" baseline="0" dirty="0" smtClean="0"/>
                        <a:t>Action by</a:t>
                      </a:r>
                    </a:p>
                    <a:p>
                      <a:r>
                        <a:rPr lang="en-US" sz="1400" baseline="0" dirty="0" smtClean="0"/>
                        <a:t>Verification comments</a:t>
                      </a:r>
                    </a:p>
                    <a:p>
                      <a:r>
                        <a:rPr lang="en-US" sz="1400" baseline="0" dirty="0" smtClean="0"/>
                        <a:t>Implementation date</a:t>
                      </a:r>
                    </a:p>
                    <a:p>
                      <a:r>
                        <a:rPr lang="en-US" sz="1400" baseline="0" dirty="0" smtClean="0"/>
                        <a:t>Evaluation comments</a:t>
                      </a:r>
                    </a:p>
                    <a:p>
                      <a:r>
                        <a:rPr lang="en-US" sz="1400" baseline="0" dirty="0" smtClean="0"/>
                        <a:t>Effectiveness</a:t>
                      </a:r>
                    </a:p>
                    <a:p>
                      <a:r>
                        <a:rPr lang="en-US" sz="1400" baseline="0" dirty="0" smtClean="0"/>
                        <a:t>Complaint 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Complaint date</a:t>
                      </a:r>
                    </a:p>
                    <a:p>
                      <a:r>
                        <a:rPr lang="en-US" sz="1400" baseline="0" dirty="0" smtClean="0"/>
                        <a:t>Complaint creation date</a:t>
                      </a:r>
                    </a:p>
                    <a:p>
                      <a:r>
                        <a:rPr lang="en-US" sz="1400" baseline="0" dirty="0" smtClean="0"/>
                        <a:t>Complaint closed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3d. </a:t>
            </a:r>
            <a:r>
              <a:rPr lang="en-US" dirty="0" smtClean="0"/>
              <a:t>Export data into </a:t>
            </a:r>
            <a:r>
              <a:rPr lang="en-US" dirty="0" smtClean="0"/>
              <a:t>excel (</a:t>
            </a:r>
            <a:r>
              <a:rPr lang="en-US" b="1" dirty="0" smtClean="0">
                <a:solidFill>
                  <a:srgbClr val="FF0000"/>
                </a:solidFill>
              </a:rPr>
              <a:t>Composition Fines Report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28361"/>
              </p:ext>
            </p:extLst>
          </p:nvPr>
        </p:nvGraphicFramePr>
        <p:xfrm>
          <a:off x="27969" y="1559859"/>
          <a:ext cx="9089137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31"/>
                <a:gridCol w="4384832"/>
                <a:gridCol w="3589274"/>
              </a:tblGrid>
              <a:tr h="192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Columns</a:t>
                      </a:r>
                      <a:r>
                        <a:rPr lang="en-US" sz="1400" baseline="0" dirty="0" smtClean="0"/>
                        <a:t> to export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Composition Fines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CCMS Ref no</a:t>
                      </a:r>
                      <a:r>
                        <a:rPr lang="en-US" sz="1400" b="0" dirty="0" smtClean="0"/>
                        <a:t>.</a:t>
                      </a:r>
                    </a:p>
                    <a:p>
                      <a:r>
                        <a:rPr lang="en-US" sz="1400" b="0" dirty="0" smtClean="0"/>
                        <a:t>Department of receiver</a:t>
                      </a:r>
                    </a:p>
                    <a:p>
                      <a:r>
                        <a:rPr lang="en-US" sz="1400" b="0" dirty="0" smtClean="0"/>
                        <a:t>Department of complainant </a:t>
                      </a:r>
                    </a:p>
                    <a:p>
                      <a:r>
                        <a:rPr lang="en-US" sz="1400" b="0" dirty="0" smtClean="0"/>
                        <a:t>Department of responsible employee </a:t>
                      </a:r>
                    </a:p>
                    <a:p>
                      <a:r>
                        <a:rPr lang="en-US" sz="1400" b="0" dirty="0" smtClean="0"/>
                        <a:t>Category</a:t>
                      </a:r>
                    </a:p>
                    <a:p>
                      <a:r>
                        <a:rPr lang="en-US" sz="1400" b="0" dirty="0" smtClean="0"/>
                        <a:t>Sub-category</a:t>
                      </a:r>
                    </a:p>
                    <a:p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Reason for Fines &amp; Composition Fees Imposed if “others” is selected</a:t>
                      </a:r>
                    </a:p>
                    <a:p>
                      <a:endParaRPr lang="en-US" sz="14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Department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Declarant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Ref Number (on offer of composition letter)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Permit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Shipment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Fine Amount (SGD)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Date of Fine paid to Custom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Incurred by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/>
                        <a:t>Ref no.</a:t>
                      </a:r>
                    </a:p>
                    <a:p>
                      <a:r>
                        <a:rPr lang="en-US" sz="1400" b="0" baseline="0" dirty="0" smtClean="0"/>
                        <a:t>Receiver</a:t>
                      </a:r>
                    </a:p>
                    <a:p>
                      <a:r>
                        <a:rPr lang="en-US" sz="1400" b="0" baseline="0" dirty="0" smtClean="0"/>
                        <a:t>Issue owner</a:t>
                      </a:r>
                    </a:p>
                    <a:p>
                      <a:r>
                        <a:rPr lang="en-US" sz="1400" b="0" baseline="0" dirty="0" smtClean="0"/>
                        <a:t>Action owner</a:t>
                      </a:r>
                    </a:p>
                    <a:p>
                      <a:r>
                        <a:rPr lang="en-US" sz="1400" b="0" baseline="0" dirty="0" smtClean="0"/>
                        <a:t>Category</a:t>
                      </a:r>
                    </a:p>
                    <a:p>
                      <a:r>
                        <a:rPr lang="en-US" sz="1400" b="0" dirty="0" smtClean="0"/>
                        <a:t>Reason for Fines &amp; Composition Fees Imposed</a:t>
                      </a:r>
                      <a:endParaRPr lang="en-US" sz="1400" b="0" baseline="0" dirty="0" smtClean="0"/>
                    </a:p>
                    <a:p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Reason for Fines &amp; Composition Fees Imposed if “others” is selected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Department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Declarant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Ref Number (on offer of composition letter):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Permit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Shipment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Fine Amount (SGD)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Date of Fine paid to Custom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Incurred by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Allow CCMS admin to edit category &amp; sub-category list from </a:t>
            </a:r>
            <a:r>
              <a:rPr lang="en-US" dirty="0" smtClean="0"/>
              <a:t>CCMS Admin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</a:t>
            </a:r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Incomplete employee list (</a:t>
            </a:r>
            <a:r>
              <a:rPr lang="en-US" b="1" dirty="0" smtClean="0"/>
              <a:t>GSD#1231578</a:t>
            </a:r>
            <a:r>
              <a:rPr lang="en-US" dirty="0" smtClean="0"/>
              <a:t>). Bug not solved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17967"/>
            <a:ext cx="2851015" cy="393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63" y="1817299"/>
            <a:ext cx="2845257" cy="392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85" y="1817299"/>
            <a:ext cx="285101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92416"/>
            <a:ext cx="2851014" cy="2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63" y="5739605"/>
            <a:ext cx="2845257" cy="35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" y="1559859"/>
            <a:ext cx="1511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 by user name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056963" y="1559859"/>
            <a:ext cx="165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 by employee ID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64385" y="1559859"/>
            <a:ext cx="1548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Sort by </a:t>
            </a:r>
            <a:r>
              <a:rPr lang="en-US" sz="1400" dirty="0" err="1" smtClean="0"/>
              <a:t>Dept</a:t>
            </a:r>
            <a:r>
              <a:rPr lang="en-US" sz="1400" dirty="0" smtClean="0"/>
              <a:t> name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6200" y="6172200"/>
            <a:ext cx="883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lists are incomplete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Auto fill-up for department manager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76400"/>
            <a:ext cx="4191000" cy="156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0323"/>
            <a:ext cx="4191000" cy="160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029200"/>
            <a:ext cx="4191000" cy="160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76600" y="2971800"/>
            <a:ext cx="228600" cy="26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3153" y="4653548"/>
            <a:ext cx="228600" cy="26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76600" y="6364667"/>
            <a:ext cx="228600" cy="26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88" y="6175024"/>
            <a:ext cx="3641912" cy="64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88" y="4389914"/>
            <a:ext cx="3641912" cy="80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41" y="2780281"/>
            <a:ext cx="3641912" cy="66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Elbow Connector 6"/>
          <p:cNvCxnSpPr>
            <a:stCxn id="5" idx="6"/>
            <a:endCxn id="2055" idx="1"/>
          </p:cNvCxnSpPr>
          <p:nvPr/>
        </p:nvCxnSpPr>
        <p:spPr>
          <a:xfrm>
            <a:off x="3505200" y="3105405"/>
            <a:ext cx="992841" cy="5959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6"/>
            <a:endCxn id="2053" idx="1"/>
          </p:cNvCxnSpPr>
          <p:nvPr/>
        </p:nvCxnSpPr>
        <p:spPr>
          <a:xfrm>
            <a:off x="3505200" y="6498272"/>
            <a:ext cx="1006288" cy="3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2054" idx="1"/>
          </p:cNvCxnSpPr>
          <p:nvPr/>
        </p:nvCxnSpPr>
        <p:spPr>
          <a:xfrm>
            <a:off x="3491753" y="4787153"/>
            <a:ext cx="1019735" cy="53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8041" y="1905000"/>
            <a:ext cx="3655359" cy="6408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Must manually change the department manager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smtClean="0"/>
              <a:t>Please check and update database </a:t>
            </a:r>
            <a:r>
              <a:rPr lang="en-US" dirty="0" smtClean="0"/>
              <a:t>(i.e. </a:t>
            </a:r>
            <a:r>
              <a:rPr lang="en-US" dirty="0" smtClean="0"/>
              <a:t>department manager) as per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88594"/>
              </p:ext>
            </p:extLst>
          </p:nvPr>
        </p:nvGraphicFramePr>
        <p:xfrm>
          <a:off x="1447800" y="1655445"/>
          <a:ext cx="5259769" cy="5126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560"/>
                <a:gridCol w="1771650"/>
                <a:gridCol w="1674559"/>
              </a:tblGrid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Division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HOD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Agnes Lau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MD Office Dept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Charlie Kok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MD Office Division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Charlie Kok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Security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Security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Charlie Kok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Logisitcs Division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 Kin Wei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Logistics General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 Kin Wei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Logistics Warehouse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 Kin Wei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Information Technology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Chong Yuit Oon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Air General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Christian Oelschlaeger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Airfreight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Christian Oelschlaeger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HR General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Hannah Ong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Fairs and Exhibitions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Joseph Lam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Finance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Lau Kim Hoon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Finance General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Lau Kim Hoon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Warehouse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Special Projects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Jeong Chang Sub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Oil and Gas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Special Projects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Patrick Wee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Special Project - EPC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Special Projects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Patrick Wee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Special Project - Military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Special Projects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Patrick Wee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Vetco Gray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Special Projects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Patrick Wee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Ocean Freight General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Simon Burrows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Yanto Tan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*all division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Quality General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Yanto 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4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Error while exporting data into excel from CCMS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0997"/>
            <a:ext cx="4749118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4388557" cy="387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3657600" y="268941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3396734"/>
            <a:ext cx="15370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Error message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Delay in receiving message from CCMS. All message should be received almost instantly. Current observation is 2 days in delay.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CCMS Admin page is not loaded completely &amp; correctly.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843088"/>
            <a:ext cx="7686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0059" y="4067273"/>
            <a:ext cx="11379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Truncated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682" y="3581400"/>
            <a:ext cx="177003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CCMS, not CFMS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38800" y="3429000"/>
            <a:ext cx="32004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3124200"/>
            <a:ext cx="1600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9400" y="2907268"/>
            <a:ext cx="20020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ID not shown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Column “Action” : </a:t>
            </a:r>
            <a:r>
              <a:rPr lang="en-US" dirty="0" smtClean="0"/>
              <a:t>Change “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action required</a:t>
            </a:r>
            <a:r>
              <a:rPr lang="en-US" dirty="0" smtClean="0"/>
              <a:t>” </a:t>
            </a:r>
            <a:r>
              <a:rPr lang="en-US" dirty="0" smtClean="0"/>
              <a:t>to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 smtClean="0"/>
              <a:t>” </a:t>
            </a:r>
            <a:r>
              <a:rPr lang="en-US" dirty="0" smtClean="0"/>
              <a:t>for all </a:t>
            </a:r>
            <a:r>
              <a:rPr lang="en-US" b="1" u="sng" dirty="0" smtClean="0">
                <a:solidFill>
                  <a:srgbClr val="FF0000"/>
                </a:solidFill>
              </a:rPr>
              <a:t>complaint closed </a:t>
            </a:r>
            <a:r>
              <a:rPr lang="en-US" dirty="0" smtClean="0"/>
              <a:t>cases to avoid confusion.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D041-6177-42D6-98F2-EC192B61A634}" type="slidenum">
              <a:rPr lang="en-US" smtClean="0"/>
              <a:t>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0288"/>
            <a:ext cx="83820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514600" y="2133600"/>
            <a:ext cx="1066800" cy="3352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enk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Schenker</Template>
  <TotalTime>3202</TotalTime>
  <Words>1765</Words>
  <Application>Microsoft Office PowerPoint</Application>
  <PresentationFormat>On-screen Show (4:3)</PresentationFormat>
  <Paragraphs>509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Schenker</vt:lpstr>
      <vt:lpstr>Bugs in Current System</vt:lpstr>
      <vt:lpstr>Bugs in Current System</vt:lpstr>
      <vt:lpstr>Bugs in Current System</vt:lpstr>
      <vt:lpstr>Bugs in Current System</vt:lpstr>
      <vt:lpstr>Bugs in Current System</vt:lpstr>
      <vt:lpstr>Bugs in Current System</vt:lpstr>
      <vt:lpstr>Bugs in Current System</vt:lpstr>
      <vt:lpstr>Bugs in Current System</vt:lpstr>
      <vt:lpstr>Current System Enhancement</vt:lpstr>
      <vt:lpstr>Current System Enhancement</vt:lpstr>
      <vt:lpstr>Current System Enhancement</vt:lpstr>
      <vt:lpstr>Current System Enhancement</vt:lpstr>
      <vt:lpstr>New Functions</vt:lpstr>
      <vt:lpstr>New Functions</vt:lpstr>
      <vt:lpstr>New Functions</vt:lpstr>
      <vt:lpstr>New Functions</vt:lpstr>
      <vt:lpstr>New Functions</vt:lpstr>
      <vt:lpstr>New Functions</vt:lpstr>
      <vt:lpstr>New Functions</vt:lpstr>
      <vt:lpstr>New Functions</vt:lpstr>
      <vt:lpstr>New Functions</vt:lpstr>
      <vt:lpstr>New Functions</vt:lpstr>
      <vt:lpstr>New Functions</vt:lpstr>
      <vt:lpstr>New Functions</vt:lpstr>
    </vt:vector>
  </TitlesOfParts>
  <Company>Schenker Singapore Pte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Lim</dc:creator>
  <cp:lastModifiedBy>Schenker Singapore Pte Ltd</cp:lastModifiedBy>
  <cp:revision>252</cp:revision>
  <cp:lastPrinted>2013-01-11T01:08:26Z</cp:lastPrinted>
  <dcterms:created xsi:type="dcterms:W3CDTF">2012-10-09T05:30:35Z</dcterms:created>
  <dcterms:modified xsi:type="dcterms:W3CDTF">2013-01-22T08:26:02Z</dcterms:modified>
</cp:coreProperties>
</file>