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8" r:id="rId3"/>
    <p:sldId id="307" r:id="rId4"/>
    <p:sldId id="260" r:id="rId5"/>
    <p:sldId id="261" r:id="rId6"/>
    <p:sldId id="305" r:id="rId7"/>
    <p:sldId id="306" r:id="rId8"/>
    <p:sldId id="284" r:id="rId9"/>
    <p:sldId id="262" r:id="rId10"/>
    <p:sldId id="285" r:id="rId11"/>
    <p:sldId id="288" r:id="rId12"/>
    <p:sldId id="286" r:id="rId13"/>
    <p:sldId id="287" r:id="rId14"/>
    <p:sldId id="291" r:id="rId15"/>
    <p:sldId id="292" r:id="rId16"/>
    <p:sldId id="295" r:id="rId17"/>
    <p:sldId id="293" r:id="rId18"/>
    <p:sldId id="302" r:id="rId19"/>
    <p:sldId id="308" r:id="rId20"/>
    <p:sldId id="303" r:id="rId21"/>
    <p:sldId id="304" r:id="rId22"/>
    <p:sldId id="300" r:id="rId23"/>
    <p:sldId id="294" r:id="rId24"/>
    <p:sldId id="267" r:id="rId25"/>
    <p:sldId id="268" r:id="rId26"/>
    <p:sldId id="274" r:id="rId27"/>
    <p:sldId id="277" r:id="rId28"/>
    <p:sldId id="297" r:id="rId29"/>
    <p:sldId id="298" r:id="rId30"/>
    <p:sldId id="275" r:id="rId31"/>
    <p:sldId id="276" r:id="rId32"/>
    <p:sldId id="279" r:id="rId33"/>
    <p:sldId id="309" r:id="rId3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87" autoAdjust="0"/>
    <p:restoredTop sz="84460" autoAdjust="0"/>
  </p:normalViewPr>
  <p:slideViewPr>
    <p:cSldViewPr>
      <p:cViewPr>
        <p:scale>
          <a:sx n="66" d="100"/>
          <a:sy n="66" d="100"/>
        </p:scale>
        <p:origin x="-2202" y="-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54"/>
    </p:cViewPr>
  </p:sorterViewPr>
  <p:notesViewPr>
    <p:cSldViewPr>
      <p:cViewPr varScale="1">
        <p:scale>
          <a:sx n="83" d="100"/>
          <a:sy n="83" d="100"/>
        </p:scale>
        <p:origin x="-199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C76CFEC-981E-4DD0-9AF2-2EFD50416767}" type="datetimeFigureOut">
              <a:rPr lang="he-IL" smtClean="0"/>
              <a:pPr/>
              <a:t>ו'/חשון/תשע"ה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60BB35B-8F44-45AA-AEDD-A21131D423E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4220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FE1B50B-CF20-4F77-9B55-ECBF59B5BC73}" type="datetimeFigureOut">
              <a:rPr lang="he-IL" smtClean="0"/>
              <a:pPr/>
              <a:t>ו'/חשון/תשע"ה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7BF753-267B-44A5-8C6E-65E4E0CD9170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8656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BF753-267B-44A5-8C6E-65E4E0CD9170}" type="slidenum">
              <a:rPr lang="he-IL" smtClean="0"/>
              <a:pPr/>
              <a:t>1</a:t>
            </a:fld>
            <a:endParaRPr lang="he-I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BF753-267B-44A5-8C6E-65E4E0CD9170}" type="slidenum">
              <a:rPr lang="he-IL" smtClean="0"/>
              <a:pPr/>
              <a:t>24</a:t>
            </a:fld>
            <a:endParaRPr lang="he-I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BF753-267B-44A5-8C6E-65E4E0CD9170}" type="slidenum">
              <a:rPr lang="he-IL" smtClean="0"/>
              <a:pPr/>
              <a:t>25</a:t>
            </a:fld>
            <a:endParaRPr lang="he-I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BF753-267B-44A5-8C6E-65E4E0CD9170}" type="slidenum">
              <a:rPr lang="he-IL" smtClean="0"/>
              <a:pPr/>
              <a:t>26</a:t>
            </a:fld>
            <a:endParaRPr lang="he-I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BF753-267B-44A5-8C6E-65E4E0CD9170}" type="slidenum">
              <a:rPr lang="he-IL" smtClean="0"/>
              <a:pPr/>
              <a:t>27</a:t>
            </a:fld>
            <a:endParaRPr lang="he-I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Actually a library (.a) is just a collection of object (.o) files chained together to one file.</a:t>
            </a:r>
          </a:p>
          <a:p>
            <a:r>
              <a:rPr lang="en-US" dirty="0" smtClean="0"/>
              <a:t>Compiling and linking can be combined into one command (supply the c file as an input, and use –o to specify executable) some libraries are implicitly linked. (</a:t>
            </a:r>
            <a:r>
              <a:rPr lang="en-US" dirty="0" err="1" smtClean="0"/>
              <a:t>libc.a</a:t>
            </a:r>
            <a:r>
              <a:rPr lang="en-US" dirty="0" smtClean="0"/>
              <a:t>) others (e.g. math = </a:t>
            </a:r>
            <a:r>
              <a:rPr lang="en-US" dirty="0" err="1" smtClean="0"/>
              <a:t>libm.a</a:t>
            </a:r>
            <a:r>
              <a:rPr lang="en-US" dirty="0" smtClean="0"/>
              <a:t>)  – need to use -l&lt;lib name&gt; where in </a:t>
            </a:r>
            <a:r>
              <a:rPr lang="en-US" dirty="0" err="1" smtClean="0"/>
              <a:t>linux</a:t>
            </a:r>
            <a:r>
              <a:rPr lang="en-US" dirty="0" smtClean="0"/>
              <a:t> the lib prefix and .a suffix can be omitted.</a:t>
            </a:r>
            <a:endParaRPr lang="he-IL" dirty="0" smtClean="0"/>
          </a:p>
        </p:txBody>
      </p:sp>
      <p:sp>
        <p:nvSpPr>
          <p:cNvPr id="23555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E939A1-ABAF-43D0-821F-B18ADB493E05}" type="slidenum">
              <a:rPr lang="he-IL" altLang="en-US" smtClean="0"/>
              <a:pPr/>
              <a:t>29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BF753-267B-44A5-8C6E-65E4E0CD9170}" type="slidenum">
              <a:rPr lang="he-IL" smtClean="0"/>
              <a:pPr/>
              <a:t>30</a:t>
            </a:fld>
            <a:endParaRPr lang="he-I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BF753-267B-44A5-8C6E-65E4E0CD9170}" type="slidenum">
              <a:rPr lang="he-IL" smtClean="0"/>
              <a:pPr/>
              <a:t>31</a:t>
            </a:fld>
            <a:endParaRPr lang="he-I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BF753-267B-44A5-8C6E-65E4E0CD9170}" type="slidenum">
              <a:rPr lang="he-IL" smtClean="0"/>
              <a:pPr/>
              <a:t>32</a:t>
            </a:fld>
            <a:endParaRPr lang="he-I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BF753-267B-44A5-8C6E-65E4E0CD9170}" type="slidenum">
              <a:rPr lang="he-IL" smtClean="0"/>
              <a:pPr/>
              <a:t>33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BF753-267B-44A5-8C6E-65E4E0CD9170}" type="slidenum">
              <a:rPr lang="he-IL" smtClean="0"/>
              <a:pPr/>
              <a:t>2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BF753-267B-44A5-8C6E-65E4E0CD9170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3477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BF753-267B-44A5-8C6E-65E4E0CD9170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BF753-267B-44A5-8C6E-65E4E0CD9170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BF753-267B-44A5-8C6E-65E4E0CD9170}" type="slidenum">
              <a:rPr lang="he-IL" smtClean="0"/>
              <a:pPr/>
              <a:t>9</a:t>
            </a:fld>
            <a:endParaRPr lang="he-I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http://academic.evergreen.edu/projects/biophysics/technotes/program/2s_comp.htm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BF753-267B-44A5-8C6E-65E4E0CD9170}" type="slidenum">
              <a:rPr lang="he-IL" smtClean="0"/>
              <a:pPr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7332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BF753-267B-44A5-8C6E-65E4E0CD9170}" type="slidenum">
              <a:rPr lang="he-IL" smtClean="0"/>
              <a:pPr/>
              <a:t>18</a:t>
            </a:fld>
            <a:endParaRPr lang="he-I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http://www.cprogramming.com/tutorial/floating_point/understanding_floating_point_representation.html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BF753-267B-44A5-8C6E-65E4E0CD9170}" type="slidenum">
              <a:rPr lang="he-IL" smtClean="0"/>
              <a:pPr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2424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 userDrawn="1"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83B868A-C65C-452B-BEB5-2F2A0A789364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868A-C65C-452B-BEB5-2F2A0A789364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868A-C65C-452B-BEB5-2F2A0A789364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46646"/>
            <a:ext cx="7772400" cy="706090"/>
          </a:xfrm>
        </p:spPr>
        <p:txBody>
          <a:bodyPr>
            <a:noAutofit/>
          </a:bodyPr>
          <a:lstStyle>
            <a:lvl1pPr algn="ctr" rtl="0">
              <a:defRPr sz="4800" b="1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868A-C65C-452B-BEB5-2F2A0A789364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>
            <a:normAutofit/>
          </a:bodyPr>
          <a:lstStyle>
            <a:lvl1pPr>
              <a:defRPr sz="2800" spc="0" baseline="0"/>
            </a:lvl1pPr>
            <a:lvl2pPr>
              <a:defRPr sz="2800" spc="0" baseline="0"/>
            </a:lvl2pPr>
            <a:lvl3pPr>
              <a:defRPr sz="2400" spc="0" baseline="0"/>
            </a:lvl3pPr>
            <a:lvl4pPr>
              <a:defRPr sz="2400" spc="0" baseline="0"/>
            </a:lvl4pPr>
            <a:lvl5pPr>
              <a:defRPr sz="2400" spc="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83B868A-C65C-452B-BEB5-2F2A0A789364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868A-C65C-452B-BEB5-2F2A0A789364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868A-C65C-452B-BEB5-2F2A0A789364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868A-C65C-452B-BEB5-2F2A0A789364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7624" y="3933056"/>
            <a:ext cx="2232248" cy="369332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868A-C65C-452B-BEB5-2F2A0A789364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868A-C65C-452B-BEB5-2F2A0A789364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83B868A-C65C-452B-BEB5-2F2A0A789364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</a:t>
            </a:r>
            <a:r>
              <a:rPr kumimoji="0" lang="en-US" dirty="0" err="1" smtClean="0"/>
              <a:t>tet</a:t>
            </a:r>
            <a:r>
              <a:rPr kumimoji="0" lang="en-US" dirty="0" smtClean="0"/>
              <a:t>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83B868A-C65C-452B-BEB5-2F2A0A789364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huji.ac.il/~lab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Tsar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teve.hollasch.net/cgindex/coding/ieeefloat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miley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LABC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868A-C65C-452B-BEB5-2F2A0A789364}" type="slidenum">
              <a:rPr lang="he-IL" smtClean="0"/>
              <a:pPr/>
              <a:t>1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Integral data types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Size rules (C’s standard):</a:t>
            </a:r>
          </a:p>
          <a:p>
            <a:pPr marL="0" indent="0">
              <a:buNone/>
            </a:pP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Size of char = 1 byte</a:t>
            </a:r>
            <a:br>
              <a:rPr lang="en-US" dirty="0" smtClean="0"/>
            </a:br>
            <a:r>
              <a:rPr lang="en-US" dirty="0" smtClean="0"/>
              <a:t>(by definition, also if 1 byte != 8 bits).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Size of short  ≤   size of </a:t>
            </a:r>
            <a:r>
              <a:rPr lang="en-US" dirty="0" err="1" smtClean="0"/>
              <a:t>int</a:t>
            </a:r>
            <a:r>
              <a:rPr lang="en-US" dirty="0" smtClean="0"/>
              <a:t>  ≤  size of long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868A-C65C-452B-BEB5-2F2A0A789364}" type="slidenum">
              <a:rPr lang="he-IL" smtClean="0"/>
              <a:pPr/>
              <a:t>10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Undetermined type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98376" y="1268760"/>
            <a:ext cx="7988424" cy="457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Advantage:</a:t>
            </a:r>
          </a:p>
          <a:p>
            <a:pPr lvl="1"/>
            <a:r>
              <a:rPr lang="en-US" sz="2800" dirty="0" smtClean="0"/>
              <a:t>hardware support for arithmetic operations </a:t>
            </a:r>
          </a:p>
          <a:p>
            <a:r>
              <a:rPr lang="en-US" sz="2800" dirty="0" smtClean="0"/>
              <a:t>Disadvantage:</a:t>
            </a:r>
          </a:p>
          <a:p>
            <a:pPr lvl="1"/>
            <a:r>
              <a:rPr lang="en-US" sz="2800" dirty="0" smtClean="0"/>
              <a:t>problems with porting codes from one machine to another</a:t>
            </a:r>
          </a:p>
          <a:p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320080" y="4077072"/>
            <a:ext cx="7772400" cy="706090"/>
          </a:xfrm>
          <a:prstGeom prst="rect">
            <a:avLst/>
          </a:prstGeom>
        </p:spPr>
        <p:txBody>
          <a:bodyPr bIns="91440" anchor="b" anchorCtr="0">
            <a:normAutofit fontScale="975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sz="3600" dirty="0" smtClean="0"/>
              <a:t>Knowing type size is important</a:t>
            </a:r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8376" y="4833664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 spc="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 spc="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 spc="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spc="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 spc="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Watch overflow!</a:t>
            </a:r>
          </a:p>
          <a:p>
            <a:r>
              <a:rPr lang="en-US" dirty="0" smtClean="0"/>
              <a:t>For dynamic memory allocation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868A-C65C-452B-BEB5-2F2A0A789364}" type="slidenum">
              <a:rPr lang="he-IL" smtClean="0"/>
              <a:pPr/>
              <a:t>11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sizeof</a:t>
            </a:r>
            <a:r>
              <a:rPr lang="en-US" dirty="0" smtClean="0"/>
              <a:t>()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operator </a:t>
            </a:r>
            <a:r>
              <a:rPr lang="en-US" dirty="0" err="1" smtClean="0"/>
              <a:t>sizeof</a:t>
            </a:r>
            <a:r>
              <a:rPr lang="en-US" dirty="0" smtClean="0"/>
              <a:t> (type) returns the size of the type.</a:t>
            </a:r>
          </a:p>
          <a:p>
            <a:r>
              <a:rPr lang="en-US" dirty="0" smtClean="0"/>
              <a:t> It is evaluated at compile time!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Example:</a:t>
            </a:r>
          </a:p>
          <a:p>
            <a:pPr lvl="1"/>
            <a:endParaRPr lang="en-US" dirty="0" smtClean="0"/>
          </a:p>
          <a:p>
            <a:pPr>
              <a:lnSpc>
                <a:spcPct val="120000"/>
              </a:lnSpc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dirty="0" smtClean="0">
                <a:solidFill>
                  <a:srgbClr val="800000"/>
                </a:solidFill>
                <a:latin typeface="Consolas"/>
              </a:rPr>
              <a:t>"%</a:t>
            </a:r>
            <a:r>
              <a:rPr lang="en-US" sz="2400" dirty="0" err="1" smtClean="0">
                <a:solidFill>
                  <a:srgbClr val="800000"/>
                </a:solidFill>
                <a:latin typeface="Consolas"/>
              </a:rPr>
              <a:t>lu</a:t>
            </a:r>
            <a:r>
              <a:rPr lang="en-US" sz="2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en-US" sz="2400" dirty="0" err="1" smtClean="0">
                <a:solidFill>
                  <a:srgbClr val="008000"/>
                </a:solidFill>
                <a:latin typeface="Consolas"/>
              </a:rPr>
              <a:t>charSize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== 1 </a:t>
            </a:r>
            <a:br>
              <a:rPr lang="en-US" sz="2400" dirty="0" smtClean="0">
                <a:solidFill>
                  <a:srgbClr val="008000"/>
                </a:solidFill>
                <a:latin typeface="Consolas"/>
              </a:rPr>
            </a:br>
            <a:endParaRPr lang="en-US" sz="2400" dirty="0" smtClean="0">
              <a:latin typeface="Consolas"/>
            </a:endParaRPr>
          </a:p>
          <a:p>
            <a:pPr>
              <a:lnSpc>
                <a:spcPct val="120000"/>
              </a:lnSpc>
              <a:buNone/>
            </a:pPr>
            <a:r>
              <a:rPr lang="en-US" sz="2400" dirty="0" smtClean="0">
                <a:latin typeface="Consolas"/>
              </a:rPr>
              <a:t/>
            </a:r>
            <a:br>
              <a:rPr lang="en-US" sz="2400" dirty="0" smtClean="0">
                <a:latin typeface="Consolas"/>
              </a:rPr>
            </a:br>
            <a:endParaRPr lang="en-US" sz="2400" dirty="0" smtClean="0">
              <a:latin typeface="Consolas"/>
            </a:endParaRP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868A-C65C-452B-BEB5-2F2A0A789364}" type="slidenum">
              <a:rPr lang="he-IL" smtClean="0"/>
              <a:pPr/>
              <a:t>12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signed VS. unsigned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Each type could be signed (represent both negative and positive numbers) or unsigned (only positive numbers).</a:t>
            </a:r>
          </a:p>
          <a:p>
            <a:endParaRPr lang="en-US" sz="2400" dirty="0" smtClean="0"/>
          </a:p>
          <a:p>
            <a:r>
              <a:rPr lang="en-US" sz="2400" dirty="0" smtClean="0"/>
              <a:t>Examples: </a:t>
            </a:r>
          </a:p>
          <a:p>
            <a:pPr lvl="1">
              <a:lnSpc>
                <a:spcPct val="12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negNum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= -</a:t>
            </a:r>
            <a:r>
              <a:rPr lang="en-US" sz="2400" dirty="0" smtClean="0">
                <a:solidFill>
                  <a:srgbClr val="800080"/>
                </a:solidFill>
                <a:latin typeface="Consolas"/>
              </a:rPr>
              <a:t>3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 lvl="1">
              <a:lnSpc>
                <a:spcPct val="12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posNum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400" dirty="0" smtClean="0">
                <a:solidFill>
                  <a:srgbClr val="800080"/>
                </a:solidFill>
                <a:latin typeface="Consolas"/>
              </a:rPr>
              <a:t>3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 lvl="1">
              <a:lnSpc>
                <a:spcPct val="12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unsinged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posNum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400" dirty="0" smtClean="0">
                <a:solidFill>
                  <a:srgbClr val="800080"/>
                </a:solidFill>
                <a:latin typeface="Consolas"/>
              </a:rPr>
              <a:t>3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unsinged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posNum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= -</a:t>
            </a:r>
            <a:r>
              <a:rPr lang="en-US" sz="2400" dirty="0" smtClean="0">
                <a:solidFill>
                  <a:srgbClr val="800080"/>
                </a:solidFill>
                <a:latin typeface="Consolas"/>
              </a:rPr>
              <a:t>3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2400" dirty="0" smtClean="0">
              <a:latin typeface="Consolas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115616" y="4941168"/>
            <a:ext cx="7772400" cy="46754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800" kern="1200" spc="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800" kern="1200" spc="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400" kern="1200" spc="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400" kern="1200" spc="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400" kern="1200" spc="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smtClean="0">
                <a:solidFill>
                  <a:srgbClr val="009900"/>
                </a:solidFill>
                <a:latin typeface="Consolas"/>
              </a:rPr>
              <a:t>// this would result in implicit conversion</a:t>
            </a:r>
          </a:p>
          <a:p>
            <a:pPr lvl="1">
              <a:lnSpc>
                <a:spcPct val="120000"/>
              </a:lnSpc>
              <a:buFont typeface="Wingdings 2"/>
              <a:buNone/>
            </a:pPr>
            <a:endParaRPr lang="en-US" b="1" dirty="0" smtClean="0">
              <a:latin typeface="Consola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868A-C65C-452B-BEB5-2F2A0A789364}" type="slidenum">
              <a:rPr lang="he-IL" smtClean="0"/>
              <a:pPr/>
              <a:t>13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Integers internal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i="1" dirty="0" smtClean="0"/>
              <a:t>unsigned integers </a:t>
            </a:r>
            <a:r>
              <a:rPr lang="en-US" dirty="0" smtClean="0"/>
              <a:t>types are represented with the </a:t>
            </a:r>
            <a:r>
              <a:rPr lang="en-US" i="1" dirty="0" smtClean="0"/>
              <a:t>binary representation </a:t>
            </a:r>
            <a:r>
              <a:rPr lang="en-US" dirty="0" smtClean="0"/>
              <a:t>of the number they stand for.</a:t>
            </a:r>
          </a:p>
          <a:p>
            <a:r>
              <a:rPr lang="en-US" dirty="0" smtClean="0"/>
              <a:t>The representation range therefore is: [0,2</a:t>
            </a:r>
            <a:r>
              <a:rPr lang="en-US" baseline="30000" dirty="0" smtClean="0"/>
              <a:t>x</a:t>
            </a:r>
            <a:r>
              <a:rPr lang="en-US" dirty="0" smtClean="0"/>
              <a:t>-1] ,</a:t>
            </a:r>
          </a:p>
          <a:p>
            <a:pPr>
              <a:buNone/>
            </a:pPr>
            <a:r>
              <a:rPr lang="en-US" dirty="0" smtClean="0"/>
              <a:t>    Where x is the size in bits of the type.</a:t>
            </a:r>
          </a:p>
          <a:p>
            <a:pPr lvl="1"/>
            <a:r>
              <a:rPr lang="en-US" dirty="0" smtClean="0"/>
              <a:t>For example, </a:t>
            </a:r>
            <a:br>
              <a:rPr lang="en-US" dirty="0" smtClean="0"/>
            </a:br>
            <a:r>
              <a:rPr lang="en-US" dirty="0" smtClean="0"/>
              <a:t>if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sizeof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(unsigned short) == 2 </a:t>
            </a:r>
            <a:r>
              <a:rPr lang="en-US" sz="3200" dirty="0" smtClean="0"/>
              <a:t>unsigned short: [0,2</a:t>
            </a:r>
            <a:r>
              <a:rPr lang="en-US" sz="3200" baseline="30000" dirty="0" smtClean="0"/>
              <a:t>16</a:t>
            </a:r>
            <a:r>
              <a:rPr lang="en-US" sz="3200" dirty="0" smtClean="0"/>
              <a:t>-1]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60232" y="2420888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39952" y="4293096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868A-C65C-452B-BEB5-2F2A0A789364}" type="slidenum">
              <a:rPr lang="he-IL" smtClean="0"/>
              <a:pPr/>
              <a:t>14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Integers binary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exact representation of signed integers types is machine dependant.</a:t>
            </a:r>
          </a:p>
          <a:p>
            <a:r>
              <a:rPr lang="en-US" dirty="0" smtClean="0"/>
              <a:t>The most popular representation is, the two-complement representation (will be explained in DIGICOMP).</a:t>
            </a:r>
          </a:p>
          <a:p>
            <a:r>
              <a:rPr lang="en-US" dirty="0" smtClean="0"/>
              <a:t> The representation will cause different behavior in case of overflow and conversions.</a:t>
            </a:r>
          </a:p>
          <a:p>
            <a:r>
              <a:rPr lang="en-US" dirty="0" smtClean="0"/>
              <a:t>The representation range is: [-2</a:t>
            </a:r>
            <a:r>
              <a:rPr lang="en-US" baseline="30000" dirty="0" smtClean="0"/>
              <a:t>x-1</a:t>
            </a:r>
            <a:r>
              <a:rPr lang="en-US" dirty="0" smtClean="0"/>
              <a:t>,2</a:t>
            </a:r>
            <a:r>
              <a:rPr lang="en-US" baseline="30000" dirty="0" smtClean="0"/>
              <a:t>x-1</a:t>
            </a:r>
            <a:r>
              <a:rPr lang="en-US" dirty="0" smtClean="0"/>
              <a:t>-1] ,</a:t>
            </a:r>
          </a:p>
          <a:p>
            <a:pPr>
              <a:buNone/>
            </a:pPr>
            <a:r>
              <a:rPr lang="en-US" dirty="0" smtClean="0"/>
              <a:t>    Where x is the size in bits of the type.</a:t>
            </a:r>
          </a:p>
          <a:p>
            <a:pPr lvl="1"/>
            <a:r>
              <a:rPr lang="en-US" dirty="0" smtClean="0"/>
              <a:t>For example, if </a:t>
            </a:r>
            <a:r>
              <a:rPr lang="en-US" dirty="0" err="1" smtClean="0"/>
              <a:t>sizeof</a:t>
            </a:r>
            <a:r>
              <a:rPr lang="en-US" dirty="0" smtClean="0"/>
              <a:t>(short) == 2</a:t>
            </a:r>
          </a:p>
          <a:p>
            <a:pPr lvl="2"/>
            <a:r>
              <a:rPr lang="en-US" smtClean="0"/>
              <a:t>signed </a:t>
            </a:r>
            <a:r>
              <a:rPr lang="en-US" dirty="0" smtClean="0"/>
              <a:t>short: [-2</a:t>
            </a:r>
            <a:r>
              <a:rPr lang="en-US" baseline="30000" dirty="0" smtClean="0"/>
              <a:t>15</a:t>
            </a:r>
            <a:r>
              <a:rPr lang="en-US" dirty="0" smtClean="0"/>
              <a:t>,2</a:t>
            </a:r>
            <a:r>
              <a:rPr lang="en-US" baseline="30000" dirty="0" smtClean="0"/>
              <a:t>15</a:t>
            </a:r>
            <a:r>
              <a:rPr lang="en-US" dirty="0" smtClean="0"/>
              <a:t>-1]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868A-C65C-452B-BEB5-2F2A0A789364}" type="slidenum">
              <a:rPr lang="he-IL" smtClean="0"/>
              <a:pPr/>
              <a:t>15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850702"/>
            <a:ext cx="8842176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Integers binary representation</a:t>
            </a:r>
            <a:br>
              <a:rPr lang="en-US" dirty="0" smtClean="0"/>
            </a:br>
            <a:r>
              <a:rPr lang="en-US" dirty="0" smtClean="0"/>
              <a:t>(the </a:t>
            </a:r>
            <a:r>
              <a:rPr lang="en-US" dirty="0"/>
              <a:t>two-complement </a:t>
            </a:r>
            <a:r>
              <a:rPr lang="en-US" dirty="0" smtClean="0"/>
              <a:t>representation)</a:t>
            </a:r>
            <a:endParaRPr lang="en-US" dirty="0"/>
          </a:p>
        </p:txBody>
      </p:sp>
      <p:pic>
        <p:nvPicPr>
          <p:cNvPr id="1028" name="Picture 4" descr="http://www.csi.ucd.ie/staff/jcarthy/home/Image4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1711502"/>
            <a:ext cx="5544616" cy="4885849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868A-C65C-452B-BEB5-2F2A0A789364}" type="slidenum">
              <a:rPr lang="he-IL" smtClean="0"/>
              <a:pPr/>
              <a:t>16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Integers binary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lnSpc>
                <a:spcPct val="140000"/>
              </a:lnSpc>
              <a:buNone/>
            </a:pPr>
            <a:r>
              <a:rPr lang="en-US" sz="3000" dirty="0" smtClean="0">
                <a:solidFill>
                  <a:srgbClr val="0000FF"/>
                </a:solidFill>
                <a:latin typeface="Consolas"/>
              </a:rPr>
              <a:t>short</a:t>
            </a:r>
            <a:r>
              <a:rPr lang="en-US" sz="3000" dirty="0" smtClean="0">
                <a:solidFill>
                  <a:srgbClr val="000000"/>
                </a:solidFill>
                <a:latin typeface="Consolas"/>
              </a:rPr>
              <a:t> num = -</a:t>
            </a:r>
            <a:r>
              <a:rPr lang="en-US" sz="3000" dirty="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en-US" sz="30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lnSpc>
                <a:spcPct val="140000"/>
              </a:lnSpc>
              <a:buNone/>
            </a:pPr>
            <a:r>
              <a:rPr lang="en-US" sz="3000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3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3000" dirty="0" smtClean="0">
                <a:solidFill>
                  <a:srgbClr val="800000"/>
                </a:solidFill>
                <a:latin typeface="Consolas"/>
              </a:rPr>
              <a:t>"%</a:t>
            </a:r>
            <a:r>
              <a:rPr lang="en-US" sz="3000" dirty="0" err="1" smtClean="0">
                <a:solidFill>
                  <a:srgbClr val="800000"/>
                </a:solidFill>
                <a:latin typeface="Consolas"/>
              </a:rPr>
              <a:t>u"</a:t>
            </a:r>
            <a:r>
              <a:rPr lang="en-US" sz="3000" dirty="0" err="1" smtClean="0">
                <a:solidFill>
                  <a:srgbClr val="000000"/>
                </a:solidFill>
                <a:latin typeface="Consolas"/>
              </a:rPr>
              <a:t>,num</a:t>
            </a:r>
            <a:r>
              <a:rPr lang="en-US" sz="3000" dirty="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/>
              </a:rPr>
            </a:br>
            <a:endParaRPr lang="en-US" dirty="0" smtClean="0">
              <a:latin typeface="Consolas"/>
            </a:endParaRPr>
          </a:p>
          <a:p>
            <a:pPr>
              <a:lnSpc>
                <a:spcPct val="120000"/>
              </a:lnSpc>
              <a:buNone/>
            </a:pPr>
            <a:endParaRPr lang="en-US" dirty="0" smtClean="0">
              <a:latin typeface="Consolas"/>
            </a:endParaRPr>
          </a:p>
          <a:p>
            <a:r>
              <a:rPr lang="en-US" dirty="0" smtClean="0"/>
              <a:t>The output on the </a:t>
            </a:r>
            <a:r>
              <a:rPr lang="en-US" dirty="0" err="1" smtClean="0"/>
              <a:t>cs</a:t>
            </a:r>
            <a:r>
              <a:rPr lang="en-US" dirty="0" smtClean="0"/>
              <a:t> school machines is: 65535</a:t>
            </a:r>
          </a:p>
          <a:p>
            <a:r>
              <a:rPr lang="en-US" dirty="0" smtClean="0"/>
              <a:t>What happened?</a:t>
            </a:r>
          </a:p>
          <a:p>
            <a:r>
              <a:rPr lang="en-US" dirty="0" smtClean="0"/>
              <a:t>-1 -&gt; 11111111 11111111(signed short representation).</a:t>
            </a:r>
          </a:p>
          <a:p>
            <a:r>
              <a:rPr lang="en-US" dirty="0" smtClean="0"/>
              <a:t>1111111...1-&gt;65535 when interpreted as </a:t>
            </a:r>
            <a:r>
              <a:rPr lang="en-US" b="1" dirty="0" smtClean="0"/>
              <a:t>unsigned </a:t>
            </a:r>
            <a:r>
              <a:rPr lang="en-US" dirty="0" smtClean="0"/>
              <a:t>short.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868A-C65C-452B-BEB5-2F2A0A789364}" type="slidenum">
              <a:rPr lang="he-IL" smtClean="0"/>
              <a:pPr/>
              <a:t>17</a:t>
            </a:fld>
            <a:endParaRPr lang="he-IL"/>
          </a:p>
        </p:txBody>
      </p:sp>
      <p:sp>
        <p:nvSpPr>
          <p:cNvPr id="5" name="Rectangle 4"/>
          <p:cNvSpPr/>
          <p:nvPr/>
        </p:nvSpPr>
        <p:spPr>
          <a:xfrm>
            <a:off x="899592" y="4797152"/>
            <a:ext cx="770485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Integral types - characters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chars can represent small integers or a character code.</a:t>
            </a:r>
          </a:p>
          <a:p>
            <a:pPr>
              <a:buNone/>
            </a:pPr>
            <a:r>
              <a:rPr lang="en-US" sz="2800" dirty="0" smtClean="0"/>
              <a:t> </a:t>
            </a:r>
            <a:endParaRPr lang="he-IL" sz="2800" dirty="0" smtClean="0"/>
          </a:p>
          <a:p>
            <a:r>
              <a:rPr lang="en-US" dirty="0" smtClean="0"/>
              <a:t>Examples: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 lvl="1">
              <a:lnSpc>
                <a:spcPct val="120000"/>
              </a:lnSpc>
            </a:pP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c = ‘A’;</a:t>
            </a:r>
          </a:p>
          <a:p>
            <a:pPr lvl="1">
              <a:lnSpc>
                <a:spcPct val="120000"/>
              </a:lnSpc>
            </a:pP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c = </a:t>
            </a:r>
            <a:r>
              <a:rPr lang="en-US" sz="2800" dirty="0" smtClean="0">
                <a:solidFill>
                  <a:srgbClr val="800080"/>
                </a:solidFill>
                <a:latin typeface="Consolas"/>
              </a:rPr>
              <a:t>65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/>
              </a:rPr>
            </a:br>
            <a:endParaRPr lang="en-US" dirty="0" smtClean="0">
              <a:latin typeface="Consolas"/>
            </a:endParaRPr>
          </a:p>
          <a:p>
            <a:pPr>
              <a:lnSpc>
                <a:spcPct val="120000"/>
              </a:lnSpc>
              <a:buNone/>
            </a:pPr>
            <a:r>
              <a:rPr lang="en-US" sz="2400" dirty="0" smtClean="0">
                <a:latin typeface="Consolas"/>
              </a:rPr>
              <a:t/>
            </a:r>
            <a:br>
              <a:rPr lang="en-US" sz="2400" dirty="0" smtClean="0">
                <a:latin typeface="Consolas"/>
              </a:rPr>
            </a:br>
            <a:endParaRPr lang="he-IL" sz="2400" dirty="0">
              <a:latin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868A-C65C-452B-BEB5-2F2A0A789364}" type="slidenum">
              <a:rPr lang="he-IL" smtClean="0"/>
              <a:pPr/>
              <a:t>18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ascii</a:t>
            </a:r>
            <a:r>
              <a:rPr lang="en-US" dirty="0" smtClean="0"/>
              <a:t> table</a:t>
            </a:r>
            <a:endParaRPr lang="he-IL" dirty="0"/>
          </a:p>
        </p:txBody>
      </p:sp>
      <p:pic>
        <p:nvPicPr>
          <p:cNvPr id="1026" name="Picture 2" descr="http://www.asciitable.com/index/asciifu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7759907" cy="529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868A-C65C-452B-BEB5-2F2A0A789364}" type="slidenum">
              <a:rPr lang="he-IL" smtClean="0"/>
              <a:pPr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30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LABC - administration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Teacher:</a:t>
            </a:r>
          </a:p>
          <a:p>
            <a:pPr lvl="1"/>
            <a:r>
              <a:rPr lang="en-US" dirty="0" err="1" smtClean="0"/>
              <a:t>Eran</a:t>
            </a:r>
            <a:r>
              <a:rPr lang="en-US" dirty="0" smtClean="0"/>
              <a:t> </a:t>
            </a:r>
            <a:r>
              <a:rPr lang="en-US" dirty="0" err="1" smtClean="0"/>
              <a:t>Marom</a:t>
            </a:r>
            <a:endParaRPr lang="en-US" dirty="0" smtClean="0"/>
          </a:p>
          <a:p>
            <a:r>
              <a:rPr lang="en-US" dirty="0" smtClean="0"/>
              <a:t>TA:</a:t>
            </a:r>
          </a:p>
          <a:p>
            <a:pPr lvl="1"/>
            <a:r>
              <a:rPr lang="en-US" dirty="0" smtClean="0"/>
              <a:t>Eva </a:t>
            </a:r>
            <a:r>
              <a:rPr lang="en-US" dirty="0" err="1" smtClean="0"/>
              <a:t>Kimel</a:t>
            </a:r>
            <a:endParaRPr lang="en-US" dirty="0" smtClean="0"/>
          </a:p>
          <a:p>
            <a:r>
              <a:rPr lang="en-US" dirty="0" smtClean="0"/>
              <a:t>Tsar: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Ohad</a:t>
            </a:r>
            <a:r>
              <a:rPr lang="en-US" dirty="0" smtClean="0"/>
              <a:t> Cohen</a:t>
            </a:r>
          </a:p>
          <a:p>
            <a:endParaRPr lang="en-US" dirty="0" smtClean="0"/>
          </a:p>
          <a:p>
            <a:r>
              <a:rPr lang="en-US" dirty="0" smtClean="0"/>
              <a:t>Lab support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Contact us ONLY via </a:t>
            </a:r>
            <a:r>
              <a:rPr lang="en-US" dirty="0" err="1" smtClean="0"/>
              <a:t>labc@cs</a:t>
            </a:r>
            <a:endParaRPr lang="en-US" dirty="0" smtClean="0"/>
          </a:p>
          <a:p>
            <a:r>
              <a:rPr lang="en-US" dirty="0" smtClean="0"/>
              <a:t>Website: </a:t>
            </a:r>
            <a:r>
              <a:rPr lang="en-US" dirty="0" smtClean="0">
                <a:hlinkClick r:id="rId3"/>
              </a:rPr>
              <a:t>www.cs.huji.ac.il/~labc</a:t>
            </a:r>
            <a:endParaRPr lang="en-US" dirty="0" smtClean="0"/>
          </a:p>
          <a:p>
            <a:pPr>
              <a:buNone/>
            </a:pPr>
            <a:endParaRPr lang="he-IL" dirty="0"/>
          </a:p>
        </p:txBody>
      </p:sp>
      <p:sp>
        <p:nvSpPr>
          <p:cNvPr id="4" name="Rectangle 3">
            <a:hlinkClick r:id="rId4"/>
          </p:cNvPr>
          <p:cNvSpPr/>
          <p:nvPr/>
        </p:nvSpPr>
        <p:spPr>
          <a:xfrm>
            <a:off x="1259632" y="2564904"/>
            <a:ext cx="576064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868A-C65C-452B-BEB5-2F2A0A789364}" type="slidenum">
              <a:rPr lang="he-IL" smtClean="0"/>
              <a:pPr/>
              <a:t>2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96" y="850702"/>
            <a:ext cx="8686800" cy="70609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Arithmetics</a:t>
            </a:r>
            <a:r>
              <a:rPr lang="en-US" dirty="0" smtClean="0"/>
              <a:t> with character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447800"/>
            <a:ext cx="8640960" cy="45720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100" dirty="0" smtClean="0"/>
          </a:p>
          <a:p>
            <a:pPr>
              <a:lnSpc>
                <a:spcPct val="120000"/>
              </a:lnSpc>
              <a:buNone/>
            </a:pPr>
            <a:r>
              <a:rPr lang="en-US" sz="21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100" dirty="0" err="1" smtClean="0">
                <a:solidFill>
                  <a:srgbClr val="000000"/>
                </a:solidFill>
                <a:latin typeface="Consolas"/>
              </a:rPr>
              <a:t>ch</a:t>
            </a:r>
            <a:r>
              <a:rPr lang="en-US" sz="21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100" dirty="0" smtClean="0">
                <a:solidFill>
                  <a:srgbClr val="800000"/>
                </a:solidFill>
                <a:latin typeface="Consolas"/>
              </a:rPr>
              <a:t>'A'</a:t>
            </a:r>
            <a:r>
              <a:rPr lang="en-US" sz="2100" dirty="0" smtClean="0">
                <a:solidFill>
                  <a:srgbClr val="000000"/>
                </a:solidFill>
                <a:latin typeface="Consolas"/>
              </a:rPr>
              <a:t>; </a:t>
            </a:r>
            <a:endParaRPr lang="en-US" sz="2100" dirty="0" smtClean="0">
              <a:solidFill>
                <a:srgbClr val="008000"/>
              </a:solidFill>
              <a:latin typeface="Consolas"/>
            </a:endParaRPr>
          </a:p>
          <a:p>
            <a:pPr>
              <a:lnSpc>
                <a:spcPct val="160000"/>
              </a:lnSpc>
              <a:buNone/>
            </a:pPr>
            <a:r>
              <a:rPr lang="en-US" sz="2100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21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100" dirty="0" smtClean="0">
                <a:solidFill>
                  <a:srgbClr val="800000"/>
                </a:solidFill>
                <a:latin typeface="Consolas"/>
              </a:rPr>
              <a:t>"The character %c has the ASCII code %d.\n"</a:t>
            </a:r>
            <a:r>
              <a:rPr lang="en-US" sz="2100" dirty="0" smtClean="0">
                <a:solidFill>
                  <a:srgbClr val="000000"/>
                </a:solidFill>
                <a:latin typeface="Consolas"/>
              </a:rPr>
              <a:t>,</a:t>
            </a:r>
            <a:br>
              <a:rPr lang="en-US" sz="21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100" dirty="0" err="1" smtClean="0">
                <a:solidFill>
                  <a:srgbClr val="000000"/>
                </a:solidFill>
                <a:latin typeface="Consolas"/>
              </a:rPr>
              <a:t>ch</a:t>
            </a:r>
            <a:r>
              <a:rPr lang="en-US" sz="21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100" dirty="0" err="1" smtClean="0">
                <a:solidFill>
                  <a:srgbClr val="000000"/>
                </a:solidFill>
                <a:latin typeface="Consolas"/>
              </a:rPr>
              <a:t>ch</a:t>
            </a:r>
            <a:r>
              <a:rPr lang="en-US" sz="21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lnSpc>
                <a:spcPct val="160000"/>
              </a:lnSpc>
              <a:buNone/>
            </a:pPr>
            <a:r>
              <a:rPr lang="en-US" sz="21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2100" dirty="0" smtClean="0">
                <a:solidFill>
                  <a:srgbClr val="000000"/>
                </a:solidFill>
                <a:latin typeface="Consolas"/>
              </a:rPr>
              <a:t> ( ; </a:t>
            </a:r>
            <a:r>
              <a:rPr lang="en-US" sz="2100" dirty="0" err="1" smtClean="0">
                <a:solidFill>
                  <a:srgbClr val="000000"/>
                </a:solidFill>
                <a:latin typeface="Consolas"/>
              </a:rPr>
              <a:t>ch</a:t>
            </a:r>
            <a:r>
              <a:rPr lang="en-US" sz="2100" dirty="0" smtClean="0">
                <a:solidFill>
                  <a:srgbClr val="000000"/>
                </a:solidFill>
                <a:latin typeface="Consolas"/>
              </a:rPr>
              <a:t> &lt;= </a:t>
            </a:r>
            <a:r>
              <a:rPr lang="en-US" sz="2100" dirty="0" smtClean="0">
                <a:solidFill>
                  <a:srgbClr val="800000"/>
                </a:solidFill>
                <a:latin typeface="Consolas"/>
              </a:rPr>
              <a:t>'Z'</a:t>
            </a:r>
            <a:r>
              <a:rPr lang="en-US" sz="21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2100" dirty="0" err="1" smtClean="0">
                <a:solidFill>
                  <a:srgbClr val="000000"/>
                </a:solidFill>
                <a:latin typeface="Consolas"/>
              </a:rPr>
              <a:t>ch</a:t>
            </a:r>
            <a:r>
              <a:rPr lang="en-US" sz="2100" dirty="0" smtClean="0">
                <a:solidFill>
                  <a:srgbClr val="000000"/>
                </a:solidFill>
                <a:latin typeface="Consolas"/>
              </a:rPr>
              <a:t>++ ) </a:t>
            </a:r>
          </a:p>
          <a:p>
            <a:pPr>
              <a:lnSpc>
                <a:spcPct val="160000"/>
              </a:lnSpc>
              <a:buNone/>
            </a:pPr>
            <a:r>
              <a:rPr lang="en-US" sz="2100" dirty="0" smtClean="0">
                <a:solidFill>
                  <a:srgbClr val="000000"/>
                </a:solidFill>
                <a:latin typeface="Consolas"/>
              </a:rPr>
              <a:t>{ </a:t>
            </a:r>
            <a:br>
              <a:rPr lang="en-US" sz="21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100" dirty="0" smtClean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2100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21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100" dirty="0" smtClean="0">
                <a:solidFill>
                  <a:srgbClr val="800000"/>
                </a:solidFill>
                <a:latin typeface="Consolas"/>
              </a:rPr>
              <a:t>"%c"</a:t>
            </a:r>
            <a:r>
              <a:rPr lang="en-US" sz="21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100" dirty="0" err="1" smtClean="0">
                <a:solidFill>
                  <a:srgbClr val="000000"/>
                </a:solidFill>
                <a:latin typeface="Consolas"/>
              </a:rPr>
              <a:t>ch</a:t>
            </a:r>
            <a:r>
              <a:rPr lang="en-US" sz="21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lnSpc>
                <a:spcPct val="160000"/>
              </a:lnSpc>
              <a:buNone/>
            </a:pPr>
            <a:r>
              <a:rPr lang="en-US" sz="2100" dirty="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en-US" sz="2100" dirty="0" smtClean="0">
                <a:solidFill>
                  <a:srgbClr val="000000"/>
                </a:solidFill>
                <a:latin typeface="Consolas"/>
              </a:rPr>
            </a:br>
            <a:endParaRPr lang="en-US" sz="2100" dirty="0">
              <a:latin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868A-C65C-452B-BEB5-2F2A0A789364}" type="slidenum">
              <a:rPr lang="he-IL" smtClean="0"/>
              <a:pPr/>
              <a:t>20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Characters input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05536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800000"/>
                </a:solidFill>
                <a:latin typeface="Consolas"/>
              </a:rPr>
              <a:t>&lt;</a:t>
            </a:r>
            <a:r>
              <a:rPr lang="en-US" sz="2000" dirty="0" err="1" smtClean="0">
                <a:solidFill>
                  <a:srgbClr val="800000"/>
                </a:solidFill>
                <a:latin typeface="Consolas"/>
              </a:rPr>
              <a:t>stdio.h</a:t>
            </a:r>
            <a:r>
              <a:rPr lang="en-US" sz="2000" dirty="0" smtClean="0">
                <a:solidFill>
                  <a:srgbClr val="800000"/>
                </a:solidFill>
                <a:latin typeface="Consolas"/>
              </a:rPr>
              <a:t>&gt;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main ()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{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c;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   puts (</a:t>
            </a:r>
            <a:r>
              <a:rPr lang="en-US" sz="2000" dirty="0" smtClean="0">
                <a:solidFill>
                  <a:srgbClr val="800000"/>
                </a:solidFill>
                <a:latin typeface="Consolas"/>
              </a:rPr>
              <a:t>"Enter character:"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   c=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getchar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();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   puts (</a:t>
            </a:r>
            <a:r>
              <a:rPr lang="en-US" sz="2000" dirty="0" smtClean="0">
                <a:solidFill>
                  <a:srgbClr val="800000"/>
                </a:solidFill>
                <a:latin typeface="Consolas"/>
              </a:rPr>
              <a:t>"You entered:"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putchar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(c);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endParaRPr lang="en-US" sz="2000" dirty="0" smtClean="0">
              <a:latin typeface="Consolas"/>
            </a:endParaRPr>
          </a:p>
          <a:p>
            <a:pPr>
              <a:lnSpc>
                <a:spcPct val="140000"/>
              </a:lnSpc>
              <a:buNone/>
            </a:pPr>
            <a:r>
              <a:rPr lang="en-US" sz="1600" dirty="0" smtClean="0">
                <a:latin typeface="Consolas"/>
              </a:rPr>
              <a:t/>
            </a:r>
            <a:br>
              <a:rPr lang="en-US" sz="1600" dirty="0" smtClean="0">
                <a:latin typeface="Consolas"/>
              </a:rPr>
            </a:br>
            <a:endParaRPr lang="en-US" sz="1600" dirty="0">
              <a:latin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868A-C65C-452B-BEB5-2F2A0A789364}" type="slidenum">
              <a:rPr lang="he-IL" smtClean="0"/>
              <a:pPr/>
              <a:t>21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Floating Point troubles</a:t>
            </a:r>
            <a:endParaRPr lang="en-US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395536" y="1447800"/>
            <a:ext cx="8291264" cy="52215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da-DK" dirty="0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da-DK" dirty="0" smtClean="0">
                <a:solidFill>
                  <a:srgbClr val="000000"/>
                </a:solidFill>
                <a:latin typeface="Consolas"/>
              </a:rPr>
              <a:t> f; </a:t>
            </a:r>
          </a:p>
          <a:p>
            <a:pPr>
              <a:lnSpc>
                <a:spcPct val="120000"/>
              </a:lnSpc>
              <a:buNone/>
            </a:pPr>
            <a:r>
              <a:rPr lang="da-DK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a-DK" dirty="0" smtClean="0">
                <a:solidFill>
                  <a:srgbClr val="000000"/>
                </a:solidFill>
                <a:latin typeface="Consolas"/>
              </a:rPr>
              <a:t> (f=</a:t>
            </a:r>
            <a:r>
              <a:rPr lang="da-DK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a-DK" dirty="0" smtClean="0">
                <a:solidFill>
                  <a:srgbClr val="000000"/>
                </a:solidFill>
                <a:latin typeface="Consolas"/>
              </a:rPr>
              <a:t>;f&lt;</a:t>
            </a:r>
            <a:r>
              <a:rPr lang="da-DK" dirty="0" smtClean="0">
                <a:solidFill>
                  <a:srgbClr val="800080"/>
                </a:solidFill>
                <a:latin typeface="Consolas"/>
              </a:rPr>
              <a:t>20000000</a:t>
            </a:r>
            <a:r>
              <a:rPr lang="da-DK" dirty="0" smtClean="0">
                <a:solidFill>
                  <a:srgbClr val="000000"/>
                </a:solidFill>
                <a:latin typeface="Consolas"/>
              </a:rPr>
              <a:t>;f+=</a:t>
            </a:r>
            <a:r>
              <a:rPr lang="da-DK" dirty="0" smtClean="0">
                <a:solidFill>
                  <a:srgbClr val="800080"/>
                </a:solidFill>
                <a:latin typeface="Consolas"/>
              </a:rPr>
              <a:t>0.001</a:t>
            </a:r>
            <a:r>
              <a:rPr lang="da-DK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a-DK" dirty="0" smtClean="0">
                <a:solidFill>
                  <a:srgbClr val="000000"/>
                </a:solidFill>
                <a:latin typeface="Consolas"/>
              </a:rPr>
            </a:br>
            <a:endParaRPr lang="da-DK" dirty="0" smtClean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20000"/>
              </a:lnSpc>
            </a:pPr>
            <a:r>
              <a:rPr lang="da-DK" dirty="0" smtClean="0">
                <a:solidFill>
                  <a:srgbClr val="000000"/>
                </a:solidFill>
              </a:rPr>
              <a:t>This code will not stop. Why? </a:t>
            </a:r>
          </a:p>
          <a:p>
            <a:pPr>
              <a:lnSpc>
                <a:spcPct val="120000"/>
              </a:lnSpc>
            </a:pPr>
            <a:r>
              <a:rPr lang="da-DK" dirty="0" smtClean="0">
                <a:solidFill>
                  <a:srgbClr val="000000"/>
                </a:solidFill>
              </a:rPr>
              <a:t>You will learn about it in digicomp, but:</a:t>
            </a:r>
          </a:p>
          <a:p>
            <a:pPr marL="455295" lvl="1" indent="-180975">
              <a:lnSpc>
                <a:spcPct val="120000"/>
              </a:lnSpc>
              <a:buFont typeface="Arial" pitchFamily="34" charset="0"/>
              <a:buChar char="•"/>
            </a:pPr>
            <a:r>
              <a:rPr lang="da-DK" dirty="0" smtClean="0">
                <a:solidFill>
                  <a:srgbClr val="000000"/>
                </a:solidFill>
              </a:rPr>
              <a:t>Floating point numbers have adaptive "resolution" -  when dealing with large numbers small numbers are insagnificant, and discarded:  1*2</a:t>
            </a:r>
            <a:r>
              <a:rPr lang="da-DK" baseline="30000" dirty="0" smtClean="0">
                <a:solidFill>
                  <a:srgbClr val="000000"/>
                </a:solidFill>
              </a:rPr>
              <a:t>50</a:t>
            </a:r>
            <a:r>
              <a:rPr lang="da-DK" dirty="0" smtClean="0">
                <a:solidFill>
                  <a:srgbClr val="000000"/>
                </a:solidFill>
              </a:rPr>
              <a:t>+1*2</a:t>
            </a:r>
            <a:r>
              <a:rPr lang="da-DK" baseline="30000" dirty="0" smtClean="0">
                <a:solidFill>
                  <a:srgbClr val="000000"/>
                </a:solidFill>
              </a:rPr>
              <a:t>-50</a:t>
            </a:r>
            <a:r>
              <a:rPr lang="da-DK" dirty="0" smtClean="0">
                <a:solidFill>
                  <a:srgbClr val="000000"/>
                </a:solidFill>
              </a:rPr>
              <a:t> == 1*2</a:t>
            </a:r>
            <a:r>
              <a:rPr lang="da-DK" baseline="30000" dirty="0" smtClean="0">
                <a:solidFill>
                  <a:srgbClr val="000000"/>
                </a:solidFill>
              </a:rPr>
              <a:t>50</a:t>
            </a:r>
            <a:r>
              <a:rPr lang="da-DK" dirty="0" smtClean="0">
                <a:solidFill>
                  <a:srgbClr val="000000"/>
                </a:solidFill>
              </a:rPr>
              <a:t>.</a:t>
            </a:r>
          </a:p>
          <a:p>
            <a:pPr marL="455295" lvl="1" indent="-180975">
              <a:lnSpc>
                <a:spcPct val="120000"/>
              </a:lnSpc>
              <a:buFont typeface="Arial" pitchFamily="34" charset="0"/>
              <a:buChar char="•"/>
            </a:pPr>
            <a:r>
              <a:rPr lang="da-DK" dirty="0" smtClean="0">
                <a:solidFill>
                  <a:srgbClr val="000000"/>
                </a:solidFill>
              </a:rPr>
              <a:t>The resoultion of a float is about 7 digits, and of double is about 15.</a:t>
            </a:r>
          </a:p>
          <a:p>
            <a:pPr marL="729615" lvl="2" indent="-180975" algn="ctr">
              <a:lnSpc>
                <a:spcPct val="120000"/>
              </a:lnSpc>
            </a:pPr>
            <a:r>
              <a:rPr lang="da-DK" b="1" dirty="0" smtClean="0">
                <a:solidFill>
                  <a:srgbClr val="000000"/>
                </a:solidFill>
              </a:rPr>
              <a:t>=&gt; Don't do any calculations / comparisons that involve floating point numbers of different magnitude</a:t>
            </a:r>
            <a:r>
              <a:rPr lang="da-DK" dirty="0" smtClean="0">
                <a:latin typeface="Consolas"/>
              </a:rPr>
              <a:t/>
            </a:r>
            <a:br>
              <a:rPr lang="da-DK" dirty="0" smtClean="0">
                <a:latin typeface="Consolas"/>
              </a:rPr>
            </a:br>
            <a:endParaRPr lang="en-US" dirty="0">
              <a:latin typeface="Consola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868144" y="2204864"/>
            <a:ext cx="295232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b="1" dirty="0" smtClean="0"/>
              <a:t>A bit more in your HW</a:t>
            </a:r>
            <a:endParaRPr lang="he-IL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868A-C65C-452B-BEB5-2F2A0A789364}" type="slidenum">
              <a:rPr lang="he-IL" smtClean="0"/>
              <a:pPr/>
              <a:t>22</a:t>
            </a:fld>
            <a:endParaRPr lang="he-IL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Floating </a:t>
            </a:r>
            <a:r>
              <a:rPr lang="en-US" smtClean="0"/>
              <a:t>point representation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447800"/>
            <a:ext cx="77724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Unspecified by C standard.</a:t>
            </a:r>
          </a:p>
          <a:p>
            <a:r>
              <a:rPr lang="en-US" dirty="0" smtClean="0"/>
              <a:t>On most systems – IEEE-754.</a:t>
            </a:r>
          </a:p>
          <a:p>
            <a:endParaRPr lang="en-US" dirty="0" smtClean="0"/>
          </a:p>
          <a:p>
            <a:r>
              <a:rPr lang="en-US" dirty="0" smtClean="0"/>
              <a:t>float: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double:</a:t>
            </a:r>
          </a:p>
          <a:p>
            <a:endParaRPr lang="en-US" dirty="0" smtClean="0"/>
          </a:p>
          <a:p>
            <a:r>
              <a:rPr lang="en-US" dirty="0" smtClean="0"/>
              <a:t>See nice explanation  here: </a:t>
            </a:r>
            <a:r>
              <a:rPr lang="en-US" dirty="0" smtClean="0">
                <a:hlinkClick r:id="rId3"/>
              </a:rPr>
              <a:t>http://steve.hollasch.net/cgindex/coding/ieeefloat.html</a:t>
            </a:r>
            <a:endParaRPr lang="en-US" dirty="0"/>
          </a:p>
        </p:txBody>
      </p:sp>
      <p:pic>
        <p:nvPicPr>
          <p:cNvPr id="24578" name="Picture 2" descr="http://upload.wikimedia.org/wikipedia/commons/thumb/e/e8/IEEE_754_Single_Floating_Point_Format.svg/618px-IEEE_754_Single_Floating_Point_Format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53494" y="2420888"/>
            <a:ext cx="5886450" cy="1190625"/>
          </a:xfrm>
          <a:prstGeom prst="rect">
            <a:avLst/>
          </a:prstGeom>
          <a:noFill/>
        </p:spPr>
      </p:pic>
      <p:pic>
        <p:nvPicPr>
          <p:cNvPr id="24580" name="Picture 4" descr="http://upload.wikimedia.org/wikipedia/commons/thumb/a/a9/IEEE_754_Double_Floating_Point_Format.svg/618px-IEEE_754_Double_Floating_Point_Format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9792" y="3645024"/>
            <a:ext cx="5886450" cy="1190625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868A-C65C-452B-BEB5-2F2A0A789364}" type="slidenum">
              <a:rPr lang="he-IL" smtClean="0"/>
              <a:pPr/>
              <a:t>23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Casting and Type Conversion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340768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Casting possible between all primitive types. </a:t>
            </a:r>
          </a:p>
          <a:p>
            <a:r>
              <a:rPr lang="en-US" dirty="0" smtClean="0"/>
              <a:t>Casting up - usually automatic: </a:t>
            </a:r>
          </a:p>
          <a:p>
            <a:pPr lvl="1"/>
            <a:r>
              <a:rPr lang="en-US" dirty="0" smtClean="0"/>
              <a:t>float =&gt; double</a:t>
            </a:r>
          </a:p>
          <a:p>
            <a:pPr lvl="1"/>
            <a:r>
              <a:rPr lang="en-US" dirty="0" smtClean="0"/>
              <a:t>short =&gt; </a:t>
            </a:r>
            <a:r>
              <a:rPr lang="en-US" dirty="0" err="1" smtClean="0"/>
              <a:t>int</a:t>
            </a:r>
            <a:r>
              <a:rPr lang="en-US" dirty="0" smtClean="0"/>
              <a:t> =&gt; long</a:t>
            </a:r>
            <a:br>
              <a:rPr lang="en-US" dirty="0" smtClean="0"/>
            </a:br>
            <a:r>
              <a:rPr lang="en-US" dirty="0" smtClean="0"/>
              <a:t>etc.</a:t>
            </a:r>
          </a:p>
          <a:p>
            <a:pPr lvl="1">
              <a:buNone/>
            </a:pPr>
            <a:endParaRPr lang="he-IL" dirty="0" smtClean="0"/>
          </a:p>
          <a:p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2339752" y="5661248"/>
            <a:ext cx="504056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915816" y="5661248"/>
            <a:ext cx="504056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436096" y="5661248"/>
            <a:ext cx="504056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012160" y="5661248"/>
            <a:ext cx="504056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283968" y="5661248"/>
            <a:ext cx="504056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4860032" y="5661248"/>
            <a:ext cx="504056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14" name="Left Arrow 13"/>
          <p:cNvSpPr/>
          <p:nvPr/>
        </p:nvSpPr>
        <p:spPr>
          <a:xfrm>
            <a:off x="3491880" y="5661248"/>
            <a:ext cx="618368" cy="504056"/>
          </a:xfrm>
          <a:prstGeom prst="leftArrow">
            <a:avLst/>
          </a:prstGeom>
          <a:gradFill>
            <a:gsLst>
              <a:gs pos="100000">
                <a:srgbClr val="5E9EFF">
                  <a:alpha val="51000"/>
                </a:srgb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2267744" y="3413899"/>
            <a:ext cx="4320480" cy="2031325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marL="0" lvl="1" algn="l" rtl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 marL="0" lvl="1" algn="l" rtl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short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s; </a:t>
            </a:r>
          </a:p>
          <a:p>
            <a:pPr marL="0" lvl="1" algn="l" rtl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l;</a:t>
            </a:r>
          </a:p>
          <a:p>
            <a:pPr marL="0" lvl="1" algn="l" rtl="0"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=s;	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no problem</a:t>
            </a:r>
          </a:p>
          <a:p>
            <a:pPr marL="0" lvl="1" algn="l" rtl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l=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 	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no problem</a:t>
            </a:r>
          </a:p>
          <a:p>
            <a:pPr marL="0" lvl="1" algn="l" rtl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s=l; 	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might lose info,</a:t>
            </a:r>
          </a:p>
          <a:p>
            <a:pPr marL="0" lvl="1" algn="l" rtl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	// warning not guaranteed </a:t>
            </a:r>
            <a:endParaRPr lang="he-IL" dirty="0" smtClean="0">
              <a:latin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868A-C65C-452B-BEB5-2F2A0A789364}" type="slidenum">
              <a:rPr lang="he-IL" smtClean="0"/>
              <a:pPr/>
              <a:t>24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1043608" y="1447800"/>
            <a:ext cx="7643192" cy="3637384"/>
          </a:xfrm>
        </p:spPr>
        <p:txBody>
          <a:bodyPr>
            <a:normAutofit/>
          </a:bodyPr>
          <a:lstStyle/>
          <a:p>
            <a:r>
              <a:rPr lang="en-US" dirty="0" smtClean="0"/>
              <a:t>Mathematical operators on (only) </a:t>
            </a:r>
            <a:r>
              <a:rPr lang="en-US" dirty="0" err="1" smtClean="0"/>
              <a:t>int</a:t>
            </a:r>
            <a:r>
              <a:rPr lang="en-US" dirty="0" smtClean="0"/>
              <a:t> operands</a:t>
            </a:r>
          </a:p>
          <a:p>
            <a:pPr lvl="1"/>
            <a:r>
              <a:rPr lang="en-US" dirty="0" smtClean="0"/>
              <a:t>The result is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Integer numbers are treated as “</a:t>
            </a:r>
            <a:r>
              <a:rPr lang="en-US" dirty="0" err="1" smtClean="0"/>
              <a:t>int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Integer division 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55737"/>
            <a:ext cx="6264696" cy="120032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>
              <a:lnSpc>
                <a:spcPct val="120000"/>
              </a:lnSpc>
            </a:pP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f=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/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;		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//0 </a:t>
            </a:r>
            <a:br>
              <a:rPr lang="en-US" sz="2000" dirty="0" smtClean="0">
                <a:solidFill>
                  <a:srgbClr val="008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f=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/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3.0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;	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//0.3333..</a:t>
            </a:r>
          </a:p>
          <a:p>
            <a:pPr algn="l" rtl="0">
              <a:lnSpc>
                <a:spcPct val="120000"/>
              </a:lnSpc>
            </a:pP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f=(float)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/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;	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//0.3333..</a:t>
            </a:r>
            <a:endParaRPr lang="he-IL" sz="2000" dirty="0">
              <a:latin typeface="Consola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868A-C65C-452B-BEB5-2F2A0A789364}" type="slidenum">
              <a:rPr lang="he-IL" smtClean="0"/>
              <a:pPr/>
              <a:t>25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Expressions as Values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Will we enter the </a:t>
            </a:r>
            <a:r>
              <a:rPr lang="en-US" i="1" dirty="0" smtClean="0"/>
              <a:t>if statement? </a:t>
            </a:r>
          </a:p>
          <a:p>
            <a:r>
              <a:rPr lang="en-US" dirty="0" smtClean="0"/>
              <a:t>We probably meant “</a:t>
            </a:r>
            <a:r>
              <a:rPr lang="en-US" dirty="0" err="1" smtClean="0"/>
              <a:t>i</a:t>
            </a:r>
            <a:r>
              <a:rPr lang="en-US" dirty="0" smtClean="0"/>
              <a:t>==5” on line 2</a:t>
            </a:r>
          </a:p>
          <a:p>
            <a:r>
              <a:rPr lang="en-US" dirty="0" smtClean="0"/>
              <a:t>Completely legal!</a:t>
            </a:r>
          </a:p>
          <a:p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3491880" y="1797785"/>
            <a:ext cx="3168352" cy="1631216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/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5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{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800000"/>
                </a:solidFill>
                <a:latin typeface="Consolas"/>
              </a:rPr>
              <a:t>"hello\n"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2000" dirty="0" smtClean="0">
              <a:latin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868A-C65C-452B-BEB5-2F2A0A789364}" type="slidenum">
              <a:rPr lang="he-IL" smtClean="0"/>
              <a:pPr/>
              <a:t>26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Expressions as Values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&amp;&amp; - logical “and”,   &amp; - bitwise “and”</a:t>
            </a:r>
          </a:p>
          <a:p>
            <a:r>
              <a:rPr lang="en-US" dirty="0" smtClean="0"/>
              <a:t>|| - logical “or”, | - bitwise “or”</a:t>
            </a:r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3564473"/>
            <a:ext cx="4464496" cy="193899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>
              <a:lnSpc>
                <a:spcPct val="120000"/>
              </a:lnSpc>
            </a:pPr>
            <a:r>
              <a:rPr lang="en-US" sz="20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2000" b="1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2000" b="1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b="1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2000" b="1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==</a:t>
            </a:r>
            <a:r>
              <a:rPr lang="en-US" sz="2000" b="1" dirty="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&amp;&amp; x=</a:t>
            </a:r>
            <a:r>
              <a:rPr lang="en-US" sz="2000" b="1" dirty="0" err="1" smtClean="0">
                <a:solidFill>
                  <a:srgbClr val="000000"/>
                </a:solidFill>
                <a:latin typeface="Consolas"/>
              </a:rPr>
              <a:t>isValid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())</a:t>
            </a:r>
            <a:br>
              <a:rPr lang="en-US" sz="2000" b="1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{</a:t>
            </a:r>
            <a:br>
              <a:rPr lang="en-US" sz="2000" b="1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    …</a:t>
            </a:r>
            <a:br>
              <a:rPr lang="en-US" sz="2000" b="1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2000" b="1" dirty="0" smtClean="0">
              <a:latin typeface="Consolas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239122" y="4615036"/>
            <a:ext cx="1296144" cy="864096"/>
          </a:xfrm>
          <a:prstGeom prst="wedgeRoundRectCallout">
            <a:avLst>
              <a:gd name="adj1" fmla="val -138340"/>
              <a:gd name="adj2" fmla="val -9018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Might not be evaluated</a:t>
            </a:r>
            <a:endParaRPr lang="he-IL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868A-C65C-452B-BEB5-2F2A0A789364}" type="slidenum">
              <a:rPr lang="he-IL" smtClean="0"/>
              <a:pPr/>
              <a:t>27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Consider we have to compile the file </a:t>
            </a:r>
            <a:r>
              <a:rPr lang="en-US" i="1" dirty="0" err="1" smtClean="0"/>
              <a:t>hello.c</a:t>
            </a:r>
            <a:r>
              <a:rPr lang="en-US" i="1" dirty="0" smtClean="0"/>
              <a:t>:</a:t>
            </a:r>
          </a:p>
          <a:p>
            <a:r>
              <a:rPr lang="en-US" i="1" dirty="0" err="1" smtClean="0"/>
              <a:t>gcc</a:t>
            </a:r>
            <a:r>
              <a:rPr lang="en-US" i="1" dirty="0" smtClean="0"/>
              <a:t> -</a:t>
            </a:r>
            <a:r>
              <a:rPr lang="en-US" i="1" dirty="0" err="1" smtClean="0"/>
              <a:t>Wextra</a:t>
            </a:r>
            <a:r>
              <a:rPr lang="en-US" i="1" dirty="0" smtClean="0"/>
              <a:t> –c </a:t>
            </a:r>
            <a:r>
              <a:rPr lang="en-US" i="1" dirty="0" err="1" smtClean="0"/>
              <a:t>hello.c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/>
              <a:t>Creates an object file called </a:t>
            </a:r>
            <a:r>
              <a:rPr lang="en-US" dirty="0" err="1" smtClean="0"/>
              <a:t>hello.o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46188" y="3314154"/>
            <a:ext cx="6653212" cy="2851150"/>
            <a:chOff x="1246188" y="2276872"/>
            <a:chExt cx="6653212" cy="2851150"/>
          </a:xfrm>
        </p:grpSpPr>
        <p:sp>
          <p:nvSpPr>
            <p:cNvPr id="4" name="AutoShape 4"/>
            <p:cNvSpPr>
              <a:spLocks noChangeArrowheads="1"/>
            </p:cNvSpPr>
            <p:nvPr/>
          </p:nvSpPr>
          <p:spPr bwMode="auto">
            <a:xfrm>
              <a:off x="1246188" y="2276872"/>
              <a:ext cx="1042733" cy="1164758"/>
            </a:xfrm>
            <a:prstGeom prst="foldedCorner">
              <a:avLst>
                <a:gd name="adj" fmla="val 12500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82880" tIns="137160" rIns="182880" bIns="137160" anchor="ctr"/>
            <a:lstStyle/>
            <a:p>
              <a:pPr algn="ctr" rtl="1"/>
              <a:r>
                <a:rPr lang="en-US" sz="2000" dirty="0" err="1"/>
                <a:t>hello.c</a:t>
              </a:r>
              <a:endParaRPr lang="en-US" sz="2000" dirty="0"/>
            </a:p>
          </p:txBody>
        </p:sp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 rot="1362921">
              <a:off x="2370287" y="2678945"/>
              <a:ext cx="416843" cy="4281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137160" rIns="182880" bIns="137160" anchor="ctr"/>
            <a:lstStyle/>
            <a:p>
              <a:pPr algn="r" rtl="1"/>
              <a:endParaRPr lang="he-IL" sz="2000"/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2906049" y="2812005"/>
              <a:ext cx="1450814" cy="708690"/>
            </a:xfrm>
            <a:prstGeom prst="flowChartAlternateProcess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137160" rIns="182880" bIns="137160" anchor="ctr"/>
            <a:lstStyle/>
            <a:p>
              <a:pPr algn="ctr" rtl="1"/>
              <a:r>
                <a:rPr lang="en-US" sz="1800" dirty="0"/>
                <a:t>Preprocessor</a:t>
              </a:r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4410688" y="2951815"/>
              <a:ext cx="416843" cy="4281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137160" rIns="182880" bIns="137160" anchor="ctr"/>
            <a:lstStyle/>
            <a:p>
              <a:pPr algn="r" rtl="1"/>
              <a:endParaRPr lang="he-IL" sz="2000"/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6448586" y="2811041"/>
              <a:ext cx="1450814" cy="708689"/>
            </a:xfrm>
            <a:prstGeom prst="flowChartAlternateProcess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137160" rIns="182880" bIns="137160" anchor="ctr"/>
            <a:lstStyle/>
            <a:p>
              <a:pPr algn="ctr" rtl="1"/>
              <a:r>
                <a:rPr lang="en-US" sz="1800"/>
                <a:t>Compiler</a:t>
              </a:r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1246188" y="3667254"/>
              <a:ext cx="1042733" cy="878389"/>
            </a:xfrm>
            <a:prstGeom prst="foldedCorner">
              <a:avLst>
                <a:gd name="adj" fmla="val 12500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82880" tIns="137160" rIns="182880" bIns="137160" anchor="ctr"/>
            <a:lstStyle/>
            <a:p>
              <a:pPr algn="ctr" rtl="1"/>
              <a:r>
                <a:rPr lang="en-US" sz="2000"/>
                <a:t>stdio.h</a:t>
              </a:r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 rot="19144330">
              <a:off x="2369035" y="3320140"/>
              <a:ext cx="416842" cy="4281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137160" rIns="182880" bIns="137160" anchor="ctr"/>
            <a:lstStyle/>
            <a:p>
              <a:pPr algn="r" rtl="1"/>
              <a:endParaRPr lang="he-IL" sz="2000"/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4881358" y="2583489"/>
              <a:ext cx="1042733" cy="1164758"/>
            </a:xfrm>
            <a:prstGeom prst="foldedCorner">
              <a:avLst>
                <a:gd name="adj" fmla="val 12500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82880" tIns="137160" rIns="182880" bIns="137160" anchor="ctr"/>
            <a:lstStyle/>
            <a:p>
              <a:pPr algn="ctr" rtl="1"/>
              <a:r>
                <a:rPr lang="en-US" sz="2000"/>
                <a:t>tmpXQ.i</a:t>
              </a:r>
            </a:p>
            <a:p>
              <a:pPr algn="ctr" rtl="1"/>
              <a:r>
                <a:rPr lang="en-US" sz="2000"/>
                <a:t>(C code)</a:t>
              </a:r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5977917" y="2951815"/>
              <a:ext cx="416843" cy="4281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137160" rIns="182880" bIns="137160" anchor="ctr"/>
            <a:lstStyle/>
            <a:p>
              <a:pPr algn="r" rtl="1"/>
              <a:endParaRPr lang="he-IL" sz="2000"/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 rot="5400000">
              <a:off x="7066654" y="3469869"/>
              <a:ext cx="321080" cy="55579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137160" rIns="182880" bIns="137160" anchor="ctr"/>
            <a:lstStyle/>
            <a:p>
              <a:pPr algn="r" rtl="1"/>
              <a:endParaRPr lang="he-IL" sz="2000"/>
            </a:p>
          </p:txBody>
        </p:sp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>
              <a:off x="6738999" y="3963264"/>
              <a:ext cx="1042733" cy="1164758"/>
            </a:xfrm>
            <a:prstGeom prst="foldedCorner">
              <a:avLst>
                <a:gd name="adj" fmla="val 12500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82880" tIns="137160" rIns="182880" bIns="137160" anchor="ctr"/>
            <a:lstStyle/>
            <a:p>
              <a:pPr algn="ctr" rtl="1"/>
              <a:r>
                <a:rPr lang="en-US" sz="2000" dirty="0" err="1"/>
                <a:t>hello.o</a:t>
              </a:r>
              <a:endParaRPr lang="en-US" sz="2000" dirty="0"/>
            </a:p>
            <a:p>
              <a:pPr algn="ctr" rtl="1"/>
              <a:r>
                <a:rPr lang="en-US" sz="2000" dirty="0"/>
                <a:t>(object</a:t>
              </a:r>
              <a:br>
                <a:rPr lang="en-US" sz="2000" dirty="0"/>
              </a:br>
              <a:r>
                <a:rPr lang="en-US" sz="2000" dirty="0"/>
                <a:t>file)</a:t>
              </a: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868A-C65C-452B-BEB5-2F2A0A789364}" type="slidenum">
              <a:rPr lang="he-IL" smtClean="0"/>
              <a:pPr/>
              <a:t>28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cs typeface="+mj-cs"/>
              </a:rPr>
              <a:t>Linking	</a:t>
            </a:r>
            <a:endParaRPr lang="en-US" dirty="0">
              <a:cs typeface="+mj-cs"/>
            </a:endParaRPr>
          </a:p>
        </p:txBody>
      </p:sp>
      <p:sp>
        <p:nvSpPr>
          <p:cNvPr id="19" name="מציין מיקום של מספר שקופית 4"/>
          <p:cNvSpPr>
            <a:spLocks noGrp="1"/>
          </p:cNvSpPr>
          <p:nvPr>
            <p:ph type="sldNum" sz="quarter" idx="4294967295"/>
          </p:nvPr>
        </p:nvSpPr>
        <p:spPr>
          <a:xfrm>
            <a:off x="0" y="6553200"/>
            <a:ext cx="304800" cy="3048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E0164CD4-1B46-407B-A1D8-88C32351361F}" type="slidenum">
              <a:rPr lang="he-IL"/>
              <a:pPr>
                <a:defRPr/>
              </a:pPr>
              <a:t>29</a:t>
            </a:fld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Combines object </a:t>
            </a:r>
            <a:r>
              <a:rPr lang="en-US" dirty="0" smtClean="0"/>
              <a:t>file with </a:t>
            </a:r>
            <a:r>
              <a:rPr lang="en-US" b="1" dirty="0" smtClean="0"/>
              <a:t>external references  </a:t>
            </a:r>
            <a:r>
              <a:rPr lang="en-US" dirty="0" smtClean="0"/>
              <a:t>into an fully executable file, with </a:t>
            </a:r>
            <a:r>
              <a:rPr lang="en-US" b="1" dirty="0" smtClean="0"/>
              <a:t>no unresolved references</a:t>
            </a:r>
          </a:p>
        </p:txBody>
      </p:sp>
      <p:sp>
        <p:nvSpPr>
          <p:cNvPr id="22533" name="Rectangle 39"/>
          <p:cNvSpPr>
            <a:spLocks noChangeArrowheads="1"/>
          </p:cNvSpPr>
          <p:nvPr/>
        </p:nvSpPr>
        <p:spPr bwMode="auto">
          <a:xfrm>
            <a:off x="648839" y="2720975"/>
            <a:ext cx="4312719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/>
          <a:p>
            <a:r>
              <a:rPr lang="en-US" sz="2800" dirty="0" err="1">
                <a:latin typeface="Consolas" pitchFamily="49" charset="0"/>
                <a:sym typeface="Wingdings" pitchFamily="2" charset="2"/>
              </a:rPr>
              <a:t>gcc</a:t>
            </a:r>
            <a:r>
              <a:rPr lang="en-US" sz="2800" dirty="0">
                <a:latin typeface="Consolas" pitchFamily="49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Consolas" pitchFamily="49" charset="0"/>
                <a:sym typeface="Wingdings" pitchFamily="2" charset="2"/>
              </a:rPr>
              <a:t>hello.o</a:t>
            </a:r>
            <a:r>
              <a:rPr lang="en-US" sz="2800" dirty="0" smtClean="0">
                <a:latin typeface="Consolas" pitchFamily="49" charset="0"/>
                <a:sym typeface="Wingdings" pitchFamily="2" charset="2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nsolas" pitchFamily="49" charset="0"/>
                <a:sym typeface="Wingdings" pitchFamily="2" charset="2"/>
              </a:rPr>
              <a:t>–o</a:t>
            </a:r>
            <a:r>
              <a:rPr lang="en-US" sz="2800" dirty="0">
                <a:latin typeface="Consolas" pitchFamily="49" charset="0"/>
                <a:sym typeface="Wingdings" pitchFamily="2" charset="2"/>
              </a:rPr>
              <a:t> </a:t>
            </a:r>
            <a:r>
              <a:rPr lang="en-US" sz="2800" dirty="0" smtClean="0">
                <a:latin typeface="Consolas" pitchFamily="49" charset="0"/>
                <a:sym typeface="Wingdings" pitchFamily="2" charset="2"/>
              </a:rPr>
              <a:t>hello</a:t>
            </a:r>
            <a:endParaRPr lang="en-US" sz="2800" dirty="0">
              <a:latin typeface="Consolas" pitchFamily="49" charset="0"/>
              <a:sym typeface="Wingdings" pitchFamily="2" charset="2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303338" y="3356992"/>
            <a:ext cx="6172085" cy="3276600"/>
            <a:chOff x="1303338" y="3124200"/>
            <a:chExt cx="6172085" cy="3276600"/>
          </a:xfrm>
        </p:grpSpPr>
        <p:grpSp>
          <p:nvGrpSpPr>
            <p:cNvPr id="2" name="קבוצה 22"/>
            <p:cNvGrpSpPr>
              <a:grpSpLocks/>
            </p:cNvGrpSpPr>
            <p:nvPr/>
          </p:nvGrpSpPr>
          <p:grpSpPr bwMode="auto">
            <a:xfrm>
              <a:off x="1303338" y="3124200"/>
              <a:ext cx="6172085" cy="3276600"/>
              <a:chOff x="1303338" y="3505200"/>
              <a:chExt cx="6172449" cy="3276600"/>
            </a:xfrm>
          </p:grpSpPr>
          <p:sp>
            <p:nvSpPr>
              <p:cNvPr id="26640" name="Text Box 16"/>
              <p:cNvSpPr txBox="1">
                <a:spLocks noChangeArrowheads="1"/>
              </p:cNvSpPr>
              <p:nvPr/>
            </p:nvSpPr>
            <p:spPr bwMode="auto">
              <a:xfrm>
                <a:off x="6547273" y="4483100"/>
                <a:ext cx="928514" cy="36933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he-IL" dirty="0" smtClean="0">
                    <a:solidFill>
                      <a:schemeClr val="tx1"/>
                    </a:solidFill>
                    <a:latin typeface="+mj-lt"/>
                  </a:rPr>
                  <a:t>hello    </a:t>
                </a:r>
                <a:endParaRPr lang="en-US" altLang="he-IL" dirty="0">
                  <a:solidFill>
                    <a:schemeClr val="tx1"/>
                  </a:solidFill>
                  <a:latin typeface="+mj-lt"/>
                </a:endParaRPr>
              </a:p>
            </p:txBody>
          </p:sp>
          <p:grpSp>
            <p:nvGrpSpPr>
              <p:cNvPr id="3" name="Group 26"/>
              <p:cNvGrpSpPr>
                <a:grpSpLocks/>
              </p:cNvGrpSpPr>
              <p:nvPr/>
            </p:nvGrpSpPr>
            <p:grpSpPr bwMode="auto">
              <a:xfrm>
                <a:off x="2133600" y="3505200"/>
                <a:ext cx="2228850" cy="3276600"/>
                <a:chOff x="1280" y="2160"/>
                <a:chExt cx="1404" cy="2064"/>
              </a:xfrm>
            </p:grpSpPr>
            <p:sp>
              <p:nvSpPr>
                <p:cNvPr id="26645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1998" y="2160"/>
                  <a:ext cx="0" cy="14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he-IL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6646" name="Oval 22"/>
                <p:cNvSpPr>
                  <a:spLocks noChangeArrowheads="1"/>
                </p:cNvSpPr>
                <p:nvPr/>
              </p:nvSpPr>
              <p:spPr bwMode="auto">
                <a:xfrm>
                  <a:off x="1280" y="3552"/>
                  <a:ext cx="1404" cy="672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he-IL" dirty="0">
                      <a:solidFill>
                        <a:schemeClr val="tx1"/>
                      </a:solidFill>
                      <a:latin typeface="+mj-lt"/>
                    </a:rPr>
                    <a:t>Preprocessor,</a:t>
                  </a:r>
                </a:p>
                <a:p>
                  <a:pPr algn="ctr">
                    <a:defRPr/>
                  </a:pPr>
                  <a:r>
                    <a:rPr lang="en-US" altLang="he-IL" dirty="0">
                      <a:solidFill>
                        <a:schemeClr val="tx1"/>
                      </a:solidFill>
                      <a:latin typeface="+mj-lt"/>
                    </a:rPr>
                    <a:t>Compiler</a:t>
                  </a:r>
                  <a:endParaRPr lang="en-US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4" name="Group 34"/>
              <p:cNvGrpSpPr>
                <a:grpSpLocks/>
              </p:cNvGrpSpPr>
              <p:nvPr/>
            </p:nvGrpSpPr>
            <p:grpSpPr bwMode="auto">
              <a:xfrm>
                <a:off x="1303338" y="4135438"/>
                <a:ext cx="3943350" cy="468312"/>
                <a:chOff x="821" y="2854"/>
                <a:chExt cx="2484" cy="295"/>
              </a:xfrm>
            </p:grpSpPr>
            <p:sp>
              <p:nvSpPr>
                <p:cNvPr id="2662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821" y="2854"/>
                  <a:ext cx="1036" cy="294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/>
                <a:lstStyle/>
                <a:p>
                  <a:pPr algn="ctr">
                    <a:defRPr/>
                  </a:pPr>
                  <a:r>
                    <a:rPr lang="en-US" altLang="he-IL" dirty="0" err="1" smtClean="0">
                      <a:solidFill>
                        <a:schemeClr val="tx1"/>
                      </a:solidFill>
                      <a:latin typeface="+mj-lt"/>
                    </a:rPr>
                    <a:t>hello.c</a:t>
                  </a:r>
                  <a:endParaRPr lang="en-US" altLang="he-IL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2664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269" y="2855"/>
                  <a:ext cx="1036" cy="294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/>
                <a:lstStyle/>
                <a:p>
                  <a:pPr algn="ctr">
                    <a:defRPr/>
                  </a:pPr>
                  <a:r>
                    <a:rPr lang="en-US" altLang="he-IL" dirty="0" err="1" smtClean="0">
                      <a:solidFill>
                        <a:schemeClr val="tx1"/>
                      </a:solidFill>
                      <a:latin typeface="+mj-lt"/>
                    </a:rPr>
                    <a:t>hello.o</a:t>
                  </a:r>
                  <a:endParaRPr lang="en-US" altLang="he-IL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5" name="Group 30"/>
              <p:cNvGrpSpPr>
                <a:grpSpLocks/>
              </p:cNvGrpSpPr>
              <p:nvPr/>
            </p:nvGrpSpPr>
            <p:grpSpPr bwMode="auto">
              <a:xfrm>
                <a:off x="4775200" y="3505200"/>
                <a:ext cx="2178050" cy="3276600"/>
                <a:chOff x="1312" y="2160"/>
                <a:chExt cx="1372" cy="2064"/>
              </a:xfrm>
            </p:grpSpPr>
            <p:sp>
              <p:nvSpPr>
                <p:cNvPr id="26655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1998" y="2160"/>
                  <a:ext cx="0" cy="14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he-IL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6656" name="Oval 32"/>
                <p:cNvSpPr>
                  <a:spLocks noChangeArrowheads="1"/>
                </p:cNvSpPr>
                <p:nvPr/>
              </p:nvSpPr>
              <p:spPr bwMode="auto">
                <a:xfrm>
                  <a:off x="1312" y="3647"/>
                  <a:ext cx="1372" cy="577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he-IL">
                      <a:solidFill>
                        <a:schemeClr val="tx1"/>
                      </a:solidFill>
                      <a:latin typeface="+mj-lt"/>
                    </a:rPr>
                    <a:t>Linker</a:t>
                  </a:r>
                  <a:endParaRPr lang="en-US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p:grpSp>
          <p:sp>
            <p:nvSpPr>
              <p:cNvPr id="26657" name="Text Box 33"/>
              <p:cNvSpPr txBox="1">
                <a:spLocks noChangeArrowheads="1"/>
              </p:cNvSpPr>
              <p:nvPr/>
            </p:nvSpPr>
            <p:spPr bwMode="auto">
              <a:xfrm>
                <a:off x="3602174" y="4894263"/>
                <a:ext cx="1644747" cy="4667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 algn="ctr">
                  <a:defRPr/>
                </a:pPr>
                <a:r>
                  <a:rPr lang="en-US" altLang="he-IL">
                    <a:solidFill>
                      <a:schemeClr val="tx1"/>
                    </a:solidFill>
                    <a:latin typeface="+mj-lt"/>
                  </a:rPr>
                  <a:t>libc.a</a:t>
                </a:r>
              </a:p>
            </p:txBody>
          </p:sp>
        </p:grpSp>
        <p:sp>
          <p:nvSpPr>
            <p:cNvPr id="22534" name="AutoShape 5"/>
            <p:cNvSpPr>
              <a:spLocks noChangeArrowheads="1"/>
            </p:cNvSpPr>
            <p:nvPr/>
          </p:nvSpPr>
          <p:spPr bwMode="auto">
            <a:xfrm rot="1159146">
              <a:off x="5435600" y="3865563"/>
              <a:ext cx="831850" cy="428625"/>
            </a:xfrm>
            <a:prstGeom prst="rightArrow">
              <a:avLst>
                <a:gd name="adj1" fmla="val 50000"/>
                <a:gd name="adj2" fmla="val 24960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137160" rIns="182880" bIns="137160" anchor="ctr"/>
            <a:lstStyle/>
            <a:p>
              <a:pPr algn="r" rtl="1"/>
              <a:endParaRPr lang="he-IL" sz="2000"/>
            </a:p>
          </p:txBody>
        </p:sp>
        <p:sp>
          <p:nvSpPr>
            <p:cNvPr id="22535" name="AutoShape 5"/>
            <p:cNvSpPr>
              <a:spLocks noChangeArrowheads="1"/>
            </p:cNvSpPr>
            <p:nvPr/>
          </p:nvSpPr>
          <p:spPr bwMode="auto">
            <a:xfrm rot="-1201002">
              <a:off x="5445125" y="4471988"/>
              <a:ext cx="831850" cy="427037"/>
            </a:xfrm>
            <a:prstGeom prst="rightArrow">
              <a:avLst>
                <a:gd name="adj1" fmla="val 50000"/>
                <a:gd name="adj2" fmla="val 25053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137160" rIns="182880" bIns="137160" anchor="ctr"/>
            <a:lstStyle/>
            <a:p>
              <a:pPr algn="r" rtl="1"/>
              <a:endParaRPr lang="he-IL" sz="2000"/>
            </a:p>
          </p:txBody>
        </p:sp>
        <p:sp>
          <p:nvSpPr>
            <p:cNvPr id="22536" name="AutoShape 5"/>
            <p:cNvSpPr>
              <a:spLocks noChangeArrowheads="1"/>
            </p:cNvSpPr>
            <p:nvPr/>
          </p:nvSpPr>
          <p:spPr bwMode="auto">
            <a:xfrm>
              <a:off x="3006725" y="3762375"/>
              <a:ext cx="574675" cy="428625"/>
            </a:xfrm>
            <a:prstGeom prst="rightArrow">
              <a:avLst>
                <a:gd name="adj1" fmla="val 50000"/>
                <a:gd name="adj2" fmla="val 24971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137160" rIns="182880" bIns="137160" anchor="ctr"/>
            <a:lstStyle/>
            <a:p>
              <a:pPr algn="r" rtl="1"/>
              <a:endParaRPr lang="he-IL" sz="2000"/>
            </a:p>
          </p:txBody>
        </p:sp>
      </p:grpSp>
    </p:spTree>
    <p:extLst>
      <p:ext uri="{BB962C8B-B14F-4D97-AF65-F5344CB8AC3E}">
        <p14:creationId xmlns:p14="http://schemas.microsoft.com/office/powerpoint/2010/main" val="40070410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few points about the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need to debug your code</a:t>
            </a:r>
          </a:p>
          <a:p>
            <a:pPr lvl="1"/>
            <a:r>
              <a:rPr lang="en-US" dirty="0" smtClean="0"/>
              <a:t>Not all tests will be published</a:t>
            </a:r>
          </a:p>
          <a:p>
            <a:r>
              <a:rPr lang="en-US" dirty="0" smtClean="0"/>
              <a:t>Run on school computers</a:t>
            </a:r>
          </a:p>
          <a:p>
            <a:r>
              <a:rPr lang="en-US" dirty="0" smtClean="0"/>
              <a:t>Organize your time</a:t>
            </a:r>
          </a:p>
          <a:p>
            <a:r>
              <a:rPr lang="en-US" dirty="0" smtClean="0"/>
              <a:t>Pre-submission script</a:t>
            </a:r>
          </a:p>
          <a:p>
            <a:pPr lvl="1"/>
            <a:r>
              <a:rPr lang="en-US" dirty="0" smtClean="0"/>
              <a:t>Start with it</a:t>
            </a:r>
            <a:endParaRPr lang="en-US" dirty="0"/>
          </a:p>
          <a:p>
            <a:r>
              <a:rPr lang="en-US" dirty="0" smtClean="0"/>
              <a:t>Design and style</a:t>
            </a:r>
          </a:p>
          <a:p>
            <a:r>
              <a:rPr lang="en-US" dirty="0" smtClean="0"/>
              <a:t>No appeal bonus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868A-C65C-452B-BEB5-2F2A0A789364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530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Compilation - Summary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Consider we have </a:t>
            </a:r>
            <a:r>
              <a:rPr lang="en-US" dirty="0" smtClean="0"/>
              <a:t>to compile the file </a:t>
            </a:r>
            <a:r>
              <a:rPr lang="en-US" i="1" dirty="0" err="1" smtClean="0"/>
              <a:t>driver.c</a:t>
            </a:r>
            <a:r>
              <a:rPr lang="en-US" i="1" dirty="0" smtClean="0"/>
              <a:t>: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gcc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Wextra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–c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driver.c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Creates an </a:t>
            </a:r>
            <a:r>
              <a:rPr lang="en-US" dirty="0" smtClean="0"/>
              <a:t>object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file called </a:t>
            </a:r>
            <a:r>
              <a:rPr lang="en-US" dirty="0" err="1" smtClean="0"/>
              <a:t>driver.o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gcc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Wextra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driver.o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-o driver</a:t>
            </a:r>
            <a:br>
              <a:rPr lang="en-US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Creates an executable file called driver.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/>
              <a:t>Can be done in one line:</a:t>
            </a:r>
          </a:p>
          <a:p>
            <a:r>
              <a:rPr lang="en-US" i="1" dirty="0" err="1" smtClean="0"/>
              <a:t>g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cc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Wextra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driver.c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–o driver</a:t>
            </a: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Running the program: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Just write the executable name in the command line.</a:t>
            </a:r>
          </a:p>
          <a:p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868A-C65C-452B-BEB5-2F2A0A789364}" type="slidenum">
              <a:rPr lang="he-IL" smtClean="0"/>
              <a:pPr/>
              <a:t>30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Compilation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Compilation errors:</a:t>
            </a:r>
          </a:p>
          <a:p>
            <a:pPr lvl="1"/>
            <a:r>
              <a:rPr lang="en-US" i="1" dirty="0" err="1" smtClean="0"/>
              <a:t>gcc</a:t>
            </a:r>
            <a:r>
              <a:rPr lang="en-US" i="1" dirty="0" smtClean="0"/>
              <a:t> </a:t>
            </a:r>
            <a:r>
              <a:rPr lang="en-US" i="1" dirty="0" err="1" smtClean="0"/>
              <a:t>testFile.c</a:t>
            </a:r>
            <a:endParaRPr lang="en-US" i="1" dirty="0" smtClean="0"/>
          </a:p>
          <a:p>
            <a:pPr lvl="1"/>
            <a:r>
              <a:rPr lang="en-US" i="1" dirty="0" err="1" smtClean="0"/>
              <a:t>gcc</a:t>
            </a:r>
            <a:r>
              <a:rPr lang="en-US" i="1" dirty="0" smtClean="0"/>
              <a:t> </a:t>
            </a:r>
            <a:r>
              <a:rPr lang="en-US" i="1" dirty="0" err="1" smtClean="0"/>
              <a:t>testFile.c</a:t>
            </a:r>
            <a:r>
              <a:rPr lang="en-US" i="1" dirty="0" smtClean="0"/>
              <a:t>: No such file or directory</a:t>
            </a:r>
          </a:p>
          <a:p>
            <a:pPr lvl="1"/>
            <a:r>
              <a:rPr lang="en-US" dirty="0" smtClean="0"/>
              <a:t>the problem: wrong name of file, or compiling from the wrong directory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/>
            <a:r>
              <a:rPr lang="en-US" i="1" dirty="0" err="1" smtClean="0"/>
              <a:t>testFile.c</a:t>
            </a:r>
            <a:r>
              <a:rPr lang="en-US" i="1" dirty="0" smtClean="0"/>
              <a:t>: In function ‘</a:t>
            </a:r>
            <a:r>
              <a:rPr lang="en-US" i="1" dirty="0" err="1" smtClean="0"/>
              <a:t>int</a:t>
            </a:r>
            <a:r>
              <a:rPr lang="en-US" i="1" dirty="0" smtClean="0"/>
              <a:t> hello()’</a:t>
            </a:r>
            <a:br>
              <a:rPr lang="en-US" i="1" dirty="0" smtClean="0"/>
            </a:br>
            <a:r>
              <a:rPr lang="en-US" i="1" dirty="0" err="1" smtClean="0"/>
              <a:t>testFile.c</a:t>
            </a:r>
            <a:r>
              <a:rPr lang="en-US" i="1" dirty="0" smtClean="0"/>
              <a:t> :12:    syntax error before ‘;’</a:t>
            </a:r>
          </a:p>
          <a:p>
            <a:pPr lvl="1"/>
            <a:r>
              <a:rPr lang="en-US" dirty="0" smtClean="0"/>
              <a:t>problem e.g.: </a:t>
            </a:r>
            <a:r>
              <a:rPr lang="en-US" i="1" dirty="0" err="1" smtClean="0"/>
              <a:t>doubl</a:t>
            </a:r>
            <a:r>
              <a:rPr lang="en-US" i="1" dirty="0" smtClean="0"/>
              <a:t> d;	</a:t>
            </a:r>
            <a:r>
              <a:rPr lang="en-US" dirty="0" smtClean="0"/>
              <a:t>(in line 12)</a:t>
            </a:r>
          </a:p>
          <a:p>
            <a:endParaRPr lang="en-US" i="1" dirty="0" smtClean="0"/>
          </a:p>
          <a:p>
            <a:r>
              <a:rPr lang="en-US" i="1" dirty="0" err="1" smtClean="0"/>
              <a:t>Emacs</a:t>
            </a:r>
            <a:r>
              <a:rPr lang="en-US" i="1" dirty="0" smtClean="0"/>
              <a:t> tip: alt-g takes you to a specified line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868A-C65C-452B-BEB5-2F2A0A789364}" type="slidenum">
              <a:rPr lang="he-IL" smtClean="0"/>
              <a:pPr/>
              <a:t>31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Compilation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Print all warnings – a must in this course!</a:t>
            </a:r>
          </a:p>
          <a:p>
            <a:pPr lvl="1"/>
            <a:r>
              <a:rPr lang="en-US" i="1" dirty="0" err="1" smtClean="0"/>
              <a:t>gcc</a:t>
            </a:r>
            <a:r>
              <a:rPr lang="en-US" i="1" dirty="0" smtClean="0"/>
              <a:t> -</a:t>
            </a:r>
            <a:r>
              <a:rPr lang="en-US" i="1" dirty="0" err="1" smtClean="0"/>
              <a:t>Wextra</a:t>
            </a:r>
            <a:r>
              <a:rPr lang="en-US" i="1" dirty="0" smtClean="0"/>
              <a:t> </a:t>
            </a:r>
            <a:r>
              <a:rPr lang="en-US" i="1" dirty="0" err="1" smtClean="0"/>
              <a:t>testFile.c</a:t>
            </a:r>
            <a:endParaRPr lang="en-US" i="1" dirty="0" smtClean="0"/>
          </a:p>
          <a:p>
            <a:endParaRPr lang="he-IL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“warning: suggest parentheses  around assignment used as truth value”</a:t>
            </a:r>
          </a:p>
          <a:p>
            <a:endParaRPr lang="he-IL" dirty="0" smtClean="0"/>
          </a:p>
          <a:p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2058346" y="2564904"/>
            <a:ext cx="4968552" cy="132343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/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	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// bug, we meant </a:t>
            </a:r>
            <a:r>
              <a:rPr lang="en-US" sz="2000" dirty="0" err="1" smtClean="0">
                <a:solidFill>
                  <a:srgbClr val="008000"/>
                </a:solidFill>
                <a:latin typeface="Consolas"/>
              </a:rPr>
              <a:t>i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==3 </a:t>
            </a:r>
            <a:br>
              <a:rPr lang="en-US" sz="2000" dirty="0" smtClean="0">
                <a:solidFill>
                  <a:srgbClr val="008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 rtl="0"/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…</a:t>
            </a:r>
          </a:p>
          <a:p>
            <a:pPr algn="l" rtl="0"/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2000" dirty="0" smtClean="0"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1720" y="5013176"/>
            <a:ext cx="4968552" cy="132343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/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((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))	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// no warning </a:t>
            </a:r>
            <a:br>
              <a:rPr lang="en-US" sz="2000" dirty="0" smtClean="0">
                <a:solidFill>
                  <a:srgbClr val="008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 rtl="0"/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…</a:t>
            </a:r>
          </a:p>
          <a:p>
            <a:pPr algn="l" rtl="0"/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2000" dirty="0" smtClean="0">
              <a:latin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868A-C65C-452B-BEB5-2F2A0A789364}" type="slidenum">
              <a:rPr lang="he-IL" smtClean="0"/>
              <a:pPr/>
              <a:t>32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97" y="1412776"/>
            <a:ext cx="77724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Wish you a nice course and semester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Make sure to check the site</a:t>
            </a:r>
          </a:p>
          <a:p>
            <a:r>
              <a:rPr lang="en-US" dirty="0" smtClean="0"/>
              <a:t>Good luck!</a:t>
            </a:r>
            <a:endParaRPr lang="he-IL" dirty="0"/>
          </a:p>
        </p:txBody>
      </p:sp>
      <p:sp>
        <p:nvSpPr>
          <p:cNvPr id="4" name="Rounded Rectangle 3">
            <a:hlinkClick r:id="rId3"/>
          </p:cNvPr>
          <p:cNvSpPr/>
          <p:nvPr/>
        </p:nvSpPr>
        <p:spPr>
          <a:xfrm>
            <a:off x="8028384" y="548680"/>
            <a:ext cx="360040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868A-C65C-452B-BEB5-2F2A0A789364}" type="slidenum">
              <a:rPr lang="he-IL" smtClean="0"/>
              <a:pPr/>
              <a:t>33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078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Tirgul</a:t>
            </a:r>
            <a:r>
              <a:rPr lang="en-US" dirty="0" smtClean="0"/>
              <a:t> 1 - Agenda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syntax</a:t>
            </a:r>
          </a:p>
          <a:p>
            <a:endParaRPr lang="en-US" dirty="0" smtClean="0"/>
          </a:p>
          <a:p>
            <a:r>
              <a:rPr lang="en-US" dirty="0" smtClean="0"/>
              <a:t>Primitive types</a:t>
            </a:r>
          </a:p>
          <a:p>
            <a:endParaRPr lang="en-US" dirty="0" smtClean="0"/>
          </a:p>
          <a:p>
            <a:r>
              <a:rPr lang="en-US" dirty="0" smtClean="0"/>
              <a:t>Expressions and operators</a:t>
            </a:r>
          </a:p>
          <a:p>
            <a:endParaRPr lang="en-US" dirty="0" smtClean="0"/>
          </a:p>
          <a:p>
            <a:r>
              <a:rPr lang="en-US" dirty="0" smtClean="0"/>
              <a:t>Basic Compilation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868A-C65C-452B-BEB5-2F2A0A789364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7724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 and Java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80728"/>
            <a:ext cx="7772400" cy="55446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Basic Types are similar to JAVA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, double, char, …</a:t>
            </a:r>
          </a:p>
          <a:p>
            <a:endParaRPr lang="en-US" dirty="0" smtClean="0"/>
          </a:p>
          <a:p>
            <a:r>
              <a:rPr lang="en-US" dirty="0" smtClean="0"/>
              <a:t>Basic flow-control is similar –</a:t>
            </a:r>
          </a:p>
          <a:p>
            <a:pPr lvl="1">
              <a:lnSpc>
                <a:spcPct val="140000"/>
              </a:lnSpc>
            </a:pP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 (condition) {… } </a:t>
            </a:r>
            <a:endParaRPr lang="en-US" sz="2200" dirty="0" smtClean="0">
              <a:latin typeface="Consolas"/>
            </a:endParaRPr>
          </a:p>
          <a:p>
            <a:pPr lvl="1">
              <a:lnSpc>
                <a:spcPct val="140000"/>
              </a:lnSpc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(start; condition; increment){… } </a:t>
            </a:r>
            <a:endParaRPr lang="en-US" dirty="0" smtClean="0">
              <a:latin typeface="Consolas"/>
            </a:endParaRPr>
          </a:p>
          <a:p>
            <a:pPr lvl="1">
              <a:lnSpc>
                <a:spcPct val="160000"/>
              </a:lnSpc>
            </a:pP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 (condition) {… } 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etc</a:t>
            </a:r>
            <a:r>
              <a:rPr lang="he-IL" dirty="0" smtClean="0"/>
              <a:t>…</a:t>
            </a:r>
          </a:p>
          <a:p>
            <a:endParaRPr lang="pt-BR" dirty="0" smtClean="0"/>
          </a:p>
          <a:p>
            <a:r>
              <a:rPr lang="pt-BR" dirty="0" smtClean="0"/>
              <a:t>No Classes</a:t>
            </a:r>
            <a:r>
              <a:rPr lang="en-US" dirty="0" smtClean="0"/>
              <a:t>!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no methods, no packages….</a:t>
            </a:r>
          </a:p>
          <a:p>
            <a:endParaRPr lang="en-US" dirty="0" smtClean="0"/>
          </a:p>
          <a:p>
            <a:r>
              <a:rPr lang="en-US" dirty="0" smtClean="0"/>
              <a:t>No exceptions</a:t>
            </a:r>
          </a:p>
          <a:p>
            <a:pPr lvl="1"/>
            <a:r>
              <a:rPr lang="en-US" dirty="0" smtClean="0"/>
              <a:t>programs usually simply crash!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868A-C65C-452B-BEB5-2F2A0A789364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 is a “statically-typed language”</a:t>
            </a:r>
          </a:p>
          <a:p>
            <a:pPr lvl="1"/>
            <a:r>
              <a:rPr lang="en-US" dirty="0" smtClean="0"/>
              <a:t>The compiler must know the type of each variable at compile-time.</a:t>
            </a:r>
          </a:p>
          <a:p>
            <a:r>
              <a:rPr lang="en-US" dirty="0" smtClean="0"/>
              <a:t>The variable type determine:</a:t>
            </a:r>
          </a:p>
          <a:p>
            <a:pPr lvl="1"/>
            <a:r>
              <a:rPr lang="en-US" dirty="0" smtClean="0"/>
              <a:t> Its </a:t>
            </a:r>
            <a:r>
              <a:rPr lang="en-US" b="1" dirty="0" smtClean="0"/>
              <a:t>size</a:t>
            </a:r>
            <a:endParaRPr lang="en-US" dirty="0" smtClean="0"/>
          </a:p>
          <a:p>
            <a:pPr lvl="1"/>
            <a:r>
              <a:rPr lang="en-US" dirty="0" smtClean="0"/>
              <a:t> Its </a:t>
            </a:r>
            <a:r>
              <a:rPr lang="en-US" b="1" dirty="0" smtClean="0"/>
              <a:t>internal representation </a:t>
            </a:r>
            <a:r>
              <a:rPr lang="en-US" dirty="0" smtClean="0"/>
              <a:t>– the exact bit pattern.</a:t>
            </a:r>
          </a:p>
          <a:p>
            <a:pPr lvl="1"/>
            <a:r>
              <a:rPr lang="en-US" dirty="0" smtClean="0"/>
              <a:t> The </a:t>
            </a:r>
            <a:r>
              <a:rPr lang="en-US" b="1" dirty="0" smtClean="0"/>
              <a:t>operators</a:t>
            </a:r>
            <a:r>
              <a:rPr lang="en-US" dirty="0" smtClean="0"/>
              <a:t> that can be used with it.</a:t>
            </a:r>
          </a:p>
          <a:p>
            <a:r>
              <a:rPr lang="en-US" dirty="0" smtClean="0"/>
              <a:t> Part of the above is defined by the </a:t>
            </a:r>
            <a:r>
              <a:rPr lang="en-US" i="1" dirty="0" smtClean="0"/>
              <a:t>C standard</a:t>
            </a:r>
            <a:r>
              <a:rPr lang="en-US" dirty="0" smtClean="0"/>
              <a:t>, while part of it is</a:t>
            </a:r>
            <a:r>
              <a:rPr lang="en-US" i="1" dirty="0" smtClean="0"/>
              <a:t> implementation dependent.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868A-C65C-452B-BEB5-2F2A0A789364}" type="slidenum">
              <a:rPr lang="he-IL" smtClean="0"/>
              <a:pPr/>
              <a:t>6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Variables types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Simple types:</a:t>
            </a:r>
          </a:p>
          <a:p>
            <a:pPr lvl="1"/>
            <a:r>
              <a:rPr lang="en-US" dirty="0" smtClean="0"/>
              <a:t>Arithmetic types</a:t>
            </a:r>
          </a:p>
          <a:p>
            <a:pPr lvl="1"/>
            <a:r>
              <a:rPr lang="en-US" dirty="0" smtClean="0"/>
              <a:t> Pointers</a:t>
            </a:r>
          </a:p>
          <a:p>
            <a:pPr lvl="1"/>
            <a:r>
              <a:rPr lang="en-US" dirty="0" smtClean="0"/>
              <a:t> Enumeration types</a:t>
            </a:r>
          </a:p>
          <a:p>
            <a:r>
              <a:rPr lang="en-US" dirty="0" smtClean="0"/>
              <a:t> Aggregate types:</a:t>
            </a:r>
          </a:p>
          <a:p>
            <a:pPr lvl="1"/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Structs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 User can define new types (e.g. </a:t>
            </a:r>
            <a:r>
              <a:rPr lang="en-US" dirty="0" err="1" smtClean="0"/>
              <a:t>structs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User can define new names for each type</a:t>
            </a:r>
          </a:p>
          <a:p>
            <a:pPr lvl="1"/>
            <a:r>
              <a:rPr lang="en-US" dirty="0" smtClean="0"/>
              <a:t>and use ‘</a:t>
            </a:r>
            <a:r>
              <a:rPr lang="en-US" i="1" dirty="0" err="1" smtClean="0"/>
              <a:t>typedef</a:t>
            </a:r>
            <a:r>
              <a:rPr lang="en-US" i="1" dirty="0" smtClean="0"/>
              <a:t>’ to make things nicer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868A-C65C-452B-BEB5-2F2A0A789364}" type="slidenum">
              <a:rPr lang="he-IL" smtClean="0"/>
              <a:pPr/>
              <a:t>7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Arithmetic data types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Arithmetic data types are similar to JAVA:</a:t>
            </a:r>
          </a:p>
          <a:p>
            <a:r>
              <a:rPr lang="en-US" dirty="0" smtClean="0"/>
              <a:t> Integral types: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char</a:t>
            </a:r>
          </a:p>
          <a:p>
            <a:pPr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short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long</a:t>
            </a:r>
          </a:p>
          <a:p>
            <a:r>
              <a:rPr lang="en-US" dirty="0" smtClean="0"/>
              <a:t>Floating-point types: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float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double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However, unlike in JAVA, the types sizes are machine dependant!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868A-C65C-452B-BEB5-2F2A0A789364}" type="slidenum">
              <a:rPr lang="he-IL" smtClean="0"/>
              <a:pPr/>
              <a:t>8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 – few definitions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Bit – a binary digit - zero or one</a:t>
            </a:r>
          </a:p>
          <a:p>
            <a:endParaRPr lang="he-IL" dirty="0" smtClean="0"/>
          </a:p>
          <a:p>
            <a:endParaRPr lang="en-US" dirty="0" smtClean="0"/>
          </a:p>
          <a:p>
            <a:r>
              <a:rPr lang="en-US" dirty="0" smtClean="0"/>
              <a:t> Byte – 8 bits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C specific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353344" y="1916832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600" b="1" dirty="0" smtClean="0"/>
              <a:t>0/1</a:t>
            </a:r>
            <a:endParaRPr lang="he-IL" sz="26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23528" y="359472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600" b="1" dirty="0" smtClean="0"/>
              <a:t>0/1</a:t>
            </a:r>
            <a:endParaRPr lang="he-IL" sz="26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331640" y="359472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600" b="1" dirty="0" smtClean="0"/>
              <a:t>0/1</a:t>
            </a:r>
            <a:endParaRPr lang="he-IL" sz="26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339752" y="359472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600" b="1" dirty="0" smtClean="0"/>
              <a:t>0/1</a:t>
            </a:r>
            <a:endParaRPr lang="he-IL" sz="26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3347864" y="359472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600" b="1" dirty="0" smtClean="0"/>
              <a:t>0/1</a:t>
            </a:r>
            <a:endParaRPr lang="he-IL" sz="26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4355976" y="359472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600" b="1" dirty="0" smtClean="0"/>
              <a:t>0/1</a:t>
            </a:r>
            <a:endParaRPr lang="he-IL" sz="26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5364088" y="359472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600" b="1" dirty="0" smtClean="0"/>
              <a:t>0/1</a:t>
            </a:r>
            <a:endParaRPr lang="he-IL" sz="26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6372200" y="359472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600" b="1" dirty="0" smtClean="0"/>
              <a:t>0/1</a:t>
            </a:r>
            <a:endParaRPr lang="he-IL" sz="26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7380312" y="359472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600" b="1" dirty="0" smtClean="0"/>
              <a:t>0/1</a:t>
            </a:r>
            <a:endParaRPr lang="he-IL" sz="2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868A-C65C-452B-BEB5-2F2A0A789364}" type="slidenum">
              <a:rPr lang="he-IL" smtClean="0"/>
              <a:pPr/>
              <a:t>9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3330</TotalTime>
  <Words>1141</Words>
  <Application>Microsoft Office PowerPoint</Application>
  <PresentationFormat>On-screen Show (4:3)</PresentationFormat>
  <Paragraphs>346</Paragraphs>
  <Slides>33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Equity</vt:lpstr>
      <vt:lpstr>Welcome to LABC</vt:lpstr>
      <vt:lpstr>LABC - administration</vt:lpstr>
      <vt:lpstr>A few points about the exercises</vt:lpstr>
      <vt:lpstr>Tirgul 1 - Agenda</vt:lpstr>
      <vt:lpstr>C and Java</vt:lpstr>
      <vt:lpstr>Types</vt:lpstr>
      <vt:lpstr>Variables types in C</vt:lpstr>
      <vt:lpstr>Arithmetic data types </vt:lpstr>
      <vt:lpstr>Memory – few definitions</vt:lpstr>
      <vt:lpstr>Integral data types </vt:lpstr>
      <vt:lpstr>Undetermined type sizes</vt:lpstr>
      <vt:lpstr>The sizeof() operator</vt:lpstr>
      <vt:lpstr>signed VS. unsigned</vt:lpstr>
      <vt:lpstr>Integers internal representation</vt:lpstr>
      <vt:lpstr>Integers binary representation</vt:lpstr>
      <vt:lpstr>Integers binary representation (the two-complement representation)</vt:lpstr>
      <vt:lpstr>Integers binary representation</vt:lpstr>
      <vt:lpstr>Integral types - characters</vt:lpstr>
      <vt:lpstr>ascii table</vt:lpstr>
      <vt:lpstr>Arithmetics with character variables</vt:lpstr>
      <vt:lpstr>Characters input and output</vt:lpstr>
      <vt:lpstr>Floating Point troubles</vt:lpstr>
      <vt:lpstr>Floating point representation</vt:lpstr>
      <vt:lpstr>Casting and Type Conversion</vt:lpstr>
      <vt:lpstr>Integer division </vt:lpstr>
      <vt:lpstr>Expressions as Values</vt:lpstr>
      <vt:lpstr>Expressions as Values</vt:lpstr>
      <vt:lpstr>Basic Compilation</vt:lpstr>
      <vt:lpstr>Linking </vt:lpstr>
      <vt:lpstr>Basic Compilation - Summary</vt:lpstr>
      <vt:lpstr>Basic Compilation</vt:lpstr>
      <vt:lpstr>Basic Compilation</vt:lpstr>
      <vt:lpstr>Wish you a nice course and semester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Idan Miller</dc:creator>
  <cp:lastModifiedBy>user</cp:lastModifiedBy>
  <cp:revision>675</cp:revision>
  <dcterms:created xsi:type="dcterms:W3CDTF">2010-09-28T09:59:22Z</dcterms:created>
  <dcterms:modified xsi:type="dcterms:W3CDTF">2014-10-30T13:25:54Z</dcterms:modified>
</cp:coreProperties>
</file>