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7" r:id="rId2"/>
    <p:sldId id="294" r:id="rId3"/>
    <p:sldId id="259" r:id="rId4"/>
    <p:sldId id="289" r:id="rId5"/>
    <p:sldId id="290" r:id="rId6"/>
    <p:sldId id="296" r:id="rId7"/>
    <p:sldId id="263" r:id="rId8"/>
    <p:sldId id="264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2" r:id="rId17"/>
    <p:sldId id="273" r:id="rId18"/>
    <p:sldId id="307" r:id="rId19"/>
    <p:sldId id="308" r:id="rId20"/>
    <p:sldId id="309" r:id="rId21"/>
    <p:sldId id="310" r:id="rId22"/>
    <p:sldId id="275" r:id="rId23"/>
    <p:sldId id="276" r:id="rId24"/>
    <p:sldId id="314" r:id="rId25"/>
    <p:sldId id="293" r:id="rId26"/>
    <p:sldId id="277" r:id="rId27"/>
    <p:sldId id="311" r:id="rId28"/>
    <p:sldId id="312" r:id="rId29"/>
    <p:sldId id="313" r:id="rId30"/>
    <p:sldId id="288" r:id="rId31"/>
    <p:sldId id="304" r:id="rId32"/>
    <p:sldId id="305" r:id="rId33"/>
    <p:sldId id="306" r:id="rId3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0476" autoAdjust="0"/>
  </p:normalViewPr>
  <p:slideViewPr>
    <p:cSldViewPr>
      <p:cViewPr>
        <p:scale>
          <a:sx n="66" d="100"/>
          <a:sy n="66" d="100"/>
        </p:scale>
        <p:origin x="-283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420BC82-95D1-4D69-BCBC-435DE74E3B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39795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AF217B-F83E-4E63-9C41-3501ED8E0C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9743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200C58-2C03-44CD-ABBA-DF3A3BECBAFD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he-IL"/>
          </a:p>
        </p:txBody>
      </p:sp>
      <p:sp>
        <p:nvSpPr>
          <p:cNvPr id="34820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E27B80-F5D4-430F-84A1-3A8B990ACD34}" type="slidenum">
              <a:rPr lang="he-IL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haroni" pitchFamily="2" charset="-79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1D136E-AFF1-480A-9342-37B85CE6E3A5}" type="slidenum">
              <a:rPr lang="he-IL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haroni" pitchFamily="2" charset="-79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73731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FF9D61-414C-4CB0-9C83-010343E4A4B0}" type="slidenum">
              <a:rPr lang="he-IL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cs typeface="Aharoni" pitchFamily="2" charset="-79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646"/>
            <a:ext cx="7772400" cy="706090"/>
          </a:xfrm>
        </p:spPr>
        <p:txBody>
          <a:bodyPr/>
          <a:lstStyle>
            <a:lvl1pPr algn="ctr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 algn="l" rtl="0">
              <a:defRPr spc="0" baseline="0"/>
            </a:lvl1pPr>
            <a:lvl2pPr algn="l" rtl="0">
              <a:defRPr spc="0" baseline="0"/>
            </a:lvl2pPr>
            <a:lvl3pPr algn="l" rtl="0">
              <a:defRPr spc="0" baseline="0"/>
            </a:lvl3pPr>
            <a:lvl4pPr algn="l" rtl="0">
              <a:defRPr spc="0" baseline="0"/>
            </a:lvl4pPr>
            <a:lvl5pPr algn="l" rtl="0">
              <a:defRPr spc="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187624" y="3933056"/>
            <a:ext cx="223224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</a:t>
            </a:r>
            <a:r>
              <a:rPr kumimoji="0" lang="en-US" dirty="0" err="1" smtClean="0"/>
              <a:t>tet</a:t>
            </a:r>
            <a:r>
              <a:rPr kumimoji="0" lang="en-US" dirty="0" smtClean="0"/>
              <a:t>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F13F2A-EDB3-4BCA-8368-BE7DAA95F88E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roup.org/onlinepubs/007908799/xsh/string.h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/gdb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e.cs.ohiou.edu/~bhumphre/gdb.html" TargetMode="External"/><Relationship Id="rId2" Type="http://schemas.openxmlformats.org/officeDocument/2006/relationships/hyperlink" Target="http://www.cs.cmu.edu/~gilpin/tutoria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Tirgul2 - 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const</a:t>
            </a:r>
          </a:p>
          <a:p>
            <a:r>
              <a:rPr lang="en-US" dirty="0"/>
              <a:t>C Strings</a:t>
            </a:r>
          </a:p>
          <a:p>
            <a:r>
              <a:rPr lang="en-US" dirty="0" smtClean="0"/>
              <a:t>Command line parameters</a:t>
            </a:r>
          </a:p>
          <a:p>
            <a:r>
              <a:rPr lang="en-US" dirty="0" smtClean="0"/>
              <a:t>Working with files</a:t>
            </a:r>
          </a:p>
          <a:p>
            <a:r>
              <a:rPr lang="en-US" dirty="0" smtClean="0"/>
              <a:t>Self reading about debugger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“const”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000108"/>
            <a:ext cx="8075240" cy="5525236"/>
          </a:xfrm>
        </p:spPr>
        <p:txBody>
          <a:bodyPr>
            <a:normAutofit/>
          </a:bodyPr>
          <a:lstStyle/>
          <a:p>
            <a:r>
              <a:rPr lang="en-US" dirty="0" smtClean="0"/>
              <a:t>Do not confuse what the “const” declaration “protects”!</a:t>
            </a:r>
          </a:p>
          <a:p>
            <a:pPr lvl="1"/>
            <a:endParaRPr lang="en-US" sz="1800" dirty="0" smtClean="0"/>
          </a:p>
          <a:p>
            <a:pPr lvl="1"/>
            <a:r>
              <a:rPr lang="en-US" dirty="0" smtClean="0"/>
              <a:t>A pointer to a </a:t>
            </a:r>
            <a:r>
              <a:rPr lang="en-US" b="1" dirty="0" smtClean="0"/>
              <a:t>const variable</a:t>
            </a:r>
            <a:r>
              <a:rPr lang="en-US" dirty="0" smtClean="0"/>
              <a:t>:</a:t>
            </a:r>
          </a:p>
          <a:p>
            <a:endParaRPr lang="he-IL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const pointer </a:t>
            </a:r>
            <a:r>
              <a:rPr lang="en-US" dirty="0" smtClean="0"/>
              <a:t>to a variable:</a:t>
            </a:r>
          </a:p>
          <a:p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599162" y="2852936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err="1" smtClean="0">
                <a:solidFill>
                  <a:schemeClr val="tx2"/>
                </a:solidFill>
              </a:rPr>
              <a:t>ptr</a:t>
            </a:r>
            <a:endParaRPr lang="he-IL" sz="2600" b="1" dirty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83338" y="285293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</a:rPr>
              <a:t>value</a:t>
            </a:r>
            <a:endParaRPr lang="he-IL" sz="2600" b="1" dirty="0">
              <a:solidFill>
                <a:schemeClr val="tx2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47234" y="299695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5599162" y="5329783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err="1" smtClean="0">
                <a:solidFill>
                  <a:schemeClr val="tx2"/>
                </a:solidFill>
              </a:rPr>
              <a:t>ptr</a:t>
            </a:r>
            <a:endParaRPr lang="he-IL" sz="2600" b="1" dirty="0">
              <a:solidFill>
                <a:schemeClr val="tx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83338" y="5329783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</a:rPr>
              <a:t>value</a:t>
            </a:r>
            <a:endParaRPr lang="he-IL" sz="2600" b="1" dirty="0">
              <a:solidFill>
                <a:schemeClr val="tx2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247234" y="547379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6948264" y="2665487"/>
            <a:ext cx="1512168" cy="792088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5364088" y="5229200"/>
            <a:ext cx="1224136" cy="648072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510977" y="2276872"/>
            <a:ext cx="4608512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[] = {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};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* p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p[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*(p+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)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 </a:t>
            </a:r>
            <a:b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p = NULL;		</a:t>
            </a:r>
            <a:endParaRPr lang="en-US" sz="2000" dirty="0" smtClean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811669"/>
            <a:ext cx="4536504" cy="15696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[] = {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};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NULL;	</a:t>
            </a:r>
            <a:endParaRPr lang="en-US" sz="2000" dirty="0" smtClean="0">
              <a:latin typeface="Consolas" pitchFamily="49" charset="0"/>
              <a:cs typeface="Times New Roman" pitchFamily="18" charset="0"/>
            </a:endParaRPr>
          </a:p>
        </p:txBody>
      </p:sp>
      <p:pic>
        <p:nvPicPr>
          <p:cNvPr id="14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786322"/>
            <a:ext cx="456523" cy="686303"/>
          </a:xfrm>
          <a:prstGeom prst="rect">
            <a:avLst/>
          </a:prstGeom>
          <a:noFill/>
        </p:spPr>
      </p:pic>
      <p:pic>
        <p:nvPicPr>
          <p:cNvPr id="21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2143116"/>
            <a:ext cx="456523" cy="68630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86116" y="3143248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86116" y="3416858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7599" y="3702610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legal!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14678" y="5988626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4678" y="5715016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legal!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2" grpId="0" animBg="1"/>
      <p:bldP spid="13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“const”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285860"/>
            <a:ext cx="8075240" cy="5239484"/>
          </a:xfrm>
        </p:spPr>
        <p:txBody>
          <a:bodyPr>
            <a:normAutofit/>
          </a:bodyPr>
          <a:lstStyle/>
          <a:p>
            <a:r>
              <a:rPr lang="en-US" dirty="0" smtClean="0"/>
              <a:t>How about </a:t>
            </a:r>
            <a:r>
              <a:rPr lang="en-US" i="1" dirty="0" err="1" smtClean="0"/>
              <a:t>arr</a:t>
            </a:r>
            <a:r>
              <a:rPr lang="en-US" dirty="0" smtClean="0"/>
              <a:t> itself?</a:t>
            </a:r>
          </a:p>
          <a:p>
            <a:pPr lvl="1"/>
            <a:endParaRPr lang="en-US" dirty="0" smtClean="0"/>
          </a:p>
          <a:p>
            <a:endParaRPr lang="he-IL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857356" y="2357430"/>
            <a:ext cx="6315044" cy="24929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[] = {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};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legal! </a:t>
            </a:r>
            <a:b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const_p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NULL;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</a:t>
            </a:r>
            <a:endParaRPr lang="he-IL" sz="2000" dirty="0" smtClean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/>
            <a:endParaRPr lang="en-US" sz="2000" dirty="0" smtClean="0">
              <a:solidFill>
                <a:srgbClr val="008000"/>
              </a:solidFill>
              <a:latin typeface="Consolas"/>
            </a:endParaRPr>
          </a:p>
          <a:p>
            <a:pPr algn="l" rtl="0"/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*p;</a:t>
            </a:r>
            <a:endParaRPr lang="he-IL" sz="2000" dirty="0" smtClean="0">
              <a:solidFill>
                <a:srgbClr val="008000"/>
              </a:solidFill>
              <a:latin typeface="Consolas"/>
            </a:endParaRPr>
          </a:p>
          <a:p>
            <a:pPr algn="l" rtl="0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=p;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		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compilation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error!</a:t>
            </a:r>
            <a:endParaRPr lang="en-US" sz="2000" dirty="0" smtClean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 and Pointer’s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47800"/>
            <a:ext cx="7931224" cy="4572000"/>
          </a:xfrm>
        </p:spPr>
        <p:txBody>
          <a:bodyPr/>
          <a:lstStyle/>
          <a:p>
            <a:endParaRPr lang="he-IL" dirty="0" smtClean="0"/>
          </a:p>
          <a:p>
            <a:r>
              <a:rPr lang="en-US" dirty="0" smtClean="0"/>
              <a:t>(2) and (3) are synonyms in C to a</a:t>
            </a:r>
            <a:r>
              <a:rPr lang="en-US" i="1" dirty="0" smtClean="0"/>
              <a:t> pointer to a const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924944"/>
            <a:ext cx="3456384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p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p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p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 and User 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members of a const variable are immutable!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424936" cy="4154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Complex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_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img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_real;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}Complex;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Complex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COMP1 = comp2;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ok, 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init.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 using comp2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Complex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COMP3 = {2,3};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ok, copying values </a:t>
            </a:r>
          </a:p>
          <a:p>
            <a:pPr algn="l" rtl="0">
              <a:lnSpc>
                <a:spcPct val="120000"/>
              </a:lnSpc>
            </a:pPr>
            <a:endParaRPr lang="en-US" sz="2000" dirty="0" smtClean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COMP1._img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	  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COMP3._real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		  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</a:t>
            </a:r>
            <a:endParaRPr lang="en-US" sz="2000" dirty="0" smtClean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to Java’s “final”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08720"/>
            <a:ext cx="8075240" cy="5760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(methods as well as data ) are Class members.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“final” makes primitive types constants and references to objects constant. </a:t>
            </a:r>
          </a:p>
          <a:p>
            <a:r>
              <a:rPr lang="en-US" dirty="0" smtClean="0"/>
              <a:t>The values inside the referred objects are not constant!</a:t>
            </a:r>
          </a:p>
          <a:p>
            <a:r>
              <a:rPr lang="en-US" dirty="0" smtClean="0"/>
              <a:t>Because All are class members you would normally use them as class constants and declare them as “static final”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500174"/>
            <a:ext cx="6624736" cy="270843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LIMIT = </a:t>
            </a:r>
            <a:r>
              <a:rPr lang="en-US" sz="17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7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LIMIT = </a:t>
            </a:r>
            <a:r>
              <a:rPr lang="en-US" sz="17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;				</a:t>
            </a:r>
            <a:r>
              <a:rPr lang="en-US" sz="1700" dirty="0" smtClean="0">
                <a:solidFill>
                  <a:srgbClr val="008000"/>
                </a:solidFill>
                <a:latin typeface="Consolas"/>
              </a:rPr>
              <a:t>// illegal! </a:t>
            </a:r>
          </a:p>
          <a:p>
            <a:pPr algn="l" rtl="0"/>
            <a:r>
              <a:rPr lang="en-US" sz="17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17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obj1 =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(); </a:t>
            </a:r>
            <a:br>
              <a:rPr lang="en-US" sz="17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7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obj2 = null; </a:t>
            </a:r>
            <a:br>
              <a:rPr lang="en-US" sz="17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7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obj3 =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(); </a:t>
            </a:r>
            <a:br>
              <a:rPr lang="en-US" sz="17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obj2 = obj1;					</a:t>
            </a:r>
          </a:p>
          <a:p>
            <a:pPr algn="l" rtl="0"/>
            <a:r>
              <a:rPr lang="en-US" sz="1700" dirty="0" smtClean="0">
                <a:solidFill>
                  <a:srgbClr val="008000"/>
                </a:solidFill>
                <a:latin typeface="Consolas"/>
              </a:rPr>
              <a:t>// fine, both point now to the same object</a:t>
            </a:r>
            <a:br>
              <a:rPr lang="en-US" sz="17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obj1 = obj3;				</a:t>
            </a:r>
            <a:r>
              <a:rPr lang="en-US" sz="1700" dirty="0" smtClean="0">
                <a:solidFill>
                  <a:srgbClr val="008000"/>
                </a:solidFill>
                <a:latin typeface="Consolas"/>
              </a:rPr>
              <a:t>// illegal! </a:t>
            </a:r>
            <a:br>
              <a:rPr lang="en-US" sz="17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obj1.setSomeValue(</a:t>
            </a:r>
            <a:r>
              <a:rPr lang="en-US" sz="17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1700" dirty="0" smtClean="0">
                <a:solidFill>
                  <a:srgbClr val="000000"/>
                </a:solidFill>
                <a:latin typeface="Consolas"/>
              </a:rPr>
              <a:t>);			</a:t>
            </a:r>
            <a:r>
              <a:rPr lang="en-US" sz="1700" dirty="0" smtClean="0">
                <a:solidFill>
                  <a:srgbClr val="008000"/>
                </a:solidFill>
                <a:latin typeface="Consolas"/>
              </a:rPr>
              <a:t>// legal!</a:t>
            </a:r>
            <a:endParaRPr lang="en-US" sz="1700" b="1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“Const” Usage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he-IL" dirty="0" smtClean="0"/>
          </a:p>
          <a:p>
            <a:r>
              <a:rPr lang="en-US" dirty="0" smtClean="0"/>
              <a:t>The const declaration can (and should!) be used in the definition of a function’s arguments, to indicate it would not change them: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Why use? (This is not a recommendation but a </a:t>
            </a:r>
            <a:r>
              <a:rPr lang="en-US" b="1" dirty="0" smtClean="0"/>
              <a:t>must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clearer code</a:t>
            </a:r>
          </a:p>
          <a:p>
            <a:pPr lvl="1"/>
            <a:r>
              <a:rPr lang="en-US" dirty="0" smtClean="0"/>
              <a:t>avoids errors</a:t>
            </a:r>
          </a:p>
          <a:p>
            <a:pPr lvl="1"/>
            <a:r>
              <a:rPr lang="en-US" dirty="0" smtClean="0"/>
              <a:t>part of the interfaces you define!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will see more of “const” meaning and usage when we get to C++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850812"/>
            <a:ext cx="4176464" cy="43531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[]);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in 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smtClean="0"/>
              <a:t>Char: is 2 bytes (Unicode)</a:t>
            </a:r>
          </a:p>
          <a:p>
            <a:pPr lvl="1"/>
            <a:r>
              <a:rPr lang="en-US" dirty="0" smtClean="0"/>
              <a:t>String: an object which behaves as a primitive type</a:t>
            </a:r>
            <a:br>
              <a:rPr lang="en-US" dirty="0" smtClean="0"/>
            </a:br>
            <a:r>
              <a:rPr lang="en-US" dirty="0" smtClean="0"/>
              <a:t>(an immutable object, passed by value)</a:t>
            </a:r>
          </a:p>
          <a:p>
            <a:r>
              <a:rPr lang="en-US" dirty="0" smtClean="0"/>
              <a:t>C:</a:t>
            </a:r>
          </a:p>
          <a:p>
            <a:pPr lvl="1"/>
            <a:r>
              <a:rPr lang="en-US" dirty="0" smtClean="0"/>
              <a:t>char: usually 1 byte. An Integer.</a:t>
            </a:r>
          </a:p>
          <a:p>
            <a:pPr lvl="1"/>
            <a:r>
              <a:rPr lang="en-US" dirty="0" smtClean="0"/>
              <a:t>string: an array of characters.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86142" y="5073982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6380" y="5073982"/>
          <a:ext cx="71438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714380"/>
              </a:tblGrid>
              <a:tr h="42672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18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18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000760" y="5214950"/>
            <a:ext cx="385384" cy="1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642815"/>
            <a:ext cx="4929222" cy="14219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* txt1 = 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80000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 rtl="0">
              <a:lnSpc>
                <a:spcPct val="120000"/>
              </a:lnSpc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Consolas"/>
              </a:rPr>
            </a:b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txt2[] = 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80000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fr-FR" dirty="0" smtClean="0">
                <a:solidFill>
                  <a:srgbClr val="000000"/>
                </a:solidFill>
                <a:latin typeface="Consolas"/>
              </a:rPr>
            </a:b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txt3[] = {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’t’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’e’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’x’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’t’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’\0’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Strings are always terminated by a </a:t>
            </a:r>
            <a:r>
              <a:rPr lang="en-US" i="1" dirty="0" smtClean="0"/>
              <a:t>null character,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(a character with integer value 0).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There is no way to enforce it automatically when you create your own strings, so:</a:t>
            </a:r>
          </a:p>
          <a:p>
            <a:pPr lvl="1"/>
            <a:r>
              <a:rPr lang="en-US" dirty="0" smtClean="0"/>
              <a:t>remember it’s there</a:t>
            </a:r>
          </a:p>
          <a:p>
            <a:pPr lvl="1"/>
            <a:r>
              <a:rPr lang="en-US" dirty="0" smtClean="0"/>
              <a:t>allocate memory for it</a:t>
            </a:r>
          </a:p>
          <a:p>
            <a:pPr lvl="1"/>
            <a:r>
              <a:rPr lang="en-US" dirty="0" smtClean="0"/>
              <a:t>specify it when you initialize char by char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44695"/>
            <a:ext cx="6048672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text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"string"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means text[5] = g and text[6] = \0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7 chars are allocated!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string literals (“”)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working with char*, C’s string literals (“”) are written in the code part of  the memory. </a:t>
            </a:r>
            <a:br>
              <a:rPr lang="en-US" dirty="0" smtClean="0"/>
            </a:br>
            <a:r>
              <a:rPr lang="en-US" dirty="0" smtClean="0"/>
              <a:t>Thus, you can't change them!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139482"/>
            <a:ext cx="5688632" cy="70788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‘w’;	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seg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fault!</a:t>
            </a:r>
            <a:endParaRPr lang="en-US" sz="2000" dirty="0" smtClean="0"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894" y="4711464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15816" y="4855480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4414140"/>
            <a:ext cx="5196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msg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486464" y="4351424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95736" y="4716792"/>
          <a:ext cx="864096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sz="22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 with const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what we do is: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571744"/>
            <a:ext cx="5400600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‘t’;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compile error!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		// better! </a:t>
            </a:r>
            <a:endParaRPr lang="en-US" sz="2000" dirty="0" smtClean="0"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3966" y="4497481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15816" y="4641497"/>
            <a:ext cx="1368152" cy="21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134536" y="4137441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pic>
        <p:nvPicPr>
          <p:cNvPr id="1026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9931" y="4286256"/>
            <a:ext cx="663997" cy="998205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23728" y="4497481"/>
          <a:ext cx="864096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sz="22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00232" y="4143380"/>
            <a:ext cx="55656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err="1" smtClean="0"/>
              <a:t>msg</a:t>
            </a:r>
            <a:endParaRPr lang="he-IL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type for addresses</a:t>
            </a:r>
          </a:p>
          <a:p>
            <a:r>
              <a:rPr lang="en-US" dirty="0" smtClean="0"/>
              <a:t>(almost) all you need to know is:</a:t>
            </a:r>
          </a:p>
          <a:p>
            <a:pPr>
              <a:buNone/>
            </a:pPr>
            <a:r>
              <a:rPr lang="en-US" sz="20000" dirty="0" smtClean="0"/>
              <a:t>   </a:t>
            </a:r>
            <a:r>
              <a:rPr lang="en-US" sz="2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*</a:t>
            </a:r>
            <a:endParaRPr lang="en-US" sz="20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Note the difference:</a:t>
            </a:r>
            <a:r>
              <a:rPr lang="he-IL" sz="2400" dirty="0" smtClean="0"/>
              <a:t>  </a:t>
            </a:r>
            <a:r>
              <a:rPr lang="he-IL" sz="2200" dirty="0" smtClean="0"/>
              <a:t>   </a:t>
            </a:r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>
              <a:buNone/>
            </a:pPr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186658"/>
            <a:ext cx="7572428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is a pointer that points to a memory that is in the code part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2976" y="4886391"/>
            <a:ext cx="6048672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msg2[]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msg2 is an array of chars that are on the stack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46024" y="3716660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7794" y="3645222"/>
          <a:ext cx="792088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792088"/>
              </a:tblGrid>
              <a:tr h="360040">
                <a:tc>
                  <a:txBody>
                    <a:bodyPr/>
                    <a:lstStyle/>
                    <a:p>
                      <a:pPr algn="l"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577874" y="3713023"/>
            <a:ext cx="1368152" cy="21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796594" y="3357562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pic>
        <p:nvPicPr>
          <p:cNvPr id="17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6763" y="3645241"/>
            <a:ext cx="663997" cy="998205"/>
          </a:xfrm>
          <a:prstGeom prst="rect">
            <a:avLst/>
          </a:prstGeom>
          <a:noFill/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85990" y="4535760"/>
          <a:ext cx="518458" cy="213360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\0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1927084" y="2212274"/>
            <a:ext cx="216024" cy="2880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6715140" y="4187180"/>
            <a:ext cx="228428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Stack part of memory</a:t>
            </a:r>
            <a:endParaRPr lang="he-IL" sz="2400" i="1" dirty="0"/>
          </a:p>
        </p:txBody>
      </p:sp>
      <p:sp>
        <p:nvSpPr>
          <p:cNvPr id="24" name="Oval 23"/>
          <p:cNvSpPr/>
          <p:nvPr/>
        </p:nvSpPr>
        <p:spPr>
          <a:xfrm>
            <a:off x="2754172" y="4886788"/>
            <a:ext cx="360040" cy="5040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729289" y="3286124"/>
            <a:ext cx="55656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err="1" smtClean="0"/>
              <a:t>msg</a:t>
            </a:r>
            <a:endParaRPr lang="he-IL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understand why: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54221"/>
            <a:ext cx="7704856" cy="28623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msg2[]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'n'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seg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fault - trying to change 				   what is written in the code 				   part of the memory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msg2[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'n'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ok - changing what is written 			   in the stack part of the memory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Manipulation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manipulate a single character use the functions defined in </a:t>
            </a:r>
            <a:r>
              <a:rPr lang="en-US" i="1" dirty="0" err="1" smtClean="0"/>
              <a:t>ctype.h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Manipulation of Strings is done by including the </a:t>
            </a:r>
            <a:r>
              <a:rPr lang="en-US" i="1" dirty="0" err="1" smtClean="0"/>
              <a:t>string.h</a:t>
            </a:r>
            <a:r>
              <a:rPr lang="en-US" dirty="0" smtClean="0"/>
              <a:t> header file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6048672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</a:rPr>
              <a:t>ctype.h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c = ‘A’;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(c);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isupper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(c);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islower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(c);   …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6198" y="4725144"/>
            <a:ext cx="6356197" cy="15696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copy a string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append a string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fr-FR" sz="2000" b="1" dirty="0" smtClean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Manipulation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285860"/>
            <a:ext cx="8147248" cy="54102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</a:t>
            </a:r>
          </a:p>
          <a:p>
            <a:pPr lvl="1"/>
            <a:r>
              <a:rPr lang="en-US" dirty="0" smtClean="0"/>
              <a:t>All C library functions assumes the usages of  ‘\0’ and enough storage space. </a:t>
            </a:r>
          </a:p>
          <a:p>
            <a:pPr lvl="1"/>
            <a:r>
              <a:rPr lang="en-US" dirty="0" smtClean="0"/>
              <a:t>No boundary checks! You are responsible.</a:t>
            </a:r>
          </a:p>
          <a:p>
            <a:pPr lvl="1"/>
            <a:r>
              <a:rPr lang="en-US" dirty="0" smtClean="0">
                <a:hlinkClick r:id="rId3"/>
              </a:rPr>
              <a:t>http://opengroup.org/onlinepubs/007908799/xsh/string.h.html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19277"/>
            <a:ext cx="7272808" cy="34778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compare two strings.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when str1 &lt; str2 lexicographically return &lt; 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when str1 &gt; str2 lexicographically return &gt; 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when identical return 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strcmp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str1,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str2); 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return strings length, not including the \0!!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size_t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Other functions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strncpy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strncat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strncmp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   …</a:t>
            </a:r>
            <a:endParaRPr lang="en-US" sz="2000" b="1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 Strings Examples</a:t>
            </a:r>
            <a:endParaRPr lang="he-IL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50530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9368" y="1017048"/>
            <a:ext cx="8208912" cy="501675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txt1[] = 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"text"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 txt2 = 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"text"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(txt1);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 = 4, same for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strlen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(txt2)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endParaRPr lang="en-US" sz="2000" dirty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txt1[</a:t>
            </a:r>
            <a:r>
              <a:rPr lang="en-US" sz="2000" dirty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fr-FR" sz="2000" dirty="0">
                <a:solidFill>
                  <a:srgbClr val="800000"/>
                </a:solidFill>
                <a:latin typeface="Consolas"/>
              </a:rPr>
              <a:t>’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n’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now txt1="next“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*txt2 = </a:t>
            </a:r>
            <a:r>
              <a:rPr lang="fr-FR" sz="2000" dirty="0">
                <a:solidFill>
                  <a:srgbClr val="800000"/>
                </a:solidFill>
                <a:latin typeface="Consolas"/>
              </a:rPr>
              <a:t>’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n’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“text” is in the code 			  // segment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txt2 = txt1;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legal. now txt2 points to the 			  // same string.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txt1 = txt2;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endParaRPr lang="en-US" sz="2000" dirty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(! 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strcmp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(txt2,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"next"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))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after the 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legal commands - 				  // This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condition is now true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 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4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>
            <a:normAutofit/>
          </a:bodyPr>
          <a:lstStyle/>
          <a:p>
            <a:r>
              <a:rPr lang="en-US" dirty="0" smtClean="0"/>
              <a:t>An “array”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A “pointers”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514391"/>
            <a:ext cx="6048672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4077072"/>
            <a:ext cx="6240756" cy="255454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	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052736"/>
            <a:ext cx="7931224" cy="54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experienced C programmer would write: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Actually the comparison </a:t>
            </a:r>
            <a:r>
              <a:rPr lang="en-US" sz="2400" dirty="0" smtClean="0"/>
              <a:t>against \0 is redundant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Style note</a:t>
            </a:r>
            <a:r>
              <a:rPr lang="en-US" sz="2400" dirty="0" smtClean="0"/>
              <a:t>: Unlike K&amp;R book, we do NOT encourage you to write such code. However, you should be able to read and understand it. The language features are used in any case.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29497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617729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++);</a:t>
            </a:r>
            <a:endParaRPr lang="en-US" sz="2000" dirty="0" smtClean="0">
              <a:latin typeface="Consolas"/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Command-line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17540"/>
            <a:ext cx="8401534" cy="494904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>
            <a:spAutoFit/>
          </a:bodyPr>
          <a:lstStyle/>
          <a:p>
            <a:pPr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) 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printf</a:t>
            </a:r>
            <a:r>
              <a:rPr lang="en-US" sz="2400" dirty="0"/>
              <a:t>(“%s %d %s \n”, “you entered”, </a:t>
            </a:r>
            <a:r>
              <a:rPr lang="en-US" sz="2400" dirty="0" err="1"/>
              <a:t>argc</a:t>
            </a:r>
            <a:r>
              <a:rPr lang="en-US" sz="2400" dirty="0"/>
              <a:t>, “arguments”);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400" dirty="0" err="1"/>
              <a:t>printf</a:t>
            </a:r>
            <a:r>
              <a:rPr lang="en-US" sz="2400" dirty="0"/>
              <a:t>(“%s: %s\n”, “the </a:t>
            </a:r>
            <a:r>
              <a:rPr lang="en-US" sz="2400" dirty="0" err="1"/>
              <a:t>zeroth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 is the program name”, </a:t>
            </a:r>
            <a:r>
              <a:rPr lang="en-US" sz="2400" dirty="0" err="1"/>
              <a:t>argv</a:t>
            </a:r>
            <a:r>
              <a:rPr lang="en-US" sz="2400" dirty="0"/>
              <a:t>[0]);</a:t>
            </a:r>
            <a:endParaRPr lang="en-US" sz="2400" dirty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printf</a:t>
            </a:r>
            <a:r>
              <a:rPr lang="en-US" sz="2400" dirty="0"/>
              <a:t>(“%s: %s\n”, “the first argument is”, </a:t>
            </a:r>
            <a:r>
              <a:rPr lang="en-US" sz="2400" dirty="0" err="1"/>
              <a:t>argv</a:t>
            </a:r>
            <a:r>
              <a:rPr lang="en-US" sz="2400" dirty="0"/>
              <a:t>[1]);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400" dirty="0" err="1"/>
              <a:t>printf</a:t>
            </a:r>
            <a:r>
              <a:rPr lang="en-US" sz="2400" dirty="0"/>
              <a:t>(“%s: %s\n”, “the second argument is, </a:t>
            </a:r>
            <a:r>
              <a:rPr lang="en-US" sz="2400" dirty="0" err="1"/>
              <a:t>argv</a:t>
            </a:r>
            <a:r>
              <a:rPr lang="en-US" sz="2400" dirty="0"/>
              <a:t>[2]);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</a:p>
          <a:p>
            <a:pPr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argc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  <a:p>
            <a:pPr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en-US" sz="2400" dirty="0" err="1"/>
              <a:t>arg</a:t>
            </a:r>
            <a:r>
              <a:rPr lang="en-US" sz="2400" dirty="0"/>
              <a:t> num %d is %s\</a:t>
            </a:r>
            <a:r>
              <a:rPr lang="en-US" sz="2400" dirty="0" err="1"/>
              <a:t>n”,i,argv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…</a:t>
            </a:r>
          </a:p>
          <a:p>
            <a:pPr marL="0" lvl="1" algn="l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I/O is mostly similar to </a:t>
            </a:r>
            <a:r>
              <a:rPr lang="en-US" dirty="0" err="1" smtClean="0"/>
              <a:t>stdin</a:t>
            </a:r>
            <a:r>
              <a:rPr lang="en-US" dirty="0" smtClean="0"/>
              <a:t> &amp; </a:t>
            </a:r>
            <a:r>
              <a:rPr lang="en-US" dirty="0" err="1" smtClean="0"/>
              <a:t>stdout</a:t>
            </a:r>
            <a:r>
              <a:rPr lang="en-US" dirty="0" smtClean="0"/>
              <a:t> I/O</a:t>
            </a:r>
          </a:p>
          <a:p>
            <a:r>
              <a:rPr lang="en-US" dirty="0" smtClean="0"/>
              <a:t>Most I/O functions we encountered have a “file”  counterpart which receives a FILE pointer (handle)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getchar</a:t>
            </a:r>
            <a:r>
              <a:rPr lang="en-US" dirty="0" smtClean="0"/>
              <a:t>(void)		</a:t>
            </a:r>
            <a:r>
              <a:rPr lang="en-US" dirty="0" err="1" smtClean="0"/>
              <a:t>fgetc</a:t>
            </a:r>
            <a:r>
              <a:rPr lang="en-US" dirty="0" smtClean="0"/>
              <a:t>(FILE*)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(const char *,...)	</a:t>
            </a:r>
            <a:r>
              <a:rPr lang="en-US" dirty="0" err="1" smtClean="0"/>
              <a:t>fscanf</a:t>
            </a:r>
            <a:r>
              <a:rPr lang="en-US" dirty="0" smtClean="0"/>
              <a:t>(FILE*, const char*,...)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(const char *,...)	</a:t>
            </a:r>
            <a:r>
              <a:rPr lang="en-US" dirty="0" err="1" smtClean="0"/>
              <a:t>fprintf</a:t>
            </a:r>
            <a:r>
              <a:rPr lang="en-US" dirty="0" smtClean="0"/>
              <a:t>(FILE*, const char*,...)</a:t>
            </a:r>
          </a:p>
          <a:p>
            <a:r>
              <a:rPr lang="en-US" dirty="0" smtClean="0"/>
              <a:t>The standard streams (</a:t>
            </a: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r>
              <a:rPr lang="en-US" dirty="0" smtClean="0"/>
              <a:t>) are also of FILE* type</a:t>
            </a:r>
          </a:p>
          <a:p>
            <a:r>
              <a:rPr lang="en-US" dirty="0" smtClean="0"/>
              <a:t>See related man pages: </a:t>
            </a:r>
            <a:r>
              <a:rPr lang="en-US" dirty="0" err="1" smtClean="0"/>
              <a:t>fprintf</a:t>
            </a:r>
            <a:r>
              <a:rPr lang="en-US" dirty="0" smtClean="0"/>
              <a:t>, </a:t>
            </a:r>
            <a:r>
              <a:rPr lang="en-US" dirty="0" err="1" smtClean="0"/>
              <a:t>fscanf</a:t>
            </a:r>
            <a:r>
              <a:rPr lang="en-US" dirty="0" smtClean="0"/>
              <a:t>, etc.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81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Example: mywc</a:t>
            </a:r>
          </a:p>
          <a:p>
            <a:pPr lvl="1"/>
            <a:r>
              <a:rPr lang="en-US" smtClean="0"/>
              <a:t>Code</a:t>
            </a:r>
          </a:p>
          <a:p>
            <a:pPr lvl="1"/>
            <a:r>
              <a:rPr lang="en-US" smtClean="0"/>
              <a:t>Related man pages: fopen, fclose</a:t>
            </a:r>
          </a:p>
          <a:p>
            <a:endParaRPr lang="en-US" smtClean="0"/>
          </a:p>
          <a:p>
            <a:r>
              <a:rPr lang="en-US" smtClean="0"/>
              <a:t>Binary File I/O</a:t>
            </a:r>
          </a:p>
          <a:p>
            <a:pPr lvl="1"/>
            <a:r>
              <a:rPr lang="en-US" smtClean="0"/>
              <a:t>fread, fwrite – read/writes “raw” memory</a:t>
            </a:r>
          </a:p>
          <a:p>
            <a:pPr lvl="1"/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1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325959"/>
            <a:ext cx="5472608" cy="304698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i,j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*x;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x points to an integer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x = &amp;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j = *x;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…</a:t>
            </a:r>
            <a:endParaRPr lang="he-IL" sz="2000" dirty="0">
              <a:latin typeface="Consolas" pitchFamily="49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07" y="5301208"/>
          <a:ext cx="6576399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386847"/>
                <a:gridCol w="1547388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kumimoji="0" lang="he-IL" sz="22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20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he-IL" sz="20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5013176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i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4941168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5013176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9" name="Right Arrow 8"/>
          <p:cNvSpPr/>
          <p:nvPr/>
        </p:nvSpPr>
        <p:spPr>
          <a:xfrm>
            <a:off x="2195736" y="314096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23528" y="5682734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0X0100</a:t>
            </a:r>
            <a:endParaRPr lang="he-IL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see how the program runs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value of variables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Break on expressions change</a:t>
            </a:r>
          </a:p>
          <a:p>
            <a:r>
              <a:rPr lang="en-US" dirty="0" smtClean="0"/>
              <a:t>Stack Trace: very helpful for </a:t>
            </a:r>
            <a:r>
              <a:rPr lang="en-US" dirty="0" err="1" smtClean="0"/>
              <a:t>seg</a:t>
            </a:r>
            <a:r>
              <a:rPr lang="en-US" dirty="0" smtClean="0"/>
              <a:t> faults! 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GDB – Debugger for GCC</a:t>
            </a:r>
            <a:endParaRPr lang="en-US" dirty="0"/>
          </a:p>
        </p:txBody>
      </p:sp>
      <p:sp>
        <p:nvSpPr>
          <p:cNvPr id="70658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14438"/>
            <a:ext cx="8401050" cy="5286375"/>
          </a:xfrm>
        </p:spPr>
        <p:txBody>
          <a:bodyPr/>
          <a:lstStyle/>
          <a:p>
            <a:r>
              <a:rPr lang="en-US" b="1" smtClean="0">
                <a:hlinkClick r:id="rId2"/>
              </a:rPr>
              <a:t>http://www.gnu.org/s/gdb/</a:t>
            </a:r>
            <a:endParaRPr lang="en-US" b="1" smtClean="0"/>
          </a:p>
          <a:p>
            <a:r>
              <a:rPr lang="en-US" b="1" smtClean="0"/>
              <a:t> </a:t>
            </a:r>
            <a:r>
              <a:rPr lang="en-US" smtClean="0"/>
              <a:t>allows you to see what is going on `inside' another program while it executes</a:t>
            </a:r>
          </a:p>
          <a:p>
            <a:endParaRPr lang="en-US" smtClean="0"/>
          </a:p>
          <a:p>
            <a:r>
              <a:rPr lang="en-US" smtClean="0"/>
              <a:t>Break points and conditional breakpoint</a:t>
            </a:r>
          </a:p>
          <a:p>
            <a:r>
              <a:rPr lang="en-US" smtClean="0"/>
              <a:t>Examining</a:t>
            </a:r>
          </a:p>
          <a:p>
            <a:r>
              <a:rPr lang="en-US" smtClean="0"/>
              <a:t>Ad hoc changes</a:t>
            </a:r>
          </a:p>
          <a:p>
            <a:r>
              <a:rPr lang="en-US" smtClean="0"/>
              <a:t>Stepping</a:t>
            </a:r>
          </a:p>
          <a:p>
            <a:r>
              <a:rPr lang="en-US" smtClean="0"/>
              <a:t>Inspecting crashes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7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For debug use –g flag:</a:t>
            </a:r>
          </a:p>
          <a:p>
            <a:pPr lvl="1"/>
            <a:r>
              <a:rPr lang="en-US" smtClean="0"/>
              <a:t>gcc –Wall </a:t>
            </a:r>
            <a:r>
              <a:rPr lang="en-US" b="1" smtClean="0"/>
              <a:t>–g </a:t>
            </a:r>
            <a:r>
              <a:rPr lang="en-US" smtClean="0"/>
              <a:t>hello.c –o hello</a:t>
            </a:r>
          </a:p>
          <a:p>
            <a:r>
              <a:rPr lang="en-US" smtClean="0"/>
              <a:t>Run gdb:</a:t>
            </a:r>
          </a:p>
          <a:p>
            <a:pPr lvl="1"/>
            <a:r>
              <a:rPr lang="en-US" smtClean="0"/>
              <a:t>gdb hello</a:t>
            </a:r>
          </a:p>
          <a:p>
            <a:r>
              <a:rPr lang="en-US" smtClean="0"/>
              <a:t>Basic commands:</a:t>
            </a:r>
          </a:p>
          <a:p>
            <a:pPr lvl="1"/>
            <a:r>
              <a:rPr lang="en-US" smtClean="0"/>
              <a:t>run, next, step, break, condition, continue, where, backtrace</a:t>
            </a:r>
          </a:p>
          <a:p>
            <a:r>
              <a:rPr lang="en-US" smtClean="0"/>
              <a:t>Many tutorials, for example:</a:t>
            </a:r>
          </a:p>
          <a:p>
            <a:pPr lvl="1"/>
            <a:r>
              <a:rPr lang="en-US" smtClean="0">
                <a:hlinkClick r:id="rId2"/>
              </a:rPr>
              <a:t>http://www.cs.cmu.edu/~gilpin/tutorial/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http://ace.cs.ohiou.edu/~bhumphre/gdb.html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GDB – Debugger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101</a:t>
            </a:r>
            <a:endParaRPr lang="en-US" dirty="0"/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DB736D24-4508-46F1-8B1B-408FB566A2BB}" type="slidenum">
              <a:rPr lang="he-IL"/>
              <a:pPr>
                <a:defRPr/>
              </a:pPr>
              <a:t>33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endParaRPr lang="en-US" sz="3600" dirty="0" smtClean="0"/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z="3600" dirty="0" smtClean="0"/>
              <a:t>“Define” the bug --- reproduce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z="3600" dirty="0" smtClean="0"/>
              <a:t>Use debugger (and other tools e.g. </a:t>
            </a:r>
            <a:r>
              <a:rPr lang="en-US" sz="3600" dirty="0" err="1" smtClean="0"/>
              <a:t>valgrind</a:t>
            </a:r>
            <a:r>
              <a:rPr lang="en-US" sz="3600" dirty="0" smtClean="0"/>
              <a:t>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z="3600" dirty="0" smtClean="0"/>
              <a:t>Don’t panic --- think!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z="3600" dirty="0" smtClean="0"/>
              <a:t>Divide &amp; Conquer</a:t>
            </a:r>
          </a:p>
        </p:txBody>
      </p:sp>
    </p:spTree>
    <p:extLst>
      <p:ext uri="{BB962C8B-B14F-4D97-AF65-F5344CB8AC3E}">
        <p14:creationId xmlns:p14="http://schemas.microsoft.com/office/powerpoint/2010/main" val="1868006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325959"/>
            <a:ext cx="5472608" cy="304698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i,j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*x;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x points to an integer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x = &amp;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j = *x;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…</a:t>
            </a:r>
            <a:endParaRPr lang="he-IL" sz="2000" dirty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95736" y="35010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043608" y="5013176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i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682734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0X0100</a:t>
            </a:r>
            <a:endParaRPr lang="he-IL" dirty="0"/>
          </a:p>
        </p:txBody>
      </p:sp>
      <p:sp>
        <p:nvSpPr>
          <p:cNvPr id="16" name="U-Turn Arrow 15"/>
          <p:cNvSpPr/>
          <p:nvPr/>
        </p:nvSpPr>
        <p:spPr>
          <a:xfrm rot="10800000">
            <a:off x="1115616" y="5715016"/>
            <a:ext cx="5040560" cy="432047"/>
          </a:xfrm>
          <a:prstGeom prst="uturnArrow">
            <a:avLst>
              <a:gd name="adj1" fmla="val 8077"/>
              <a:gd name="adj2" fmla="val 25000"/>
              <a:gd name="adj3" fmla="val 36758"/>
              <a:gd name="adj4" fmla="val 40914"/>
              <a:gd name="adj5" fmla="val 9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15607" y="5301208"/>
          <a:ext cx="6576399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86847"/>
                <a:gridCol w="3094776"/>
                <a:gridCol w="386847"/>
                <a:gridCol w="386847"/>
                <a:gridCol w="386847"/>
                <a:gridCol w="386847"/>
                <a:gridCol w="1547388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22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0X0100</a:t>
                      </a:r>
                      <a:endParaRPr kumimoji="0" lang="he-IL" sz="22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22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he-IL" sz="22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14612" y="4941168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5013176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325959"/>
            <a:ext cx="5472608" cy="304698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i,j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*x;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x points to an integer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x = &amp;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j = *x;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…</a:t>
            </a:r>
            <a:endParaRPr lang="he-IL" sz="2000" dirty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95736" y="386104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1043608" y="5013176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i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5682734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0X0100</a:t>
            </a:r>
            <a:endParaRPr lang="he-IL" dirty="0"/>
          </a:p>
        </p:txBody>
      </p:sp>
      <p:sp>
        <p:nvSpPr>
          <p:cNvPr id="19" name="U-Turn Arrow 18"/>
          <p:cNvSpPr/>
          <p:nvPr/>
        </p:nvSpPr>
        <p:spPr>
          <a:xfrm rot="10800000">
            <a:off x="1115616" y="5715016"/>
            <a:ext cx="5040560" cy="432047"/>
          </a:xfrm>
          <a:prstGeom prst="uturnArrow">
            <a:avLst>
              <a:gd name="adj1" fmla="val 8077"/>
              <a:gd name="adj2" fmla="val 25000"/>
              <a:gd name="adj3" fmla="val 36758"/>
              <a:gd name="adj4" fmla="val 40914"/>
              <a:gd name="adj5" fmla="val 9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115607" y="5301208"/>
          <a:ext cx="6576399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86847"/>
                <a:gridCol w="3094776"/>
                <a:gridCol w="1547388"/>
                <a:gridCol w="1547388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20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22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0X0100</a:t>
                      </a:r>
                      <a:endParaRPr kumimoji="0" lang="he-IL" sz="22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he-IL" sz="2200" b="1" kern="1200" dirty="0" smtClean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2200" b="1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he-IL" sz="2200" b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14612" y="4941168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143372" y="5013176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– brief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14752"/>
            <a:ext cx="7772400" cy="2305048"/>
          </a:xfrm>
        </p:spPr>
        <p:txBody>
          <a:bodyPr/>
          <a:lstStyle/>
          <a:p>
            <a:r>
              <a:rPr lang="en-US" dirty="0" smtClean="0"/>
              <a:t>Which of the following is relevant?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&amp;p</a:t>
            </a:r>
          </a:p>
          <a:p>
            <a:pPr lvl="1"/>
            <a:r>
              <a:rPr lang="en-US" dirty="0" smtClean="0"/>
              <a:t>*p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1500174"/>
            <a:ext cx="5472608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*p; </a:t>
            </a:r>
          </a:p>
          <a:p>
            <a:pPr lvl="1"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“const”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C’s  “const” is a qualifier that can be applied to the  declaration of any variable to specify its value will not  be changed. 	</a:t>
            </a:r>
          </a:p>
          <a:p>
            <a:r>
              <a:rPr lang="en-US" sz="2400" b="1" dirty="0" smtClean="0"/>
              <a:t>Const protects his left side, unless there is nothing to his left and only then it protects his right side.</a:t>
            </a:r>
          </a:p>
          <a:p>
            <a:endParaRPr lang="en-US" sz="2400" dirty="0" smtClean="0"/>
          </a:p>
          <a:p>
            <a:pPr lvl="1"/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“const”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Examples: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2643182"/>
            <a:ext cx="7461472" cy="70788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E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2.71828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E=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3.14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	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compilation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error!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3561710"/>
            <a:ext cx="7461472" cy="70788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	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compilation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error!</a:t>
            </a:r>
            <a:endParaRPr lang="he-IL" sz="2000" dirty="0" smtClean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“const”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C’s “const” can be </a:t>
            </a:r>
            <a:r>
              <a:rPr lang="en-US" sz="3200" dirty="0" smtClean="0"/>
              <a:t>cast</a:t>
            </a:r>
            <a:r>
              <a:rPr lang="en-US" sz="2400" dirty="0" smtClean="0"/>
              <a:t> away</a:t>
            </a:r>
          </a:p>
          <a:p>
            <a:pPr>
              <a:buNone/>
            </a:pPr>
            <a:r>
              <a:rPr lang="en-US" sz="2400" dirty="0" smtClean="0"/>
              <a:t>  	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Helps to find errors.</a:t>
            </a:r>
          </a:p>
          <a:p>
            <a:r>
              <a:rPr lang="en-US" sz="2400" dirty="0" smtClean="0"/>
              <a:t>Doesn't </a:t>
            </a:r>
            <a:r>
              <a:rPr lang="en-US" sz="2400" dirty="0" smtClean="0"/>
              <a:t>protects from evil changes.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138080"/>
            <a:ext cx="7715304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[] = {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}; 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arr_ptr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(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*)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</a:t>
            </a:r>
            <a:endParaRPr lang="he-IL" sz="2000" dirty="0" smtClean="0">
              <a:solidFill>
                <a:srgbClr val="000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arr_ptr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compilation -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ok!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			// but might give a run-time error </a:t>
            </a:r>
            <a:endParaRPr lang="en-US" sz="2000" dirty="0" smtClean="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Eva_Theme</Template>
  <TotalTime>2314</TotalTime>
  <Words>1087</Words>
  <Application>Microsoft Office PowerPoint</Application>
  <PresentationFormat>On-screen Show (4:3)</PresentationFormat>
  <Paragraphs>455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Eva_Theme</vt:lpstr>
      <vt:lpstr>Tirgul2 - Agenda</vt:lpstr>
      <vt:lpstr>Pointers</vt:lpstr>
      <vt:lpstr>Pointers</vt:lpstr>
      <vt:lpstr>Pointers</vt:lpstr>
      <vt:lpstr>Pointers</vt:lpstr>
      <vt:lpstr>Pointers – brief summary</vt:lpstr>
      <vt:lpstr>C’s  “const”</vt:lpstr>
      <vt:lpstr>C’s  “const”</vt:lpstr>
      <vt:lpstr>C’s  “const”</vt:lpstr>
      <vt:lpstr>C’s  “const”</vt:lpstr>
      <vt:lpstr>C’s  “const”</vt:lpstr>
      <vt:lpstr>Const and Pointer’s Syntax</vt:lpstr>
      <vt:lpstr>Const and User Defined Types</vt:lpstr>
      <vt:lpstr>Compare to Java’s “final”</vt:lpstr>
      <vt:lpstr>“Const” Usage</vt:lpstr>
      <vt:lpstr>Strings in C</vt:lpstr>
      <vt:lpstr>C Strings</vt:lpstr>
      <vt:lpstr>C’s string literals (“”)</vt:lpstr>
      <vt:lpstr>C’s  string literals (“”) with const</vt:lpstr>
      <vt:lpstr>C’s  string literals (“”) </vt:lpstr>
      <vt:lpstr>C’s  string literals (“”)</vt:lpstr>
      <vt:lpstr>C Strings Manipulation</vt:lpstr>
      <vt:lpstr>C Strings Manipulation (2)</vt:lpstr>
      <vt:lpstr>C Strings Examples</vt:lpstr>
      <vt:lpstr>C Strings Functions</vt:lpstr>
      <vt:lpstr>C Strings Functions (2)</vt:lpstr>
      <vt:lpstr>Command-line arguments</vt:lpstr>
      <vt:lpstr>File I/O</vt:lpstr>
      <vt:lpstr>File I/O</vt:lpstr>
      <vt:lpstr>Debugger</vt:lpstr>
      <vt:lpstr>GDB – Debugger for GCC</vt:lpstr>
      <vt:lpstr>GDB – Debugger for GCC</vt:lpstr>
      <vt:lpstr>Debugging 101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Idan Miller</dc:creator>
  <cp:lastModifiedBy>user</cp:lastModifiedBy>
  <cp:revision>675</cp:revision>
  <dcterms:created xsi:type="dcterms:W3CDTF">2010-09-28T16:13:28Z</dcterms:created>
  <dcterms:modified xsi:type="dcterms:W3CDTF">2014-11-03T14:13:15Z</dcterms:modified>
</cp:coreProperties>
</file>