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345" r:id="rId3"/>
    <p:sldId id="346" r:id="rId4"/>
    <p:sldId id="347" r:id="rId5"/>
    <p:sldId id="348" r:id="rId6"/>
    <p:sldId id="349" r:id="rId7"/>
    <p:sldId id="350" r:id="rId8"/>
    <p:sldId id="353" r:id="rId9"/>
    <p:sldId id="354" r:id="rId10"/>
    <p:sldId id="355" r:id="rId11"/>
    <p:sldId id="314" r:id="rId12"/>
    <p:sldId id="315" r:id="rId13"/>
    <p:sldId id="316" r:id="rId14"/>
    <p:sldId id="317" r:id="rId15"/>
    <p:sldId id="287" r:id="rId16"/>
    <p:sldId id="288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4" r:id="rId25"/>
    <p:sldId id="326" r:id="rId26"/>
    <p:sldId id="337" r:id="rId27"/>
    <p:sldId id="339" r:id="rId28"/>
    <p:sldId id="340" r:id="rId29"/>
    <p:sldId id="341" r:id="rId30"/>
    <p:sldId id="356" r:id="rId31"/>
    <p:sldId id="342" r:id="rId32"/>
    <p:sldId id="343" r:id="rId33"/>
    <p:sldId id="34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665" autoAdjust="0"/>
    <p:restoredTop sz="93233" autoAdjust="0"/>
  </p:normalViewPr>
  <p:slideViewPr>
    <p:cSldViewPr>
      <p:cViewPr>
        <p:scale>
          <a:sx n="75" d="100"/>
          <a:sy n="75" d="100"/>
        </p:scale>
        <p:origin x="-169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7943D-4006-4D29-BFC2-57790A3E11C3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F2E85-57B1-4A04-A02D-2D8819338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6F79-6B1C-46E6-8E4D-C171676E9BDB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388A6-9B61-4FB5-88EF-35AB2E658F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BF753-267B-44A5-8C6E-65E4E0CD9170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9295" y="693566"/>
            <a:ext cx="449941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he-IL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4357"/>
            <a:ext cx="5485479" cy="411316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http://www.geeksforgeeks.org/understanding-extern-keyword-in-c/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0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9295" y="693566"/>
            <a:ext cx="449941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he-IL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4357"/>
            <a:ext cx="5485479" cy="411316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9295" y="693566"/>
            <a:ext cx="449941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he-IL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4357"/>
            <a:ext cx="5485479" cy="411316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200C58-2C03-44CD-ABBA-DF3A3BECBAFD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he-IL"/>
          </a:p>
        </p:txBody>
      </p:sp>
      <p:sp>
        <p:nvSpPr>
          <p:cNvPr id="34820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F217B-F83E-4E63-9C41-3501ED8E0CB8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646"/>
            <a:ext cx="7772400" cy="706090"/>
          </a:xfrm>
        </p:spPr>
        <p:txBody>
          <a:bodyPr/>
          <a:lstStyle>
            <a:lvl1pPr algn="ctr" rtl="0">
              <a:defRPr b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933056"/>
            <a:ext cx="223224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</a:t>
            </a:r>
            <a:r>
              <a:rPr kumimoji="0" lang="en-US" dirty="0" err="1" smtClean="0"/>
              <a:t>tet</a:t>
            </a:r>
            <a:r>
              <a:rPr kumimoji="0" lang="en-US" dirty="0" smtClean="0"/>
              <a:t>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DE1A70-EC49-4064-A204-2098540E5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Tirgul3 -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C Strings – a bit more</a:t>
            </a:r>
            <a:endParaRPr lang="en-US" sz="3200" dirty="0" smtClean="0"/>
          </a:p>
          <a:p>
            <a:r>
              <a:rPr lang="en-US" sz="3200" dirty="0"/>
              <a:t>a</a:t>
            </a:r>
            <a:r>
              <a:rPr lang="en-US" sz="3200" dirty="0" smtClean="0"/>
              <a:t>ssert</a:t>
            </a:r>
            <a:endParaRPr lang="en-US" sz="3200" dirty="0" smtClean="0"/>
          </a:p>
          <a:p>
            <a:r>
              <a:rPr lang="en-US" sz="3200" dirty="0" err="1" smtClean="0"/>
              <a:t>typedef</a:t>
            </a:r>
            <a:endParaRPr lang="en-US" sz="3200" dirty="0" smtClean="0"/>
          </a:p>
          <a:p>
            <a:r>
              <a:rPr lang="en-US" sz="3200" dirty="0" err="1" smtClean="0"/>
              <a:t>Makefile</a:t>
            </a:r>
            <a:endParaRPr lang="en-US" sz="3200" dirty="0" smtClean="0"/>
          </a:p>
          <a:p>
            <a:r>
              <a:rPr lang="en-US" sz="3000" dirty="0"/>
              <a:t>Static, extern</a:t>
            </a:r>
          </a:p>
          <a:p>
            <a:pPr lvl="1"/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Functions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052736"/>
            <a:ext cx="7931224" cy="54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 experienced C programmer would write: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5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Actually the comparison </a:t>
            </a:r>
            <a:r>
              <a:rPr lang="en-US" sz="2400" dirty="0" smtClean="0"/>
              <a:t>against \0 is redundant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Style note</a:t>
            </a:r>
            <a:r>
              <a:rPr lang="en-US" sz="2400" dirty="0" smtClean="0"/>
              <a:t>: Unlike K&amp;R book, we do NOT encourage you to write such code. However, you should be able to read and understand it. The language features are used in any case.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529497"/>
            <a:ext cx="5832648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dest,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617729"/>
            <a:ext cx="5832648" cy="13234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dest,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++);</a:t>
            </a:r>
            <a:endParaRPr lang="en-US" sz="2000" dirty="0" smtClean="0">
              <a:latin typeface="Consolas"/>
            </a:endParaRP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Debug/Test mode </a:t>
            </a:r>
            <a:r>
              <a:rPr lang="en-US" dirty="0" err="1" smtClean="0"/>
              <a:t>vs</a:t>
            </a:r>
            <a:r>
              <a:rPr lang="en-US" dirty="0" smtClean="0"/>
              <a:t> Release mode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940820" y="1000108"/>
            <a:ext cx="7488832" cy="563231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latin typeface="Consolas"/>
              </a:rPr>
              <a:t>assert.h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MAX_INTS 100</a:t>
            </a:r>
          </a:p>
          <a:p>
            <a:pPr algn="l" rtl="0">
              <a:lnSpc>
                <a:spcPct val="150000"/>
              </a:lnSpc>
            </a:pP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algn="l" rtl="0">
              <a:lnSpc>
                <a:spcPct val="15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ints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[MAX_INTS]; </a:t>
            </a:r>
          </a:p>
          <a:p>
            <a:pPr algn="l" rtl="0">
              <a:lnSpc>
                <a:spcPct val="15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(&lt;something complicated&gt;); </a:t>
            </a:r>
          </a:p>
          <a:p>
            <a:pPr algn="l" rtl="0">
              <a:lnSpc>
                <a:spcPct val="15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should be in bounds, but is it really?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safety assertions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assert(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assert(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&lt;MAX_INTS);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ints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sz="2000" dirty="0" smtClean="0"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572000" y="5357826"/>
            <a:ext cx="1080120" cy="360040"/>
          </a:xfrm>
          <a:prstGeom prst="leftArrow">
            <a:avLst>
              <a:gd name="adj1" fmla="val 50000"/>
              <a:gd name="adj2" fmla="val 101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71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Debug/Test mode </a:t>
            </a:r>
            <a:r>
              <a:rPr lang="en-US" dirty="0" err="1" smtClean="0"/>
              <a:t>vs</a:t>
            </a:r>
            <a:r>
              <a:rPr lang="en-US" dirty="0" smtClean="0"/>
              <a:t> Release mode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88731"/>
            <a:ext cx="7488832" cy="464742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NDEBUG</a:t>
            </a:r>
            <a:r>
              <a:rPr lang="en-US" sz="2000" dirty="0" smtClean="0">
                <a:latin typeface="Consolas"/>
              </a:rPr>
              <a:t/>
            </a:r>
            <a:br>
              <a:rPr lang="en-US" sz="2000" dirty="0" smtClean="0"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latin typeface="Consolas"/>
              </a:rPr>
              <a:t>assert.h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MAX_INTS 100</a:t>
            </a:r>
          </a:p>
          <a:p>
            <a:pPr algn="l" rtl="0">
              <a:lnSpc>
                <a:spcPct val="120000"/>
              </a:lnSpc>
            </a:pP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algn="l" rtl="0"/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ints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[MAX_INTS]; </a:t>
            </a:r>
          </a:p>
          <a:p>
            <a:pPr algn="l" rtl="0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// should be in bounds, but is it really?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(&lt;something complicated&gt;);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safety assertions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assert(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&gt;=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assert(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&lt;MAX_INTS);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ints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...</a:t>
            </a:r>
            <a:endParaRPr lang="en-US" sz="2000" dirty="0" smtClean="0">
              <a:latin typeface="Consola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763688" y="4996646"/>
            <a:ext cx="2736304" cy="50405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3059832" y="1638325"/>
            <a:ext cx="1080120" cy="360040"/>
          </a:xfrm>
          <a:prstGeom prst="leftArrow">
            <a:avLst>
              <a:gd name="adj1" fmla="val 50000"/>
              <a:gd name="adj2" fmla="val 101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/>
          <p:cNvCxnSpPr/>
          <p:nvPr/>
        </p:nvCxnSpPr>
        <p:spPr>
          <a:xfrm>
            <a:off x="1763688" y="4996646"/>
            <a:ext cx="2808312" cy="50405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sz="2800" b="1" dirty="0" smtClean="0"/>
          </a:p>
          <a:p>
            <a:pPr lvl="1">
              <a:buNone/>
            </a:pPr>
            <a:r>
              <a:rPr lang="en-US" sz="2800" b="1" dirty="0" smtClean="0"/>
              <a:t>	</a:t>
            </a:r>
            <a:r>
              <a:rPr lang="en-US" sz="2600" dirty="0" smtClean="0"/>
              <a:t>bad, since </a:t>
            </a:r>
            <a:r>
              <a:rPr lang="en-US" sz="2600" dirty="0" err="1" smtClean="0"/>
              <a:t>foo</a:t>
            </a:r>
            <a:r>
              <a:rPr lang="en-US" sz="2600" dirty="0" smtClean="0"/>
              <a:t>() will not be called if the compiler removes the assert() </a:t>
            </a:r>
            <a:r>
              <a:rPr lang="en-US" sz="2600" dirty="0" smtClean="0">
                <a:sym typeface="Wingdings" pitchFamily="2" charset="2"/>
              </a:rPr>
              <a:t> </a:t>
            </a:r>
            <a:r>
              <a:rPr lang="en-US" sz="2600" dirty="0" smtClean="0"/>
              <a:t>if NDEBUG is defined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good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330698"/>
            <a:ext cx="3672408" cy="43531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assert(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147" y="4470211"/>
            <a:ext cx="3672408" cy="8309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errCode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assert(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errCode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dirty="0" smtClean="0"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5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Use</a:t>
            </a:r>
            <a:r>
              <a:rPr lang="en-US" dirty="0" smtClean="0"/>
              <a:t> for catching bugs</a:t>
            </a:r>
            <a:endParaRPr lang="he-IL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use </a:t>
            </a:r>
            <a:r>
              <a:rPr lang="en-US" dirty="0" smtClean="0"/>
              <a:t>for checking </a:t>
            </a:r>
            <a:r>
              <a:rPr lang="en-US" dirty="0" err="1" smtClean="0"/>
              <a:t>malloc</a:t>
            </a:r>
            <a:r>
              <a:rPr lang="en-US" dirty="0" smtClean="0"/>
              <a:t>, user input,...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7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typedef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Defines a synonym for the specified type declaration</a:t>
            </a:r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endParaRPr lang="en-US" i="1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574776"/>
            <a:ext cx="6336704" cy="40011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existing_type_name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 &lt;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new_type_name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7744" y="3276765"/>
            <a:ext cx="4968552" cy="339259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unsigned 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num;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//identical! </a:t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num;		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//identical! </a:t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MyClock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_minutes;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_hours;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 Clock;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// then we can simply write: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Times New Roman" pitchFamily="18" charset="0"/>
              </a:rPr>
              <a:t>Clock x;</a:t>
            </a:r>
            <a:endParaRPr lang="en-US" dirty="0" smtClean="0">
              <a:latin typeface="Consolas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- why?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7906072" cy="493352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Readabilty</a:t>
            </a:r>
            <a:endParaRPr lang="en-US" dirty="0" smtClean="0"/>
          </a:p>
          <a:p>
            <a:pPr lvl="1"/>
            <a:r>
              <a:rPr lang="en-US" dirty="0" smtClean="0"/>
              <a:t>shorter names or dedicated names</a:t>
            </a:r>
          </a:p>
          <a:p>
            <a:endParaRPr lang="en-US" dirty="0" smtClean="0"/>
          </a:p>
          <a:p>
            <a:r>
              <a:rPr lang="en-US" dirty="0" smtClean="0"/>
              <a:t>Portability</a:t>
            </a:r>
            <a:br>
              <a:rPr lang="en-US" dirty="0" smtClean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INT_4_BYTES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int32;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short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int16;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#else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int32;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int16;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#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endif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/>
              <a:t>Generic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What is it good for?</a:t>
            </a:r>
          </a:p>
          <a:p>
            <a:pPr lvl="1"/>
            <a:r>
              <a:rPr lang="en-US" b="1" dirty="0" smtClean="0"/>
              <a:t>Automatic </a:t>
            </a:r>
            <a:r>
              <a:rPr lang="en-US" dirty="0" smtClean="0"/>
              <a:t>tool for projects management (not just c/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Less boring work for the programmer =&gt; Less errors</a:t>
            </a:r>
          </a:p>
          <a:p>
            <a:r>
              <a:rPr lang="en-US" dirty="0" smtClean="0"/>
              <a:t>man/</a:t>
            </a:r>
            <a:r>
              <a:rPr lang="en-US" dirty="0" err="1" smtClean="0"/>
              <a:t>google</a:t>
            </a:r>
            <a:r>
              <a:rPr lang="en-US" dirty="0" smtClean="0"/>
              <a:t>/</a:t>
            </a:r>
            <a:r>
              <a:rPr lang="en-US" b="1" dirty="0" smtClean="0"/>
              <a:t>gnu</a:t>
            </a:r>
            <a:r>
              <a:rPr lang="en-US" dirty="0" smtClean="0"/>
              <a:t> make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Compilation &amp; 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Compilation: </a:t>
            </a:r>
          </a:p>
          <a:p>
            <a:pPr>
              <a:buNone/>
            </a:pPr>
            <a:r>
              <a:rPr lang="en-US" dirty="0" err="1" smtClean="0"/>
              <a:t>gcc</a:t>
            </a:r>
            <a:r>
              <a:rPr lang="en-US" dirty="0" smtClean="0"/>
              <a:t> -c </a:t>
            </a:r>
            <a:r>
              <a:rPr lang="en-US" dirty="0" err="1" smtClean="0"/>
              <a:t>read.c</a:t>
            </a:r>
            <a:r>
              <a:rPr lang="en-US" dirty="0" smtClean="0"/>
              <a:t>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en-US" dirty="0" err="1" smtClean="0"/>
              <a:t>list.c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Linkage:</a:t>
            </a:r>
          </a:p>
          <a:p>
            <a:pPr>
              <a:buNone/>
            </a:pPr>
            <a:r>
              <a:rPr lang="pt-BR" dirty="0" smtClean="0"/>
              <a:t>gcc read.o main.o list.o -o prog1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7249" y="1982741"/>
            <a:ext cx="83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read.h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1736" y="1997981"/>
            <a:ext cx="816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read.c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list.h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list.c</a:t>
            </a:r>
            <a:endParaRPr lang="en-US" sz="2200" dirty="0"/>
          </a:p>
        </p:txBody>
      </p:sp>
      <p:sp>
        <p:nvSpPr>
          <p:cNvPr id="21" name="Rounded Rectangle 20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main.c</a:t>
            </a:r>
            <a:endParaRPr lang="en-US" sz="2200" dirty="0"/>
          </a:p>
        </p:txBody>
      </p:sp>
      <p:sp>
        <p:nvSpPr>
          <p:cNvPr id="29" name="Rounded Rectangle 28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read.o</a:t>
            </a:r>
            <a:endParaRPr lang="en-US" sz="2200" dirty="0"/>
          </a:p>
        </p:txBody>
      </p:sp>
      <p:sp>
        <p:nvSpPr>
          <p:cNvPr id="31" name="Rounded Rectangle 30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list.o</a:t>
            </a:r>
            <a:endParaRPr lang="en-US" sz="2200" dirty="0"/>
          </a:p>
        </p:txBody>
      </p:sp>
      <p:sp>
        <p:nvSpPr>
          <p:cNvPr id="33" name="Rounded Rectangle 32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main.o</a:t>
            </a:r>
            <a:endParaRPr lang="en-US" sz="2200" dirty="0"/>
          </a:p>
        </p:txBody>
      </p:sp>
      <p:sp>
        <p:nvSpPr>
          <p:cNvPr id="36" name="Down Arrow 35"/>
          <p:cNvSpPr/>
          <p:nvPr/>
        </p:nvSpPr>
        <p:spPr>
          <a:xfrm>
            <a:off x="5643570" y="4857760"/>
            <a:ext cx="48463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 flipH="1">
            <a:off x="4143372" y="-357213"/>
            <a:ext cx="357190" cy="55007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 flipH="1">
            <a:off x="4179091" y="1750207"/>
            <a:ext cx="285752" cy="36433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16200000" flipH="1">
            <a:off x="4179091" y="2893216"/>
            <a:ext cx="285752" cy="364333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4857752" y="2500306"/>
            <a:ext cx="484632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541652" y="5857892"/>
            <a:ext cx="714380" cy="78581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57950" y="6000768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prog1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346646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Dependencies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Tree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14422"/>
            <a:ext cx="7772400" cy="48053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7249" y="1982741"/>
            <a:ext cx="816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</a:t>
            </a:r>
            <a:r>
              <a:rPr lang="en-US" sz="2200" dirty="0" err="1"/>
              <a:t>c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1997981"/>
            <a:ext cx="83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read.h</a:t>
            </a:r>
            <a:endParaRPr lang="en-US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list.h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list.c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main.c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read.o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list.o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main.o</a:t>
            </a:r>
            <a:endParaRPr lang="en-US" sz="2200" dirty="0"/>
          </a:p>
        </p:txBody>
      </p:sp>
      <p:sp>
        <p:nvSpPr>
          <p:cNvPr id="22" name="Down Arrow 21"/>
          <p:cNvSpPr/>
          <p:nvPr/>
        </p:nvSpPr>
        <p:spPr>
          <a:xfrm rot="20131296">
            <a:off x="2410015" y="2317191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970016" y="5500702"/>
            <a:ext cx="714380" cy="78581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69593" y="6212823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prog1</a:t>
            </a:r>
            <a:endParaRPr lang="en-US" sz="2200" dirty="0"/>
          </a:p>
        </p:txBody>
      </p:sp>
      <p:sp>
        <p:nvSpPr>
          <p:cNvPr id="31" name="Down Arrow 30"/>
          <p:cNvSpPr/>
          <p:nvPr/>
        </p:nvSpPr>
        <p:spPr>
          <a:xfrm>
            <a:off x="4214810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14810" y="4730124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-20160000">
            <a:off x="6062125" y="2308819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572132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928926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0131296">
            <a:off x="3585584" y="2004473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-20160000">
            <a:off x="4830121" y="2002461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0000">
            <a:off x="3558349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-19500000">
            <a:off x="4795620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 in 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smtClean="0"/>
              <a:t>Char: is 2 bytes (Unicode)</a:t>
            </a:r>
          </a:p>
          <a:p>
            <a:pPr lvl="1"/>
            <a:r>
              <a:rPr lang="en-US" dirty="0" smtClean="0"/>
              <a:t>String: an object which behaves as a primitive type</a:t>
            </a:r>
            <a:br>
              <a:rPr lang="en-US" dirty="0" smtClean="0"/>
            </a:br>
            <a:r>
              <a:rPr lang="en-US" dirty="0" smtClean="0"/>
              <a:t>(an immutable object, passed by value)</a:t>
            </a:r>
          </a:p>
          <a:p>
            <a:r>
              <a:rPr lang="en-US" dirty="0" smtClean="0"/>
              <a:t>C:</a:t>
            </a:r>
          </a:p>
          <a:p>
            <a:pPr lvl="1"/>
            <a:r>
              <a:rPr lang="en-US" dirty="0" smtClean="0"/>
              <a:t>char: usually 1 byte. An Integer.</a:t>
            </a:r>
          </a:p>
          <a:p>
            <a:pPr lvl="1"/>
            <a:r>
              <a:rPr lang="en-US" dirty="0" smtClean="0"/>
              <a:t>string: an array of characters.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86142" y="5073982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86380" y="5073982"/>
          <a:ext cx="71438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714380"/>
              </a:tblGrid>
              <a:tr h="42672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lang="en-US" sz="18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he-IL" sz="18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6000760" y="5214950"/>
            <a:ext cx="385384" cy="147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642815"/>
            <a:ext cx="4929222" cy="142192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* txt1 = 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err="1" smtClean="0">
                <a:solidFill>
                  <a:srgbClr val="800000"/>
                </a:solidFill>
                <a:latin typeface="Consolas"/>
              </a:rPr>
              <a:t>text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 rtl="0">
              <a:lnSpc>
                <a:spcPct val="120000"/>
              </a:lnSpc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000000"/>
                </a:solidFill>
                <a:latin typeface="Consolas"/>
              </a:rPr>
            </a:br>
            <a:r>
              <a:rPr lang="fr-FR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txt2[] = 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err="1" smtClean="0">
                <a:solidFill>
                  <a:srgbClr val="800000"/>
                </a:solidFill>
                <a:latin typeface="Consolas"/>
              </a:rPr>
              <a:t>text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fr-FR" dirty="0" smtClean="0">
                <a:solidFill>
                  <a:srgbClr val="000000"/>
                </a:solidFill>
                <a:latin typeface="Consolas"/>
              </a:rPr>
            </a:br>
            <a:r>
              <a:rPr lang="fr-FR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txt3[] = {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’t’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’e’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’x’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’t’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dirty="0" smtClean="0">
                <a:solidFill>
                  <a:srgbClr val="800000"/>
                </a:solidFill>
                <a:latin typeface="Consolas"/>
              </a:rPr>
              <a:t>’\0’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56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Compilation &amp; linkage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r>
              <a:rPr lang="en-US" dirty="0" smtClean="0"/>
              <a:t>If only one file is modified, will we have to recompile all over again?</a:t>
            </a:r>
          </a:p>
          <a:p>
            <a:pPr lvl="1"/>
            <a:r>
              <a:rPr lang="en-US" dirty="0" smtClean="0"/>
              <a:t>No! </a:t>
            </a:r>
          </a:p>
          <a:p>
            <a:pPr lvl="1"/>
            <a:r>
              <a:rPr lang="en-US" b="1" dirty="0" smtClean="0"/>
              <a:t>Dependencies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346646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14422"/>
            <a:ext cx="7772400" cy="48053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7249" y="1982741"/>
            <a:ext cx="816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</a:t>
            </a:r>
            <a:r>
              <a:rPr lang="en-US" sz="2200" dirty="0" err="1"/>
              <a:t>c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1997981"/>
            <a:ext cx="83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read.h</a:t>
            </a:r>
            <a:endParaRPr lang="en-US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list.h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list.c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main.c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read.o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list.o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main.o</a:t>
            </a:r>
            <a:endParaRPr lang="en-US" sz="2200" dirty="0"/>
          </a:p>
        </p:txBody>
      </p:sp>
      <p:sp>
        <p:nvSpPr>
          <p:cNvPr id="22" name="Down Arrow 21"/>
          <p:cNvSpPr/>
          <p:nvPr/>
        </p:nvSpPr>
        <p:spPr>
          <a:xfrm rot="20131296">
            <a:off x="2410015" y="2317191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970016" y="5500702"/>
            <a:ext cx="714380" cy="78581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69593" y="6212823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prog1</a:t>
            </a:r>
            <a:endParaRPr lang="en-US" sz="2200" dirty="0"/>
          </a:p>
        </p:txBody>
      </p:sp>
      <p:sp>
        <p:nvSpPr>
          <p:cNvPr id="31" name="Down Arrow 30"/>
          <p:cNvSpPr/>
          <p:nvPr/>
        </p:nvSpPr>
        <p:spPr>
          <a:xfrm>
            <a:off x="4214810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14810" y="4730124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-20160000">
            <a:off x="6062125" y="2308819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572132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928926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0131296">
            <a:off x="3585584" y="2004473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-20160000">
            <a:off x="4830121" y="2002461"/>
            <a:ext cx="222261" cy="1667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0000">
            <a:off x="3558349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-19500000">
            <a:off x="4795620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28860" y="1071546"/>
            <a:ext cx="1285884" cy="1357322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57422" y="3500438"/>
            <a:ext cx="1285884" cy="135732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14744" y="3500438"/>
            <a:ext cx="1285884" cy="135732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73786" y="5286388"/>
            <a:ext cx="1285884" cy="135732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Aim: Build only out-of-date files (use timestamps)</a:t>
            </a:r>
          </a:p>
          <a:p>
            <a:r>
              <a:rPr lang="en-US" sz="2400" dirty="0" smtClean="0"/>
              <a:t>Makefile contains:</a:t>
            </a:r>
          </a:p>
          <a:p>
            <a:pPr lvl="1"/>
            <a:r>
              <a:rPr lang="en-US" dirty="0" smtClean="0"/>
              <a:t>List of dependencies (no cycles)</a:t>
            </a:r>
          </a:p>
          <a:p>
            <a:pPr lvl="1"/>
            <a:r>
              <a:rPr lang="en-US" dirty="0" smtClean="0"/>
              <a:t>“Recovery”/creation scenario when any file is  modified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main.o</a:t>
            </a:r>
            <a:r>
              <a:rPr lang="en-US" sz="2400" dirty="0" smtClean="0"/>
              <a:t>: </a:t>
            </a:r>
            <a:r>
              <a:rPr lang="en-US" sz="2400" dirty="0" err="1" smtClean="0"/>
              <a:t>main.c</a:t>
            </a:r>
            <a:r>
              <a:rPr lang="en-US" sz="2400" dirty="0" smtClean="0"/>
              <a:t> </a:t>
            </a:r>
            <a:r>
              <a:rPr lang="en-US" sz="2400" dirty="0" err="1" smtClean="0"/>
              <a:t>list.h</a:t>
            </a:r>
            <a:r>
              <a:rPr lang="en-US" sz="2400" dirty="0" smtClean="0"/>
              <a:t> </a:t>
            </a:r>
            <a:r>
              <a:rPr lang="en-US" sz="2400" dirty="0" err="1" smtClean="0"/>
              <a:t>read.h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 </a:t>
            </a:r>
            <a:r>
              <a:rPr lang="en-US" sz="2400" dirty="0" err="1" smtClean="0"/>
              <a:t>gcc</a:t>
            </a:r>
            <a:r>
              <a:rPr lang="en-US" sz="2400" dirty="0" smtClean="0"/>
              <a:t> -c </a:t>
            </a:r>
            <a:r>
              <a:rPr lang="en-US" sz="2400" dirty="0" err="1" smtClean="0"/>
              <a:t>main.c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 words: if any of the files {</a:t>
            </a:r>
            <a:r>
              <a:rPr lang="en-US" sz="2400" dirty="0" err="1" smtClean="0"/>
              <a:t>main.c</a:t>
            </a:r>
            <a:r>
              <a:rPr lang="en-US" sz="2400" dirty="0" smtClean="0"/>
              <a:t>, </a:t>
            </a:r>
            <a:r>
              <a:rPr lang="en-US" sz="2400" dirty="0" err="1" smtClean="0"/>
              <a:t>list.h</a:t>
            </a:r>
            <a:r>
              <a:rPr lang="en-US" sz="2400" dirty="0" smtClean="0"/>
              <a:t>, </a:t>
            </a:r>
            <a:r>
              <a:rPr lang="en-US" sz="2400" dirty="0" err="1" smtClean="0"/>
              <a:t>read.h</a:t>
            </a:r>
            <a:r>
              <a:rPr lang="en-US" sz="2400" dirty="0" smtClean="0"/>
              <a:t>}  was modified after </a:t>
            </a:r>
            <a:r>
              <a:rPr lang="en-US" sz="2400" dirty="0" err="1" smtClean="0"/>
              <a:t>main.o</a:t>
            </a:r>
            <a:r>
              <a:rPr lang="en-US" sz="2400" dirty="0" smtClean="0"/>
              <a:t>, the command  “</a:t>
            </a:r>
            <a:r>
              <a:rPr lang="en-US" sz="2400" dirty="0" err="1" smtClean="0"/>
              <a:t>gcc</a:t>
            </a:r>
            <a:r>
              <a:rPr lang="en-US" sz="2400" dirty="0" smtClean="0"/>
              <a:t> -c </a:t>
            </a:r>
            <a:r>
              <a:rPr lang="en-US" sz="2400" dirty="0" err="1" smtClean="0"/>
              <a:t>main.c</a:t>
            </a:r>
            <a:r>
              <a:rPr lang="en-US" sz="2400" dirty="0" smtClean="0"/>
              <a:t>” will be performed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251520" y="3714752"/>
            <a:ext cx="2034464" cy="642942"/>
          </a:xfrm>
          <a:prstGeom prst="wedgeRoundRectCallout">
            <a:avLst>
              <a:gd name="adj1" fmla="val -68648"/>
              <a:gd name="adj2" fmla="val -463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Beware of the essential </a:t>
            </a:r>
            <a:r>
              <a:rPr lang="en-US" sz="2200" b="1" dirty="0" smtClean="0">
                <a:solidFill>
                  <a:srgbClr val="002060"/>
                </a:solidFill>
              </a:rPr>
              <a:t>tab</a:t>
            </a:r>
            <a:r>
              <a:rPr lang="en-US" sz="2200" dirty="0" smtClean="0">
                <a:solidFill>
                  <a:srgbClr val="002060"/>
                </a:solidFill>
              </a:rPr>
              <a:t>!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Format:</a:t>
            </a:r>
            <a:br>
              <a:rPr lang="en-US" dirty="0" smtClean="0"/>
            </a:br>
            <a:r>
              <a:rPr lang="en-US" sz="2400" dirty="0" smtClean="0"/>
              <a:t>#comment</a:t>
            </a:r>
            <a:br>
              <a:rPr lang="en-US" sz="2400" dirty="0" smtClean="0"/>
            </a:br>
            <a:r>
              <a:rPr lang="en-US" sz="2400" dirty="0" smtClean="0"/>
              <a:t> target: dependencies</a:t>
            </a:r>
          </a:p>
          <a:p>
            <a:pPr>
              <a:buNone/>
            </a:pPr>
            <a:r>
              <a:rPr lang="en-US" sz="2400" dirty="0" smtClean="0"/>
              <a:t>	 [tab]    system command</a:t>
            </a:r>
            <a:br>
              <a:rPr lang="en-US" sz="2400" dirty="0" smtClean="0"/>
            </a:br>
            <a:r>
              <a:rPr lang="en-US" sz="2400" dirty="0" smtClean="0"/>
              <a:t> [tab]    system command</a:t>
            </a:r>
            <a:br>
              <a:rPr lang="en-US" sz="2400" dirty="0" smtClean="0"/>
            </a:br>
            <a:r>
              <a:rPr lang="he-IL" sz="2400" dirty="0" smtClean="0"/>
              <a:t>...</a:t>
            </a:r>
            <a:endParaRPr lang="en-US" sz="2400" dirty="0" smtClean="0"/>
          </a:p>
          <a:p>
            <a:pPr>
              <a:buNone/>
            </a:pPr>
            <a:endParaRPr lang="pl-PL" dirty="0" smtClean="0"/>
          </a:p>
          <a:p>
            <a:r>
              <a:rPr lang="en-US" dirty="0" smtClean="0"/>
              <a:t>A very simple Makefile: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mywc</a:t>
            </a:r>
            <a:r>
              <a:rPr lang="en-US" sz="2400" dirty="0" smtClean="0"/>
              <a:t>: </a:t>
            </a:r>
            <a:r>
              <a:rPr lang="en-US" sz="2400" dirty="0" err="1" smtClean="0"/>
              <a:t>mywc.c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    </a:t>
            </a:r>
            <a:r>
              <a:rPr lang="pl-PL" sz="2400" dirty="0" smtClean="0"/>
              <a:t>gcc -Wall mywc.c -o mywc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346646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Dependencies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Tree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14422"/>
            <a:ext cx="7772400" cy="48053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7356" y="1285860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1285860"/>
            <a:ext cx="714380" cy="78581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7249" y="1982741"/>
            <a:ext cx="8166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</a:t>
            </a:r>
            <a:r>
              <a:rPr lang="en-US" sz="2200" dirty="0" err="1"/>
              <a:t>c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1997981"/>
            <a:ext cx="831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FFC000"/>
                </a:solidFill>
              </a:rPr>
              <a:t>read.h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86380" y="1285860"/>
            <a:ext cx="714380" cy="78581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198" y="1285860"/>
            <a:ext cx="714380" cy="78581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5303" y="198274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FFC000"/>
                </a:solidFill>
              </a:rPr>
              <a:t>list.h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9790" y="1997981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list.c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69616" y="1285860"/>
            <a:ext cx="714380" cy="78581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8178" y="1997981"/>
            <a:ext cx="875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FFC000"/>
                </a:solidFill>
              </a:rPr>
              <a:t>main.c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43174" y="3643314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71736" y="4355435"/>
            <a:ext cx="83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read.o</a:t>
            </a:r>
            <a:endParaRPr lang="en-US" sz="2200" dirty="0"/>
          </a:p>
        </p:txBody>
      </p:sp>
      <p:sp>
        <p:nvSpPr>
          <p:cNvPr id="18" name="Rounded Rectangle 17"/>
          <p:cNvSpPr/>
          <p:nvPr/>
        </p:nvSpPr>
        <p:spPr>
          <a:xfrm>
            <a:off x="5286380" y="3643314"/>
            <a:ext cx="714380" cy="78581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5303" y="434019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list.o</a:t>
            </a:r>
            <a:endParaRPr lang="en-US" sz="2200" dirty="0"/>
          </a:p>
        </p:txBody>
      </p:sp>
      <p:sp>
        <p:nvSpPr>
          <p:cNvPr id="20" name="Rounded Rectangle 19"/>
          <p:cNvSpPr/>
          <p:nvPr/>
        </p:nvSpPr>
        <p:spPr>
          <a:xfrm>
            <a:off x="3969616" y="3643314"/>
            <a:ext cx="714380" cy="78581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8178" y="435543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FFC000"/>
                </a:solidFill>
              </a:rPr>
              <a:t>main.o</a:t>
            </a:r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20131296">
            <a:off x="2410015" y="2317191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970016" y="5500702"/>
            <a:ext cx="714380" cy="785818"/>
          </a:xfrm>
          <a:prstGeom prst="round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69593" y="6212823"/>
            <a:ext cx="786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prog1</a:t>
            </a:r>
            <a:endParaRPr lang="en-US" sz="2200" dirty="0"/>
          </a:p>
        </p:txBody>
      </p:sp>
      <p:sp>
        <p:nvSpPr>
          <p:cNvPr id="31" name="Down Arrow 30"/>
          <p:cNvSpPr/>
          <p:nvPr/>
        </p:nvSpPr>
        <p:spPr>
          <a:xfrm>
            <a:off x="4214810" y="2357430"/>
            <a:ext cx="214314" cy="11927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14810" y="4730124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-20160000">
            <a:off x="6062125" y="2308819"/>
            <a:ext cx="247916" cy="134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5572132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928926" y="2357430"/>
            <a:ext cx="214314" cy="119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0131296">
            <a:off x="3585584" y="2004473"/>
            <a:ext cx="222261" cy="16677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-20160000">
            <a:off x="4830121" y="2002461"/>
            <a:ext cx="222261" cy="16677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9500000">
            <a:off x="3558349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-19500000">
            <a:off x="4795620" y="4339433"/>
            <a:ext cx="308098" cy="117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Makefile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3004" y="1447800"/>
            <a:ext cx="7772400" cy="48387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prog1: </a:t>
            </a:r>
            <a:r>
              <a:rPr lang="en-US" dirty="0" err="1" smtClean="0"/>
              <a:t>read.o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list.o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read.o</a:t>
            </a:r>
            <a:r>
              <a:rPr lang="en-US" dirty="0" smtClean="0"/>
              <a:t> </a:t>
            </a:r>
            <a:r>
              <a:rPr lang="en-US" dirty="0" err="1" smtClean="0"/>
              <a:t>list.o</a:t>
            </a:r>
            <a:r>
              <a:rPr lang="en-US" dirty="0" smtClean="0"/>
              <a:t> –o prog1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main.o</a:t>
            </a:r>
            <a:r>
              <a:rPr lang="en-US" dirty="0" smtClean="0"/>
              <a:t>: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en-US" dirty="0" err="1" smtClean="0"/>
              <a:t>read.h</a:t>
            </a:r>
            <a:r>
              <a:rPr lang="en-US" dirty="0" smtClean="0"/>
              <a:t> </a:t>
            </a:r>
            <a:r>
              <a:rPr lang="en-US" dirty="0" err="1" smtClean="0"/>
              <a:t>list.h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-c </a:t>
            </a:r>
            <a:r>
              <a:rPr lang="en-US" dirty="0" err="1" smtClean="0"/>
              <a:t>main.c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read.o</a:t>
            </a:r>
            <a:r>
              <a:rPr lang="en-US" dirty="0" smtClean="0"/>
              <a:t>: </a:t>
            </a:r>
            <a:r>
              <a:rPr lang="en-US" dirty="0" err="1" smtClean="0"/>
              <a:t>read.c</a:t>
            </a:r>
            <a:r>
              <a:rPr lang="en-US" dirty="0" smtClean="0"/>
              <a:t> </a:t>
            </a:r>
            <a:r>
              <a:rPr lang="en-US" dirty="0" err="1" smtClean="0"/>
              <a:t>read.h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-c </a:t>
            </a:r>
            <a:r>
              <a:rPr lang="en-US" dirty="0" err="1" smtClean="0"/>
              <a:t>read.c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list.o</a:t>
            </a:r>
            <a:r>
              <a:rPr lang="en-US" dirty="0" smtClean="0"/>
              <a:t>: </a:t>
            </a:r>
            <a:r>
              <a:rPr lang="en-US" dirty="0" err="1" smtClean="0"/>
              <a:t>list.c</a:t>
            </a:r>
            <a:r>
              <a:rPr lang="en-US" dirty="0" smtClean="0"/>
              <a:t> </a:t>
            </a:r>
            <a:r>
              <a:rPr lang="en-US" dirty="0" err="1" smtClean="0"/>
              <a:t>list.h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-c </a:t>
            </a:r>
            <a:r>
              <a:rPr lang="en-US" dirty="0" err="1" smtClean="0"/>
              <a:t>list.c</a:t>
            </a:r>
            <a:endParaRPr lang="en-US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Running make</a:t>
            </a:r>
          </a:p>
          <a:p>
            <a:pPr lvl="1"/>
            <a:r>
              <a:rPr lang="en-US" sz="2600" dirty="0" smtClean="0"/>
              <a:t>make prog1</a:t>
            </a:r>
          </a:p>
          <a:p>
            <a:pPr lvl="1"/>
            <a:r>
              <a:rPr lang="en-US" sz="2600" dirty="0" smtClean="0"/>
              <a:t>make </a:t>
            </a:r>
            <a:r>
              <a:rPr lang="en-US" sz="2600" dirty="0" err="1" smtClean="0"/>
              <a:t>main.o</a:t>
            </a:r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2976" y="2143116"/>
            <a:ext cx="3429024" cy="70008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Visibility, duration and linkage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Translation unit/module </a:t>
            </a:r>
            <a:endParaRPr lang="en-US" dirty="0" smtClean="0"/>
          </a:p>
          <a:p>
            <a:pPr lvl="1"/>
            <a:r>
              <a:rPr lang="en-US" dirty="0" smtClean="0"/>
              <a:t>a “.c” file (+ its included </a:t>
            </a:r>
            <a:r>
              <a:rPr lang="en-US" dirty="0" smtClean="0"/>
              <a:t>headers)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Visibility</a:t>
            </a:r>
            <a:r>
              <a:rPr lang="en-US" dirty="0" smtClean="0"/>
              <a:t> </a:t>
            </a:r>
            <a:r>
              <a:rPr lang="en-US" dirty="0" smtClean="0"/>
              <a:t>– the lines in the code where an object (variable, function, </a:t>
            </a:r>
            <a:r>
              <a:rPr lang="en-US" dirty="0" err="1" smtClean="0"/>
              <a:t>typedef</a:t>
            </a:r>
            <a:r>
              <a:rPr lang="en-US" dirty="0" smtClean="0"/>
              <a:t>) is </a:t>
            </a:r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Duration</a:t>
            </a:r>
            <a:r>
              <a:rPr lang="en-US" b="1" dirty="0"/>
              <a:t>: </a:t>
            </a:r>
            <a:r>
              <a:rPr lang="en-US" dirty="0"/>
              <a:t>the amount of time, where it is guaranteed that the memory for an object is allocated.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Functions - the entire running time of the program.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Globals</a:t>
            </a:r>
            <a:r>
              <a:rPr lang="en-US" dirty="0"/>
              <a:t> - the entire running time of the program.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Locals </a:t>
            </a:r>
            <a:r>
              <a:rPr lang="en-US" dirty="0" smtClean="0"/>
              <a:t>- until </a:t>
            </a:r>
            <a:r>
              <a:rPr lang="en-US" dirty="0"/>
              <a:t>their scope ends.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Dynamic </a:t>
            </a:r>
            <a:r>
              <a:rPr lang="en-US" dirty="0" smtClean="0"/>
              <a:t>- The programmer decides.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Static</a:t>
            </a:r>
            <a:r>
              <a:rPr lang="en-US" dirty="0"/>
              <a:t> - the entire running time of the program.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62670"/>
            <a:ext cx="7772400" cy="706090"/>
          </a:xfrm>
        </p:spPr>
        <p:txBody>
          <a:bodyPr>
            <a:noAutofit/>
          </a:bodyPr>
          <a:lstStyle/>
          <a:p>
            <a:r>
              <a:rPr lang="en-GB" sz="6000" baseline="-25000" dirty="0" smtClean="0"/>
              <a:t>Static variables in a function: visibility vs. duration</a:t>
            </a:r>
            <a:endParaRPr lang="en-GB" sz="6000" baseline="-250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025352"/>
            <a:ext cx="7772400" cy="4572000"/>
          </a:xfrm>
        </p:spPr>
        <p:txBody>
          <a:bodyPr>
            <a:normAutofit fontScale="4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sz="4400" dirty="0" smtClean="0"/>
              <a:t>Static variables duration is the entire program running time.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 Static variables in a function keep their value for the next call to the function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4400" dirty="0" smtClean="0"/>
              <a:t> Memory is allocated on global space (called: static heap)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/>
              </a:rPr>
              <a:t>getUniqueID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()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id=</a:t>
            </a:r>
            <a:r>
              <a:rPr lang="en-US" sz="36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   id++;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id;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3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3600" dirty="0" err="1" smtClean="0">
                <a:solidFill>
                  <a:srgbClr val="000000"/>
                </a:solidFill>
                <a:latin typeface="Consolas"/>
              </a:rPr>
              <a:t>getUniqueID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3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3600" dirty="0" err="1" smtClean="0">
                <a:solidFill>
                  <a:srgbClr val="008000"/>
                </a:solidFill>
                <a:latin typeface="Consolas"/>
              </a:rPr>
              <a:t>i</a:t>
            </a:r>
            <a:r>
              <a:rPr lang="en-US" sz="3600" dirty="0" smtClean="0">
                <a:solidFill>
                  <a:srgbClr val="008000"/>
                </a:solidFill>
                <a:latin typeface="Consolas"/>
              </a:rPr>
              <a:t>=1 </a:t>
            </a:r>
            <a:br>
              <a:rPr lang="en-US" sz="3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sz="3600" dirty="0" err="1" smtClean="0">
                <a:solidFill>
                  <a:srgbClr val="000000"/>
                </a:solidFill>
                <a:latin typeface="Consolas"/>
              </a:rPr>
              <a:t>getUniqueID</a:t>
            </a: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3600" dirty="0" smtClean="0">
                <a:solidFill>
                  <a:srgbClr val="008000"/>
                </a:solidFill>
                <a:latin typeface="Consolas"/>
              </a:rPr>
              <a:t>//j=2 </a:t>
            </a:r>
            <a:br>
              <a:rPr lang="en-US" sz="3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3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3600" dirty="0">
              <a:latin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Duration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func1( void );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func2()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until func2 ends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Visibility, duration and linkage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smtClean="0"/>
              <a:t>Linkage</a:t>
            </a:r>
            <a:r>
              <a:rPr lang="en-US" sz="2800" b="1" dirty="0" smtClean="0"/>
              <a:t>: </a:t>
            </a:r>
          </a:p>
          <a:p>
            <a:r>
              <a:rPr lang="en-US" dirty="0" smtClean="0"/>
              <a:t>the association of a name (identifier of variables/ functions) to a particular entity (i.e. particular memory address).</a:t>
            </a:r>
            <a:endParaRPr lang="en-US" sz="28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External linkage:</a:t>
            </a:r>
            <a:br>
              <a:rPr lang="en-US" sz="2800" b="1" dirty="0" smtClean="0"/>
            </a:br>
            <a:r>
              <a:rPr lang="en-US" sz="1900" dirty="0" smtClean="0"/>
              <a:t>names are associate with the same object throughout the program.</a:t>
            </a:r>
          </a:p>
          <a:p>
            <a:pPr lvl="2">
              <a:buFont typeface="Arial" pitchFamily="34" charset="0"/>
              <a:buChar char="•"/>
            </a:pPr>
            <a:r>
              <a:rPr lang="en-US" sz="1700" dirty="0" smtClean="0"/>
              <a:t>All functions and global variables have external linkage (unless declared as static)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Internal linkage:</a:t>
            </a:r>
          </a:p>
          <a:p>
            <a:pPr marL="320040" lvl="1" indent="0">
              <a:buNone/>
            </a:pPr>
            <a:r>
              <a:rPr lang="en-US" sz="1900" dirty="0" smtClean="0"/>
              <a:t>names are associate with the same object in the particular translation unit.</a:t>
            </a:r>
          </a:p>
          <a:p>
            <a:pPr lvl="2">
              <a:buFont typeface="Arial" pitchFamily="34" charset="0"/>
              <a:buChar char="•"/>
            </a:pPr>
            <a:r>
              <a:rPr lang="en-US" sz="1700" dirty="0" smtClean="0"/>
              <a:t>objects declared as “static” have internal linkage.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No linkage: </a:t>
            </a:r>
          </a:p>
          <a:p>
            <a:pPr marL="320040" lvl="1" indent="0">
              <a:buNone/>
            </a:pPr>
            <a:r>
              <a:rPr lang="en-US" sz="1900" dirty="0" smtClean="0"/>
              <a:t>the object is unique to its scope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All locals have no linkage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Strings are always terminated by a </a:t>
            </a:r>
            <a:r>
              <a:rPr lang="en-US" i="1" dirty="0" smtClean="0"/>
              <a:t>null character,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 smtClean="0"/>
              <a:t>(a character with integer value 0).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There is no way to enforce it automatically when you create your own strings, so:</a:t>
            </a:r>
          </a:p>
          <a:p>
            <a:pPr lvl="1"/>
            <a:r>
              <a:rPr lang="en-US" dirty="0" smtClean="0"/>
              <a:t>remember it’s there</a:t>
            </a:r>
          </a:p>
          <a:p>
            <a:pPr lvl="1"/>
            <a:r>
              <a:rPr lang="en-US" dirty="0" smtClean="0"/>
              <a:t>allocate memory for it</a:t>
            </a:r>
          </a:p>
          <a:p>
            <a:pPr lvl="1"/>
            <a:r>
              <a:rPr lang="en-US" dirty="0" smtClean="0"/>
              <a:t>specify it when you initialize char by char</a:t>
            </a: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44695"/>
            <a:ext cx="6048672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text =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"string"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means text[5] = g and text[6] = \0 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7 chars are allocated!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23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“extern”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Declaration </a:t>
            </a:r>
            <a:r>
              <a:rPr lang="en-US" dirty="0"/>
              <a:t>can be done any number of times but definition only </a:t>
            </a:r>
            <a:r>
              <a:rPr lang="en-US" dirty="0" smtClean="0"/>
              <a:t>once.</a:t>
            </a:r>
          </a:p>
          <a:p>
            <a:pPr marL="514350" indent="-514350">
              <a:buAutoNum type="arabicPeriod"/>
            </a:pPr>
            <a:r>
              <a:rPr lang="en-US" dirty="0" smtClean="0"/>
              <a:t>When “extern” </a:t>
            </a:r>
            <a:r>
              <a:rPr lang="en-US" dirty="0"/>
              <a:t>is used with a variable, it’s only declared not </a:t>
            </a:r>
            <a:r>
              <a:rPr lang="en-US" dirty="0" smtClean="0"/>
              <a:t>defined.</a:t>
            </a:r>
          </a:p>
          <a:p>
            <a:pPr marL="0" indent="0">
              <a:buNone/>
            </a:pPr>
            <a:r>
              <a:rPr lang="en-US" dirty="0" smtClean="0"/>
              <a:t>BUT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When </a:t>
            </a:r>
            <a:r>
              <a:rPr lang="en-US" dirty="0"/>
              <a:t>an </a:t>
            </a:r>
            <a:r>
              <a:rPr lang="en-US" dirty="0" smtClean="0"/>
              <a:t>“extern” </a:t>
            </a:r>
            <a:r>
              <a:rPr lang="en-US" dirty="0"/>
              <a:t>variable is declared with initialization, it is taken as definition of the variable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Static and extern variables, cont.</a:t>
            </a:r>
            <a:endParaRPr lang="en-GB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772400" cy="45720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“static” variable on the global scope</a:t>
            </a:r>
          </a:p>
          <a:p>
            <a:pPr lvl="1"/>
            <a:r>
              <a:rPr lang="en-GB" dirty="0" smtClean="0"/>
              <a:t>Available only in the current module</a:t>
            </a:r>
          </a:p>
          <a:p>
            <a:r>
              <a:rPr lang="en-GB" sz="2400" dirty="0" smtClean="0"/>
              <a:t>“extern” variable </a:t>
            </a:r>
          </a:p>
          <a:p>
            <a:pPr lvl="1"/>
            <a:r>
              <a:rPr lang="en-GB" dirty="0" smtClean="0"/>
              <a:t>May be defined outside the module</a:t>
            </a:r>
          </a:p>
          <a:p>
            <a:pPr lvl="1"/>
            <a:endParaRPr lang="en-GB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667000" y="2946261"/>
            <a:ext cx="6248400" cy="37548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l" rtl="0"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file2.c</a:t>
            </a:r>
          </a:p>
          <a:p>
            <a:pPr algn="l" rtl="0"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y;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y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should be imported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(from file1.c )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x;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x should be imported (from file1.c)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myFunc2()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z;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z from file1.c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y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>
              <a:lnSpc>
                <a:spcPct val="120000"/>
              </a:lnSpc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x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3; //linker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 rtl="0"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3838" y="2980901"/>
            <a:ext cx="2951162" cy="3648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82880" tIns="137160" rIns="182880" bIns="13716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i="1" dirty="0" smtClean="0">
                <a:solidFill>
                  <a:srgbClr val="000000"/>
                </a:solidFill>
                <a:latin typeface="+mn-lt"/>
              </a:rPr>
              <a:t>file1.c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y;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z;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myFunc1()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x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GB" sz="2000" b="1" dirty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743200" y="3432175"/>
            <a:ext cx="1588" cy="32194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Static functions.</a:t>
            </a:r>
            <a:endParaRPr lang="en-GB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 smtClean="0"/>
              <a:t>“static” function - available only in the current module.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3838" y="2359025"/>
            <a:ext cx="5414962" cy="219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3200" i="1" dirty="0" err="1" smtClean="0">
                <a:solidFill>
                  <a:srgbClr val="000000"/>
                </a:solidFill>
                <a:latin typeface="+mn-lt"/>
              </a:rPr>
              <a:t>funcs.h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 :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Func1();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Func2();</a:t>
            </a:r>
            <a:endParaRPr lang="en-GB" b="1" dirty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675188" y="2359025"/>
            <a:ext cx="4468812" cy="39703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3200" i="1" dirty="0" err="1" smtClean="0">
                <a:solidFill>
                  <a:srgbClr val="000000"/>
                </a:solidFill>
                <a:latin typeface="+mn-lt"/>
              </a:rPr>
              <a:t>main.c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800000"/>
                </a:solidFill>
                <a:latin typeface="Consolas"/>
              </a:rPr>
              <a:t>funcs.h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   Func1();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//link error </a:t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Func2();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b="1" dirty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267200" y="2359025"/>
            <a:ext cx="1587" cy="40687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Linkage – example (to read at home)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func1( void );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func1 has external linkage.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a; 		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 has external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 = 1;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 has external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c; 	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 has internal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func2(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)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func2 has internal 	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linkage; d has no  linkage.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extern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a is the same as that   	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	 above, with  external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b has no linkage, and hides 				 the external b declared above.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extern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c is the same as that 	above, 			 and  retains internal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 has no linkage.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string literals (“”)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working with char*, C’s string literals (“”) are written in the code part of  the memory. </a:t>
            </a:r>
            <a:br>
              <a:rPr lang="en-US" dirty="0" smtClean="0"/>
            </a:br>
            <a:r>
              <a:rPr lang="en-US" dirty="0" smtClean="0"/>
              <a:t>Thus, you can't change them!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139482"/>
            <a:ext cx="5688632" cy="70788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‘w’;	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seg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fault!</a:t>
            </a:r>
            <a:endParaRPr lang="en-US" sz="2000" dirty="0" smtClean="0"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894" y="4711464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15816" y="4855480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123728" y="4414140"/>
            <a:ext cx="5196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msg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486464" y="4351424"/>
            <a:ext cx="22376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Code part of memory</a:t>
            </a:r>
            <a:endParaRPr lang="he-IL" sz="2400" i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95736" y="4716792"/>
          <a:ext cx="864096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l" rtl="0"/>
                      <a:r>
                        <a:rPr lang="en-US" sz="2200" b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26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string literals (“”) with const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what we do is: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571744"/>
            <a:ext cx="5400600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‘t’;	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compile error!</a:t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			// better! </a:t>
            </a:r>
            <a:endParaRPr lang="en-US" sz="2000" dirty="0" smtClean="0"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3966" y="4497481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15816" y="4641497"/>
            <a:ext cx="1368152" cy="210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134536" y="4137441"/>
            <a:ext cx="22376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Code part of memory</a:t>
            </a:r>
            <a:endParaRPr lang="he-IL" sz="2400" i="1" dirty="0"/>
          </a:p>
        </p:txBody>
      </p:sp>
      <p:pic>
        <p:nvPicPr>
          <p:cNvPr id="1026" name="Picture 2" descr="C:\Documents and Settings\Idan Miller\Local Settings\Temporary Internet Files\Content.IE5\2GTCNOQZ\MC90007874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9931" y="4286256"/>
            <a:ext cx="663997" cy="998205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23728" y="4497481"/>
          <a:ext cx="864096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l" rtl="0"/>
                      <a:r>
                        <a:rPr lang="en-US" sz="2200" b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00232" y="4143380"/>
            <a:ext cx="55656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err="1" smtClean="0"/>
              <a:t>msg</a:t>
            </a:r>
            <a:endParaRPr lang="he-IL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0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Note the difference:</a:t>
            </a:r>
            <a:r>
              <a:rPr lang="he-IL" sz="2400" dirty="0" smtClean="0"/>
              <a:t>  </a:t>
            </a:r>
            <a:r>
              <a:rPr lang="he-IL" sz="2200" dirty="0" smtClean="0"/>
              <a:t>   </a:t>
            </a:r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 lvl="1"/>
            <a:endParaRPr lang="he-IL" sz="2200" dirty="0" smtClean="0"/>
          </a:p>
          <a:p>
            <a:pPr>
              <a:buNone/>
            </a:pPr>
            <a:endParaRPr lang="he-IL" sz="2400" dirty="0" smtClean="0"/>
          </a:p>
          <a:p>
            <a:endParaRPr lang="he-IL" sz="2400" dirty="0" smtClean="0"/>
          </a:p>
          <a:p>
            <a:endParaRPr lang="he-IL" sz="2400" dirty="0" smtClean="0"/>
          </a:p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string literals (“”)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186658"/>
            <a:ext cx="7572428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is a pointer that points to a memory that is in the code part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2976" y="4886391"/>
            <a:ext cx="6048672" cy="120032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msg2[]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msg2 is an array of chars that are on the stack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46024" y="3716660"/>
          <a:ext cx="2592290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  <a:gridCol w="518458"/>
                <a:gridCol w="518458"/>
                <a:gridCol w="518458"/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dirty="0" smtClean="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\0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57794" y="3645222"/>
          <a:ext cx="792088" cy="4267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792088"/>
              </a:tblGrid>
              <a:tr h="360040">
                <a:tc>
                  <a:txBody>
                    <a:bodyPr/>
                    <a:lstStyle/>
                    <a:p>
                      <a:pPr algn="l"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Add.</a:t>
                      </a:r>
                      <a:endParaRPr lang="he-IL" sz="2200" b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577874" y="3713023"/>
            <a:ext cx="1368152" cy="210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``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796594" y="3357562"/>
            <a:ext cx="22376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Code part of memory</a:t>
            </a:r>
            <a:endParaRPr lang="he-IL" sz="2400" i="1" dirty="0"/>
          </a:p>
        </p:txBody>
      </p:sp>
      <p:pic>
        <p:nvPicPr>
          <p:cNvPr id="17" name="Picture 2" descr="C:\Documents and Settings\Idan Miller\Local Settings\Temporary Internet Files\Content.IE5\2GTCNOQZ\MC90007874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6763" y="3645241"/>
            <a:ext cx="663997" cy="998205"/>
          </a:xfrm>
          <a:prstGeom prst="rect">
            <a:avLst/>
          </a:prstGeom>
          <a:noFill/>
        </p:spPr>
      </p:pic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085990" y="4535760"/>
          <a:ext cx="518458" cy="213360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518458"/>
              </a:tblGrid>
              <a:tr h="360040">
                <a:tc>
                  <a:txBody>
                    <a:bodyPr/>
                    <a:lstStyle/>
                    <a:p>
                      <a:pPr rtl="1"/>
                      <a:r>
                        <a:rPr lang="en-US" sz="2200" b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he-IL" sz="2200" b="0" dirty="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r" rtl="1" eaLnBrk="1" latinLnBrk="0" hangingPunct="1"/>
                      <a:r>
                        <a:rPr kumimoji="0" lang="en-US" sz="2200" b="0" kern="120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\0</a:t>
                      </a:r>
                      <a:endParaRPr kumimoji="0" lang="he-IL" sz="2200" b="0" kern="120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1927084" y="2212274"/>
            <a:ext cx="216024" cy="2880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6715140" y="4187180"/>
            <a:ext cx="228428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/>
              <a:t>Stack part of memory</a:t>
            </a:r>
            <a:endParaRPr lang="he-IL" sz="2400" i="1" dirty="0"/>
          </a:p>
        </p:txBody>
      </p:sp>
      <p:sp>
        <p:nvSpPr>
          <p:cNvPr id="24" name="Oval 23"/>
          <p:cNvSpPr/>
          <p:nvPr/>
        </p:nvSpPr>
        <p:spPr>
          <a:xfrm>
            <a:off x="2754172" y="4886788"/>
            <a:ext cx="360040" cy="5040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729289" y="3286124"/>
            <a:ext cx="66236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i="1" dirty="0" err="1" smtClean="0"/>
              <a:t>msg</a:t>
            </a:r>
            <a:endParaRPr lang="he-IL" sz="24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7380312" y="4479503"/>
            <a:ext cx="80342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i="1" dirty="0" smtClean="0"/>
              <a:t>msg2</a:t>
            </a:r>
            <a:endParaRPr lang="he-IL" sz="2400" b="1" i="1" dirty="0"/>
          </a:p>
        </p:txBody>
      </p:sp>
    </p:spTree>
    <p:extLst>
      <p:ext uri="{BB962C8B-B14F-4D97-AF65-F5344CB8AC3E}">
        <p14:creationId xmlns:p14="http://schemas.microsoft.com/office/powerpoint/2010/main" val="31087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C’s  string literals (“”)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understand why: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54221"/>
            <a:ext cx="7704856" cy="286232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msg2[] 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"text"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]=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'n'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seg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fault - trying to change 				   what is written in the code 				   part of the memory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2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msg2[</a:t>
            </a: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]= 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'n'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 	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 ok - changing what is written 			   in the stack part of the memory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5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075"/>
            <a:ext cx="7772400" cy="7064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 Strings Examples</a:t>
            </a:r>
            <a:endParaRPr lang="he-IL" dirty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50530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9368" y="1017048"/>
            <a:ext cx="8208912" cy="501675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txt1[] = 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Times New Roman" pitchFamily="18" charset="0"/>
              </a:rPr>
              <a:t>"text"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 txt2 = 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Times New Roman" pitchFamily="18" charset="0"/>
              </a:rPr>
              <a:t>"text"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(txt1);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 = 4, same for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strlen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(txt2) 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endParaRPr lang="en-US" sz="2000" dirty="0">
              <a:solidFill>
                <a:srgbClr val="008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txt1[</a:t>
            </a:r>
            <a:r>
              <a:rPr lang="en-US" sz="2000" dirty="0">
                <a:solidFill>
                  <a:srgbClr val="800080"/>
                </a:solidFill>
                <a:latin typeface="Consolas" pitchFamily="49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] = </a:t>
            </a:r>
            <a:r>
              <a:rPr lang="fr-FR" sz="2000" dirty="0">
                <a:solidFill>
                  <a:srgbClr val="800000"/>
                </a:solidFill>
                <a:latin typeface="Consolas"/>
              </a:rPr>
              <a:t>’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n’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now txt1="next“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*txt2 = </a:t>
            </a:r>
            <a:r>
              <a:rPr lang="fr-FR" sz="2000" dirty="0">
                <a:solidFill>
                  <a:srgbClr val="800000"/>
                </a:solidFill>
                <a:latin typeface="Consolas"/>
              </a:rPr>
              <a:t>’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n’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; 	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 “text” is in the code 			  // segment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txt2 = txt1; 	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legal. now txt2 points to the 			  // same string. 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txt1 = txt2; 		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illegal! 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</a:br>
            <a:endParaRPr lang="en-US" sz="2000" dirty="0">
              <a:solidFill>
                <a:srgbClr val="008000"/>
              </a:solidFill>
              <a:latin typeface="Consolas" pitchFamily="49" charset="0"/>
              <a:cs typeface="Times New Roman" pitchFamily="18" charset="0"/>
            </a:endParaRP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 (! 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strcmp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(txt2,</a:t>
            </a:r>
            <a:r>
              <a:rPr lang="en-US" sz="2000" dirty="0">
                <a:solidFill>
                  <a:srgbClr val="800000"/>
                </a:solidFill>
                <a:latin typeface="Consolas" pitchFamily="49" charset="0"/>
                <a:cs typeface="Times New Roman" pitchFamily="18" charset="0"/>
              </a:rPr>
              <a:t>"next"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))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// after the legal commands - 				  // This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Times New Roman" pitchFamily="18" charset="0"/>
              </a:rPr>
              <a:t>condition is now true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Times New Roman" pitchFamily="18" charset="0"/>
              </a:rPr>
              <a:t>  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7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Strings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>
            <a:normAutofit/>
          </a:bodyPr>
          <a:lstStyle/>
          <a:p>
            <a:r>
              <a:rPr lang="en-US" dirty="0" smtClean="0"/>
              <a:t>An “array” version of </a:t>
            </a:r>
            <a:r>
              <a:rPr lang="en-US" dirty="0" err="1" smtClean="0"/>
              <a:t>strcpy</a:t>
            </a:r>
            <a:r>
              <a:rPr lang="en-US" dirty="0" smtClean="0"/>
              <a:t>():	</a:t>
            </a:r>
            <a:endParaRPr lang="he-IL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A “pointers” version of </a:t>
            </a:r>
            <a:r>
              <a:rPr lang="en-US" dirty="0" err="1" smtClean="0"/>
              <a:t>strcpy</a:t>
            </a:r>
            <a:r>
              <a:rPr lang="en-US" dirty="0" smtClean="0"/>
              <a:t>():	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514391"/>
            <a:ext cx="6048672" cy="19389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])!=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000" dirty="0" smtClean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4077072"/>
            <a:ext cx="6240756" cy="255454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 anchor="ctr" anchorCtr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((*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)!= '\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0'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dest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	</a:t>
            </a:r>
          </a:p>
          <a:p>
            <a:pPr algn="l" rtl="0"/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000" dirty="0" smtClean="0">
              <a:latin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F2A-EDB3-4BCA-8368-BE7DAA95F88E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1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as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EvasTheme</Template>
  <TotalTime>1125</TotalTime>
  <Words>1041</Words>
  <Application>Microsoft Office PowerPoint</Application>
  <PresentationFormat>On-screen Show (4:3)</PresentationFormat>
  <Paragraphs>409</Paragraphs>
  <Slides>33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EvasTheme</vt:lpstr>
      <vt:lpstr>Tirgul3 - Agenda</vt:lpstr>
      <vt:lpstr>Strings in C</vt:lpstr>
      <vt:lpstr>C Strings</vt:lpstr>
      <vt:lpstr>C’s string literals (“”)</vt:lpstr>
      <vt:lpstr>C’s  string literals (“”) with const</vt:lpstr>
      <vt:lpstr>C’s  string literals (“”) </vt:lpstr>
      <vt:lpstr>C’s  string literals (“”)</vt:lpstr>
      <vt:lpstr>C Strings Examples</vt:lpstr>
      <vt:lpstr>C Strings Functions</vt:lpstr>
      <vt:lpstr>C Strings Functions (2)</vt:lpstr>
      <vt:lpstr>Debug/Test mode vs Release mode</vt:lpstr>
      <vt:lpstr>Debug/Test mode vs Release mode</vt:lpstr>
      <vt:lpstr>assert</vt:lpstr>
      <vt:lpstr>assert</vt:lpstr>
      <vt:lpstr>typedef</vt:lpstr>
      <vt:lpstr>typedef- why?</vt:lpstr>
      <vt:lpstr>Makefile</vt:lpstr>
      <vt:lpstr>Compilation &amp; linkage</vt:lpstr>
      <vt:lpstr>PowerPoint Presentation</vt:lpstr>
      <vt:lpstr>Compilation &amp; linkage</vt:lpstr>
      <vt:lpstr>PowerPoint Presentation</vt:lpstr>
      <vt:lpstr>Makefile</vt:lpstr>
      <vt:lpstr>Makefile</vt:lpstr>
      <vt:lpstr>PowerPoint Presentation</vt:lpstr>
      <vt:lpstr>Makefile - example</vt:lpstr>
      <vt:lpstr>Visibility, duration and linkage</vt:lpstr>
      <vt:lpstr>Static variables in a function: visibility vs. duration</vt:lpstr>
      <vt:lpstr>Duration - example</vt:lpstr>
      <vt:lpstr>Visibility, duration and linkage</vt:lpstr>
      <vt:lpstr>Understanding “extern”</vt:lpstr>
      <vt:lpstr>Static and extern variables, cont.</vt:lpstr>
      <vt:lpstr>Static functions.</vt:lpstr>
      <vt:lpstr>Linkage – example (to read at home)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559</cp:revision>
  <dcterms:created xsi:type="dcterms:W3CDTF">2010-10-26T09:05:31Z</dcterms:created>
  <dcterms:modified xsi:type="dcterms:W3CDTF">2014-11-11T23:17:49Z</dcterms:modified>
</cp:coreProperties>
</file>