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7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282" r:id="rId11"/>
    <p:sldId id="284" r:id="rId12"/>
    <p:sldId id="285" r:id="rId13"/>
    <p:sldId id="287" r:id="rId14"/>
    <p:sldId id="288" r:id="rId15"/>
    <p:sldId id="289" r:id="rId16"/>
    <p:sldId id="291" r:id="rId17"/>
    <p:sldId id="292" r:id="rId18"/>
    <p:sldId id="286" r:id="rId19"/>
    <p:sldId id="293" r:id="rId20"/>
    <p:sldId id="267" r:id="rId21"/>
    <p:sldId id="268" r:id="rId22"/>
    <p:sldId id="265" r:id="rId23"/>
    <p:sldId id="266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59" r:id="rId36"/>
    <p:sldId id="31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40" autoAdjust="0"/>
  </p:normalViewPr>
  <p:slideViewPr>
    <p:cSldViewPr>
      <p:cViewPr>
        <p:scale>
          <a:sx n="70" d="100"/>
          <a:sy n="70" d="100"/>
        </p:scale>
        <p:origin x="-196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AAB35-054B-4221-85EB-C1CC91DA5C21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157A4-060D-49F9-B908-5DB1EEBBA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9295" y="693566"/>
            <a:ext cx="4499412" cy="34295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he-IL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494" y="4344357"/>
            <a:ext cx="5485479" cy="411316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http://www.geeksforgeeks.org/understanding-extern-keyword-in-c/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88A6-9B61-4FB5-88EF-35AB2E658F7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0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9295" y="693566"/>
            <a:ext cx="4499412" cy="34295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he-IL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494" y="4344357"/>
            <a:ext cx="5485479" cy="411316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9295" y="693566"/>
            <a:ext cx="4499412" cy="34295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he-IL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494" y="4344357"/>
            <a:ext cx="5485479" cy="411316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9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57A4-060D-49F9-B908-5DB1EEBBA6E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1A4E64F-54F3-43DD-B02D-B742674A9C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6646"/>
            <a:ext cx="7772400" cy="706090"/>
          </a:xfrm>
        </p:spPr>
        <p:txBody>
          <a:bodyPr/>
          <a:lstStyle>
            <a:lvl1pPr algn="ctr" rtl="0"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 algn="l" rtl="0">
              <a:defRPr spc="0" baseline="0"/>
            </a:lvl1pPr>
            <a:lvl2pPr algn="l" rtl="0">
              <a:defRPr spc="0" baseline="0"/>
            </a:lvl2pPr>
            <a:lvl3pPr algn="l" rtl="0">
              <a:defRPr spc="0" baseline="0"/>
            </a:lvl3pPr>
            <a:lvl4pPr algn="l" rtl="0">
              <a:defRPr spc="0" baseline="0"/>
            </a:lvl4pPr>
            <a:lvl5pPr algn="l" rtl="0">
              <a:defRPr spc="0" baseline="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A4E64F-54F3-43DD-B02D-B742674A9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3933056"/>
            <a:ext cx="223224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A4E64F-54F3-43DD-B02D-B742674A9C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</a:t>
            </a:r>
            <a:r>
              <a:rPr kumimoji="0" lang="en-US" dirty="0" err="1" smtClean="0"/>
              <a:t>tet</a:t>
            </a:r>
            <a:r>
              <a:rPr kumimoji="0" lang="en-US" dirty="0" smtClean="0"/>
              <a:t>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1A4E64F-54F3-43DD-B02D-B742674A9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Tirgul</a:t>
            </a:r>
            <a:r>
              <a:rPr lang="en-US" dirty="0" smtClean="0"/>
              <a:t> 4 - Agenda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 smtClean="0"/>
              <a:t>allocation!</a:t>
            </a:r>
          </a:p>
          <a:p>
            <a:r>
              <a:rPr lang="en-US" dirty="0" smtClean="0"/>
              <a:t>Data structures management:</a:t>
            </a:r>
          </a:p>
          <a:p>
            <a:pPr lvl="1"/>
            <a:r>
              <a:rPr lang="en-US" dirty="0" smtClean="0"/>
              <a:t>Dynamic array</a:t>
            </a:r>
          </a:p>
          <a:p>
            <a:pPr lvl="1"/>
            <a:r>
              <a:rPr lang="en-US" dirty="0" smtClean="0"/>
              <a:t>Linked list</a:t>
            </a:r>
          </a:p>
          <a:p>
            <a:r>
              <a:rPr lang="en-US" dirty="0"/>
              <a:t>Memory errors (or common bugs)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2" descr="http://upload.wikimedia.org/wikipedia/en/d/d9/Script_Debugg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293096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291264" cy="4572000"/>
          </a:xfrm>
        </p:spPr>
        <p:txBody>
          <a:bodyPr>
            <a:normAutofit fontScale="25000" lnSpcReduction="20000"/>
          </a:bodyPr>
          <a:lstStyle/>
          <a:p>
            <a:r>
              <a:rPr lang="en-US" sz="14400" baseline="-25000" dirty="0" smtClean="0"/>
              <a:t>In static arrays we need to know the array size at compilation time: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14400" baseline="-25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400" baseline="-25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4400" baseline="-25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] = {</a:t>
            </a:r>
            <a:r>
              <a:rPr lang="en-US" sz="14400" baseline="-25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4400" baseline="-25000" dirty="0" smtClean="0">
                <a:solidFill>
                  <a:srgbClr val="800080"/>
                </a:solidFill>
                <a:latin typeface="Consolas"/>
              </a:rPr>
              <a:t>2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4400" baseline="-25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4400" baseline="-25000" dirty="0" smtClean="0">
                <a:solidFill>
                  <a:srgbClr val="800080"/>
                </a:solidFill>
                <a:latin typeface="Consolas"/>
              </a:rPr>
              <a:t>4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4400" baseline="-25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}; </a:t>
            </a:r>
          </a:p>
          <a:p>
            <a:pPr>
              <a:lnSpc>
                <a:spcPct val="120000"/>
              </a:lnSpc>
              <a:buNone/>
            </a:pPr>
            <a:endParaRPr lang="en-US" sz="11100" baseline="-25000" dirty="0" smtClean="0"/>
          </a:p>
          <a:p>
            <a:pPr>
              <a:lnSpc>
                <a:spcPct val="120000"/>
              </a:lnSpc>
            </a:pPr>
            <a:r>
              <a:rPr lang="en-US" sz="14400" baseline="-25000" dirty="0" smtClean="0"/>
              <a:t>But, this size may not be known in advance, or might be changed during the program execution.</a:t>
            </a:r>
          </a:p>
          <a:p>
            <a:pPr>
              <a:lnSpc>
                <a:spcPct val="120000"/>
              </a:lnSpc>
              <a:buNone/>
            </a:pPr>
            <a:endParaRPr lang="en-US" sz="11200" baseline="-25000" dirty="0" smtClean="0"/>
          </a:p>
          <a:p>
            <a:pPr>
              <a:lnSpc>
                <a:spcPct val="120000"/>
              </a:lnSpc>
            </a:pPr>
            <a:r>
              <a:rPr lang="en-US" sz="14400" b="1" baseline="-25000" dirty="0" smtClean="0"/>
              <a:t>The solution: use dynamic array:</a:t>
            </a:r>
          </a:p>
          <a:p>
            <a:pPr>
              <a:lnSpc>
                <a:spcPct val="160000"/>
              </a:lnSpc>
              <a:buNone/>
            </a:pPr>
            <a:r>
              <a:rPr lang="en-US" sz="14400" baseline="-25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4400" baseline="-25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400" baseline="-25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sz="14400" baseline="-25000" dirty="0" err="1" smtClean="0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400" baseline="-250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400" baseline="-25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)*</a:t>
            </a:r>
            <a:r>
              <a:rPr lang="en-US" sz="14400" baseline="-25000" dirty="0" err="1" smtClean="0">
                <a:solidFill>
                  <a:srgbClr val="000000"/>
                </a:solidFill>
                <a:latin typeface="Consolas"/>
              </a:rPr>
              <a:t>arraySize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400" baseline="-25000" dirty="0" smtClean="0">
                <a:solidFill>
                  <a:srgbClr val="000000"/>
                </a:solidFill>
                <a:latin typeface="Consolas"/>
              </a:rPr>
            </a:br>
            <a:endParaRPr lang="en-US" sz="14400" baseline="-25000" dirty="0" smtClean="0">
              <a:latin typeface="Consolas"/>
            </a:endParaRPr>
          </a:p>
          <a:p>
            <a:pPr>
              <a:lnSpc>
                <a:spcPct val="160000"/>
              </a:lnSpc>
              <a:buNone/>
            </a:pPr>
            <a:r>
              <a:rPr lang="en-US" sz="11100" dirty="0" smtClean="0">
                <a:latin typeface="Consolas"/>
              </a:rPr>
              <a:t/>
            </a:r>
            <a:br>
              <a:rPr lang="en-US" sz="11100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/>
            </a:r>
            <a:br>
              <a:rPr lang="en-US" dirty="0" smtClean="0">
                <a:latin typeface="Consolas"/>
              </a:rPr>
            </a:br>
            <a:endParaRPr lang="en-US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reallocation – </a:t>
            </a:r>
            <a:r>
              <a:rPr lang="en-US" b="1" dirty="0" smtClean="0"/>
              <a:t>wrong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291264" cy="45720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n-US" sz="14400" baseline="-25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4400" baseline="-25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400" baseline="-25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sz="14400" baseline="-25000" dirty="0" err="1" smtClean="0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400" baseline="-250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400" baseline="-25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)*</a:t>
            </a:r>
            <a:r>
              <a:rPr lang="en-US" sz="14400" baseline="-25000" dirty="0" err="1" smtClean="0">
                <a:solidFill>
                  <a:srgbClr val="000000"/>
                </a:solidFill>
                <a:latin typeface="Consolas"/>
              </a:rPr>
              <a:t>arraySize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60000"/>
              </a:lnSpc>
              <a:buNone/>
            </a:pPr>
            <a:r>
              <a:rPr lang="en-US" sz="14400" baseline="-25000" dirty="0" smtClean="0">
                <a:solidFill>
                  <a:srgbClr val="008000"/>
                </a:solidFill>
                <a:latin typeface="Consolas"/>
              </a:rPr>
              <a:t>//put some values in </a:t>
            </a:r>
            <a:r>
              <a:rPr lang="en-US" sz="14400" baseline="-25000" dirty="0" err="1" smtClean="0">
                <a:solidFill>
                  <a:srgbClr val="008000"/>
                </a:solidFill>
                <a:latin typeface="Consolas"/>
              </a:rPr>
              <a:t>arr</a:t>
            </a:r>
            <a:r>
              <a:rPr lang="en-US" sz="14400" baseline="-25000" dirty="0" smtClean="0">
                <a:solidFill>
                  <a:srgbClr val="008000"/>
                </a:solidFill>
                <a:latin typeface="Consolas"/>
              </a:rPr>
              <a:t> </a:t>
            </a:r>
            <a:endParaRPr lang="en-US" sz="14400" baseline="-25000" dirty="0" smtClean="0">
              <a:latin typeface="Consolas"/>
            </a:endParaRPr>
          </a:p>
          <a:p>
            <a:pPr>
              <a:lnSpc>
                <a:spcPct val="160000"/>
              </a:lnSpc>
              <a:buNone/>
            </a:pPr>
            <a:r>
              <a:rPr lang="en-US" sz="14400" baseline="-25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4400" baseline="-25000" dirty="0" err="1" smtClean="0">
                <a:solidFill>
                  <a:srgbClr val="000000"/>
                </a:solidFill>
                <a:latin typeface="Consolas"/>
              </a:rPr>
              <a:t>newArr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400" baseline="-25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sz="14400" baseline="-25000" dirty="0" err="1" smtClean="0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400" baseline="-25000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400" baseline="-25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)*(arraySize+</a:t>
            </a:r>
            <a:r>
              <a:rPr lang="en-US" sz="14400" baseline="-25000" dirty="0" smtClean="0">
                <a:solidFill>
                  <a:srgbClr val="800080"/>
                </a:solidFill>
                <a:latin typeface="Consolas"/>
              </a:rPr>
              <a:t>1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lnSpc>
                <a:spcPct val="160000"/>
              </a:lnSpc>
              <a:buNone/>
            </a:pPr>
            <a:r>
              <a:rPr lang="en-US" sz="14400" baseline="-25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14400" baseline="-25000" dirty="0" smtClean="0">
                <a:solidFill>
                  <a:srgbClr val="008000"/>
                </a:solidFill>
                <a:latin typeface="Consolas"/>
              </a:rPr>
              <a:t>copying </a:t>
            </a:r>
            <a:r>
              <a:rPr lang="en-US" sz="14400" baseline="-25000" dirty="0" smtClean="0">
                <a:solidFill>
                  <a:srgbClr val="008000"/>
                </a:solidFill>
                <a:latin typeface="Consolas"/>
              </a:rPr>
              <a:t>values from </a:t>
            </a:r>
            <a:r>
              <a:rPr lang="en-US" sz="14400" baseline="-25000" dirty="0" err="1" smtClean="0">
                <a:solidFill>
                  <a:srgbClr val="008000"/>
                </a:solidFill>
                <a:latin typeface="Consolas"/>
              </a:rPr>
              <a:t>arr</a:t>
            </a:r>
            <a:r>
              <a:rPr lang="en-US" sz="14400" baseline="-25000" dirty="0" smtClean="0">
                <a:solidFill>
                  <a:srgbClr val="008000"/>
                </a:solidFill>
                <a:latin typeface="Consolas"/>
              </a:rPr>
              <a:t> to </a:t>
            </a:r>
            <a:r>
              <a:rPr lang="en-US" sz="14400" baseline="-25000" dirty="0" err="1" smtClean="0">
                <a:solidFill>
                  <a:srgbClr val="008000"/>
                </a:solidFill>
                <a:latin typeface="Consolas"/>
              </a:rPr>
              <a:t>newArr</a:t>
            </a:r>
            <a:r>
              <a:rPr lang="en-US" sz="14400" baseline="-25000" dirty="0" smtClean="0">
                <a:solidFill>
                  <a:srgbClr val="008000"/>
                </a:solidFill>
                <a:latin typeface="Consolas"/>
              </a:rPr>
              <a:t> </a:t>
            </a:r>
          </a:p>
          <a:p>
            <a:pPr>
              <a:lnSpc>
                <a:spcPct val="160000"/>
              </a:lnSpc>
              <a:buNone/>
            </a:pPr>
            <a:r>
              <a:rPr lang="en-US" sz="14400" baseline="-25000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400" baseline="-25000" dirty="0" err="1" smtClean="0">
                <a:solidFill>
                  <a:srgbClr val="000000"/>
                </a:solidFill>
                <a:latin typeface="Consolas"/>
              </a:rPr>
              <a:t>newArr</a:t>
            </a:r>
            <a:r>
              <a:rPr lang="en-US" sz="14400" baseline="-25000" dirty="0" smtClean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788024" y="5085184"/>
            <a:ext cx="3312368" cy="1296144"/>
          </a:xfrm>
          <a:prstGeom prst="wedgeRoundRectCallout">
            <a:avLst>
              <a:gd name="adj1" fmla="val -111753"/>
              <a:gd name="adj2" fmla="val -77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lnSpc>
                <a:spcPct val="16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/>
              </a:rPr>
              <a:t>// BAD: lost address of first allocation!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reallocation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Allocate array on the heap and assign a pointer to it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1691680" y="4293096"/>
          <a:ext cx="40176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213"/>
                <a:gridCol w="1339213"/>
                <a:gridCol w="13392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36450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arr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1403648" y="3829690"/>
            <a:ext cx="360040" cy="3913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reallocation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temporary pointer to point to the old array.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1691680" y="4293096"/>
          <a:ext cx="40176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213"/>
                <a:gridCol w="1339213"/>
                <a:gridCol w="13392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36450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arr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1403648" y="3829690"/>
            <a:ext cx="360040" cy="3913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95736" y="35730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1907704" y="3757682"/>
            <a:ext cx="288032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reallocation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temporary pointer to point to the old array.</a:t>
            </a:r>
          </a:p>
          <a:p>
            <a:r>
              <a:rPr lang="en-US" dirty="0" smtClean="0"/>
              <a:t>Reallocate new array.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1691680" y="4293096"/>
          <a:ext cx="40176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213"/>
                <a:gridCol w="1339213"/>
                <a:gridCol w="13392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16360" y="5373216"/>
          <a:ext cx="66720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413"/>
                <a:gridCol w="1334413"/>
                <a:gridCol w="1334413"/>
                <a:gridCol w="1334413"/>
                <a:gridCol w="13344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36450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arr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736" y="35730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1907704" y="3757682"/>
            <a:ext cx="288032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59632" y="4005064"/>
            <a:ext cx="432048" cy="150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reallocation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temporary pointer to point to the old array.</a:t>
            </a:r>
          </a:p>
          <a:p>
            <a:r>
              <a:rPr lang="en-US" dirty="0" smtClean="0"/>
              <a:t>Reallocate new array.</a:t>
            </a:r>
          </a:p>
          <a:p>
            <a:r>
              <a:rPr lang="en-US" dirty="0" smtClean="0"/>
              <a:t>Copy values from the old array to the new one.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1691680" y="4293096"/>
          <a:ext cx="40176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213"/>
                <a:gridCol w="1339213"/>
                <a:gridCol w="13392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16360" y="5373216"/>
          <a:ext cx="66720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413"/>
                <a:gridCol w="1334413"/>
                <a:gridCol w="1334413"/>
                <a:gridCol w="1334413"/>
                <a:gridCol w="13344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267744" y="4807952"/>
            <a:ext cx="2880320" cy="432048"/>
            <a:chOff x="2627784" y="2132856"/>
            <a:chExt cx="2880320" cy="432048"/>
          </a:xfrm>
        </p:grpSpPr>
        <p:sp>
          <p:nvSpPr>
            <p:cNvPr id="7" name="Down Arrow 6"/>
            <p:cNvSpPr/>
            <p:nvPr/>
          </p:nvSpPr>
          <p:spPr>
            <a:xfrm>
              <a:off x="2627784" y="2132856"/>
              <a:ext cx="216024" cy="432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5292080" y="2132856"/>
              <a:ext cx="216024" cy="432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3923928" y="2132856"/>
              <a:ext cx="216024" cy="4320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36450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arr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95736" y="35730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1907704" y="3757682"/>
            <a:ext cx="288032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7624" y="4005064"/>
            <a:ext cx="504056" cy="150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reallocation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temporary pointer to point to the old array.</a:t>
            </a:r>
          </a:p>
          <a:p>
            <a:r>
              <a:rPr lang="en-US" dirty="0" smtClean="0"/>
              <a:t>Reallocate new array.</a:t>
            </a:r>
          </a:p>
          <a:p>
            <a:r>
              <a:rPr lang="en-US" dirty="0" smtClean="0"/>
              <a:t>Copy values from the old array to the new one.</a:t>
            </a:r>
          </a:p>
          <a:p>
            <a:r>
              <a:rPr lang="en-US" dirty="0" smtClean="0"/>
              <a:t>Free the old array.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1691680" y="4293096"/>
          <a:ext cx="40176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213"/>
                <a:gridCol w="1339213"/>
                <a:gridCol w="13392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16360" y="5373216"/>
          <a:ext cx="66720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413"/>
                <a:gridCol w="1334413"/>
                <a:gridCol w="1334413"/>
                <a:gridCol w="1334413"/>
                <a:gridCol w="13344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36450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arr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39752" y="36450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2051720" y="3829690"/>
            <a:ext cx="288032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59632" y="4149080"/>
            <a:ext cx="43204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619672" y="3789040"/>
            <a:ext cx="2232248" cy="864096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7384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reallocation – version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8435280" cy="58326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reallocateMemory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**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unsigned 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oldSize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, unsigned 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newSize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</a:rPr>
              <a:t>//partial example (checking </a:t>
            </a:r>
            <a:r>
              <a:rPr lang="en-US" sz="1400" b="1" dirty="0" err="1" smtClean="0">
                <a:solidFill>
                  <a:srgbClr val="008000"/>
                </a:solidFill>
                <a:latin typeface="Consolas"/>
              </a:rPr>
              <a:t>alloc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</a:rPr>
              <a:t>…)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*temp = *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   *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)*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newSize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b="1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oldSize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   { </a:t>
            </a:r>
            <a:br>
              <a:rPr lang="en-US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      (*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)[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] = temp[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en-US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en-US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   } </a:t>
            </a:r>
          </a:p>
          <a:p>
            <a:pPr>
              <a:lnSpc>
                <a:spcPct val="160000"/>
              </a:lnSpc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      free(temp); </a:t>
            </a:r>
            <a:br>
              <a:rPr lang="en-US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en-US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main() </a:t>
            </a:r>
            <a:br>
              <a:rPr lang="en-US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)*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arrSize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60000"/>
              </a:lnSpc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   </a:t>
            </a:r>
            <a:r>
              <a:rPr lang="en-US" sz="1400" b="1" dirty="0" smtClean="0">
                <a:solidFill>
                  <a:srgbClr val="008000"/>
                </a:solidFill>
                <a:latin typeface="Consolas"/>
              </a:rPr>
              <a:t>//do some stuff …</a:t>
            </a:r>
            <a:br>
              <a:rPr lang="en-US" sz="1400" b="1" dirty="0" smtClean="0">
                <a:solidFill>
                  <a:srgbClr val="008000"/>
                </a:solidFill>
                <a:latin typeface="Consolas"/>
              </a:rPr>
            </a:br>
            <a:r>
              <a:rPr lang="en-US" sz="1400" b="1" dirty="0" smtClean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reallocateMemory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(&amp;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arr,arrSize,newSize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4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free(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050" b="1" dirty="0" smtClean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reallocation – version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764704"/>
            <a:ext cx="8435280" cy="576064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n-US" sz="5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reallocateMemory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5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, unsigned </a:t>
            </a:r>
            <a:r>
              <a:rPr lang="en-US" sz="5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oldSize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, unsigned </a:t>
            </a:r>
            <a:r>
              <a:rPr lang="en-US" sz="5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newSize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56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5600" b="1" dirty="0" smtClean="0">
                <a:solidFill>
                  <a:srgbClr val="008000"/>
                </a:solidFill>
                <a:latin typeface="Consolas"/>
              </a:rPr>
              <a:t>//Partial example due to space limitations </a:t>
            </a:r>
            <a:br>
              <a:rPr lang="en-US" sz="5600" b="1" dirty="0" smtClean="0">
                <a:solidFill>
                  <a:srgbClr val="008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sz="5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 *temp = 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56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5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5600" b="1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5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)*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newSize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);  </a:t>
            </a:r>
            <a:br>
              <a:rPr lang="en-US" sz="56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5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5600" b="1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56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5600" b="1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oldSize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) </a:t>
            </a:r>
            <a:br>
              <a:rPr lang="en-US" sz="56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   { </a:t>
            </a:r>
            <a:br>
              <a:rPr lang="en-US" sz="56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] </a:t>
            </a:r>
            <a:r>
              <a:rPr lang="en-US" sz="5600" b="1" smtClean="0">
                <a:solidFill>
                  <a:srgbClr val="000000"/>
                </a:solidFill>
                <a:latin typeface="Consolas"/>
              </a:rPr>
              <a:t>= temp[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]; </a:t>
            </a:r>
            <a:br>
              <a:rPr lang="en-US" sz="56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++; </a:t>
            </a:r>
            <a:br>
              <a:rPr lang="en-US" sz="56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   } </a:t>
            </a:r>
            <a:br>
              <a:rPr lang="en-US" sz="56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   free(temp); </a:t>
            </a:r>
            <a:br>
              <a:rPr lang="en-US" sz="56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5600" b="1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56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ct val="160000"/>
              </a:lnSpc>
              <a:buNone/>
            </a:pPr>
            <a:r>
              <a:rPr lang="en-US" sz="5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 main() </a:t>
            </a:r>
            <a:br>
              <a:rPr lang="en-US" sz="56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56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5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5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5600" b="1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5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)*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arrSize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60000"/>
              </a:lnSpc>
              <a:buNone/>
            </a:pP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	   </a:t>
            </a:r>
            <a:r>
              <a:rPr lang="en-US" sz="5600" b="1" dirty="0" smtClean="0">
                <a:solidFill>
                  <a:srgbClr val="008000"/>
                </a:solidFill>
                <a:latin typeface="Consolas"/>
              </a:rPr>
              <a:t>//do some stuff…</a:t>
            </a:r>
            <a:br>
              <a:rPr lang="en-US" sz="5600" b="1" dirty="0" smtClean="0">
                <a:solidFill>
                  <a:srgbClr val="008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reallocateMemor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arr,arrSize,newSize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sz="5600" b="1" dirty="0" smtClean="0">
                <a:solidFill>
                  <a:srgbClr val="000000"/>
                </a:solidFill>
                <a:latin typeface="Consolas"/>
              </a:rPr>
            </a:b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   free(</a:t>
            </a:r>
            <a:r>
              <a:rPr lang="en-US" sz="5600" b="1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56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5600" b="1" dirty="0" smtClean="0">
              <a:latin typeface="Consolas"/>
            </a:endParaRPr>
          </a:p>
          <a:p>
            <a:pPr>
              <a:lnSpc>
                <a:spcPct val="160000"/>
              </a:lnSpc>
              <a:buNone/>
            </a:pPr>
            <a:r>
              <a:rPr lang="en-US" sz="5600" dirty="0" smtClean="0">
                <a:latin typeface="Consolas"/>
              </a:rPr>
              <a:t/>
            </a:r>
            <a:br>
              <a:rPr lang="en-US" sz="5600" dirty="0" smtClean="0">
                <a:latin typeface="Consolas"/>
              </a:rPr>
            </a:br>
            <a:r>
              <a:rPr lang="en-US" sz="5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5600" dirty="0" smtClean="0">
                <a:solidFill>
                  <a:srgbClr val="000000"/>
                </a:solidFill>
                <a:latin typeface="Consolas"/>
              </a:rPr>
            </a:br>
            <a:endParaRPr lang="en-US" sz="5600" dirty="0" smtClean="0">
              <a:latin typeface="Consolas"/>
            </a:endParaRPr>
          </a:p>
          <a:p>
            <a:pPr>
              <a:lnSpc>
                <a:spcPct val="160000"/>
              </a:lnSpc>
              <a:buNone/>
            </a:pPr>
            <a:r>
              <a:rPr lang="en-US" sz="5600" dirty="0" smtClean="0">
                <a:latin typeface="Consolas"/>
              </a:rPr>
              <a:t/>
            </a:r>
            <a:br>
              <a:rPr lang="en-US" sz="5600" dirty="0" smtClean="0">
                <a:latin typeface="Consolas"/>
              </a:rPr>
            </a:br>
            <a:r>
              <a:rPr lang="en-US" sz="3200" baseline="-25000" dirty="0" smtClean="0">
                <a:latin typeface="Consolas"/>
              </a:rPr>
              <a:t/>
            </a:r>
            <a:br>
              <a:rPr lang="en-US" sz="3200" baseline="-25000" dirty="0" smtClean="0">
                <a:latin typeface="Consolas"/>
              </a:rPr>
            </a:br>
            <a:endParaRPr lang="en-US" sz="3200" baseline="-250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reallocation – using </a:t>
            </a:r>
            <a:r>
              <a:rPr lang="en-US" dirty="0" err="1" smtClean="0"/>
              <a:t>realloc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malloc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)*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oldSize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lnSpc>
                <a:spcPct val="120000"/>
              </a:lnSpc>
              <a:buNone/>
            </a:pP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20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arr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*)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realloc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arr,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)*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newSize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endParaRPr lang="en-US" dirty="0" smtClean="0">
              <a:latin typeface="Consolas"/>
            </a:endParaRPr>
          </a:p>
          <a:p>
            <a:pPr>
              <a:lnSpc>
                <a:spcPct val="120000"/>
              </a:lnSpc>
            </a:pPr>
            <a:r>
              <a:rPr lang="en-US" sz="2500" dirty="0" err="1" smtClean="0"/>
              <a:t>realloc</a:t>
            </a:r>
            <a:r>
              <a:rPr lang="en-US" sz="2500" dirty="0" smtClean="0"/>
              <a:t> tries to reallocate the new memory in place,</a:t>
            </a:r>
            <a:br>
              <a:rPr lang="en-US" sz="2500" dirty="0" smtClean="0"/>
            </a:br>
            <a:r>
              <a:rPr lang="en-US" sz="2500" dirty="0" smtClean="0"/>
              <a:t>if fails, tries elsewhere</a:t>
            </a:r>
          </a:p>
          <a:p>
            <a:pPr>
              <a:lnSpc>
                <a:spcPct val="120000"/>
              </a:lnSpc>
            </a:pPr>
            <a:r>
              <a:rPr lang="en-US" sz="2500" dirty="0" smtClean="0"/>
              <a:t>The old data is preserved</a:t>
            </a:r>
          </a:p>
          <a:p>
            <a:pPr>
              <a:lnSpc>
                <a:spcPct val="120000"/>
              </a:lnSpc>
            </a:pPr>
            <a:r>
              <a:rPr lang="en-US" sz="2500" dirty="0" smtClean="0"/>
              <a:t>The new cells contents is undefined</a:t>
            </a:r>
          </a:p>
          <a:p>
            <a:pPr>
              <a:lnSpc>
                <a:spcPct val="120000"/>
              </a:lnSpc>
            </a:pPr>
            <a:r>
              <a:rPr lang="en-US" sz="2500" dirty="0" smtClean="0"/>
              <a:t>If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z="2500" dirty="0" smtClean="0"/>
              <a:t>=NULL, behaves like </a:t>
            </a:r>
            <a:r>
              <a:rPr lang="en-US" sz="2500" dirty="0" err="1" smtClean="0"/>
              <a:t>malloc</a:t>
            </a:r>
            <a:r>
              <a:rPr lang="en-US" sz="2500" dirty="0" smtClean="0"/>
              <a:t/>
            </a:r>
            <a:br>
              <a:rPr lang="en-US" sz="2500" dirty="0" smtClean="0"/>
            </a:b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Visibility, duration and linkage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Translation unit/module </a:t>
            </a:r>
            <a:endParaRPr lang="en-US" dirty="0" smtClean="0"/>
          </a:p>
          <a:p>
            <a:pPr lvl="1"/>
            <a:r>
              <a:rPr lang="en-US" dirty="0" smtClean="0"/>
              <a:t>a “.c” file (+ its included headers)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Visibility</a:t>
            </a:r>
            <a:r>
              <a:rPr lang="en-US" dirty="0" smtClean="0"/>
              <a:t> – the lines in the code where an object (variable, function, </a:t>
            </a:r>
            <a:r>
              <a:rPr lang="en-US" dirty="0" err="1" smtClean="0"/>
              <a:t>typedef</a:t>
            </a:r>
            <a:r>
              <a:rPr lang="en-US" dirty="0" smtClean="0"/>
              <a:t>) is accessible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Duration</a:t>
            </a:r>
            <a:r>
              <a:rPr lang="en-US" b="1" dirty="0"/>
              <a:t>: </a:t>
            </a:r>
            <a:r>
              <a:rPr lang="en-US" dirty="0"/>
              <a:t>the amount of time, where it is guaranteed that the memory for an object is allocated.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Functions - the entire running time of the program.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Globals</a:t>
            </a:r>
            <a:r>
              <a:rPr lang="en-US" dirty="0"/>
              <a:t> - the entire running time of the program.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Locals </a:t>
            </a:r>
            <a:r>
              <a:rPr lang="en-US" dirty="0" smtClean="0"/>
              <a:t>- until </a:t>
            </a:r>
            <a:r>
              <a:rPr lang="en-US" dirty="0"/>
              <a:t>their scope ends.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Dynamic </a:t>
            </a:r>
            <a:r>
              <a:rPr lang="en-US" dirty="0" smtClean="0"/>
              <a:t>- The programmer decides.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Static</a:t>
            </a:r>
            <a:r>
              <a:rPr lang="en-US" dirty="0"/>
              <a:t> - the entire running time of the program.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78212"/>
            <a:ext cx="7772400" cy="226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- List Cloning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85852" y="1142984"/>
            <a:ext cx="7286676" cy="526297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400" dirty="0" smtClean="0"/>
              <a:t>List* </a:t>
            </a:r>
            <a:r>
              <a:rPr lang="en-US" sz="2400" dirty="0" err="1" smtClean="0"/>
              <a:t>List_clone</a:t>
            </a:r>
            <a:r>
              <a:rPr lang="en-US" sz="2400" dirty="0" smtClean="0"/>
              <a:t>(const List* list)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	List* ret= </a:t>
            </a:r>
            <a:r>
              <a:rPr lang="en-US" sz="2400" dirty="0" err="1" smtClean="0"/>
              <a:t>List_alloc</a:t>
            </a:r>
            <a:r>
              <a:rPr lang="en-US" sz="2400" dirty="0" smtClean="0"/>
              <a:t>();</a:t>
            </a:r>
          </a:p>
          <a:p>
            <a:pPr lvl="1"/>
            <a:r>
              <a:rPr lang="en-US" sz="2400" dirty="0" smtClean="0"/>
              <a:t>      const Node* old= list-&gt;_head;</a:t>
            </a:r>
          </a:p>
          <a:p>
            <a:pPr lvl="1"/>
            <a:r>
              <a:rPr lang="en-US" sz="2400" dirty="0" smtClean="0"/>
              <a:t>      Node** copy= &amp;(ret-&gt;_head);</a:t>
            </a:r>
          </a:p>
          <a:p>
            <a:r>
              <a:rPr lang="en-US" sz="2400" dirty="0" smtClean="0"/>
              <a:t> 	ret-&gt;_size= list-&gt;_size;</a:t>
            </a:r>
          </a:p>
          <a:p>
            <a:r>
              <a:rPr lang="en-US" sz="2400" dirty="0" smtClean="0"/>
              <a:t>	while(old)</a:t>
            </a:r>
          </a:p>
          <a:p>
            <a:r>
              <a:rPr lang="en-US" sz="2400" dirty="0" smtClean="0"/>
              <a:t>  	{</a:t>
            </a:r>
          </a:p>
          <a:p>
            <a:r>
              <a:rPr lang="en-US" sz="2400" dirty="0" smtClean="0"/>
              <a:t>		*copy= </a:t>
            </a:r>
            <a:r>
              <a:rPr lang="en-US" sz="2400" dirty="0" err="1" smtClean="0"/>
              <a:t>Node_alloc</a:t>
            </a:r>
            <a:r>
              <a:rPr lang="en-US" sz="2400" dirty="0" smtClean="0"/>
              <a:t>(old-&gt;_</a:t>
            </a:r>
            <a:r>
              <a:rPr lang="en-US" sz="2400" dirty="0" err="1" smtClean="0"/>
              <a:t>data,NULL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		old= old-&gt;_next;</a:t>
            </a:r>
          </a:p>
          <a:p>
            <a:r>
              <a:rPr lang="en-US" sz="2400" dirty="0" smtClean="0"/>
              <a:t>		copy= &amp;((*copy)-&gt;_next);</a:t>
            </a:r>
          </a:p>
          <a:p>
            <a:r>
              <a:rPr lang="en-US" sz="2400" dirty="0" smtClean="0"/>
              <a:t>	}</a:t>
            </a:r>
          </a:p>
          <a:p>
            <a:r>
              <a:rPr lang="en-US" sz="2400" dirty="0" smtClean="0"/>
              <a:t>	return ret;</a:t>
            </a:r>
          </a:p>
          <a:p>
            <a:r>
              <a:rPr lang="en-US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List* ret=</a:t>
            </a:r>
            <a:r>
              <a:rPr lang="en-US" b="1" dirty="0" err="1" smtClean="0">
                <a:solidFill>
                  <a:srgbClr val="FFC000"/>
                </a:solidFill>
              </a:rPr>
              <a:t>List_alloc</a:t>
            </a:r>
            <a:r>
              <a:rPr lang="en-US" b="1" dirty="0" smtClean="0">
                <a:solidFill>
                  <a:srgbClr val="FFC000"/>
                </a:solidFill>
              </a:rPr>
              <a:t>();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50883" y="1447800"/>
            <a:ext cx="709943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List* ret</a:t>
            </a:r>
            <a:r>
              <a:rPr lang="en-US" dirty="0" smtClean="0">
                <a:solidFill>
                  <a:srgbClr val="FFC000"/>
                </a:solidFill>
              </a:rPr>
              <a:t>=</a:t>
            </a:r>
            <a:r>
              <a:rPr lang="en-US" dirty="0" err="1" smtClean="0"/>
              <a:t>List_alloc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1063645"/>
            <a:ext cx="8248650" cy="52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const Node* old=list-&gt;_head;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1135083"/>
            <a:ext cx="8248650" cy="52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Node** copy=&amp;(ret-&gt;_head);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1135083"/>
            <a:ext cx="8248650" cy="52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ret-&gt;_size=list-&gt;_size;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1135083"/>
            <a:ext cx="8248650" cy="529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18414"/>
            <a:ext cx="7772400" cy="115352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while(old)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794388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*copy=</a:t>
            </a:r>
            <a:r>
              <a:rPr lang="en-US" b="1" dirty="0" err="1" smtClean="0">
                <a:solidFill>
                  <a:srgbClr val="FFC000"/>
                </a:solidFill>
              </a:rPr>
              <a:t>Node_alloc</a:t>
            </a:r>
            <a:r>
              <a:rPr lang="en-US" b="1" dirty="0" smtClean="0">
                <a:solidFill>
                  <a:srgbClr val="FFC000"/>
                </a:solidFill>
              </a:rPr>
              <a:t>(old-&gt;_</a:t>
            </a:r>
            <a:r>
              <a:rPr lang="en-US" b="1" dirty="0" err="1" smtClean="0">
                <a:solidFill>
                  <a:srgbClr val="FFC000"/>
                </a:solidFill>
              </a:rPr>
              <a:t>data,NULL</a:t>
            </a:r>
            <a:r>
              <a:rPr lang="en-US" b="1" dirty="0" smtClean="0">
                <a:solidFill>
                  <a:srgbClr val="FFC000"/>
                </a:solidFill>
              </a:rPr>
              <a:t>);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1000148"/>
            <a:ext cx="82486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*copy=</a:t>
            </a:r>
            <a:r>
              <a:rPr lang="en-US" dirty="0" err="1" smtClean="0"/>
              <a:t>Node_alloc</a:t>
            </a:r>
            <a:r>
              <a:rPr lang="en-US" dirty="0" smtClean="0"/>
              <a:t>(old-&gt;_</a:t>
            </a:r>
            <a:r>
              <a:rPr lang="en-US" dirty="0" err="1" smtClean="0"/>
              <a:t>data,NULL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1012848"/>
            <a:ext cx="8248650" cy="57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562670"/>
            <a:ext cx="7772400" cy="706090"/>
          </a:xfrm>
        </p:spPr>
        <p:txBody>
          <a:bodyPr>
            <a:noAutofit/>
          </a:bodyPr>
          <a:lstStyle/>
          <a:p>
            <a:r>
              <a:rPr lang="en-GB" sz="6000" baseline="-25000" dirty="0" smtClean="0"/>
              <a:t>Static variables in a function: visibility vs. duration</a:t>
            </a:r>
            <a:endParaRPr lang="en-GB" sz="6000" baseline="-250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2025352"/>
            <a:ext cx="7772400" cy="4572000"/>
          </a:xfrm>
        </p:spPr>
        <p:txBody>
          <a:bodyPr>
            <a:normAutofit fontScale="40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GB" sz="4400" dirty="0" smtClean="0"/>
              <a:t>Static variables duration is the entire program running time.</a:t>
            </a:r>
          </a:p>
          <a:p>
            <a:pPr>
              <a:buFont typeface="Arial" pitchFamily="34" charset="0"/>
              <a:buChar char="•"/>
            </a:pPr>
            <a:r>
              <a:rPr lang="en-GB" sz="4400" dirty="0" smtClean="0"/>
              <a:t> Static variables in a function keep their value for the next call to the function</a:t>
            </a:r>
          </a:p>
          <a:p>
            <a:pPr>
              <a:lnSpc>
                <a:spcPct val="140000"/>
              </a:lnSpc>
              <a:buFont typeface="Arial" pitchFamily="34" charset="0"/>
              <a:buChar char="•"/>
            </a:pPr>
            <a:r>
              <a:rPr lang="en-GB" sz="4400" dirty="0" smtClean="0"/>
              <a:t> Memory is allocated on global space (called: static heap)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/>
              </a:rPr>
            </a:br>
            <a:r>
              <a:rPr lang="en-US" sz="4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</a:rPr>
              <a:t>getUniqueID</a:t>
            </a: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() </a:t>
            </a:r>
            <a:br>
              <a:rPr lang="en-US" sz="4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4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4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 id=</a:t>
            </a:r>
            <a:r>
              <a:rPr lang="en-US" sz="4000" dirty="0" smtClean="0">
                <a:solidFill>
                  <a:srgbClr val="800080"/>
                </a:solidFill>
                <a:latin typeface="Consolas"/>
              </a:rPr>
              <a:t>0</a:t>
            </a: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4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   id++; </a:t>
            </a:r>
            <a:br>
              <a:rPr lang="en-US" sz="4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40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 id; </a:t>
            </a:r>
            <a:br>
              <a:rPr lang="en-US" sz="4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} </a:t>
            </a:r>
            <a:br>
              <a:rPr lang="en-US" sz="4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4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 main() </a:t>
            </a:r>
            <a:br>
              <a:rPr lang="en-US" sz="4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4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4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</a:rPr>
              <a:t>getUniqueID</a:t>
            </a: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z="4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4000" dirty="0" err="1" smtClean="0">
                <a:solidFill>
                  <a:srgbClr val="008000"/>
                </a:solidFill>
                <a:latin typeface="Consolas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nsolas"/>
              </a:rPr>
              <a:t>=1 </a:t>
            </a:r>
            <a:br>
              <a:rPr lang="en-US" sz="4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4000" dirty="0" smtClean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sz="4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 j = 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</a:rPr>
              <a:t>getUniqueID</a:t>
            </a: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z="4000" dirty="0" smtClean="0">
                <a:solidFill>
                  <a:srgbClr val="008000"/>
                </a:solidFill>
                <a:latin typeface="Consolas"/>
              </a:rPr>
              <a:t>//j=2 </a:t>
            </a:r>
            <a:br>
              <a:rPr lang="en-US" sz="4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4000" dirty="0">
              <a:latin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old=old-&gt;_next;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1012848"/>
            <a:ext cx="8248650" cy="57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copy=&amp;((*copy)-&gt;_next);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1012848"/>
            <a:ext cx="8248650" cy="57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copy=</a:t>
            </a:r>
            <a:r>
              <a:rPr lang="en-US" b="1" dirty="0" smtClean="0">
                <a:solidFill>
                  <a:srgbClr val="FFC000"/>
                </a:solidFill>
              </a:rPr>
              <a:t>&amp;((*copy)-&gt;_next);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1000108"/>
            <a:ext cx="82486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copy=</a:t>
            </a:r>
            <a:r>
              <a:rPr lang="en-US" dirty="0" smtClean="0"/>
              <a:t>&amp;((*copy)-&gt;_next);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75" y="1000148"/>
            <a:ext cx="82486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51472"/>
            <a:ext cx="77724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	return ret;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Take a look at the code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find memory </a:t>
            </a:r>
            <a:r>
              <a:rPr lang="en-US" dirty="0" smtClean="0"/>
              <a:t>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64F-54F3-43DD-B02D-B742674A9CE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57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 </a:t>
            </a:r>
            <a:r>
              <a:rPr lang="en-US" sz="3600" dirty="0" err="1" smtClean="0"/>
              <a:t>valgrind</a:t>
            </a:r>
            <a:r>
              <a:rPr lang="en-US" sz="3600" dirty="0" smtClean="0"/>
              <a:t>!</a:t>
            </a:r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Self study</a:t>
            </a:r>
          </a:p>
          <a:p>
            <a:pPr lvl="1"/>
            <a:r>
              <a:rPr lang="en-US" sz="3600" dirty="0" smtClean="0"/>
              <a:t>See the tutorial at the course website (under TA lectures).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72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Duration -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func1( void );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 running time.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 running time.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 running time.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func2()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 running time. 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  <a:endParaRPr lang="en-US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until func2 ends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all running time.  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3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Visibility, duration and linkage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 smtClean="0"/>
              <a:t>Linkage: </a:t>
            </a:r>
          </a:p>
          <a:p>
            <a:r>
              <a:rPr lang="en-US" dirty="0" smtClean="0"/>
              <a:t>the association of a name (identifier of variables/ functions) to a particular entity (i.e. particular memory address).</a:t>
            </a:r>
            <a:endParaRPr lang="en-US" sz="28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/>
              <a:t>External linkage:</a:t>
            </a:r>
            <a:br>
              <a:rPr lang="en-US" sz="2800" b="1" dirty="0" smtClean="0"/>
            </a:br>
            <a:r>
              <a:rPr lang="en-US" sz="1900" dirty="0" smtClean="0"/>
              <a:t>names are associate with the same object throughout the program.</a:t>
            </a:r>
          </a:p>
          <a:p>
            <a:pPr lvl="2">
              <a:buFont typeface="Arial" pitchFamily="34" charset="0"/>
              <a:buChar char="•"/>
            </a:pPr>
            <a:r>
              <a:rPr lang="en-US" sz="1700" dirty="0" smtClean="0"/>
              <a:t>All functions and global variables have external linkage (unless declared as static)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/>
              <a:t>Internal linkage:</a:t>
            </a:r>
          </a:p>
          <a:p>
            <a:pPr marL="320040" lvl="1" indent="0">
              <a:buNone/>
            </a:pPr>
            <a:r>
              <a:rPr lang="en-US" sz="1900" dirty="0" smtClean="0"/>
              <a:t>names are associate with the same object in the particular translation unit.</a:t>
            </a:r>
          </a:p>
          <a:p>
            <a:pPr lvl="2">
              <a:buFont typeface="Arial" pitchFamily="34" charset="0"/>
              <a:buChar char="•"/>
            </a:pPr>
            <a:r>
              <a:rPr lang="en-US" sz="1700" dirty="0" smtClean="0"/>
              <a:t>Global objects </a:t>
            </a:r>
            <a:r>
              <a:rPr lang="en-US" sz="1700" dirty="0" smtClean="0"/>
              <a:t>declared as “static” have internal linkage.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/>
              <a:t>No linkage: </a:t>
            </a:r>
          </a:p>
          <a:p>
            <a:pPr marL="320040" lvl="1" indent="0">
              <a:buNone/>
            </a:pPr>
            <a:r>
              <a:rPr lang="en-US" sz="1900" dirty="0" smtClean="0"/>
              <a:t>the object is unique to its scope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All locals have no linkage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6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“extern”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1A70-EC49-4064-A204-2098540E53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We must have a definition for every variable.</a:t>
            </a:r>
          </a:p>
          <a:p>
            <a:pPr marL="514350" indent="-514350">
              <a:buAutoNum type="arabicPeriod"/>
            </a:pPr>
            <a:r>
              <a:rPr lang="en-US" dirty="0" smtClean="0"/>
              <a:t>When </a:t>
            </a:r>
            <a:r>
              <a:rPr lang="en-US" dirty="0" smtClean="0"/>
              <a:t>“extern” </a:t>
            </a:r>
            <a:r>
              <a:rPr lang="en-US" dirty="0"/>
              <a:t>is used with a variable, it’s only declared not </a:t>
            </a:r>
            <a:r>
              <a:rPr lang="en-US" dirty="0" smtClean="0"/>
              <a:t>defined.</a:t>
            </a:r>
          </a:p>
          <a:p>
            <a:pPr marL="788670" lvl="1" indent="-514350">
              <a:buFont typeface="Arial" panose="020B0604020202020204" pitchFamily="34" charset="0"/>
              <a:buChar char="•"/>
            </a:pPr>
            <a:r>
              <a:rPr lang="en-US" b="1" dirty="0" smtClean="0"/>
              <a:t>BUT </a:t>
            </a:r>
            <a:r>
              <a:rPr lang="en-US" dirty="0" smtClean="0"/>
              <a:t>When </a:t>
            </a:r>
            <a:r>
              <a:rPr lang="en-US" dirty="0"/>
              <a:t>an </a:t>
            </a:r>
            <a:r>
              <a:rPr lang="en-US" dirty="0" smtClean="0"/>
              <a:t>“extern” </a:t>
            </a:r>
            <a:r>
              <a:rPr lang="en-US" dirty="0"/>
              <a:t>variable is declared with initialization, it is taken as definition of the variable as </a:t>
            </a:r>
            <a:r>
              <a:rPr lang="en-US" dirty="0" smtClean="0"/>
              <a:t>well.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We can define more than one global variable with the same name, but:</a:t>
            </a:r>
          </a:p>
          <a:p>
            <a:pPr marL="78867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The linker will link them all to one instance only (less efficient than using “extern” keyword)</a:t>
            </a:r>
          </a:p>
          <a:p>
            <a:pPr marL="788670" lvl="1" indent="-514350">
              <a:buFont typeface="Arial" panose="020B0604020202020204" pitchFamily="34" charset="0"/>
              <a:buChar char="•"/>
            </a:pPr>
            <a:r>
              <a:rPr lang="en-US" b="1" dirty="0" smtClean="0"/>
              <a:t>We can initialize only one of them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8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Static and extern variables, cont.</a:t>
            </a:r>
            <a:endParaRPr lang="en-GB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196752"/>
            <a:ext cx="7772400" cy="45720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“static” variable on the global scope</a:t>
            </a:r>
          </a:p>
          <a:p>
            <a:pPr lvl="1"/>
            <a:r>
              <a:rPr lang="en-GB" dirty="0" smtClean="0"/>
              <a:t>Available only in the current module</a:t>
            </a:r>
          </a:p>
          <a:p>
            <a:r>
              <a:rPr lang="en-GB" sz="2400" dirty="0" smtClean="0"/>
              <a:t>“extern” variable </a:t>
            </a:r>
          </a:p>
          <a:p>
            <a:pPr lvl="1"/>
            <a:r>
              <a:rPr lang="en-GB" dirty="0" smtClean="0"/>
              <a:t>May be defined outside the module</a:t>
            </a:r>
          </a:p>
          <a:p>
            <a:pPr lvl="1"/>
            <a:endParaRPr lang="en-GB" sz="3200" dirty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667000" y="2946261"/>
            <a:ext cx="6248400" cy="37548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l" rtl="0"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i="1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file2.c</a:t>
            </a:r>
          </a:p>
          <a:p>
            <a:pPr algn="l" rtl="0"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y;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y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should be imported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(from file1.c )</a:t>
            </a:r>
            <a:br>
              <a:rPr lang="en-US" sz="14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x;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x should be imported (from file1.c)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/>
            </a:r>
            <a:br>
              <a:rPr lang="en-US" sz="2000" dirty="0" smtClean="0">
                <a:solidFill>
                  <a:srgbClr val="008000"/>
                </a:solidFill>
                <a:latin typeface="Consolas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myFunc2()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z;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// z from file1.c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y =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algn="l" rtl="0">
              <a:lnSpc>
                <a:spcPct val="120000"/>
              </a:lnSpc>
            </a:pP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x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3; //linker </a:t>
            </a:r>
            <a:r>
              <a:rPr lang="en-GB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 rtl="0"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23838" y="2980901"/>
            <a:ext cx="2951162" cy="36484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82880" tIns="137160" rIns="182880" bIns="13716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i="1" dirty="0" smtClean="0">
                <a:solidFill>
                  <a:srgbClr val="000000"/>
                </a:solidFill>
                <a:latin typeface="+mn-lt"/>
              </a:rPr>
              <a:t>file1.c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 rtl="0">
              <a:lnSpc>
                <a:spcPct val="12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y;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pPr algn="l" rtl="0">
              <a:lnSpc>
                <a:spcPct val="12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z;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myFunc1()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   x = </a:t>
            </a:r>
            <a:r>
              <a:rPr lang="en-US" sz="2000" dirty="0" smtClean="0">
                <a:solidFill>
                  <a:srgbClr val="800080"/>
                </a:solidFill>
                <a:latin typeface="Consolas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; </a:t>
            </a:r>
            <a:br>
              <a:rPr lang="en-US" sz="2000" dirty="0" smtClean="0">
                <a:solidFill>
                  <a:srgbClr val="000000"/>
                </a:solidFill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en-GB" sz="2000" b="1" dirty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2743200" y="3432175"/>
            <a:ext cx="1588" cy="321945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Static functions.</a:t>
            </a:r>
            <a:endParaRPr lang="en-GB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 dirty="0" smtClean="0"/>
              <a:t>“static” function - available only in the current module.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3838" y="2359025"/>
            <a:ext cx="5414962" cy="219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3200" i="1" dirty="0" err="1" smtClean="0">
                <a:solidFill>
                  <a:srgbClr val="000000"/>
                </a:solidFill>
                <a:latin typeface="+mn-lt"/>
              </a:rPr>
              <a:t>funcs.h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 :</a:t>
            </a:r>
          </a:p>
          <a:p>
            <a:pPr algn="l" rtl="0"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Func1();</a:t>
            </a:r>
          </a:p>
          <a:p>
            <a:pPr algn="l" rtl="0"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Func2();</a:t>
            </a:r>
            <a:endParaRPr lang="en-GB" b="1" dirty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675188" y="2359025"/>
            <a:ext cx="4468812" cy="39703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l" rtl="0">
              <a:lnSpc>
                <a:spcPct val="120000"/>
              </a:lnSpc>
            </a:pPr>
            <a:r>
              <a:rPr lang="en-US" sz="3200" i="1" dirty="0" err="1" smtClean="0">
                <a:solidFill>
                  <a:srgbClr val="000000"/>
                </a:solidFill>
                <a:latin typeface="+mn-lt"/>
              </a:rPr>
              <a:t>main.c</a:t>
            </a:r>
            <a:r>
              <a:rPr lang="en-US" sz="3200" i="1" dirty="0" smtClean="0">
                <a:solidFill>
                  <a:srgbClr val="000000"/>
                </a:solidFill>
                <a:latin typeface="+mn-lt"/>
              </a:rPr>
              <a:t>:</a:t>
            </a:r>
          </a:p>
          <a:p>
            <a:pPr algn="l" rtl="0">
              <a:lnSpc>
                <a:spcPct val="12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800000"/>
                </a:solidFill>
                <a:latin typeface="Consolas"/>
              </a:rPr>
              <a:t>funcs.h</a:t>
            </a:r>
            <a:r>
              <a:rPr lang="en-US" dirty="0" smtClean="0">
                <a:solidFill>
                  <a:srgbClr val="800000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main()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{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   Func1();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//link error </a:t>
            </a:r>
            <a:br>
              <a:rPr lang="en-US" dirty="0" smtClean="0">
                <a:solidFill>
                  <a:srgbClr val="008000"/>
                </a:solidFill>
                <a:latin typeface="Consolas"/>
              </a:rPr>
            </a:br>
            <a:r>
              <a:rPr lang="en-US" dirty="0" smtClean="0">
                <a:solidFill>
                  <a:srgbClr val="008000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Func2(); </a:t>
            </a:r>
            <a:br>
              <a:rPr lang="en-US" dirty="0" smtClean="0">
                <a:solidFill>
                  <a:srgbClr val="000000"/>
                </a:solidFill>
                <a:latin typeface="Consolas"/>
              </a:rPr>
            </a:b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b="1" dirty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267200" y="2359025"/>
            <a:ext cx="1587" cy="40687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9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Linkage – example (to read at home)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func1( void );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func1 has external linkage.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a; 		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 has external linkage.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extern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 = 1;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b has external linkage.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c; 	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 has internal linkage.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func2(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 )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func2 has internal 				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linkage; d has no  linkage. 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extern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This a is the same as that   				 above, with  external linkage.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b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2;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This b has no linkage, and hides 				 the external b declared above.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extern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This c is the same as that 	above, 			 and  retains internal linkage.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e;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e has no linkage. 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444F-DD68-4E0B-9CEF-39E2C71790DD}" type="slidenum">
              <a:rPr lang="he-IL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4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TA_theme</Template>
  <TotalTime>1105</TotalTime>
  <Words>928</Words>
  <Application>Microsoft Office PowerPoint</Application>
  <PresentationFormat>On-screen Show (4:3)</PresentationFormat>
  <Paragraphs>269</Paragraphs>
  <Slides>36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TA_theme</vt:lpstr>
      <vt:lpstr>Tirgul 4 - Agenda</vt:lpstr>
      <vt:lpstr>Visibility, duration and linkage</vt:lpstr>
      <vt:lpstr>Static variables in a function: visibility vs. duration</vt:lpstr>
      <vt:lpstr>Duration - example</vt:lpstr>
      <vt:lpstr>Visibility, duration and linkage</vt:lpstr>
      <vt:lpstr>Understanding “extern”</vt:lpstr>
      <vt:lpstr>Static and extern variables, cont.</vt:lpstr>
      <vt:lpstr>Static functions.</vt:lpstr>
      <vt:lpstr>Linkage – example (to read at home)</vt:lpstr>
      <vt:lpstr>Dynamic array</vt:lpstr>
      <vt:lpstr>Array reallocation – wrong solution</vt:lpstr>
      <vt:lpstr>Array reallocation</vt:lpstr>
      <vt:lpstr>Array reallocation</vt:lpstr>
      <vt:lpstr>Array reallocation</vt:lpstr>
      <vt:lpstr>Array reallocation</vt:lpstr>
      <vt:lpstr>Array reallocation</vt:lpstr>
      <vt:lpstr>Array reallocation – version 1</vt:lpstr>
      <vt:lpstr>Array reallocation – version 2</vt:lpstr>
      <vt:lpstr>Array reallocation – using realloc</vt:lpstr>
      <vt:lpstr>Linked List</vt:lpstr>
      <vt:lpstr>Example - List Cloning</vt:lpstr>
      <vt:lpstr>List* ret=List_alloc();</vt:lpstr>
      <vt:lpstr>List* ret=List_alloc();</vt:lpstr>
      <vt:lpstr> const Node* old=list-&gt;_head;</vt:lpstr>
      <vt:lpstr>Node** copy=&amp;(ret-&gt;_head);</vt:lpstr>
      <vt:lpstr>ret-&gt;_size=list-&gt;_size;</vt:lpstr>
      <vt:lpstr>while(old) {  …</vt:lpstr>
      <vt:lpstr>*copy=Node_alloc(old-&gt;_data,NULL);</vt:lpstr>
      <vt:lpstr>*copy=Node_alloc(old-&gt;_data,NULL);</vt:lpstr>
      <vt:lpstr>old=old-&gt;_next;</vt:lpstr>
      <vt:lpstr>copy=&amp;((*copy)-&gt;_next);</vt:lpstr>
      <vt:lpstr>copy=&amp;((*copy)-&gt;_next);</vt:lpstr>
      <vt:lpstr>copy=&amp;((*copy)-&gt;_next);</vt:lpstr>
      <vt:lpstr> }  return ret; }</vt:lpstr>
      <vt:lpstr>Linked List</vt:lpstr>
      <vt:lpstr>To find memory bugs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341</cp:revision>
  <dcterms:created xsi:type="dcterms:W3CDTF">2010-11-02T11:24:26Z</dcterms:created>
  <dcterms:modified xsi:type="dcterms:W3CDTF">2014-11-18T22:15:57Z</dcterms:modified>
</cp:coreProperties>
</file>