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81" r:id="rId3"/>
    <p:sldId id="282" r:id="rId4"/>
    <p:sldId id="275" r:id="rId5"/>
    <p:sldId id="276" r:id="rId6"/>
    <p:sldId id="277" r:id="rId7"/>
    <p:sldId id="278" r:id="rId8"/>
    <p:sldId id="279" r:id="rId9"/>
    <p:sldId id="258" r:id="rId10"/>
    <p:sldId id="259" r:id="rId11"/>
    <p:sldId id="260" r:id="rId12"/>
    <p:sldId id="261" r:id="rId13"/>
    <p:sldId id="262" r:id="rId14"/>
    <p:sldId id="264" r:id="rId15"/>
    <p:sldId id="266" r:id="rId16"/>
    <p:sldId id="267" r:id="rId17"/>
    <p:sldId id="268" r:id="rId18"/>
    <p:sldId id="269" r:id="rId19"/>
    <p:sldId id="280" r:id="rId20"/>
    <p:sldId id="270" r:id="rId21"/>
    <p:sldId id="274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3" autoAdjust="0"/>
  </p:normalViewPr>
  <p:slideViewPr>
    <p:cSldViewPr>
      <p:cViewPr varScale="1">
        <p:scale>
          <a:sx n="70" d="100"/>
          <a:sy n="70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C0B42-5397-4CC5-B671-79D2D8E1B3A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664B-8E6F-4295-90A0-D1992AF38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 sure you understand parr0,1 new values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64B-8E6F-4295-90A0-D1992AF381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646"/>
            <a:ext cx="7772400" cy="706090"/>
          </a:xfrm>
        </p:spPr>
        <p:txBody>
          <a:bodyPr/>
          <a:lstStyle>
            <a:lvl1pPr algn="ctr" rtl="0"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 algn="l" rtl="0">
              <a:defRPr spc="0" baseline="0"/>
            </a:lvl1pPr>
            <a:lvl2pPr algn="l" rtl="0">
              <a:defRPr spc="0" baseline="0"/>
            </a:lvl2pPr>
            <a:lvl3pPr algn="l" rtl="0">
              <a:defRPr spc="0" baseline="0"/>
            </a:lvl3pPr>
            <a:lvl4pPr algn="l" rtl="0">
              <a:defRPr spc="0" baseline="0"/>
            </a:lvl4pPr>
            <a:lvl5pPr algn="l" rtl="0">
              <a:defRPr spc="0" baseline="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933056"/>
            <a:ext cx="223224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</a:t>
            </a:r>
            <a:r>
              <a:rPr kumimoji="0" lang="en-US" dirty="0" err="1" smtClean="0"/>
              <a:t>tet</a:t>
            </a:r>
            <a:r>
              <a:rPr kumimoji="0" lang="en-US" dirty="0" smtClean="0"/>
              <a:t>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1EB38A7-4987-4C9C-A51E-BD7954357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y.de/fpt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Tirgul</a:t>
            </a:r>
            <a:r>
              <a:rPr lang="en-US" dirty="0" smtClean="0"/>
              <a:t> 5 -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Pointers (short) code</a:t>
            </a:r>
          </a:p>
          <a:p>
            <a:r>
              <a:rPr lang="en-US" dirty="0" smtClean="0"/>
              <a:t>Dynamic </a:t>
            </a:r>
            <a:r>
              <a:rPr lang="en-US" dirty="0" smtClean="0"/>
              <a:t>allocation bugs examples</a:t>
            </a:r>
          </a:p>
          <a:p>
            <a:r>
              <a:rPr lang="en-US" dirty="0" smtClean="0"/>
              <a:t>Generic Programming in C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void*</a:t>
            </a:r>
          </a:p>
          <a:p>
            <a:pPr lvl="1"/>
            <a:r>
              <a:rPr lang="en-US" dirty="0" smtClean="0"/>
              <a:t>Pointers to functions</a:t>
            </a:r>
          </a:p>
          <a:p>
            <a:pPr lvl="1"/>
            <a:r>
              <a:rPr lang="en-US" dirty="0" smtClean="0"/>
              <a:t>Promo to CPP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goal:</a:t>
            </a:r>
            <a:br>
              <a:rPr lang="en-US" dirty="0" smtClean="0"/>
            </a:br>
            <a:r>
              <a:rPr lang="en-US" b="1" dirty="0" smtClean="0"/>
              <a:t>To write code once that works on a variety of types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tools in C:</a:t>
            </a:r>
          </a:p>
          <a:p>
            <a:pPr lvl="1"/>
            <a:r>
              <a:rPr lang="en-US" dirty="0" smtClean="0"/>
              <a:t>pointers to functions</a:t>
            </a:r>
          </a:p>
          <a:p>
            <a:pPr lvl="1"/>
            <a:r>
              <a:rPr lang="en-US" dirty="0" smtClean="0"/>
              <a:t>void*</a:t>
            </a:r>
          </a:p>
          <a:p>
            <a:endParaRPr lang="en-US" dirty="0" smtClean="0"/>
          </a:p>
          <a:p>
            <a:r>
              <a:rPr lang="en-US" dirty="0" smtClean="0"/>
              <a:t>The tools in C++:</a:t>
            </a:r>
          </a:p>
          <a:p>
            <a:pPr lvl="1"/>
            <a:r>
              <a:rPr lang="en-US" dirty="0" smtClean="0"/>
              <a:t>polymorphism (not called Generic programming)</a:t>
            </a:r>
          </a:p>
          <a:p>
            <a:pPr lvl="1"/>
            <a:r>
              <a:rPr lang="it-IT" dirty="0" smtClean="0"/>
              <a:t>templates (“pure” Generic programming)</a:t>
            </a:r>
          </a:p>
          <a:p>
            <a:pPr lvl="1"/>
            <a:r>
              <a:rPr lang="it-IT" dirty="0" smtClean="0"/>
              <a:t>overloading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void*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to pass data of an arbitrary type</a:t>
            </a:r>
          </a:p>
          <a:p>
            <a:r>
              <a:rPr lang="en-US" dirty="0" smtClean="0"/>
              <a:t>void* is a generic pointer capable of representing any pointer type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saw void* usage before  in </a:t>
            </a:r>
            <a:r>
              <a:rPr lang="en-US" dirty="0" err="1" smtClean="0"/>
              <a:t>stdlib</a:t>
            </a:r>
            <a:r>
              <a:rPr lang="en-US" dirty="0" smtClean="0"/>
              <a:t> – where?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8590" y="2564904"/>
            <a:ext cx="3645618" cy="271991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lnSpc>
                <a:spcPct val="120000"/>
              </a:lnSpc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i= </a:t>
            </a:r>
            <a:r>
              <a:rPr lang="pl-PL" sz="24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pl-PL" sz="2400" dirty="0" smtClean="0">
                <a:solidFill>
                  <a:srgbClr val="000000"/>
                </a:solidFill>
                <a:latin typeface="Consolas"/>
              </a:rPr>
            </a:b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f= </a:t>
            </a:r>
            <a:r>
              <a:rPr lang="pl-PL" sz="2400" dirty="0" smtClean="0">
                <a:solidFill>
                  <a:srgbClr val="800080"/>
                </a:solidFill>
                <a:latin typeface="Consolas"/>
              </a:rPr>
              <a:t>3.14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pl-PL" sz="2400" dirty="0" smtClean="0">
                <a:solidFill>
                  <a:srgbClr val="000000"/>
                </a:solidFill>
                <a:latin typeface="Consolas"/>
              </a:rPr>
            </a:b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p;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pl-PL" sz="2400" dirty="0" smtClean="0">
                <a:solidFill>
                  <a:srgbClr val="000000"/>
                </a:solidFill>
                <a:latin typeface="Consolas"/>
              </a:rPr>
            </a:b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p= &amp;i;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2400" dirty="0" smtClean="0">
                <a:solidFill>
                  <a:srgbClr val="008000"/>
                </a:solidFill>
                <a:latin typeface="Consolas"/>
              </a:rPr>
              <a:t>// ok </a:t>
            </a:r>
            <a:br>
              <a:rPr lang="pl-PL" sz="2400" dirty="0" smtClean="0">
                <a:solidFill>
                  <a:srgbClr val="008000"/>
                </a:solidFill>
                <a:latin typeface="Consolas"/>
              </a:rPr>
            </a:b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p= &amp;f;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2400" dirty="0" smtClean="0">
                <a:solidFill>
                  <a:srgbClr val="008000"/>
                </a:solidFill>
                <a:latin typeface="Consolas"/>
              </a:rPr>
              <a:t>// ok </a:t>
            </a:r>
            <a:endParaRPr lang="pl-PL" sz="24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6545" y="5373216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“Rules” of void*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void* pointer cannot be </a:t>
            </a:r>
            <a:r>
              <a:rPr lang="en-US" dirty="0" err="1" smtClean="0"/>
              <a:t>dereferenced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200800" cy="334245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f=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3.14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* p; 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p= &amp;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 			</a:t>
            </a: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ok </a:t>
            </a:r>
            <a:br>
              <a:rPr lang="en-US" sz="22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p= &amp;f; 			</a:t>
            </a: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ok 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22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"%f\n"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p);	</a:t>
            </a: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compilation error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4497" y="5343599"/>
            <a:ext cx="47097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Because we don’t know what is there,</a:t>
            </a:r>
            <a:br>
              <a:rPr lang="en-US" sz="2600" dirty="0" smtClean="0"/>
            </a:br>
            <a:r>
              <a:rPr lang="en-US" sz="2600" dirty="0" smtClean="0"/>
              <a:t>thus we don’t know how to read it!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“Rules” of void*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void* can be explicitly cast to another pointer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7200800" cy="334245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f=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3.14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* p; 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p= &amp;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				  </a:t>
            </a: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ok </a:t>
            </a:r>
            <a:br>
              <a:rPr lang="en-US" sz="22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p= &amp;f; 				  </a:t>
            </a: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ok 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22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"%f\n"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*((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*)p)); </a:t>
            </a: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ok</a:t>
            </a:r>
            <a:endParaRPr lang="en-US" sz="22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generic swap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9145016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memswap_memcpy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 p1,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 p2,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See code: </a:t>
            </a:r>
            <a:r>
              <a:rPr lang="en-US" dirty="0" err="1" smtClean="0"/>
              <a:t>swap_num.c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you serious?!</a:t>
            </a:r>
          </a:p>
          <a:p>
            <a:r>
              <a:rPr lang="en-US" dirty="0" smtClean="0"/>
              <a:t>Yes!</a:t>
            </a:r>
          </a:p>
          <a:p>
            <a:r>
              <a:rPr lang="en-US" dirty="0" smtClean="0"/>
              <a:t>A friendly tutorial: </a:t>
            </a:r>
            <a:r>
              <a:rPr lang="en-US" dirty="0" smtClean="0">
                <a:hlinkClick r:id="rId3"/>
              </a:rPr>
              <a:t>http://www.newty.de/fpt/index.html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Assuming that function f is defined:</a:t>
            </a:r>
            <a:br>
              <a:rPr lang="en-US" dirty="0" smtClean="0"/>
            </a:br>
            <a:r>
              <a:rPr lang="en-US" b="1" dirty="0" smtClean="0"/>
              <a:t>&amp;f </a:t>
            </a:r>
            <a:r>
              <a:rPr lang="en-US" dirty="0" smtClean="0"/>
              <a:t>and </a:t>
            </a:r>
            <a:r>
              <a:rPr lang="en-US" b="1" dirty="0" smtClean="0"/>
              <a:t>f</a:t>
            </a:r>
            <a:r>
              <a:rPr lang="en-US" dirty="0" smtClean="0"/>
              <a:t> are  pointers to the function</a:t>
            </a:r>
          </a:p>
          <a:p>
            <a:r>
              <a:rPr lang="en-US" dirty="0" smtClean="0"/>
              <a:t>i.e.: The address where the function's </a:t>
            </a:r>
            <a:r>
              <a:rPr lang="en-US" b="1" dirty="0" smtClean="0"/>
              <a:t>definition</a:t>
            </a:r>
            <a:r>
              <a:rPr lang="en-US" dirty="0" smtClean="0"/>
              <a:t> begins in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628800"/>
            <a:ext cx="7318026" cy="4413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num1,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num2)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 num1 + num2 ) /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(*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	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a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variable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&amp;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			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assignment </a:t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			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same 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result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	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result = (*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invoke it using the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same</a:t>
            </a:r>
            <a:endParaRPr lang="en-US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Use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typedef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8470" y="2826802"/>
            <a:ext cx="6093890" cy="206300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(*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TwoIntsFunc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TwoIntsFunc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f1;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f1 = &amp;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f1 = &amp;sum; </a:t>
            </a:r>
            <a:endParaRPr lang="en-US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Generic programming - pass a function name to another function as a parameter</a:t>
            </a:r>
          </a:p>
          <a:p>
            <a:r>
              <a:rPr lang="en-US" dirty="0" smtClean="0"/>
              <a:t>Once upon a time… it was a way to make a c </a:t>
            </a:r>
            <a:r>
              <a:rPr lang="en-US" dirty="0" err="1" smtClean="0"/>
              <a:t>struct</a:t>
            </a:r>
            <a:r>
              <a:rPr lang="en-US" dirty="0" smtClean="0"/>
              <a:t> kind of a poor class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critter.c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128792" cy="57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3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>
            <a:normAutofit/>
          </a:bodyPr>
          <a:lstStyle/>
          <a:p>
            <a:r>
              <a:rPr lang="en-US" dirty="0" smtClean="0"/>
              <a:t>An “array” version of </a:t>
            </a:r>
            <a:r>
              <a:rPr lang="en-US" dirty="0" err="1" smtClean="0"/>
              <a:t>strcpy</a:t>
            </a:r>
            <a:r>
              <a:rPr lang="en-US" dirty="0" smtClean="0"/>
              <a:t>():	</a:t>
            </a:r>
            <a:endParaRPr lang="he-IL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A “pointers” version of </a:t>
            </a:r>
            <a:r>
              <a:rPr lang="en-US" dirty="0" err="1" smtClean="0"/>
              <a:t>strcpy</a:t>
            </a:r>
            <a:r>
              <a:rPr lang="en-US" dirty="0" smtClean="0"/>
              <a:t>():	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514391"/>
            <a:ext cx="6048672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4077072"/>
            <a:ext cx="6240756" cy="255454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	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000" dirty="0" smtClean="0"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Example - </a:t>
            </a:r>
            <a:r>
              <a:rPr lang="en-US" dirty="0" err="1" smtClean="0"/>
              <a:t>qsort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696505"/>
            <a:ext cx="7632848" cy="30601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stdlib.h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qsort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*base,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nmemb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size,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compar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*,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*));</a:t>
            </a:r>
            <a:endParaRPr lang="en-US" dirty="0" smtClean="0"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115616" y="5301208"/>
            <a:ext cx="7344816" cy="1224136"/>
          </a:xfrm>
          <a:prstGeom prst="wedgeRoundRectCallout">
            <a:avLst>
              <a:gd name="adj1" fmla="val -20369"/>
              <a:gd name="adj2" fmla="val -95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Pointer to the comparison function</a:t>
            </a:r>
          </a:p>
          <a:p>
            <a:r>
              <a:rPr lang="en-US" dirty="0" smtClean="0"/>
              <a:t>Returns an integer less than, equal to, or greater than zero if</a:t>
            </a:r>
            <a:br>
              <a:rPr lang="en-US" dirty="0" smtClean="0"/>
            </a:br>
            <a:r>
              <a:rPr lang="en-US" dirty="0" smtClean="0"/>
              <a:t>the first argument is considered to be respectively </a:t>
            </a:r>
            <a:br>
              <a:rPr lang="en-US" dirty="0" smtClean="0"/>
            </a:br>
            <a:r>
              <a:rPr lang="en-US" dirty="0" smtClean="0"/>
              <a:t>less than, equal to, or greater than the second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259632" y="2888360"/>
            <a:ext cx="1368152" cy="828672"/>
          </a:xfrm>
          <a:prstGeom prst="wedgeRoundRectCallout">
            <a:avLst>
              <a:gd name="adj1" fmla="val 97936"/>
              <a:gd name="adj2" fmla="val 100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Array to be sorted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31840" y="2852936"/>
            <a:ext cx="1778496" cy="872480"/>
          </a:xfrm>
          <a:prstGeom prst="wedgeRoundRectCallout">
            <a:avLst>
              <a:gd name="adj1" fmla="val 57167"/>
              <a:gd name="adj2" fmla="val 96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Number of elements in array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48064" y="2852936"/>
            <a:ext cx="1872208" cy="872480"/>
          </a:xfrm>
          <a:prstGeom prst="wedgeRoundRectCallout">
            <a:avLst>
              <a:gd name="adj1" fmla="val 32747"/>
              <a:gd name="adj2" fmla="val 97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sizeof</a:t>
            </a:r>
            <a:r>
              <a:rPr lang="en-US" dirty="0" smtClean="0"/>
              <a:t> of each element in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Muppets summary!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code of </a:t>
            </a:r>
            <a:r>
              <a:rPr lang="en-US" dirty="0" err="1" smtClean="0"/>
              <a:t>critter.c</a:t>
            </a:r>
            <a:endParaRPr lang="en-US" dirty="0" smtClean="0"/>
          </a:p>
          <a:p>
            <a:pPr lvl="1"/>
            <a:r>
              <a:rPr lang="en-US" dirty="0" smtClean="0"/>
              <a:t>Note call to </a:t>
            </a:r>
            <a:r>
              <a:rPr lang="en-US" dirty="0" err="1" smtClean="0"/>
              <a:t>bsearch</a:t>
            </a:r>
            <a:endParaRPr lang="en-US" dirty="0" smtClean="0"/>
          </a:p>
          <a:p>
            <a:pPr lvl="1"/>
            <a:r>
              <a:rPr lang="en-US" dirty="0" smtClean="0"/>
              <a:t>Note call to </a:t>
            </a:r>
            <a:r>
              <a:rPr lang="en-US" dirty="0" err="1" smtClean="0"/>
              <a:t>qsort</a:t>
            </a:r>
            <a:endParaRPr lang="en-US" dirty="0"/>
          </a:p>
        </p:txBody>
      </p:sp>
      <p:pic>
        <p:nvPicPr>
          <p:cNvPr id="2050" name="Picture 2" descr="http://cdn.pastemagazine.com/www/blogs/awesome_of_the_day/muppets300.jpg?1377013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qsort</a:t>
            </a:r>
            <a:r>
              <a:rPr lang="en-US" dirty="0" smtClean="0"/>
              <a:t> problems or C++ “promo”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parameters (function pointers)</a:t>
            </a:r>
          </a:p>
          <a:p>
            <a:r>
              <a:rPr lang="en-US" dirty="0" smtClean="0"/>
              <a:t>Not user friendly</a:t>
            </a:r>
          </a:p>
          <a:p>
            <a:r>
              <a:rPr lang="en-US" dirty="0" smtClean="0"/>
              <a:t>Type safety problems</a:t>
            </a:r>
          </a:p>
          <a:p>
            <a:endParaRPr lang="en-US" b="1" dirty="0" smtClean="0"/>
          </a:p>
          <a:p>
            <a:r>
              <a:rPr lang="en-US" dirty="0" smtClean="0"/>
              <a:t>C++ improves all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Functions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052736"/>
            <a:ext cx="7931224" cy="54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experienced C programmer would write: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Actually the comparison </a:t>
            </a:r>
            <a:r>
              <a:rPr lang="en-US" sz="2400" dirty="0" smtClean="0"/>
              <a:t>against \0 is redundant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Style note</a:t>
            </a:r>
            <a:r>
              <a:rPr lang="en-US" sz="2400" dirty="0" smtClean="0"/>
              <a:t>: Unlike K&amp;R book, we do NOT encourage you to write such code. However, you should be able to read and understand it. The language features are used in any case.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529497"/>
            <a:ext cx="5832648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dest,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617729"/>
            <a:ext cx="5832648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dest,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++);</a:t>
            </a:r>
            <a:endParaRPr lang="en-US" sz="2000" dirty="0" smtClean="0">
              <a:latin typeface="Consolas"/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9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4414" y="1357298"/>
            <a:ext cx="6750918" cy="38164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342900" indent="-342900">
              <a:buAutoNum type="arabicParenBoth"/>
            </a:pPr>
            <a:r>
              <a:rPr lang="en-US" sz="2200" dirty="0" err="1" smtClean="0">
                <a:latin typeface="Calibri" pitchFamily="34" charset="0"/>
              </a:rPr>
              <a:t>typedef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struct</a:t>
            </a:r>
            <a:r>
              <a:rPr lang="en-US" sz="2200" dirty="0" smtClean="0">
                <a:latin typeface="Calibri" pitchFamily="34" charset="0"/>
              </a:rPr>
              <a:t> _Student</a:t>
            </a:r>
          </a:p>
          <a:p>
            <a:pPr marL="342900" indent="-342900">
              <a:buAutoNum type="arabicParenBoth"/>
            </a:pPr>
            <a:r>
              <a:rPr lang="en-US" sz="2200" dirty="0" smtClean="0">
                <a:latin typeface="Calibri" pitchFamily="34" charset="0"/>
              </a:rPr>
              <a:t>{</a:t>
            </a:r>
          </a:p>
          <a:p>
            <a:r>
              <a:rPr lang="en-US" sz="2200" dirty="0" smtClean="0">
                <a:latin typeface="Calibri" pitchFamily="34" charset="0"/>
              </a:rPr>
              <a:t>(2)	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id;</a:t>
            </a:r>
          </a:p>
          <a:p>
            <a:r>
              <a:rPr lang="en-US" sz="2200" dirty="0" smtClean="0">
                <a:latin typeface="Calibri" pitchFamily="34" charset="0"/>
              </a:rPr>
              <a:t>(3)	char * name;</a:t>
            </a:r>
          </a:p>
          <a:p>
            <a:r>
              <a:rPr lang="en-US" sz="2200" dirty="0" smtClean="0">
                <a:latin typeface="Calibri" pitchFamily="34" charset="0"/>
              </a:rPr>
              <a:t>(4) } Student;</a:t>
            </a:r>
          </a:p>
          <a:p>
            <a:endParaRPr lang="en-US" sz="2200" dirty="0" smtClean="0">
              <a:latin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</a:rPr>
              <a:t>(5) Student * stud = (Student *) </a:t>
            </a:r>
            <a:r>
              <a:rPr lang="en-US" sz="2200" dirty="0" err="1" smtClean="0">
                <a:latin typeface="Calibri" pitchFamily="34" charset="0"/>
              </a:rPr>
              <a:t>malloc</a:t>
            </a:r>
            <a:r>
              <a:rPr lang="en-US" sz="2200" dirty="0" smtClean="0">
                <a:latin typeface="Calibri" pitchFamily="34" charset="0"/>
              </a:rPr>
              <a:t>( </a:t>
            </a:r>
            <a:r>
              <a:rPr lang="en-US" sz="2200" dirty="0" err="1" smtClean="0">
                <a:latin typeface="Calibri" pitchFamily="34" charset="0"/>
              </a:rPr>
              <a:t>sizeof</a:t>
            </a:r>
            <a:r>
              <a:rPr lang="en-US" sz="2200" dirty="0" smtClean="0">
                <a:latin typeface="Calibri" pitchFamily="34" charset="0"/>
              </a:rPr>
              <a:t>(Student) );</a:t>
            </a:r>
          </a:p>
          <a:p>
            <a:r>
              <a:rPr lang="en-US" sz="2200" dirty="0" smtClean="0">
                <a:latin typeface="Calibri" pitchFamily="34" charset="0"/>
              </a:rPr>
              <a:t>(6) stud-&gt;id = 123456;</a:t>
            </a:r>
          </a:p>
          <a:p>
            <a:r>
              <a:rPr lang="en-US" sz="2200" dirty="0" smtClean="0">
                <a:latin typeface="Calibri" pitchFamily="34" charset="0"/>
              </a:rPr>
              <a:t>(7) stud-&gt;name = (char *) </a:t>
            </a:r>
            <a:r>
              <a:rPr lang="en-US" sz="2200" dirty="0" err="1" smtClean="0">
                <a:latin typeface="Calibri" pitchFamily="34" charset="0"/>
              </a:rPr>
              <a:t>malloc</a:t>
            </a:r>
            <a:r>
              <a:rPr lang="en-US" sz="2200" dirty="0" smtClean="0">
                <a:latin typeface="Calibri" pitchFamily="34" charset="0"/>
              </a:rPr>
              <a:t>(100*</a:t>
            </a:r>
            <a:r>
              <a:rPr lang="en-US" sz="2200" dirty="0" err="1" smtClean="0">
                <a:latin typeface="Calibri" pitchFamily="34" charset="0"/>
              </a:rPr>
              <a:t>sizeof</a:t>
            </a:r>
            <a:r>
              <a:rPr lang="en-US" sz="2200" dirty="0" smtClean="0">
                <a:latin typeface="Calibri" pitchFamily="34" charset="0"/>
              </a:rPr>
              <a:t>(char));</a:t>
            </a:r>
          </a:p>
          <a:p>
            <a:r>
              <a:rPr lang="en-US" sz="2200" dirty="0" smtClean="0">
                <a:latin typeface="Calibri" pitchFamily="34" charset="0"/>
              </a:rPr>
              <a:t>		…</a:t>
            </a:r>
          </a:p>
          <a:p>
            <a:r>
              <a:rPr lang="en-US" sz="2200" dirty="0" smtClean="0">
                <a:latin typeface="Calibri" pitchFamily="34" charset="0"/>
              </a:rPr>
              <a:t>(8) free(stud);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5579763"/>
            <a:ext cx="35170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Memory leak of ‘name’!</a:t>
            </a:r>
          </a:p>
        </p:txBody>
      </p:sp>
    </p:spTree>
    <p:extLst>
      <p:ext uri="{BB962C8B-B14F-4D97-AF65-F5344CB8AC3E}">
        <p14:creationId xmlns:p14="http://schemas.microsoft.com/office/powerpoint/2010/main" val="2774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643866" cy="4154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void </a:t>
            </a:r>
            <a:r>
              <a:rPr lang="en-US" sz="2200" dirty="0" err="1" smtClean="0">
                <a:latin typeface="Calibri" pitchFamily="34" charset="0"/>
              </a:rPr>
              <a:t>myFunc</a:t>
            </a:r>
            <a:r>
              <a:rPr lang="en-US" sz="2200" dirty="0" smtClean="0">
                <a:latin typeface="Calibri" pitchFamily="34" charset="0"/>
              </a:rPr>
              <a:t>()</a:t>
            </a:r>
          </a:p>
          <a:p>
            <a:r>
              <a:rPr lang="en-US" sz="2200" dirty="0" smtClean="0">
                <a:latin typeface="Calibri" pitchFamily="34" charset="0"/>
              </a:rPr>
              <a:t>{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* x = </a:t>
            </a:r>
            <a:r>
              <a:rPr lang="en-US" sz="2200" dirty="0" err="1" smtClean="0">
                <a:latin typeface="Calibri" pitchFamily="34" charset="0"/>
              </a:rPr>
              <a:t>randomNumPtr</a:t>
            </a:r>
            <a:r>
              <a:rPr lang="en-US" sz="2200" dirty="0" smtClean="0">
                <a:latin typeface="Calibri" pitchFamily="34" charset="0"/>
              </a:rPr>
              <a:t>();</a:t>
            </a:r>
          </a:p>
          <a:p>
            <a:r>
              <a:rPr lang="en-US" sz="2200" dirty="0" smtClean="0">
                <a:latin typeface="Calibri" pitchFamily="34" charset="0"/>
              </a:rPr>
              <a:t> 	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result = *x;	 	// unexpected!</a:t>
            </a:r>
          </a:p>
          <a:p>
            <a:r>
              <a:rPr lang="en-US" sz="2200" dirty="0" smtClean="0">
                <a:latin typeface="Calibri" pitchFamily="34" charset="0"/>
              </a:rPr>
              <a:t> 	*x = 17;			// accessing unallocated space! </a:t>
            </a:r>
          </a:p>
          <a:p>
            <a:r>
              <a:rPr lang="en-US" sz="2200" dirty="0" smtClean="0">
                <a:latin typeface="Calibri" pitchFamily="34" charset="0"/>
              </a:rPr>
              <a:t>}</a:t>
            </a:r>
          </a:p>
          <a:p>
            <a:r>
              <a:rPr lang="en-US" sz="2200" dirty="0" smtClean="0">
                <a:latin typeface="Calibri" pitchFamily="34" charset="0"/>
              </a:rPr>
              <a:t>  </a:t>
            </a:r>
          </a:p>
          <a:p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* </a:t>
            </a:r>
            <a:r>
              <a:rPr lang="en-US" sz="2200" dirty="0" err="1" smtClean="0">
                <a:latin typeface="Calibri" pitchFamily="34" charset="0"/>
              </a:rPr>
              <a:t>randomNumPtr</a:t>
            </a:r>
            <a:r>
              <a:rPr lang="en-US" sz="2200" dirty="0" smtClean="0">
                <a:latin typeface="Calibri" pitchFamily="34" charset="0"/>
              </a:rPr>
              <a:t>()</a:t>
            </a:r>
          </a:p>
          <a:p>
            <a:r>
              <a:rPr lang="en-US" sz="2200" dirty="0" smtClean="0">
                <a:latin typeface="Calibri" pitchFamily="34" charset="0"/>
              </a:rPr>
              <a:t>{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 	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j= </a:t>
            </a:r>
            <a:r>
              <a:rPr lang="en-US" sz="2200" dirty="0" err="1" smtClean="0">
                <a:latin typeface="Calibri" pitchFamily="34" charset="0"/>
              </a:rPr>
              <a:t>srand</a:t>
            </a:r>
            <a:r>
              <a:rPr lang="en-US" sz="2200" dirty="0" smtClean="0">
                <a:latin typeface="Calibri" pitchFamily="34" charset="0"/>
              </a:rPr>
              <a:t>( time(0) );</a:t>
            </a:r>
          </a:p>
          <a:p>
            <a:r>
              <a:rPr lang="en-US" sz="2200" dirty="0" smtClean="0">
                <a:latin typeface="Calibri" pitchFamily="34" charset="0"/>
              </a:rPr>
              <a:t> 	return &amp;j;</a:t>
            </a:r>
          </a:p>
          <a:p>
            <a:r>
              <a:rPr lang="en-US" sz="2200" dirty="0" smtClean="0">
                <a:latin typeface="Calibri" pitchFamily="34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715016"/>
            <a:ext cx="6387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Never return </a:t>
            </a:r>
            <a:r>
              <a:rPr lang="en-US" sz="2600" b="1" dirty="0" smtClean="0">
                <a:solidFill>
                  <a:srgbClr val="FF0000"/>
                </a:solidFill>
              </a:rPr>
              <a:t>an </a:t>
            </a:r>
            <a:r>
              <a:rPr lang="en-US" sz="2600" b="1" dirty="0" smtClean="0">
                <a:solidFill>
                  <a:srgbClr val="FF0000"/>
                </a:solidFill>
              </a:rPr>
              <a:t>address of a stack-variable !</a:t>
            </a:r>
          </a:p>
        </p:txBody>
      </p:sp>
    </p:spTree>
    <p:extLst>
      <p:ext uri="{BB962C8B-B14F-4D97-AF65-F5344CB8AC3E}">
        <p14:creationId xmlns:p14="http://schemas.microsoft.com/office/powerpoint/2010/main" val="39312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1357298"/>
            <a:ext cx="7286676" cy="38164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void </a:t>
            </a:r>
            <a:r>
              <a:rPr lang="en-US" sz="2200" dirty="0" err="1" smtClean="0">
                <a:latin typeface="Calibri" pitchFamily="34" charset="0"/>
              </a:rPr>
              <a:t>myFunc</a:t>
            </a:r>
            <a:r>
              <a:rPr lang="en-US" sz="2200" dirty="0" smtClean="0">
                <a:latin typeface="Calibri" pitchFamily="34" charset="0"/>
              </a:rPr>
              <a:t>(char * input)</a:t>
            </a:r>
          </a:p>
          <a:p>
            <a:r>
              <a:rPr lang="en-US" sz="2200" dirty="0" smtClean="0">
                <a:latin typeface="Calibri" pitchFamily="34" charset="0"/>
              </a:rPr>
              <a:t>{</a:t>
            </a:r>
          </a:p>
          <a:p>
            <a:r>
              <a:rPr lang="en-US" sz="2200" dirty="0" smtClean="0">
                <a:latin typeface="Calibri" pitchFamily="34" charset="0"/>
              </a:rPr>
              <a:t> 	char *	name;</a:t>
            </a:r>
          </a:p>
          <a:p>
            <a:r>
              <a:rPr lang="en-US" sz="2200" dirty="0" smtClean="0">
                <a:latin typeface="Calibri" pitchFamily="34" charset="0"/>
              </a:rPr>
              <a:t> 	if (input != NULL ) </a:t>
            </a:r>
          </a:p>
          <a:p>
            <a:r>
              <a:rPr lang="en-US" sz="2200" dirty="0" smtClean="0">
                <a:latin typeface="Calibri" pitchFamily="34" charset="0"/>
              </a:rPr>
              <a:t>	{</a:t>
            </a:r>
          </a:p>
          <a:p>
            <a:r>
              <a:rPr lang="en-US" sz="2200" dirty="0" smtClean="0">
                <a:latin typeface="Calibri" pitchFamily="34" charset="0"/>
              </a:rPr>
              <a:t> 		name = (char*)</a:t>
            </a:r>
            <a:r>
              <a:rPr lang="en-US" sz="2200" dirty="0" err="1" smtClean="0">
                <a:latin typeface="Calibri" pitchFamily="34" charset="0"/>
              </a:rPr>
              <a:t>malloc</a:t>
            </a:r>
            <a:r>
              <a:rPr lang="en-US" sz="2200" dirty="0" smtClean="0">
                <a:latin typeface="Calibri" pitchFamily="34" charset="0"/>
              </a:rPr>
              <a:t>(MAX_SIZE);</a:t>
            </a:r>
          </a:p>
          <a:p>
            <a:r>
              <a:rPr lang="en-US" sz="2200" dirty="0" smtClean="0">
                <a:latin typeface="Calibri" pitchFamily="34" charset="0"/>
              </a:rPr>
              <a:t> 		</a:t>
            </a:r>
            <a:r>
              <a:rPr lang="en-US" sz="2200" dirty="0" err="1" smtClean="0">
                <a:latin typeface="Calibri" pitchFamily="34" charset="0"/>
              </a:rPr>
              <a:t>strcpy</a:t>
            </a:r>
            <a:r>
              <a:rPr lang="en-US" sz="2200" dirty="0" smtClean="0">
                <a:latin typeface="Calibri" pitchFamily="34" charset="0"/>
              </a:rPr>
              <a:t>(</a:t>
            </a:r>
            <a:r>
              <a:rPr lang="en-US" sz="2200" dirty="0" err="1" smtClean="0">
                <a:latin typeface="Calibri" pitchFamily="34" charset="0"/>
              </a:rPr>
              <a:t>name,input</a:t>
            </a:r>
            <a:r>
              <a:rPr lang="en-US" sz="2200" dirty="0" smtClean="0">
                <a:latin typeface="Calibri" pitchFamily="34" charset="0"/>
              </a:rPr>
              <a:t>);</a:t>
            </a:r>
          </a:p>
          <a:p>
            <a:r>
              <a:rPr lang="en-US" sz="2200" dirty="0" smtClean="0">
                <a:latin typeface="Calibri" pitchFamily="34" charset="0"/>
              </a:rPr>
              <a:t> 	}</a:t>
            </a:r>
          </a:p>
          <a:p>
            <a:r>
              <a:rPr lang="en-US" sz="2200" dirty="0" smtClean="0">
                <a:latin typeface="Calibri" pitchFamily="34" charset="0"/>
              </a:rPr>
              <a:t>  …</a:t>
            </a:r>
          </a:p>
          <a:p>
            <a:r>
              <a:rPr lang="en-US" sz="2200" dirty="0" smtClean="0">
                <a:latin typeface="Calibri" pitchFamily="34" charset="0"/>
              </a:rPr>
              <a:t> 	free(name);  	</a:t>
            </a:r>
          </a:p>
          <a:p>
            <a:r>
              <a:rPr lang="en-US" sz="2200" dirty="0" smtClean="0"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429264"/>
            <a:ext cx="90524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if input is NULL =&gt; </a:t>
            </a:r>
            <a:br>
              <a:rPr lang="en-US" sz="2600" b="1" dirty="0" smtClean="0">
                <a:solidFill>
                  <a:srgbClr val="FF0000"/>
                </a:solidFill>
              </a:rPr>
            </a:br>
            <a:r>
              <a:rPr lang="en-US" sz="2600" b="1" dirty="0" smtClean="0">
                <a:solidFill>
                  <a:srgbClr val="FF0000"/>
                </a:solidFill>
              </a:rPr>
              <a:t>free on an address that was not allocated using </a:t>
            </a:r>
            <a:r>
              <a:rPr lang="en-US" sz="2600" b="1" dirty="0" err="1" smtClean="0">
                <a:solidFill>
                  <a:srgbClr val="FF0000"/>
                </a:solidFill>
              </a:rPr>
              <a:t>malloc</a:t>
            </a:r>
            <a:r>
              <a:rPr lang="en-US" sz="2600" b="1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71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bug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1285860"/>
            <a:ext cx="7286676" cy="38164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void </a:t>
            </a:r>
            <a:r>
              <a:rPr lang="en-US" sz="2200" dirty="0" err="1" smtClean="0">
                <a:latin typeface="Calibri" pitchFamily="34" charset="0"/>
              </a:rPr>
              <a:t>myFunc</a:t>
            </a:r>
            <a:r>
              <a:rPr lang="en-US" sz="2200" dirty="0" smtClean="0">
                <a:latin typeface="Calibri" pitchFamily="34" charset="0"/>
              </a:rPr>
              <a:t>(char * input)</a:t>
            </a:r>
          </a:p>
          <a:p>
            <a:r>
              <a:rPr lang="en-US" sz="2200" dirty="0" smtClean="0">
                <a:latin typeface="Calibri" pitchFamily="34" charset="0"/>
              </a:rPr>
              <a:t>{</a:t>
            </a:r>
          </a:p>
          <a:p>
            <a:r>
              <a:rPr lang="en-US" sz="2200" dirty="0" smtClean="0">
                <a:latin typeface="Calibri" pitchFamily="34" charset="0"/>
              </a:rPr>
              <a:t> 	char *	name=NULL;</a:t>
            </a:r>
          </a:p>
          <a:p>
            <a:r>
              <a:rPr lang="en-US" sz="2200" dirty="0" smtClean="0">
                <a:latin typeface="Calibri" pitchFamily="34" charset="0"/>
              </a:rPr>
              <a:t> 	if (input != NULL ) </a:t>
            </a:r>
          </a:p>
          <a:p>
            <a:r>
              <a:rPr lang="en-US" sz="2200" dirty="0" smtClean="0">
                <a:latin typeface="Calibri" pitchFamily="34" charset="0"/>
              </a:rPr>
              <a:t>	{</a:t>
            </a:r>
          </a:p>
          <a:p>
            <a:r>
              <a:rPr lang="en-US" sz="2200" dirty="0" smtClean="0">
                <a:latin typeface="Calibri" pitchFamily="34" charset="0"/>
              </a:rPr>
              <a:t> 		name = (char*)</a:t>
            </a:r>
            <a:r>
              <a:rPr lang="en-US" sz="2200" dirty="0" err="1" smtClean="0">
                <a:latin typeface="Calibri" pitchFamily="34" charset="0"/>
              </a:rPr>
              <a:t>malloc</a:t>
            </a:r>
            <a:r>
              <a:rPr lang="en-US" sz="2200" dirty="0" smtClean="0">
                <a:latin typeface="Calibri" pitchFamily="34" charset="0"/>
              </a:rPr>
              <a:t>(MAX_SIZE);</a:t>
            </a:r>
          </a:p>
          <a:p>
            <a:r>
              <a:rPr lang="en-US" sz="2200" dirty="0" smtClean="0">
                <a:latin typeface="Calibri" pitchFamily="34" charset="0"/>
              </a:rPr>
              <a:t> 		</a:t>
            </a:r>
            <a:r>
              <a:rPr lang="en-US" sz="2200" dirty="0" err="1" smtClean="0">
                <a:latin typeface="Calibri" pitchFamily="34" charset="0"/>
              </a:rPr>
              <a:t>strcpy</a:t>
            </a:r>
            <a:r>
              <a:rPr lang="en-US" sz="2200" dirty="0" smtClean="0">
                <a:latin typeface="Calibri" pitchFamily="34" charset="0"/>
              </a:rPr>
              <a:t>(</a:t>
            </a:r>
            <a:r>
              <a:rPr lang="en-US" sz="2200" dirty="0" err="1" smtClean="0">
                <a:latin typeface="Calibri" pitchFamily="34" charset="0"/>
              </a:rPr>
              <a:t>name,input</a:t>
            </a:r>
            <a:r>
              <a:rPr lang="en-US" sz="2200" dirty="0" smtClean="0">
                <a:latin typeface="Calibri" pitchFamily="34" charset="0"/>
              </a:rPr>
              <a:t>);</a:t>
            </a:r>
          </a:p>
          <a:p>
            <a:r>
              <a:rPr lang="en-US" sz="2200" dirty="0" smtClean="0">
                <a:latin typeface="Calibri" pitchFamily="34" charset="0"/>
              </a:rPr>
              <a:t> 	}</a:t>
            </a:r>
          </a:p>
          <a:p>
            <a:r>
              <a:rPr lang="en-US" sz="2200" dirty="0" smtClean="0">
                <a:latin typeface="Calibri" pitchFamily="34" charset="0"/>
              </a:rPr>
              <a:t>  …</a:t>
            </a:r>
          </a:p>
          <a:p>
            <a:r>
              <a:rPr lang="en-US" sz="2200" dirty="0" smtClean="0">
                <a:latin typeface="Calibri" pitchFamily="34" charset="0"/>
              </a:rPr>
              <a:t> 	free(name);  	</a:t>
            </a:r>
          </a:p>
          <a:p>
            <a:r>
              <a:rPr lang="en-US" sz="2200" dirty="0" smtClean="0"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500702"/>
            <a:ext cx="503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always initialize pointers to NULL!</a:t>
            </a:r>
          </a:p>
        </p:txBody>
      </p:sp>
    </p:spTree>
    <p:extLst>
      <p:ext uri="{BB962C8B-B14F-4D97-AF65-F5344CB8AC3E}">
        <p14:creationId xmlns:p14="http://schemas.microsoft.com/office/powerpoint/2010/main" val="10817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</a:t>
            </a:r>
            <a:r>
              <a:rPr lang="en-US" sz="3600" dirty="0" err="1" smtClean="0"/>
              <a:t>valgrind</a:t>
            </a:r>
            <a:r>
              <a:rPr lang="en-US" sz="3600" dirty="0" smtClean="0"/>
              <a:t>!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Self study</a:t>
            </a:r>
          </a:p>
          <a:p>
            <a:pPr lvl="1"/>
            <a:r>
              <a:rPr lang="en-US" sz="3600" dirty="0" smtClean="0"/>
              <a:t>See the tutorial at the course website (under TA lectures).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82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22710"/>
            <a:ext cx="77724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Generic Programming - 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8A7-4987-4C9C-A51E-BD79543577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critter.c</a:t>
            </a:r>
            <a:r>
              <a:rPr lang="en-US" dirty="0"/>
              <a:t>, </a:t>
            </a:r>
            <a:r>
              <a:rPr lang="en-US" dirty="0" err="1" smtClean="0"/>
              <a:t>qsort_num.c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57767"/>
            <a:ext cx="3023592" cy="579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272" y="5828752"/>
            <a:ext cx="8604448" cy="82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TA_theme</Template>
  <TotalTime>197</TotalTime>
  <Words>549</Words>
  <Application>Microsoft Office PowerPoint</Application>
  <PresentationFormat>On-screen Show (4:3)</PresentationFormat>
  <Paragraphs>246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TA_theme</vt:lpstr>
      <vt:lpstr>Tirgul 5 - Agenda</vt:lpstr>
      <vt:lpstr>C Strings Functions</vt:lpstr>
      <vt:lpstr>C Strings Functions (2)</vt:lpstr>
      <vt:lpstr>Bug 1</vt:lpstr>
      <vt:lpstr>Bug 2</vt:lpstr>
      <vt:lpstr>Bug 3</vt:lpstr>
      <vt:lpstr>No bug 3</vt:lpstr>
      <vt:lpstr>Memory bugs</vt:lpstr>
      <vt:lpstr>Generic Programming -  Motivation</vt:lpstr>
      <vt:lpstr>Generic Programming</vt:lpstr>
      <vt:lpstr>void*</vt:lpstr>
      <vt:lpstr>“Rules” of void*</vt:lpstr>
      <vt:lpstr>“Rules” of void*</vt:lpstr>
      <vt:lpstr>Example – generic swap</vt:lpstr>
      <vt:lpstr>Pointers to Functions</vt:lpstr>
      <vt:lpstr>Example</vt:lpstr>
      <vt:lpstr>Recommendation</vt:lpstr>
      <vt:lpstr>What is it good for?</vt:lpstr>
      <vt:lpstr>critter.c</vt:lpstr>
      <vt:lpstr>Classical Example - qsort</vt:lpstr>
      <vt:lpstr>Muppets summary!</vt:lpstr>
      <vt:lpstr>qsort problems or C++ “promo”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Idan Miller</dc:creator>
  <cp:lastModifiedBy>user</cp:lastModifiedBy>
  <cp:revision>185</cp:revision>
  <dcterms:created xsi:type="dcterms:W3CDTF">2010-11-10T21:01:47Z</dcterms:created>
  <dcterms:modified xsi:type="dcterms:W3CDTF">2014-11-25T19:23:50Z</dcterms:modified>
</cp:coreProperties>
</file>