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2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0893E-D7C2-4FAB-8369-F40C4468980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0EDB9-821A-4EC5-ACCA-C95708B3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4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9500" y="909011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3FDAC-8F45-4F02-A0B4-93F60C62EF22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54EF-8E7A-42C5-A9BB-8F99DF95579A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E5894-3BED-475A-9550-1A84F1040727}" type="datetime1">
              <a:rPr lang="en-US" smtClean="0"/>
              <a:t>6/6/2022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4216-7DAD-4BA8-A8EA-D72E868A166C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735E-F280-4EFB-9939-422CF3E01F5E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09011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0664" y="2777038"/>
            <a:ext cx="9983470" cy="5653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76AA7-48A6-4337-9DCF-EEDD3C5D3546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500" y="909011"/>
            <a:ext cx="8832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35" dirty="0">
                <a:solidFill>
                  <a:srgbClr val="558AAB"/>
                </a:solidFill>
                <a:latin typeface="Arial MT"/>
                <a:cs typeface="Arial MT"/>
              </a:rPr>
              <a:t>Calculating</a:t>
            </a:r>
            <a:r>
              <a:rPr sz="7200" spc="-55" dirty="0">
                <a:solidFill>
                  <a:srgbClr val="558AAB"/>
                </a:solidFill>
                <a:latin typeface="Arial MT"/>
                <a:cs typeface="Arial MT"/>
              </a:rPr>
              <a:t> </a:t>
            </a:r>
            <a:r>
              <a:rPr sz="7200" spc="-85" dirty="0">
                <a:solidFill>
                  <a:srgbClr val="558AAB"/>
                </a:solidFill>
                <a:latin typeface="Arial MT"/>
                <a:cs typeface="Arial MT"/>
              </a:rPr>
              <a:t>complexity</a:t>
            </a:r>
            <a:endParaRPr sz="7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60" y="5073701"/>
            <a:ext cx="192976" cy="1929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60" y="6026201"/>
            <a:ext cx="192976" cy="1929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24000" y="4855516"/>
            <a:ext cx="4124325" cy="152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Iterative</a:t>
            </a:r>
            <a:r>
              <a:rPr sz="3600" spc="-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20" dirty="0">
                <a:solidFill>
                  <a:srgbClr val="737373"/>
                </a:solidFill>
                <a:latin typeface="Arial MT"/>
                <a:cs typeface="Arial MT"/>
              </a:rPr>
              <a:t>programs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z="3600" spc="-20" dirty="0">
                <a:solidFill>
                  <a:srgbClr val="737373"/>
                </a:solidFill>
                <a:latin typeface="Arial MT"/>
                <a:cs typeface="Arial MT"/>
              </a:rPr>
              <a:t>Recursive </a:t>
            </a:r>
            <a:r>
              <a:rPr sz="3600" spc="20" dirty="0">
                <a:solidFill>
                  <a:srgbClr val="737373"/>
                </a:solidFill>
                <a:latin typeface="Arial MT"/>
                <a:cs typeface="Arial MT"/>
              </a:rPr>
              <a:t>programs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9011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637" y="2989439"/>
            <a:ext cx="187188" cy="1871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138" y="3904348"/>
            <a:ext cx="187187" cy="1871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2637" y="4819256"/>
            <a:ext cx="187188" cy="1871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138" y="5734164"/>
            <a:ext cx="187187" cy="1871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2637" y="6649072"/>
            <a:ext cx="187188" cy="1871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7138" y="7563980"/>
            <a:ext cx="187187" cy="18717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10664" y="2777038"/>
            <a:ext cx="9563100" cy="565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spc="-5" dirty="0">
                <a:solidFill>
                  <a:srgbClr val="737373"/>
                </a:solidFill>
                <a:latin typeface="Arial MT"/>
                <a:cs typeface="Arial MT"/>
              </a:rPr>
              <a:t>Iterative</a:t>
            </a:r>
            <a:r>
              <a:rPr sz="3500" spc="-3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500" spc="15" dirty="0">
                <a:solidFill>
                  <a:srgbClr val="737373"/>
                </a:solidFill>
                <a:latin typeface="Arial MT"/>
                <a:cs typeface="Arial MT"/>
              </a:rPr>
              <a:t>programs</a:t>
            </a:r>
            <a:endParaRPr sz="3500">
              <a:latin typeface="Arial MT"/>
              <a:cs typeface="Arial MT"/>
            </a:endParaRPr>
          </a:p>
          <a:p>
            <a:pPr marL="12700" marR="5566410" indent="444500">
              <a:lnSpc>
                <a:spcPct val="171500"/>
              </a:lnSpc>
            </a:pPr>
            <a:r>
              <a:rPr sz="3500" spc="5" dirty="0">
                <a:solidFill>
                  <a:srgbClr val="737373"/>
                </a:solidFill>
                <a:latin typeface="Arial MT"/>
                <a:cs typeface="Arial MT"/>
              </a:rPr>
              <a:t>Focus </a:t>
            </a:r>
            <a:r>
              <a:rPr sz="3500" spc="25" dirty="0">
                <a:solidFill>
                  <a:srgbClr val="737373"/>
                </a:solidFill>
                <a:latin typeface="Arial MT"/>
                <a:cs typeface="Arial MT"/>
              </a:rPr>
              <a:t>on </a:t>
            </a:r>
            <a:r>
              <a:rPr sz="3500" spc="45" dirty="0">
                <a:solidFill>
                  <a:srgbClr val="737373"/>
                </a:solidFill>
                <a:latin typeface="Arial MT"/>
                <a:cs typeface="Arial MT"/>
              </a:rPr>
              <a:t>loops </a:t>
            </a:r>
            <a:r>
              <a:rPr sz="3500" spc="5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500" spc="-20" dirty="0">
                <a:solidFill>
                  <a:srgbClr val="737373"/>
                </a:solidFill>
                <a:latin typeface="Arial MT"/>
                <a:cs typeface="Arial MT"/>
              </a:rPr>
              <a:t>Recursive</a:t>
            </a:r>
            <a:r>
              <a:rPr sz="3500" spc="-6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500" spc="15" dirty="0">
                <a:solidFill>
                  <a:srgbClr val="737373"/>
                </a:solidFill>
                <a:latin typeface="Arial MT"/>
                <a:cs typeface="Arial MT"/>
              </a:rPr>
              <a:t>programs</a:t>
            </a:r>
            <a:endParaRPr sz="3500">
              <a:latin typeface="Arial MT"/>
              <a:cs typeface="Arial MT"/>
            </a:endParaRPr>
          </a:p>
          <a:p>
            <a:pPr marL="456565">
              <a:lnSpc>
                <a:spcPct val="100000"/>
              </a:lnSpc>
              <a:spcBef>
                <a:spcPts val="3005"/>
              </a:spcBef>
            </a:pPr>
            <a:r>
              <a:rPr sz="3500" spc="-20" dirty="0">
                <a:solidFill>
                  <a:srgbClr val="737373"/>
                </a:solidFill>
                <a:latin typeface="Arial MT"/>
                <a:cs typeface="Arial MT"/>
              </a:rPr>
              <a:t>Write</a:t>
            </a:r>
            <a:r>
              <a:rPr sz="3500" spc="-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500" spc="15" dirty="0">
                <a:solidFill>
                  <a:srgbClr val="737373"/>
                </a:solidFill>
                <a:latin typeface="Arial MT"/>
                <a:cs typeface="Arial MT"/>
              </a:rPr>
              <a:t>and</a:t>
            </a:r>
            <a:r>
              <a:rPr sz="35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500" spc="-5" dirty="0">
                <a:solidFill>
                  <a:srgbClr val="737373"/>
                </a:solidFill>
                <a:latin typeface="Arial MT"/>
                <a:cs typeface="Arial MT"/>
              </a:rPr>
              <a:t>solve</a:t>
            </a:r>
            <a:r>
              <a:rPr sz="3500" spc="-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500" spc="-75" dirty="0">
                <a:solidFill>
                  <a:srgbClr val="737373"/>
                </a:solidFill>
                <a:latin typeface="Arial MT"/>
                <a:cs typeface="Arial MT"/>
              </a:rPr>
              <a:t>a</a:t>
            </a:r>
            <a:r>
              <a:rPr sz="35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500" spc="-15" dirty="0">
                <a:solidFill>
                  <a:srgbClr val="737373"/>
                </a:solidFill>
                <a:latin typeface="Arial MT"/>
                <a:cs typeface="Arial MT"/>
              </a:rPr>
              <a:t>recurrence</a:t>
            </a: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5"/>
              </a:spcBef>
            </a:pPr>
            <a:r>
              <a:rPr sz="3500" spc="-20" dirty="0">
                <a:solidFill>
                  <a:srgbClr val="737373"/>
                </a:solidFill>
                <a:latin typeface="Arial MT"/>
                <a:cs typeface="Arial MT"/>
              </a:rPr>
              <a:t>Will</a:t>
            </a:r>
            <a:r>
              <a:rPr sz="35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500" spc="-50" dirty="0">
                <a:solidFill>
                  <a:srgbClr val="737373"/>
                </a:solidFill>
                <a:latin typeface="Arial MT"/>
                <a:cs typeface="Arial MT"/>
              </a:rPr>
              <a:t>see</a:t>
            </a:r>
            <a:r>
              <a:rPr sz="35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500" spc="-5" dirty="0">
                <a:solidFill>
                  <a:srgbClr val="737373"/>
                </a:solidFill>
                <a:latin typeface="Arial MT"/>
                <a:cs typeface="Arial MT"/>
              </a:rPr>
              <a:t>more </a:t>
            </a:r>
            <a:r>
              <a:rPr sz="3500" spc="50" dirty="0">
                <a:solidFill>
                  <a:srgbClr val="737373"/>
                </a:solidFill>
                <a:latin typeface="Arial MT"/>
                <a:cs typeface="Arial MT"/>
              </a:rPr>
              <a:t>complicated</a:t>
            </a:r>
            <a:r>
              <a:rPr sz="35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737373"/>
                </a:solidFill>
                <a:latin typeface="Arial MT"/>
                <a:cs typeface="Arial MT"/>
              </a:rPr>
              <a:t>examples</a:t>
            </a:r>
            <a:endParaRPr sz="3500">
              <a:latin typeface="Arial MT"/>
              <a:cs typeface="Arial MT"/>
            </a:endParaRPr>
          </a:p>
          <a:p>
            <a:pPr marL="456565" marR="5080">
              <a:lnSpc>
                <a:spcPts val="4100"/>
              </a:lnSpc>
              <a:spcBef>
                <a:spcPts val="3200"/>
              </a:spcBef>
            </a:pPr>
            <a:r>
              <a:rPr sz="3500" spc="-10" dirty="0">
                <a:solidFill>
                  <a:srgbClr val="737373"/>
                </a:solidFill>
                <a:latin typeface="Arial MT"/>
                <a:cs typeface="Arial MT"/>
              </a:rPr>
              <a:t>Need </a:t>
            </a:r>
            <a:r>
              <a:rPr sz="3500" spc="90" dirty="0">
                <a:solidFill>
                  <a:srgbClr val="737373"/>
                </a:solidFill>
                <a:latin typeface="Arial MT"/>
                <a:cs typeface="Arial MT"/>
              </a:rPr>
              <a:t>to</a:t>
            </a:r>
            <a:r>
              <a:rPr sz="35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500" spc="25" dirty="0">
                <a:solidFill>
                  <a:srgbClr val="737373"/>
                </a:solidFill>
                <a:latin typeface="Arial MT"/>
                <a:cs typeface="Arial MT"/>
              </a:rPr>
              <a:t>be</a:t>
            </a:r>
            <a:r>
              <a:rPr sz="3500" spc="-5" dirty="0">
                <a:solidFill>
                  <a:srgbClr val="737373"/>
                </a:solidFill>
                <a:latin typeface="Arial MT"/>
                <a:cs typeface="Arial MT"/>
              </a:rPr>
              <a:t> clear </a:t>
            </a:r>
            <a:r>
              <a:rPr sz="3500" spc="45" dirty="0">
                <a:solidFill>
                  <a:srgbClr val="737373"/>
                </a:solidFill>
                <a:latin typeface="Arial MT"/>
                <a:cs typeface="Arial MT"/>
              </a:rPr>
              <a:t>about</a:t>
            </a:r>
            <a:r>
              <a:rPr sz="35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500" spc="85" dirty="0">
                <a:solidFill>
                  <a:srgbClr val="737373"/>
                </a:solidFill>
                <a:latin typeface="Arial MT"/>
                <a:cs typeface="Arial MT"/>
              </a:rPr>
              <a:t>“accounting”</a:t>
            </a:r>
            <a:r>
              <a:rPr sz="35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500" spc="35" dirty="0">
                <a:solidFill>
                  <a:srgbClr val="737373"/>
                </a:solidFill>
                <a:latin typeface="Arial MT"/>
                <a:cs typeface="Arial MT"/>
              </a:rPr>
              <a:t>for</a:t>
            </a:r>
            <a:r>
              <a:rPr sz="35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500" spc="30" dirty="0">
                <a:solidFill>
                  <a:srgbClr val="737373"/>
                </a:solidFill>
                <a:latin typeface="Arial MT"/>
                <a:cs typeface="Arial MT"/>
              </a:rPr>
              <a:t>basic </a:t>
            </a:r>
            <a:r>
              <a:rPr sz="3500" spc="-96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500" spc="20" dirty="0">
                <a:solidFill>
                  <a:srgbClr val="737373"/>
                </a:solidFill>
                <a:latin typeface="Arial MT"/>
                <a:cs typeface="Arial MT"/>
              </a:rPr>
              <a:t>operations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9011"/>
            <a:ext cx="4175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Example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60" y="2800402"/>
            <a:ext cx="192976" cy="1929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9500" y="2582216"/>
            <a:ext cx="5949950" cy="4580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737373"/>
                </a:solidFill>
                <a:latin typeface="Arial MT"/>
                <a:cs typeface="Arial MT"/>
              </a:rPr>
              <a:t>Maximum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30" dirty="0">
                <a:solidFill>
                  <a:srgbClr val="737373"/>
                </a:solidFill>
                <a:latin typeface="Arial MT"/>
                <a:cs typeface="Arial MT"/>
              </a:rPr>
              <a:t>value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in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737373"/>
                </a:solidFill>
                <a:latin typeface="Arial MT"/>
                <a:cs typeface="Arial MT"/>
              </a:rPr>
              <a:t>an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30" dirty="0">
                <a:solidFill>
                  <a:srgbClr val="737373"/>
                </a:solidFill>
                <a:latin typeface="Arial MT"/>
                <a:cs typeface="Arial MT"/>
              </a:rPr>
              <a:t>array</a:t>
            </a:r>
            <a:endParaRPr sz="3600">
              <a:latin typeface="Arial MT"/>
              <a:cs typeface="Arial MT"/>
            </a:endParaRPr>
          </a:p>
          <a:p>
            <a:pPr marL="469900" marR="670560" indent="-457834">
              <a:lnSpc>
                <a:spcPct val="141700"/>
              </a:lnSpc>
              <a:spcBef>
                <a:spcPts val="1945"/>
              </a:spcBef>
            </a:pP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function</a:t>
            </a:r>
            <a:r>
              <a:rPr sz="3000" spc="-10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maxElement(A): </a:t>
            </a:r>
            <a:r>
              <a:rPr sz="3000" spc="-178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maxval</a:t>
            </a:r>
            <a:r>
              <a:rPr sz="3000" spc="-1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=</a:t>
            </a:r>
            <a:r>
              <a:rPr sz="3000" spc="-1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A[0]</a:t>
            </a:r>
            <a:endParaRPr sz="3000">
              <a:latin typeface="Courier New"/>
              <a:cs typeface="Courier New"/>
            </a:endParaRPr>
          </a:p>
          <a:p>
            <a:pPr marL="927100" marR="1127760" indent="-457834">
              <a:lnSpc>
                <a:spcPts val="5100"/>
              </a:lnSpc>
              <a:spcBef>
                <a:spcPts val="420"/>
              </a:spcBef>
            </a:pP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for</a:t>
            </a:r>
            <a:r>
              <a:rPr sz="3000" spc="1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i</a:t>
            </a:r>
            <a:r>
              <a:rPr sz="3000" spc="1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=</a:t>
            </a:r>
            <a:r>
              <a:rPr sz="3000" spc="1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1</a:t>
            </a:r>
            <a:r>
              <a:rPr sz="3000" spc="1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to</a:t>
            </a:r>
            <a:r>
              <a:rPr sz="3000" spc="1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n-1: </a:t>
            </a:r>
            <a:r>
              <a:rPr sz="3000" spc="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if</a:t>
            </a:r>
            <a:r>
              <a:rPr sz="3000" spc="-3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A[i]</a:t>
            </a:r>
            <a:r>
              <a:rPr sz="3000" spc="-3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&gt;</a:t>
            </a:r>
            <a:r>
              <a:rPr sz="3000" spc="-3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maxval:</a:t>
            </a:r>
            <a:endParaRPr sz="3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80"/>
              </a:spcBef>
            </a:pP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maxval</a:t>
            </a:r>
            <a:r>
              <a:rPr sz="3000" spc="-4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=</a:t>
            </a:r>
            <a:r>
              <a:rPr sz="3000" spc="-4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A[i]</a:t>
            </a:r>
            <a:endParaRPr sz="3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500"/>
              </a:spcBef>
            </a:pP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return(maxval)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9011"/>
            <a:ext cx="4175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Example</a:t>
            </a:r>
            <a:r>
              <a:rPr spc="-75" dirty="0"/>
              <a:t> </a:t>
            </a:r>
            <a:r>
              <a:rPr spc="-5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60" y="2597202"/>
            <a:ext cx="192976" cy="1929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9500" y="2379016"/>
            <a:ext cx="9344660" cy="470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737373"/>
                </a:solidFill>
                <a:latin typeface="Arial MT"/>
                <a:cs typeface="Arial MT"/>
              </a:rPr>
              <a:t>Check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30" dirty="0">
                <a:solidFill>
                  <a:srgbClr val="737373"/>
                </a:solidFill>
                <a:latin typeface="Arial MT"/>
                <a:cs typeface="Arial MT"/>
              </a:rPr>
              <a:t>if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25" dirty="0">
                <a:solidFill>
                  <a:srgbClr val="737373"/>
                </a:solidFill>
                <a:latin typeface="Arial MT"/>
                <a:cs typeface="Arial MT"/>
              </a:rPr>
              <a:t>all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elements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in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737373"/>
                </a:solidFill>
                <a:latin typeface="Arial MT"/>
                <a:cs typeface="Arial MT"/>
              </a:rPr>
              <a:t>an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30" dirty="0">
                <a:solidFill>
                  <a:srgbClr val="737373"/>
                </a:solidFill>
                <a:latin typeface="Arial MT"/>
                <a:cs typeface="Arial MT"/>
              </a:rPr>
              <a:t>array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70" dirty="0">
                <a:solidFill>
                  <a:srgbClr val="737373"/>
                </a:solidFill>
                <a:latin typeface="Arial MT"/>
                <a:cs typeface="Arial MT"/>
              </a:rPr>
              <a:t>are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65" dirty="0">
                <a:solidFill>
                  <a:srgbClr val="737373"/>
                </a:solidFill>
                <a:latin typeface="Arial MT"/>
                <a:cs typeface="Arial MT"/>
              </a:rPr>
              <a:t>distinct</a:t>
            </a:r>
            <a:endParaRPr sz="3600">
              <a:latin typeface="Arial MT"/>
              <a:cs typeface="Arial MT"/>
            </a:endParaRPr>
          </a:p>
          <a:p>
            <a:pPr marL="469900" marR="3608070" indent="-457834">
              <a:lnSpc>
                <a:spcPct val="141700"/>
              </a:lnSpc>
              <a:spcBef>
                <a:spcPts val="1945"/>
              </a:spcBef>
            </a:pP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function</a:t>
            </a:r>
            <a:r>
              <a:rPr sz="3000" spc="-10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noDuplicates(A): </a:t>
            </a:r>
            <a:r>
              <a:rPr sz="3000" spc="-178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for</a:t>
            </a:r>
            <a:r>
              <a:rPr sz="3000" spc="-1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i</a:t>
            </a:r>
            <a:r>
              <a:rPr sz="3000" spc="-1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=</a:t>
            </a:r>
            <a:r>
              <a:rPr sz="3000" spc="-1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0</a:t>
            </a:r>
            <a:r>
              <a:rPr sz="3000" spc="-1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to</a:t>
            </a:r>
            <a:r>
              <a:rPr sz="3000" spc="-1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n-1:</a:t>
            </a:r>
            <a:endParaRPr sz="3000">
              <a:latin typeface="Courier New"/>
              <a:cs typeface="Courier New"/>
            </a:endParaRPr>
          </a:p>
          <a:p>
            <a:pPr marL="1384300" marR="4065904" indent="-457834">
              <a:lnSpc>
                <a:spcPts val="5100"/>
              </a:lnSpc>
              <a:spcBef>
                <a:spcPts val="420"/>
              </a:spcBef>
            </a:pP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for</a:t>
            </a:r>
            <a:r>
              <a:rPr sz="3000" spc="-2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j</a:t>
            </a:r>
            <a:r>
              <a:rPr sz="3000" spc="-2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=</a:t>
            </a:r>
            <a:r>
              <a:rPr sz="3000" spc="-2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i+1</a:t>
            </a:r>
            <a:r>
              <a:rPr sz="3000" spc="-2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to</a:t>
            </a:r>
            <a:r>
              <a:rPr sz="3000" spc="-2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n-1: </a:t>
            </a:r>
            <a:r>
              <a:rPr sz="3000" spc="-178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if</a:t>
            </a:r>
            <a:r>
              <a:rPr sz="3000" spc="-3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A[i]</a:t>
            </a:r>
            <a:r>
              <a:rPr sz="3000" spc="-2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==</a:t>
            </a:r>
            <a:r>
              <a:rPr sz="3000" spc="-2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A[j]:</a:t>
            </a:r>
            <a:endParaRPr sz="3000">
              <a:latin typeface="Courier New"/>
              <a:cs typeface="Courier New"/>
            </a:endParaRPr>
          </a:p>
          <a:p>
            <a:pPr marL="469900" marR="4522470" indent="1371600">
              <a:lnSpc>
                <a:spcPts val="5100"/>
              </a:lnSpc>
            </a:pP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return(False)  return(True)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9011"/>
            <a:ext cx="4175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Example</a:t>
            </a:r>
            <a:r>
              <a:rPr spc="-75" dirty="0"/>
              <a:t> </a:t>
            </a:r>
            <a:r>
              <a:rPr spc="-5"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60" y="3143302"/>
            <a:ext cx="192976" cy="1929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9500" y="2925116"/>
            <a:ext cx="9856470" cy="535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737373"/>
                </a:solidFill>
                <a:latin typeface="Arial MT"/>
                <a:cs typeface="Arial MT"/>
              </a:rPr>
              <a:t>Matrix</a:t>
            </a:r>
            <a:r>
              <a:rPr sz="3600" spc="-2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40" dirty="0">
                <a:solidFill>
                  <a:srgbClr val="737373"/>
                </a:solidFill>
                <a:latin typeface="Arial MT"/>
                <a:cs typeface="Arial MT"/>
              </a:rPr>
              <a:t>multiplication</a:t>
            </a:r>
            <a:endParaRPr sz="3600">
              <a:latin typeface="Arial MT"/>
              <a:cs typeface="Arial MT"/>
            </a:endParaRPr>
          </a:p>
          <a:p>
            <a:pPr marL="469900" marR="3205480" indent="-457834">
              <a:lnSpc>
                <a:spcPct val="141700"/>
              </a:lnSpc>
              <a:spcBef>
                <a:spcPts val="1945"/>
              </a:spcBef>
            </a:pP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function</a:t>
            </a:r>
            <a:r>
              <a:rPr sz="3000" spc="-10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matrixMultiply(A,B): </a:t>
            </a:r>
            <a:r>
              <a:rPr sz="3000" spc="-178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for</a:t>
            </a:r>
            <a:r>
              <a:rPr sz="3000" spc="-1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i</a:t>
            </a:r>
            <a:r>
              <a:rPr sz="3000" spc="-1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=</a:t>
            </a:r>
            <a:r>
              <a:rPr sz="3000" spc="-1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0</a:t>
            </a:r>
            <a:r>
              <a:rPr sz="3000" spc="-1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to</a:t>
            </a:r>
            <a:r>
              <a:rPr sz="3000" spc="-1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n-1: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500"/>
              </a:spcBef>
            </a:pP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for</a:t>
            </a:r>
            <a:r>
              <a:rPr sz="3000" spc="-2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j</a:t>
            </a:r>
            <a:r>
              <a:rPr sz="3000" spc="-2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=</a:t>
            </a:r>
            <a:r>
              <a:rPr sz="3000" spc="-2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0</a:t>
            </a:r>
            <a:r>
              <a:rPr sz="3000" spc="-2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to</a:t>
            </a:r>
            <a:r>
              <a:rPr sz="3000" spc="-2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n-1:</a:t>
            </a:r>
            <a:endParaRPr sz="3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1500"/>
              </a:spcBef>
            </a:pP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C[i][j]</a:t>
            </a:r>
            <a:r>
              <a:rPr sz="3000" spc="-4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=</a:t>
            </a:r>
            <a:r>
              <a:rPr sz="3000" spc="-4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0</a:t>
            </a:r>
            <a:endParaRPr sz="3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1500"/>
              </a:spcBef>
            </a:pP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for</a:t>
            </a:r>
            <a:r>
              <a:rPr sz="3000" spc="-2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k</a:t>
            </a:r>
            <a:r>
              <a:rPr sz="3000" spc="-2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=</a:t>
            </a:r>
            <a:r>
              <a:rPr sz="3000" spc="-2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0</a:t>
            </a:r>
            <a:r>
              <a:rPr sz="3000" spc="-2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to</a:t>
            </a:r>
            <a:r>
              <a:rPr sz="3000" spc="-2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n-1:</a:t>
            </a:r>
            <a:endParaRPr sz="3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1500"/>
              </a:spcBef>
            </a:pP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C[i][j]</a:t>
            </a:r>
            <a:r>
              <a:rPr sz="3000" spc="-3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=</a:t>
            </a:r>
            <a:r>
              <a:rPr sz="3000" spc="-2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C[i][j]</a:t>
            </a:r>
            <a:r>
              <a:rPr sz="3000" spc="-3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+</a:t>
            </a:r>
            <a:r>
              <a:rPr sz="3000" spc="-2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A[i][k]*B[k][j]</a:t>
            </a:r>
            <a:endParaRPr sz="3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500"/>
              </a:spcBef>
            </a:pP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return(C)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9011"/>
            <a:ext cx="4175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Example</a:t>
            </a:r>
            <a:r>
              <a:rPr spc="-75" dirty="0"/>
              <a:t> </a:t>
            </a:r>
            <a:r>
              <a:rPr spc="-5" dirty="0"/>
              <a:t>4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60" y="2736902"/>
            <a:ext cx="192976" cy="1929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9500" y="2518716"/>
            <a:ext cx="9337040" cy="470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737373"/>
                </a:solidFill>
                <a:latin typeface="Arial MT"/>
                <a:cs typeface="Arial MT"/>
              </a:rPr>
              <a:t>Number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60" dirty="0">
                <a:solidFill>
                  <a:srgbClr val="737373"/>
                </a:solidFill>
                <a:latin typeface="Arial MT"/>
                <a:cs typeface="Arial MT"/>
              </a:rPr>
              <a:t>of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65" dirty="0">
                <a:solidFill>
                  <a:srgbClr val="737373"/>
                </a:solidFill>
                <a:latin typeface="Arial MT"/>
                <a:cs typeface="Arial MT"/>
              </a:rPr>
              <a:t>bits</a:t>
            </a:r>
            <a:r>
              <a:rPr sz="3600" spc="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in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10" dirty="0">
                <a:solidFill>
                  <a:srgbClr val="737373"/>
                </a:solidFill>
                <a:latin typeface="Arial MT"/>
                <a:cs typeface="Arial MT"/>
              </a:rPr>
              <a:t>binary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representation</a:t>
            </a:r>
            <a:r>
              <a:rPr sz="3600" spc="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60" dirty="0">
                <a:solidFill>
                  <a:srgbClr val="737373"/>
                </a:solidFill>
                <a:latin typeface="Arial MT"/>
                <a:cs typeface="Arial MT"/>
              </a:rPr>
              <a:t>of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n</a:t>
            </a:r>
            <a:endParaRPr sz="3600">
              <a:latin typeface="Arial MT"/>
              <a:cs typeface="Arial MT"/>
            </a:endParaRPr>
          </a:p>
          <a:p>
            <a:pPr marL="469900" marR="3600450" indent="-457834">
              <a:lnSpc>
                <a:spcPct val="141700"/>
              </a:lnSpc>
              <a:spcBef>
                <a:spcPts val="1945"/>
              </a:spcBef>
            </a:pP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function</a:t>
            </a:r>
            <a:r>
              <a:rPr sz="3000" spc="-10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numberOfBits(n): </a:t>
            </a:r>
            <a:r>
              <a:rPr sz="3000" spc="-178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count</a:t>
            </a:r>
            <a:r>
              <a:rPr sz="3000" spc="-1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=</a:t>
            </a:r>
            <a:r>
              <a:rPr sz="3000" spc="-1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1</a:t>
            </a:r>
            <a:endParaRPr sz="3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500"/>
              </a:spcBef>
            </a:pP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while</a:t>
            </a:r>
            <a:r>
              <a:rPr sz="3000" spc="-3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n</a:t>
            </a:r>
            <a:r>
              <a:rPr sz="3000" spc="-3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&gt;</a:t>
            </a:r>
            <a:r>
              <a:rPr sz="3000" spc="-3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1:</a:t>
            </a:r>
            <a:endParaRPr sz="3000">
              <a:latin typeface="Courier New"/>
              <a:cs typeface="Courier New"/>
            </a:endParaRPr>
          </a:p>
          <a:p>
            <a:pPr marL="927100" marR="4515485">
              <a:lnSpc>
                <a:spcPts val="5100"/>
              </a:lnSpc>
              <a:spcBef>
                <a:spcPts val="420"/>
              </a:spcBef>
            </a:pP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count</a:t>
            </a:r>
            <a:r>
              <a:rPr sz="3000" spc="-3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=</a:t>
            </a:r>
            <a:r>
              <a:rPr sz="3000" spc="-2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count</a:t>
            </a:r>
            <a:r>
              <a:rPr sz="3000" spc="-30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+</a:t>
            </a:r>
            <a:r>
              <a:rPr sz="3000" spc="-2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1 </a:t>
            </a:r>
            <a:r>
              <a:rPr sz="3000" spc="-178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n</a:t>
            </a:r>
            <a:r>
              <a:rPr sz="3000" spc="-1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=</a:t>
            </a:r>
            <a:r>
              <a:rPr sz="3000" spc="-1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n</a:t>
            </a:r>
            <a:r>
              <a:rPr sz="3000" spc="-1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264A1A"/>
                </a:solidFill>
                <a:latin typeface="Courier New"/>
                <a:cs typeface="Courier New"/>
              </a:rPr>
              <a:t>div</a:t>
            </a:r>
            <a:r>
              <a:rPr sz="3000" spc="-15" dirty="0">
                <a:solidFill>
                  <a:srgbClr val="264A1A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2</a:t>
            </a:r>
            <a:endParaRPr sz="3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3000" dirty="0">
                <a:solidFill>
                  <a:srgbClr val="264A1A"/>
                </a:solidFill>
                <a:latin typeface="Courier New"/>
                <a:cs typeface="Courier New"/>
              </a:rPr>
              <a:t>return(count)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9011"/>
            <a:ext cx="4175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Example</a:t>
            </a:r>
            <a:r>
              <a:rPr spc="-75" dirty="0"/>
              <a:t> </a:t>
            </a:r>
            <a:r>
              <a:rPr spc="-5" dirty="0"/>
              <a:t>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560" y="3498901"/>
            <a:ext cx="192976" cy="1929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560" y="4997501"/>
            <a:ext cx="192976" cy="1929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560" y="6496101"/>
            <a:ext cx="192976" cy="1929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560" y="7448601"/>
            <a:ext cx="192976" cy="1929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81100" y="2328216"/>
            <a:ext cx="9314815" cy="547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B35A58"/>
                </a:solidFill>
                <a:latin typeface="Arial MT"/>
                <a:cs typeface="Arial MT"/>
              </a:rPr>
              <a:t>Towers</a:t>
            </a:r>
            <a:r>
              <a:rPr sz="3600" spc="-20" dirty="0">
                <a:solidFill>
                  <a:srgbClr val="B35A58"/>
                </a:solidFill>
                <a:latin typeface="Arial MT"/>
                <a:cs typeface="Arial MT"/>
              </a:rPr>
              <a:t> </a:t>
            </a:r>
            <a:r>
              <a:rPr sz="3600" spc="60" dirty="0">
                <a:solidFill>
                  <a:srgbClr val="B35A58"/>
                </a:solidFill>
                <a:latin typeface="Arial MT"/>
                <a:cs typeface="Arial MT"/>
              </a:rPr>
              <a:t>of</a:t>
            </a:r>
            <a:r>
              <a:rPr sz="3600" spc="-20" dirty="0">
                <a:solidFill>
                  <a:srgbClr val="B35A58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B35A58"/>
                </a:solidFill>
                <a:latin typeface="Arial MT"/>
                <a:cs typeface="Arial MT"/>
              </a:rPr>
              <a:t>Hanoi</a:t>
            </a:r>
            <a:endParaRPr sz="3600">
              <a:latin typeface="Arial MT"/>
              <a:cs typeface="Arial MT"/>
            </a:endParaRPr>
          </a:p>
          <a:p>
            <a:pPr marL="457200" marR="6435725">
              <a:lnSpc>
                <a:spcPts val="4300"/>
              </a:lnSpc>
              <a:spcBef>
                <a:spcPts val="3340"/>
              </a:spcBef>
            </a:pPr>
            <a:r>
              <a:rPr sz="3600" spc="-70" dirty="0">
                <a:solidFill>
                  <a:srgbClr val="737373"/>
                </a:solidFill>
                <a:latin typeface="Arial MT"/>
                <a:cs typeface="Arial MT"/>
              </a:rPr>
              <a:t>Three</a:t>
            </a:r>
            <a:r>
              <a:rPr sz="3600" spc="-8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25" dirty="0">
                <a:solidFill>
                  <a:srgbClr val="737373"/>
                </a:solidFill>
                <a:latin typeface="Arial MT"/>
                <a:cs typeface="Arial MT"/>
              </a:rPr>
              <a:t>pegs, </a:t>
            </a:r>
            <a:r>
              <a:rPr sz="3600" spc="-98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737373"/>
                </a:solidFill>
                <a:latin typeface="Arial MT"/>
                <a:cs typeface="Arial MT"/>
              </a:rPr>
              <a:t>A,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30" dirty="0">
                <a:solidFill>
                  <a:srgbClr val="737373"/>
                </a:solidFill>
                <a:latin typeface="Arial MT"/>
                <a:cs typeface="Arial MT"/>
              </a:rPr>
              <a:t>B,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C</a:t>
            </a:r>
            <a:endParaRPr sz="3600">
              <a:latin typeface="Arial MT"/>
              <a:cs typeface="Arial MT"/>
            </a:endParaRPr>
          </a:p>
          <a:p>
            <a:pPr marL="457200" marR="6139180">
              <a:lnSpc>
                <a:spcPts val="4300"/>
              </a:lnSpc>
              <a:spcBef>
                <a:spcPts val="3200"/>
              </a:spcBef>
            </a:pPr>
            <a:r>
              <a:rPr sz="3600" spc="30" dirty="0">
                <a:solidFill>
                  <a:srgbClr val="737373"/>
                </a:solidFill>
                <a:latin typeface="Arial MT"/>
                <a:cs typeface="Arial MT"/>
              </a:rPr>
              <a:t>Move</a:t>
            </a:r>
            <a:r>
              <a:rPr sz="3600" spc="-4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n</a:t>
            </a:r>
            <a:r>
              <a:rPr sz="3600" spc="-4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40" dirty="0">
                <a:solidFill>
                  <a:srgbClr val="737373"/>
                </a:solidFill>
                <a:latin typeface="Arial MT"/>
                <a:cs typeface="Arial MT"/>
              </a:rPr>
              <a:t>disks </a:t>
            </a:r>
            <a:r>
              <a:rPr sz="3600" spc="-99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30" dirty="0">
                <a:solidFill>
                  <a:srgbClr val="737373"/>
                </a:solidFill>
                <a:latin typeface="Arial MT"/>
                <a:cs typeface="Arial MT"/>
              </a:rPr>
              <a:t>from</a:t>
            </a:r>
            <a:r>
              <a:rPr sz="3600" spc="-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70" dirty="0">
                <a:solidFill>
                  <a:srgbClr val="737373"/>
                </a:solidFill>
                <a:latin typeface="Arial MT"/>
                <a:cs typeface="Arial MT"/>
              </a:rPr>
              <a:t>A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95" dirty="0">
                <a:solidFill>
                  <a:srgbClr val="737373"/>
                </a:solidFill>
                <a:latin typeface="Arial MT"/>
                <a:cs typeface="Arial MT"/>
              </a:rPr>
              <a:t>to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60" dirty="0">
                <a:solidFill>
                  <a:srgbClr val="737373"/>
                </a:solidFill>
                <a:latin typeface="Arial MT"/>
                <a:cs typeface="Arial MT"/>
              </a:rPr>
              <a:t>B</a:t>
            </a:r>
            <a:endParaRPr sz="3600">
              <a:latin typeface="Arial MT"/>
              <a:cs typeface="Arial MT"/>
            </a:endParaRPr>
          </a:p>
          <a:p>
            <a:pPr marL="457200" marR="5080">
              <a:lnSpc>
                <a:spcPts val="7500"/>
              </a:lnSpc>
              <a:spcBef>
                <a:spcPts val="439"/>
              </a:spcBef>
            </a:pPr>
            <a:r>
              <a:rPr sz="3600" spc="-30" dirty="0">
                <a:solidFill>
                  <a:srgbClr val="737373"/>
                </a:solidFill>
                <a:latin typeface="Arial MT"/>
                <a:cs typeface="Arial MT"/>
              </a:rPr>
              <a:t>Never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85" dirty="0">
                <a:solidFill>
                  <a:srgbClr val="737373"/>
                </a:solidFill>
                <a:latin typeface="Arial MT"/>
                <a:cs typeface="Arial MT"/>
              </a:rPr>
              <a:t>put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70" dirty="0">
                <a:solidFill>
                  <a:srgbClr val="737373"/>
                </a:solidFill>
                <a:latin typeface="Arial MT"/>
                <a:cs typeface="Arial MT"/>
              </a:rPr>
              <a:t>a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30" dirty="0">
                <a:solidFill>
                  <a:srgbClr val="737373"/>
                </a:solidFill>
                <a:latin typeface="Arial MT"/>
                <a:cs typeface="Arial MT"/>
              </a:rPr>
              <a:t>larger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0" dirty="0">
                <a:solidFill>
                  <a:srgbClr val="737373"/>
                </a:solidFill>
                <a:latin typeface="Arial MT"/>
                <a:cs typeface="Arial MT"/>
              </a:rPr>
              <a:t>disk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10" dirty="0">
                <a:solidFill>
                  <a:srgbClr val="737373"/>
                </a:solidFill>
                <a:latin typeface="Arial MT"/>
                <a:cs typeface="Arial MT"/>
              </a:rPr>
              <a:t>above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70" dirty="0">
                <a:solidFill>
                  <a:srgbClr val="737373"/>
                </a:solidFill>
                <a:latin typeface="Arial MT"/>
                <a:cs typeface="Arial MT"/>
              </a:rPr>
              <a:t>a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smaller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one </a:t>
            </a:r>
            <a:r>
              <a:rPr sz="3600" spc="-98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C is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25" dirty="0">
                <a:solidFill>
                  <a:srgbClr val="264A1A"/>
                </a:solidFill>
                <a:latin typeface="Arial MT"/>
                <a:cs typeface="Arial MT"/>
              </a:rPr>
              <a:t>transit</a:t>
            </a:r>
            <a:r>
              <a:rPr sz="3600" dirty="0">
                <a:solidFill>
                  <a:srgbClr val="264A1A"/>
                </a:solidFill>
                <a:latin typeface="Arial MT"/>
                <a:cs typeface="Arial MT"/>
              </a:rPr>
              <a:t> </a:t>
            </a:r>
            <a:r>
              <a:rPr sz="3600" spc="40" dirty="0">
                <a:solidFill>
                  <a:srgbClr val="737373"/>
                </a:solidFill>
                <a:latin typeface="Arial MT"/>
                <a:cs typeface="Arial MT"/>
              </a:rPr>
              <a:t>peg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4300" y="2425700"/>
            <a:ext cx="6972300" cy="34417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9011"/>
            <a:ext cx="4175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Example</a:t>
            </a:r>
            <a:r>
              <a:rPr spc="-75" dirty="0"/>
              <a:t> </a:t>
            </a:r>
            <a:r>
              <a:rPr spc="-5" dirty="0"/>
              <a:t>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60" y="4337101"/>
            <a:ext cx="192976" cy="1929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60" y="5289601"/>
            <a:ext cx="192976" cy="1929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60" y="6242101"/>
            <a:ext cx="192976" cy="1929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79500" y="3166416"/>
            <a:ext cx="10785475" cy="343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B35A58"/>
                </a:solidFill>
                <a:latin typeface="Arial MT"/>
                <a:cs typeface="Arial MT"/>
              </a:rPr>
              <a:t>Recursive </a:t>
            </a:r>
            <a:r>
              <a:rPr sz="3600" spc="30" dirty="0">
                <a:solidFill>
                  <a:srgbClr val="B35A58"/>
                </a:solidFill>
                <a:latin typeface="Arial MT"/>
                <a:cs typeface="Arial MT"/>
              </a:rPr>
              <a:t>solution</a:t>
            </a:r>
            <a:endParaRPr sz="3600">
              <a:latin typeface="Arial MT"/>
              <a:cs typeface="Arial MT"/>
            </a:endParaRPr>
          </a:p>
          <a:p>
            <a:pPr marL="457200" marR="5080">
              <a:lnSpc>
                <a:spcPct val="173600"/>
              </a:lnSpc>
            </a:pPr>
            <a:r>
              <a:rPr sz="3600" spc="30" dirty="0">
                <a:solidFill>
                  <a:srgbClr val="737373"/>
                </a:solidFill>
                <a:latin typeface="Arial MT"/>
                <a:cs typeface="Arial MT"/>
              </a:rPr>
              <a:t>Move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65" dirty="0">
                <a:solidFill>
                  <a:srgbClr val="737373"/>
                </a:solidFill>
                <a:latin typeface="Arial MT"/>
                <a:cs typeface="Arial MT"/>
              </a:rPr>
              <a:t>n-1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40" dirty="0">
                <a:solidFill>
                  <a:srgbClr val="737373"/>
                </a:solidFill>
                <a:latin typeface="Arial MT"/>
                <a:cs typeface="Arial MT"/>
              </a:rPr>
              <a:t>disks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30" dirty="0">
                <a:solidFill>
                  <a:srgbClr val="737373"/>
                </a:solidFill>
                <a:latin typeface="Arial MT"/>
                <a:cs typeface="Arial MT"/>
              </a:rPr>
              <a:t>from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70" dirty="0">
                <a:solidFill>
                  <a:srgbClr val="737373"/>
                </a:solidFill>
                <a:latin typeface="Arial MT"/>
                <a:cs typeface="Arial MT"/>
              </a:rPr>
              <a:t>A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95" dirty="0">
                <a:solidFill>
                  <a:srgbClr val="737373"/>
                </a:solidFill>
                <a:latin typeface="Arial MT"/>
                <a:cs typeface="Arial MT"/>
              </a:rPr>
              <a:t>to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C, </a:t>
            </a:r>
            <a:r>
              <a:rPr sz="3600" spc="10" dirty="0">
                <a:solidFill>
                  <a:srgbClr val="737373"/>
                </a:solidFill>
                <a:latin typeface="Arial MT"/>
                <a:cs typeface="Arial MT"/>
              </a:rPr>
              <a:t>using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60" dirty="0">
                <a:solidFill>
                  <a:srgbClr val="737373"/>
                </a:solidFill>
                <a:latin typeface="Arial MT"/>
                <a:cs typeface="Arial MT"/>
              </a:rPr>
              <a:t>B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737373"/>
                </a:solidFill>
                <a:latin typeface="Arial MT"/>
                <a:cs typeface="Arial MT"/>
              </a:rPr>
              <a:t>as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25" dirty="0">
                <a:solidFill>
                  <a:srgbClr val="737373"/>
                </a:solidFill>
                <a:latin typeface="Arial MT"/>
                <a:cs typeface="Arial MT"/>
              </a:rPr>
              <a:t>transit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40" dirty="0">
                <a:solidFill>
                  <a:srgbClr val="737373"/>
                </a:solidFill>
                <a:latin typeface="Arial MT"/>
                <a:cs typeface="Arial MT"/>
              </a:rPr>
              <a:t>peg </a:t>
            </a:r>
            <a:r>
              <a:rPr sz="3600" spc="-98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30" dirty="0">
                <a:solidFill>
                  <a:srgbClr val="737373"/>
                </a:solidFill>
                <a:latin typeface="Arial MT"/>
                <a:cs typeface="Arial MT"/>
              </a:rPr>
              <a:t>Move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largest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0" dirty="0">
                <a:solidFill>
                  <a:srgbClr val="737373"/>
                </a:solidFill>
                <a:latin typeface="Arial MT"/>
                <a:cs typeface="Arial MT"/>
              </a:rPr>
              <a:t>disk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30" dirty="0">
                <a:solidFill>
                  <a:srgbClr val="737373"/>
                </a:solidFill>
                <a:latin typeface="Arial MT"/>
                <a:cs typeface="Arial MT"/>
              </a:rPr>
              <a:t>from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70" dirty="0">
                <a:solidFill>
                  <a:srgbClr val="737373"/>
                </a:solidFill>
                <a:latin typeface="Arial MT"/>
                <a:cs typeface="Arial MT"/>
              </a:rPr>
              <a:t>A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95" dirty="0">
                <a:solidFill>
                  <a:srgbClr val="737373"/>
                </a:solidFill>
                <a:latin typeface="Arial MT"/>
                <a:cs typeface="Arial MT"/>
              </a:rPr>
              <a:t>to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60" dirty="0">
                <a:solidFill>
                  <a:srgbClr val="737373"/>
                </a:solidFill>
                <a:latin typeface="Arial MT"/>
                <a:cs typeface="Arial MT"/>
              </a:rPr>
              <a:t>B</a:t>
            </a:r>
            <a:endParaRPr sz="3600">
              <a:latin typeface="Arial MT"/>
              <a:cs typeface="Arial MT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30" dirty="0">
                <a:solidFill>
                  <a:srgbClr val="737373"/>
                </a:solidFill>
                <a:latin typeface="Arial MT"/>
                <a:cs typeface="Arial MT"/>
              </a:rPr>
              <a:t>Move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65" dirty="0">
                <a:solidFill>
                  <a:srgbClr val="737373"/>
                </a:solidFill>
                <a:latin typeface="Arial MT"/>
                <a:cs typeface="Arial MT"/>
              </a:rPr>
              <a:t>n-1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40" dirty="0">
                <a:solidFill>
                  <a:srgbClr val="737373"/>
                </a:solidFill>
                <a:latin typeface="Arial MT"/>
                <a:cs typeface="Arial MT"/>
              </a:rPr>
              <a:t>disks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30" dirty="0">
                <a:solidFill>
                  <a:srgbClr val="737373"/>
                </a:solidFill>
                <a:latin typeface="Arial MT"/>
                <a:cs typeface="Arial MT"/>
              </a:rPr>
              <a:t>from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C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95" dirty="0">
                <a:solidFill>
                  <a:srgbClr val="737373"/>
                </a:solidFill>
                <a:latin typeface="Arial MT"/>
                <a:cs typeface="Arial MT"/>
              </a:rPr>
              <a:t>to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30" dirty="0">
                <a:solidFill>
                  <a:srgbClr val="737373"/>
                </a:solidFill>
                <a:latin typeface="Arial MT"/>
                <a:cs typeface="Arial MT"/>
              </a:rPr>
              <a:t>B,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10" dirty="0">
                <a:solidFill>
                  <a:srgbClr val="737373"/>
                </a:solidFill>
                <a:latin typeface="Arial MT"/>
                <a:cs typeface="Arial MT"/>
              </a:rPr>
              <a:t>using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70" dirty="0">
                <a:solidFill>
                  <a:srgbClr val="737373"/>
                </a:solidFill>
                <a:latin typeface="Arial MT"/>
                <a:cs typeface="Arial MT"/>
              </a:rPr>
              <a:t>A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737373"/>
                </a:solidFill>
                <a:latin typeface="Arial MT"/>
                <a:cs typeface="Arial MT"/>
              </a:rPr>
              <a:t>as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25" dirty="0">
                <a:solidFill>
                  <a:srgbClr val="737373"/>
                </a:solidFill>
                <a:latin typeface="Arial MT"/>
                <a:cs typeface="Arial MT"/>
              </a:rPr>
              <a:t>transit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40" dirty="0">
                <a:solidFill>
                  <a:srgbClr val="737373"/>
                </a:solidFill>
                <a:latin typeface="Arial MT"/>
                <a:cs typeface="Arial MT"/>
              </a:rPr>
              <a:t>peg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9011"/>
            <a:ext cx="4175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Example</a:t>
            </a:r>
            <a:r>
              <a:rPr spc="-75" dirty="0"/>
              <a:t> </a:t>
            </a:r>
            <a:r>
              <a:rPr spc="-5" dirty="0"/>
              <a:t>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60" y="4121201"/>
            <a:ext cx="192976" cy="1929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460" y="5073701"/>
            <a:ext cx="192976" cy="1929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460" y="6026201"/>
            <a:ext cx="192976" cy="1929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60" y="6978701"/>
            <a:ext cx="192976" cy="1929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460" y="7931201"/>
            <a:ext cx="192976" cy="19296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79500" y="2950516"/>
            <a:ext cx="9256395" cy="533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B35A58"/>
                </a:solidFill>
                <a:latin typeface="Arial MT"/>
                <a:cs typeface="Arial MT"/>
              </a:rPr>
              <a:t>Solve</a:t>
            </a:r>
            <a:r>
              <a:rPr sz="3600" dirty="0">
                <a:solidFill>
                  <a:srgbClr val="B35A58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B35A58"/>
                </a:solidFill>
                <a:latin typeface="Arial MT"/>
                <a:cs typeface="Arial MT"/>
              </a:rPr>
              <a:t>recurrence</a:t>
            </a:r>
            <a:r>
              <a:rPr sz="3600" dirty="0">
                <a:solidFill>
                  <a:srgbClr val="B35A58"/>
                </a:solidFill>
                <a:latin typeface="Arial MT"/>
                <a:cs typeface="Arial MT"/>
              </a:rPr>
              <a:t> </a:t>
            </a:r>
            <a:r>
              <a:rPr sz="3600" spc="65" dirty="0">
                <a:solidFill>
                  <a:srgbClr val="B35A58"/>
                </a:solidFill>
                <a:latin typeface="Arial MT"/>
                <a:cs typeface="Arial MT"/>
              </a:rPr>
              <a:t>by</a:t>
            </a:r>
            <a:r>
              <a:rPr sz="3600" dirty="0">
                <a:solidFill>
                  <a:srgbClr val="B35A58"/>
                </a:solidFill>
                <a:latin typeface="Arial MT"/>
                <a:cs typeface="Arial MT"/>
              </a:rPr>
              <a:t> </a:t>
            </a:r>
            <a:r>
              <a:rPr sz="3600" spc="5" dirty="0">
                <a:solidFill>
                  <a:srgbClr val="B35A58"/>
                </a:solidFill>
                <a:latin typeface="Arial MT"/>
                <a:cs typeface="Arial MT"/>
              </a:rPr>
              <a:t>repeated</a:t>
            </a:r>
            <a:r>
              <a:rPr sz="3600" dirty="0">
                <a:solidFill>
                  <a:srgbClr val="B35A58"/>
                </a:solidFill>
                <a:latin typeface="Arial MT"/>
                <a:cs typeface="Arial MT"/>
              </a:rPr>
              <a:t> </a:t>
            </a:r>
            <a:r>
              <a:rPr sz="3600" spc="45" dirty="0">
                <a:solidFill>
                  <a:srgbClr val="B35A58"/>
                </a:solidFill>
                <a:latin typeface="Arial MT"/>
                <a:cs typeface="Arial MT"/>
              </a:rPr>
              <a:t>substitution</a:t>
            </a:r>
            <a:endParaRPr sz="3600">
              <a:latin typeface="Arial MT"/>
              <a:cs typeface="Arial MT"/>
            </a:endParaRPr>
          </a:p>
          <a:p>
            <a:pPr marL="901700" marR="5080" indent="-444500">
              <a:lnSpc>
                <a:spcPct val="173600"/>
              </a:lnSpc>
            </a:pPr>
            <a:r>
              <a:rPr sz="3600" spc="-100" dirty="0">
                <a:solidFill>
                  <a:srgbClr val="737373"/>
                </a:solidFill>
                <a:latin typeface="Arial MT"/>
                <a:cs typeface="Arial MT"/>
              </a:rPr>
              <a:t>M(n)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=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20" dirty="0">
                <a:solidFill>
                  <a:srgbClr val="737373"/>
                </a:solidFill>
                <a:latin typeface="Arial MT"/>
                <a:cs typeface="Arial MT"/>
              </a:rPr>
              <a:t>number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60" dirty="0">
                <a:solidFill>
                  <a:srgbClr val="737373"/>
                </a:solidFill>
                <a:latin typeface="Arial MT"/>
                <a:cs typeface="Arial MT"/>
              </a:rPr>
              <a:t>of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10" dirty="0">
                <a:solidFill>
                  <a:srgbClr val="737373"/>
                </a:solidFill>
                <a:latin typeface="Arial MT"/>
                <a:cs typeface="Arial MT"/>
              </a:rPr>
              <a:t>moves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95" dirty="0">
                <a:solidFill>
                  <a:srgbClr val="737373"/>
                </a:solidFill>
                <a:latin typeface="Arial MT"/>
                <a:cs typeface="Arial MT"/>
              </a:rPr>
              <a:t>to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" dirty="0">
                <a:solidFill>
                  <a:srgbClr val="737373"/>
                </a:solidFill>
                <a:latin typeface="Arial MT"/>
                <a:cs typeface="Arial MT"/>
              </a:rPr>
              <a:t>transfer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n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40" dirty="0">
                <a:solidFill>
                  <a:srgbClr val="737373"/>
                </a:solidFill>
                <a:latin typeface="Arial MT"/>
                <a:cs typeface="Arial MT"/>
              </a:rPr>
              <a:t>disks </a:t>
            </a:r>
            <a:r>
              <a:rPr sz="3600" spc="-98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100" dirty="0">
                <a:solidFill>
                  <a:srgbClr val="737373"/>
                </a:solidFill>
                <a:latin typeface="Arial MT"/>
                <a:cs typeface="Arial MT"/>
              </a:rPr>
              <a:t>M(n)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=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737373"/>
                </a:solidFill>
                <a:latin typeface="Arial MT"/>
                <a:cs typeface="Arial MT"/>
              </a:rPr>
              <a:t>M(n-1)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+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1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+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737373"/>
                </a:solidFill>
                <a:latin typeface="Arial MT"/>
                <a:cs typeface="Arial MT"/>
              </a:rPr>
              <a:t>M(n-1)</a:t>
            </a:r>
            <a:endParaRPr sz="3600">
              <a:latin typeface="Arial MT"/>
              <a:cs typeface="Arial MT"/>
            </a:endParaRPr>
          </a:p>
          <a:p>
            <a:pPr marL="901700">
              <a:lnSpc>
                <a:spcPct val="100000"/>
              </a:lnSpc>
              <a:spcBef>
                <a:spcPts val="3180"/>
              </a:spcBef>
            </a:pPr>
            <a:r>
              <a:rPr sz="3600" spc="-100" dirty="0">
                <a:solidFill>
                  <a:srgbClr val="737373"/>
                </a:solidFill>
                <a:latin typeface="Arial MT"/>
                <a:cs typeface="Arial MT"/>
              </a:rPr>
              <a:t>M(1)</a:t>
            </a:r>
            <a:r>
              <a:rPr sz="3600" spc="-3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=</a:t>
            </a:r>
            <a:r>
              <a:rPr sz="3600" spc="-3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1</a:t>
            </a:r>
            <a:endParaRPr sz="3600">
              <a:latin typeface="Arial MT"/>
              <a:cs typeface="Arial MT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-15" dirty="0">
                <a:solidFill>
                  <a:srgbClr val="3F6532"/>
                </a:solidFill>
                <a:latin typeface="Arial MT"/>
                <a:cs typeface="Arial MT"/>
              </a:rPr>
              <a:t>Recurrence</a:t>
            </a:r>
            <a:endParaRPr sz="3600">
              <a:latin typeface="Arial MT"/>
              <a:cs typeface="Arial MT"/>
            </a:endParaRPr>
          </a:p>
          <a:p>
            <a:pPr marL="901700">
              <a:lnSpc>
                <a:spcPct val="100000"/>
              </a:lnSpc>
              <a:spcBef>
                <a:spcPts val="3180"/>
              </a:spcBef>
            </a:pPr>
            <a:r>
              <a:rPr sz="3600" spc="-20" dirty="0">
                <a:solidFill>
                  <a:srgbClr val="737373"/>
                </a:solidFill>
                <a:latin typeface="Arial MT"/>
                <a:cs typeface="Arial MT"/>
              </a:rPr>
              <a:t>Recursive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" dirty="0">
                <a:solidFill>
                  <a:srgbClr val="737373"/>
                </a:solidFill>
                <a:latin typeface="Arial MT"/>
                <a:cs typeface="Arial MT"/>
              </a:rPr>
              <a:t>expression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40" dirty="0">
                <a:solidFill>
                  <a:srgbClr val="737373"/>
                </a:solidFill>
                <a:latin typeface="Arial MT"/>
                <a:cs typeface="Arial MT"/>
              </a:rPr>
              <a:t>for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100" dirty="0">
                <a:solidFill>
                  <a:srgbClr val="737373"/>
                </a:solidFill>
                <a:latin typeface="Arial MT"/>
                <a:cs typeface="Arial MT"/>
              </a:rPr>
              <a:t>M(n)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9011"/>
            <a:ext cx="4175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Example</a:t>
            </a:r>
            <a:r>
              <a:rPr spc="-75" dirty="0"/>
              <a:t> </a:t>
            </a:r>
            <a:r>
              <a:rPr spc="-5" dirty="0"/>
              <a:t>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60" y="3321101"/>
            <a:ext cx="192976" cy="1929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6800" y="2150416"/>
            <a:ext cx="10593705" cy="674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B35A58"/>
                </a:solidFill>
                <a:latin typeface="Arial MT"/>
                <a:cs typeface="Arial MT"/>
              </a:rPr>
              <a:t>Complexity</a:t>
            </a:r>
            <a:endParaRPr sz="36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3180"/>
              </a:spcBef>
            </a:pPr>
            <a:r>
              <a:rPr sz="3600" spc="-100" dirty="0">
                <a:solidFill>
                  <a:srgbClr val="737373"/>
                </a:solidFill>
                <a:latin typeface="Arial MT"/>
                <a:cs typeface="Arial MT"/>
              </a:rPr>
              <a:t>M(n)</a:t>
            </a:r>
            <a:r>
              <a:rPr sz="3600" spc="-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=</a:t>
            </a:r>
            <a:r>
              <a:rPr sz="3600" spc="-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30" dirty="0">
                <a:solidFill>
                  <a:srgbClr val="737373"/>
                </a:solidFill>
                <a:latin typeface="Arial MT"/>
                <a:cs typeface="Arial MT"/>
              </a:rPr>
              <a:t>2M(n-1)</a:t>
            </a:r>
            <a:r>
              <a:rPr sz="3600" spc="-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+</a:t>
            </a:r>
            <a:r>
              <a:rPr sz="3600" spc="-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1</a:t>
            </a:r>
            <a:endParaRPr sz="3600">
              <a:latin typeface="Arial MT"/>
              <a:cs typeface="Arial MT"/>
            </a:endParaRPr>
          </a:p>
          <a:p>
            <a:pPr marL="1486535">
              <a:lnSpc>
                <a:spcPct val="100000"/>
              </a:lnSpc>
              <a:spcBef>
                <a:spcPts val="820"/>
              </a:spcBef>
            </a:pP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=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60" dirty="0">
                <a:solidFill>
                  <a:srgbClr val="737373"/>
                </a:solidFill>
                <a:latin typeface="Arial MT"/>
                <a:cs typeface="Arial MT"/>
              </a:rPr>
              <a:t>2(2M(n-2)+1)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+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1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=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25" dirty="0">
                <a:solidFill>
                  <a:srgbClr val="737373"/>
                </a:solidFill>
                <a:latin typeface="Arial MT"/>
                <a:cs typeface="Arial MT"/>
              </a:rPr>
              <a:t>2</a:t>
            </a:r>
            <a:r>
              <a:rPr sz="3600" spc="-37" baseline="26620" dirty="0">
                <a:solidFill>
                  <a:srgbClr val="737373"/>
                </a:solidFill>
                <a:latin typeface="Arial MT"/>
                <a:cs typeface="Arial MT"/>
              </a:rPr>
              <a:t>2</a:t>
            </a:r>
            <a:r>
              <a:rPr sz="3600" spc="-25" dirty="0">
                <a:solidFill>
                  <a:srgbClr val="737373"/>
                </a:solidFill>
                <a:latin typeface="Arial MT"/>
                <a:cs typeface="Arial MT"/>
              </a:rPr>
              <a:t>M(n-2)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+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100" dirty="0">
                <a:solidFill>
                  <a:srgbClr val="737373"/>
                </a:solidFill>
                <a:latin typeface="Arial MT"/>
                <a:cs typeface="Arial MT"/>
              </a:rPr>
              <a:t>(2+1)</a:t>
            </a:r>
            <a:endParaRPr sz="3600">
              <a:latin typeface="Arial MT"/>
              <a:cs typeface="Arial MT"/>
            </a:endParaRPr>
          </a:p>
          <a:p>
            <a:pPr marL="1486535">
              <a:lnSpc>
                <a:spcPct val="100000"/>
              </a:lnSpc>
              <a:spcBef>
                <a:spcPts val="820"/>
              </a:spcBef>
            </a:pP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=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5" dirty="0">
                <a:solidFill>
                  <a:srgbClr val="737373"/>
                </a:solidFill>
                <a:latin typeface="Arial MT"/>
                <a:cs typeface="Arial MT"/>
              </a:rPr>
              <a:t>2</a:t>
            </a:r>
            <a:r>
              <a:rPr sz="3600" spc="-82" baseline="26620" dirty="0">
                <a:solidFill>
                  <a:srgbClr val="737373"/>
                </a:solidFill>
                <a:latin typeface="Arial MT"/>
                <a:cs typeface="Arial MT"/>
              </a:rPr>
              <a:t>2</a:t>
            </a:r>
            <a:r>
              <a:rPr sz="3600" spc="-55" dirty="0">
                <a:solidFill>
                  <a:srgbClr val="737373"/>
                </a:solidFill>
                <a:latin typeface="Arial MT"/>
                <a:cs typeface="Arial MT"/>
              </a:rPr>
              <a:t>(2M(n-3)+1)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+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2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+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1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=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25" dirty="0">
                <a:solidFill>
                  <a:srgbClr val="737373"/>
                </a:solidFill>
                <a:latin typeface="Arial MT"/>
                <a:cs typeface="Arial MT"/>
              </a:rPr>
              <a:t>2</a:t>
            </a:r>
            <a:r>
              <a:rPr sz="3600" spc="-37" baseline="26620" dirty="0">
                <a:solidFill>
                  <a:srgbClr val="737373"/>
                </a:solidFill>
                <a:latin typeface="Arial MT"/>
                <a:cs typeface="Arial MT"/>
              </a:rPr>
              <a:t>3</a:t>
            </a:r>
            <a:r>
              <a:rPr sz="3600" spc="-25" dirty="0">
                <a:solidFill>
                  <a:srgbClr val="737373"/>
                </a:solidFill>
                <a:latin typeface="Arial MT"/>
                <a:cs typeface="Arial MT"/>
              </a:rPr>
              <a:t>M(n-3)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+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60" dirty="0">
                <a:solidFill>
                  <a:srgbClr val="737373"/>
                </a:solidFill>
                <a:latin typeface="Arial MT"/>
                <a:cs typeface="Arial MT"/>
              </a:rPr>
              <a:t>(4+2+1)</a:t>
            </a:r>
            <a:endParaRPr sz="3600">
              <a:latin typeface="Arial MT"/>
              <a:cs typeface="Arial MT"/>
            </a:endParaRPr>
          </a:p>
          <a:p>
            <a:pPr marL="1486535">
              <a:lnSpc>
                <a:spcPct val="100000"/>
              </a:lnSpc>
              <a:spcBef>
                <a:spcPts val="820"/>
              </a:spcBef>
            </a:pP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=</a:t>
            </a:r>
            <a:r>
              <a:rPr sz="3600" spc="-4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…</a:t>
            </a:r>
            <a:endParaRPr sz="3600">
              <a:latin typeface="Arial MT"/>
              <a:cs typeface="Arial MT"/>
            </a:endParaRPr>
          </a:p>
          <a:p>
            <a:pPr marL="1486535">
              <a:lnSpc>
                <a:spcPct val="100000"/>
              </a:lnSpc>
              <a:spcBef>
                <a:spcPts val="820"/>
              </a:spcBef>
            </a:pP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=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15" dirty="0">
                <a:solidFill>
                  <a:srgbClr val="737373"/>
                </a:solidFill>
                <a:latin typeface="Arial MT"/>
                <a:cs typeface="Arial MT"/>
              </a:rPr>
              <a:t>2</a:t>
            </a:r>
            <a:r>
              <a:rPr sz="3600" spc="-22" baseline="26620" dirty="0">
                <a:solidFill>
                  <a:srgbClr val="737373"/>
                </a:solidFill>
                <a:latin typeface="Arial MT"/>
                <a:cs typeface="Arial MT"/>
              </a:rPr>
              <a:t>k</a:t>
            </a:r>
            <a:r>
              <a:rPr sz="3600" spc="-15" dirty="0">
                <a:solidFill>
                  <a:srgbClr val="737373"/>
                </a:solidFill>
                <a:latin typeface="Arial MT"/>
                <a:cs typeface="Arial MT"/>
              </a:rPr>
              <a:t>M(n-k)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+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737373"/>
                </a:solidFill>
                <a:latin typeface="Arial MT"/>
                <a:cs typeface="Arial MT"/>
              </a:rPr>
              <a:t>(2</a:t>
            </a:r>
            <a:r>
              <a:rPr sz="3600" spc="-112" baseline="26620" dirty="0">
                <a:solidFill>
                  <a:srgbClr val="737373"/>
                </a:solidFill>
                <a:latin typeface="Arial MT"/>
                <a:cs typeface="Arial MT"/>
              </a:rPr>
              <a:t>k</a:t>
            </a:r>
            <a:r>
              <a:rPr sz="3600" spc="-7" baseline="2662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200" dirty="0">
                <a:solidFill>
                  <a:srgbClr val="737373"/>
                </a:solidFill>
                <a:latin typeface="Arial MT"/>
                <a:cs typeface="Arial MT"/>
              </a:rPr>
              <a:t>-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135" dirty="0">
                <a:solidFill>
                  <a:srgbClr val="737373"/>
                </a:solidFill>
                <a:latin typeface="Arial MT"/>
                <a:cs typeface="Arial MT"/>
              </a:rPr>
              <a:t>1)</a:t>
            </a:r>
            <a:endParaRPr sz="3600">
              <a:latin typeface="Arial MT"/>
              <a:cs typeface="Arial MT"/>
            </a:endParaRPr>
          </a:p>
          <a:p>
            <a:pPr marL="1486535">
              <a:lnSpc>
                <a:spcPct val="100000"/>
              </a:lnSpc>
              <a:spcBef>
                <a:spcPts val="820"/>
              </a:spcBef>
            </a:pP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=</a:t>
            </a:r>
            <a:r>
              <a:rPr sz="3600" spc="-4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737373"/>
                </a:solidFill>
                <a:latin typeface="Arial MT"/>
                <a:cs typeface="Arial MT"/>
              </a:rPr>
              <a:t>…</a:t>
            </a:r>
            <a:endParaRPr sz="3600">
              <a:latin typeface="Arial MT"/>
              <a:cs typeface="Arial MT"/>
            </a:endParaRPr>
          </a:p>
          <a:p>
            <a:pPr marL="1486535">
              <a:lnSpc>
                <a:spcPct val="100000"/>
              </a:lnSpc>
              <a:spcBef>
                <a:spcPts val="820"/>
              </a:spcBef>
            </a:pP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=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737373"/>
                </a:solidFill>
                <a:latin typeface="Arial MT"/>
                <a:cs typeface="Arial MT"/>
              </a:rPr>
              <a:t>2</a:t>
            </a:r>
            <a:r>
              <a:rPr sz="3600" spc="-52" baseline="26620" dirty="0">
                <a:solidFill>
                  <a:srgbClr val="737373"/>
                </a:solidFill>
                <a:latin typeface="Arial MT"/>
                <a:cs typeface="Arial MT"/>
              </a:rPr>
              <a:t>n-1</a:t>
            </a:r>
            <a:r>
              <a:rPr sz="3600" spc="-35" dirty="0">
                <a:solidFill>
                  <a:srgbClr val="737373"/>
                </a:solidFill>
                <a:latin typeface="Arial MT"/>
                <a:cs typeface="Arial MT"/>
              </a:rPr>
              <a:t>M(1)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+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30" dirty="0">
                <a:solidFill>
                  <a:srgbClr val="737373"/>
                </a:solidFill>
                <a:latin typeface="Arial MT"/>
                <a:cs typeface="Arial MT"/>
              </a:rPr>
              <a:t>(2</a:t>
            </a:r>
            <a:r>
              <a:rPr sz="3600" spc="-44" baseline="26620" dirty="0">
                <a:solidFill>
                  <a:srgbClr val="737373"/>
                </a:solidFill>
                <a:latin typeface="Arial MT"/>
                <a:cs typeface="Arial MT"/>
              </a:rPr>
              <a:t>n-1</a:t>
            </a:r>
            <a:r>
              <a:rPr sz="3600" spc="-15" baseline="2662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200" dirty="0">
                <a:solidFill>
                  <a:srgbClr val="737373"/>
                </a:solidFill>
                <a:latin typeface="Arial MT"/>
                <a:cs typeface="Arial MT"/>
              </a:rPr>
              <a:t>-</a:t>
            </a:r>
            <a:r>
              <a:rPr sz="3600" spc="-1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135" dirty="0">
                <a:solidFill>
                  <a:srgbClr val="737373"/>
                </a:solidFill>
                <a:latin typeface="Arial MT"/>
                <a:cs typeface="Arial MT"/>
              </a:rPr>
              <a:t>1)</a:t>
            </a:r>
            <a:endParaRPr sz="3600">
              <a:latin typeface="Arial MT"/>
              <a:cs typeface="Arial MT"/>
            </a:endParaRPr>
          </a:p>
          <a:p>
            <a:pPr marL="1486535">
              <a:lnSpc>
                <a:spcPct val="100000"/>
              </a:lnSpc>
              <a:spcBef>
                <a:spcPts val="815"/>
              </a:spcBef>
              <a:tabLst>
                <a:tab pos="2726690" algn="l"/>
              </a:tabLst>
            </a:pP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=</a:t>
            </a:r>
            <a:r>
              <a:rPr sz="3600" spc="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30" dirty="0">
                <a:solidFill>
                  <a:srgbClr val="737373"/>
                </a:solidFill>
                <a:latin typeface="Arial MT"/>
                <a:cs typeface="Arial MT"/>
              </a:rPr>
              <a:t>2</a:t>
            </a:r>
            <a:r>
              <a:rPr sz="3600" spc="44" baseline="26620" dirty="0">
                <a:solidFill>
                  <a:srgbClr val="737373"/>
                </a:solidFill>
                <a:latin typeface="Arial MT"/>
                <a:cs typeface="Arial MT"/>
              </a:rPr>
              <a:t>n-1	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+</a:t>
            </a:r>
            <a:r>
              <a:rPr sz="3600" spc="-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30" dirty="0">
                <a:solidFill>
                  <a:srgbClr val="737373"/>
                </a:solidFill>
                <a:latin typeface="Arial MT"/>
                <a:cs typeface="Arial MT"/>
              </a:rPr>
              <a:t>2</a:t>
            </a:r>
            <a:r>
              <a:rPr sz="3600" spc="44" baseline="26620" dirty="0">
                <a:solidFill>
                  <a:srgbClr val="737373"/>
                </a:solidFill>
                <a:latin typeface="Arial MT"/>
                <a:cs typeface="Arial MT"/>
              </a:rPr>
              <a:t>n-1</a:t>
            </a:r>
            <a:r>
              <a:rPr sz="3600" spc="-15" baseline="2662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200" dirty="0">
                <a:solidFill>
                  <a:srgbClr val="737373"/>
                </a:solidFill>
                <a:latin typeface="Arial MT"/>
                <a:cs typeface="Arial MT"/>
              </a:rPr>
              <a:t>-</a:t>
            </a:r>
            <a:r>
              <a:rPr sz="3600" spc="-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1</a:t>
            </a:r>
            <a:r>
              <a:rPr sz="3600" spc="-1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=</a:t>
            </a:r>
            <a:endParaRPr sz="3600">
              <a:latin typeface="Arial MT"/>
              <a:cs typeface="Arial MT"/>
            </a:endParaRPr>
          </a:p>
          <a:p>
            <a:pPr marL="1486535">
              <a:lnSpc>
                <a:spcPct val="100000"/>
              </a:lnSpc>
              <a:spcBef>
                <a:spcPts val="819"/>
              </a:spcBef>
            </a:pPr>
            <a:r>
              <a:rPr sz="3600" spc="55" dirty="0">
                <a:solidFill>
                  <a:srgbClr val="737373"/>
                </a:solidFill>
                <a:latin typeface="Arial MT"/>
                <a:cs typeface="Arial MT"/>
              </a:rPr>
              <a:t>=</a:t>
            </a:r>
            <a:r>
              <a:rPr sz="3600" spc="-25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2</a:t>
            </a:r>
            <a:r>
              <a:rPr sz="3600" spc="-7" baseline="26620" dirty="0">
                <a:solidFill>
                  <a:srgbClr val="737373"/>
                </a:solidFill>
                <a:latin typeface="Arial MT"/>
                <a:cs typeface="Arial MT"/>
              </a:rPr>
              <a:t>n</a:t>
            </a:r>
            <a:r>
              <a:rPr sz="3600" spc="-22" baseline="2662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200" dirty="0">
                <a:solidFill>
                  <a:srgbClr val="737373"/>
                </a:solidFill>
                <a:latin typeface="Arial MT"/>
                <a:cs typeface="Arial MT"/>
              </a:rPr>
              <a:t>-</a:t>
            </a:r>
            <a:r>
              <a:rPr sz="3600" spc="-20" dirty="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737373"/>
                </a:solidFill>
                <a:latin typeface="Arial MT"/>
                <a:cs typeface="Arial MT"/>
              </a:rPr>
              <a:t>1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374</Words>
  <Application>Microsoft Office PowerPoint</Application>
  <PresentationFormat>Custom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Example 1</vt:lpstr>
      <vt:lpstr>Example 2</vt:lpstr>
      <vt:lpstr>Example 3</vt:lpstr>
      <vt:lpstr>Example 4</vt:lpstr>
      <vt:lpstr>Example 5</vt:lpstr>
      <vt:lpstr>Example 5</vt:lpstr>
      <vt:lpstr>Example 5</vt:lpstr>
      <vt:lpstr>Example 5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Soptorshi</cp:lastModifiedBy>
  <cp:revision>4</cp:revision>
  <dcterms:created xsi:type="dcterms:W3CDTF">2022-05-24T00:22:15Z</dcterms:created>
  <dcterms:modified xsi:type="dcterms:W3CDTF">2022-06-06T09:36:03Z</dcterms:modified>
</cp:coreProperties>
</file>