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83" r:id="rId4"/>
    <p:sldId id="257" r:id="rId5"/>
    <p:sldId id="285" r:id="rId6"/>
    <p:sldId id="286" r:id="rId7"/>
    <p:sldId id="284" r:id="rId8"/>
    <p:sldId id="287" r:id="rId9"/>
    <p:sldId id="258" r:id="rId10"/>
    <p:sldId id="259" r:id="rId11"/>
    <p:sldId id="260" r:id="rId12"/>
    <p:sldId id="288" r:id="rId13"/>
    <p:sldId id="261" r:id="rId14"/>
    <p:sldId id="262" r:id="rId15"/>
    <p:sldId id="263" r:id="rId16"/>
    <p:sldId id="264"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EB91F-0965-4BF5-820B-020A594F91D5}"/>
              </a:ext>
            </a:extLst>
          </p:cNvPr>
          <p:cNvSpPr>
            <a:spLocks noGrp="1"/>
          </p:cNvSpPr>
          <p:nvPr>
            <p:ph type="ctrTitle"/>
          </p:nvPr>
        </p:nvSpPr>
        <p:spPr/>
        <p:txBody>
          <a:bodyPr/>
          <a:lstStyle/>
          <a:p>
            <a:pPr algn="ctr"/>
            <a:r>
              <a:rPr lang="en-US" dirty="0" smtClean="0"/>
              <a:t>CSTE-2105</a:t>
            </a:r>
            <a:br>
              <a:rPr lang="en-US" dirty="0" smtClean="0"/>
            </a:br>
            <a:r>
              <a:rPr lang="en-US" dirty="0" smtClean="0"/>
              <a:t/>
            </a:r>
            <a:br>
              <a:rPr lang="en-US" dirty="0" smtClean="0"/>
            </a:br>
            <a:r>
              <a:rPr lang="en-US" dirty="0" smtClean="0"/>
              <a:t>Digital logic design</a:t>
            </a:r>
            <a:endParaRPr lang="en-US" dirty="0"/>
          </a:p>
        </p:txBody>
      </p:sp>
    </p:spTree>
    <p:extLst>
      <p:ext uri="{BB962C8B-B14F-4D97-AF65-F5344CB8AC3E}">
        <p14:creationId xmlns:p14="http://schemas.microsoft.com/office/powerpoint/2010/main" val="224337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32359" y="374075"/>
            <a:ext cx="9905998" cy="956785"/>
          </a:xfrm>
        </p:spPr>
        <p:txBody>
          <a:bodyPr/>
          <a:lstStyle/>
          <a:p>
            <a:r>
              <a:rPr lang="en-US" dirty="0" smtClean="0"/>
              <a:t>Decimal number system</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1027267" y="1437288"/>
            <a:ext cx="10281920" cy="4154984"/>
          </a:xfrm>
          <a:prstGeom prst="rect">
            <a:avLst/>
          </a:prstGeom>
          <a:noFill/>
        </p:spPr>
        <p:txBody>
          <a:bodyPr wrap="square" rtlCol="0">
            <a:spAutoFit/>
          </a:bodyPr>
          <a:lstStyle/>
          <a:p>
            <a:pPr algn="just"/>
            <a:r>
              <a:rPr lang="en-US" sz="2400" b="0" i="0" dirty="0">
                <a:effectLst/>
                <a:latin typeface="Arial" panose="020B0604020202020204" pitchFamily="34" charset="0"/>
              </a:rPr>
              <a:t>Decimal number system is a </a:t>
            </a:r>
            <a:r>
              <a:rPr lang="en-US" sz="2400" b="1" i="0" dirty="0">
                <a:effectLst/>
                <a:latin typeface="Arial" panose="020B0604020202020204" pitchFamily="34" charset="0"/>
              </a:rPr>
              <a:t>base 10</a:t>
            </a:r>
            <a:r>
              <a:rPr lang="en-US" sz="2400" b="0" i="0" dirty="0">
                <a:effectLst/>
                <a:latin typeface="Arial" panose="020B0604020202020204" pitchFamily="34" charset="0"/>
              </a:rPr>
              <a:t> number system having 10 digits from 0 to 9. This means that any numerical quantity can be represented using these 10 digits. Decimal number system is also a </a:t>
            </a:r>
            <a:r>
              <a:rPr lang="en-US" sz="2400" b="1" i="0" dirty="0">
                <a:effectLst/>
                <a:latin typeface="Arial" panose="020B0604020202020204" pitchFamily="34" charset="0"/>
              </a:rPr>
              <a:t>positional value system</a:t>
            </a:r>
            <a:r>
              <a:rPr lang="en-US" sz="2400" b="0" i="0" dirty="0">
                <a:effectLst/>
                <a:latin typeface="Arial" panose="020B0604020202020204" pitchFamily="34" charset="0"/>
              </a:rPr>
              <a:t>. This means that the value of digits will depend on its position. </a:t>
            </a:r>
            <a:endParaRPr lang="en-US" sz="2400" b="0" i="0" dirty="0" smtClean="0">
              <a:effectLst/>
              <a:latin typeface="Arial" panose="020B0604020202020204" pitchFamily="34" charset="0"/>
            </a:endParaRPr>
          </a:p>
          <a:p>
            <a:pPr algn="just"/>
            <a:endParaRPr lang="en-US" sz="2400" b="0" i="0" dirty="0">
              <a:effectLst/>
              <a:latin typeface="Arial" panose="020B0604020202020204" pitchFamily="34" charset="0"/>
            </a:endParaRPr>
          </a:p>
          <a:p>
            <a:pPr algn="just"/>
            <a:r>
              <a:rPr lang="en-US" sz="2400" b="0" i="0" dirty="0">
                <a:effectLst/>
                <a:latin typeface="Arial" panose="020B0604020202020204" pitchFamily="34" charset="0"/>
              </a:rPr>
              <a:t>Say we have three numbers – 734, 971 and 207. The value of 7 in all three numbers is different−</a:t>
            </a:r>
          </a:p>
          <a:p>
            <a:pPr algn="l">
              <a:buFont typeface="Arial" panose="020B0604020202020204" pitchFamily="34" charset="0"/>
              <a:buChar char="•"/>
            </a:pPr>
            <a:r>
              <a:rPr lang="en-US" sz="2400" b="0" i="0" dirty="0">
                <a:effectLst/>
                <a:latin typeface="Arial" panose="020B0604020202020204" pitchFamily="34" charset="0"/>
              </a:rPr>
              <a:t>In 734, value of 7 is 7 hundreds or 700 or 7 × 100 or 7 × 10</a:t>
            </a:r>
            <a:r>
              <a:rPr lang="en-US" sz="2400" b="0" i="0" baseline="30000" dirty="0">
                <a:effectLst/>
                <a:latin typeface="Arial" panose="020B0604020202020204" pitchFamily="34" charset="0"/>
              </a:rPr>
              <a:t>2</a:t>
            </a:r>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In 971, value of 7 is 7 tens or 70 or 7 × 10 or 7 × 10</a:t>
            </a:r>
            <a:r>
              <a:rPr lang="en-US" sz="2400" b="0" i="0" baseline="30000" dirty="0">
                <a:effectLst/>
                <a:latin typeface="Arial" panose="020B0604020202020204" pitchFamily="34" charset="0"/>
              </a:rPr>
              <a:t>1</a:t>
            </a:r>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In 207, value 0f 7 is 7 units or 7 or 7 × 1 or 7 × 10</a:t>
            </a:r>
            <a:r>
              <a:rPr lang="en-US" sz="2400" b="0" i="0" baseline="30000" dirty="0">
                <a:effectLst/>
                <a:latin typeface="Arial" panose="020B0604020202020204" pitchFamily="34" charset="0"/>
              </a:rPr>
              <a:t>0</a:t>
            </a:r>
            <a:endParaRPr lang="en-US" sz="2400" b="0" i="0" dirty="0">
              <a:effectLst/>
              <a:latin typeface="Arial" panose="020B0604020202020204" pitchFamily="34" charset="0"/>
            </a:endParaRPr>
          </a:p>
          <a:p>
            <a:pPr algn="just"/>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96694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DC355C4-1228-4ACF-8EA4-9A2F37A5D124}"/>
              </a:ext>
            </a:extLst>
          </p:cNvPr>
          <p:cNvSpPr txBox="1"/>
          <p:nvPr/>
        </p:nvSpPr>
        <p:spPr>
          <a:xfrm>
            <a:off x="878187" y="1620570"/>
            <a:ext cx="10806920" cy="2492990"/>
          </a:xfrm>
          <a:prstGeom prst="rect">
            <a:avLst/>
          </a:prstGeom>
          <a:noFill/>
        </p:spPr>
        <p:txBody>
          <a:bodyPr wrap="square" rtlCol="0">
            <a:spAutoFit/>
          </a:bodyPr>
          <a:lstStyle/>
          <a:p>
            <a:pPr algn="just"/>
            <a:r>
              <a:rPr kumimoji="0" lang="en-US" altLang="en-US" sz="2400" b="0" i="0" u="none" strike="noStrike" cap="none" normalizeH="0" baseline="0" dirty="0" smtClean="0">
                <a:ln>
                  <a:noFill/>
                </a:ln>
                <a:effectLst/>
                <a:latin typeface="Arial" panose="020B0604020202020204" pitchFamily="34" charset="0"/>
                <a:cs typeface="Arial" panose="020B0604020202020204" pitchFamily="34" charset="0"/>
              </a:rPr>
              <a:t>The </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weightage of each position can be represented as follows </a:t>
            </a:r>
            <a:r>
              <a:rPr kumimoji="0" lang="en-US" altLang="en-US" sz="2400" b="0" i="0" u="none" strike="noStrike" cap="none" normalizeH="0" baseline="0" dirty="0" smtClean="0">
                <a:ln>
                  <a:noFill/>
                </a:ln>
                <a:effectLst/>
                <a:latin typeface="Arial" panose="020B0604020202020204" pitchFamily="34" charset="0"/>
                <a:cs typeface="Arial" panose="020B0604020202020204" pitchFamily="34" charset="0"/>
              </a:rPr>
              <a:t>−</a:t>
            </a:r>
          </a:p>
          <a:p>
            <a:pPr algn="just"/>
            <a:endParaRPr lang="en-US" altLang="en-US" sz="2400" dirty="0">
              <a:latin typeface="Arial" panose="020B0604020202020204" pitchFamily="34" charset="0"/>
              <a:cs typeface="Arial" panose="020B0604020202020204" pitchFamily="34" charset="0"/>
            </a:endParaRPr>
          </a:p>
          <a:p>
            <a:pPr algn="just"/>
            <a:endParaRPr kumimoji="0" lang="en-US" altLang="en-US" sz="2400" b="0" i="0" u="none" strike="noStrike" cap="none" normalizeH="0" baseline="0" dirty="0" smtClean="0">
              <a:ln>
                <a:noFill/>
              </a:ln>
              <a:effectLst/>
              <a:latin typeface="Arial" panose="020B0604020202020204" pitchFamily="34" charset="0"/>
              <a:cs typeface="Arial" panose="020B0604020202020204" pitchFamily="34" charset="0"/>
            </a:endParaRPr>
          </a:p>
          <a:p>
            <a:pPr algn="just"/>
            <a:endParaRPr kumimoji="0" lang="en-US" altLang="en-US" sz="1200" b="0" i="0" u="none" strike="noStrike" cap="none" normalizeH="0" baseline="0" dirty="0">
              <a:ln>
                <a:noFill/>
              </a:ln>
              <a:effectLst/>
            </a:endParaRPr>
          </a:p>
          <a:p>
            <a:pPr algn="just"/>
            <a:endParaRPr lang="en-US" sz="2400" b="0" i="0" dirty="0" smtClean="0">
              <a:effectLst/>
              <a:latin typeface="Arial" panose="020B0604020202020204" pitchFamily="34" charset="0"/>
            </a:endParaRPr>
          </a:p>
          <a:p>
            <a:pPr algn="just"/>
            <a:endParaRPr lang="en-US" sz="2400" b="0" i="0" dirty="0" smtClean="0">
              <a:effectLst/>
              <a:latin typeface="Arial" panose="020B0604020202020204" pitchFamily="34" charset="0"/>
            </a:endParaRPr>
          </a:p>
          <a:p>
            <a:pPr algn="just"/>
            <a:endParaRPr lang="en-US" sz="2400" b="0" i="0" dirty="0">
              <a:effectLst/>
              <a:latin typeface="Arial" panose="020B0604020202020204" pitchFamily="34" charset="0"/>
            </a:endParaRPr>
          </a:p>
        </p:txBody>
      </p:sp>
      <p:pic>
        <p:nvPicPr>
          <p:cNvPr id="1030" name="Picture 6" descr="Decimal Number System">
            <a:extLst>
              <a:ext uri="{FF2B5EF4-FFF2-40B4-BE49-F238E27FC236}">
                <a16:creationId xmlns="" xmlns:a16="http://schemas.microsoft.com/office/drawing/2014/main" id="{AE4D0BE8-DDC2-4A04-B04C-597F9E31F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962" y="2508047"/>
            <a:ext cx="9702791" cy="12362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 xmlns:a16="http://schemas.microsoft.com/office/drawing/2014/main" id="{F8515BD0-759D-477D-90C7-15001229AEDB}"/>
              </a:ext>
            </a:extLst>
          </p:cNvPr>
          <p:cNvSpPr>
            <a:spLocks noGrp="1"/>
          </p:cNvSpPr>
          <p:nvPr>
            <p:ph type="title"/>
          </p:nvPr>
        </p:nvSpPr>
        <p:spPr>
          <a:xfrm>
            <a:off x="1132359" y="374075"/>
            <a:ext cx="9905998" cy="956785"/>
          </a:xfrm>
        </p:spPr>
        <p:txBody>
          <a:bodyPr/>
          <a:lstStyle/>
          <a:p>
            <a:r>
              <a:rPr lang="en-US" dirty="0" smtClean="0"/>
              <a:t>Decimal number system</a:t>
            </a:r>
            <a:endParaRPr lang="en-US" dirty="0"/>
          </a:p>
        </p:txBody>
      </p:sp>
    </p:spTree>
    <p:extLst>
      <p:ext uri="{BB962C8B-B14F-4D97-AF65-F5344CB8AC3E}">
        <p14:creationId xmlns:p14="http://schemas.microsoft.com/office/powerpoint/2010/main" val="116104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DC355C4-1228-4ACF-8EA4-9A2F37A5D124}"/>
              </a:ext>
            </a:extLst>
          </p:cNvPr>
          <p:cNvSpPr txBox="1"/>
          <p:nvPr/>
        </p:nvSpPr>
        <p:spPr>
          <a:xfrm>
            <a:off x="914400" y="1955549"/>
            <a:ext cx="10806920" cy="2862322"/>
          </a:xfrm>
          <a:prstGeom prst="rect">
            <a:avLst/>
          </a:prstGeom>
          <a:noFill/>
        </p:spPr>
        <p:txBody>
          <a:bodyPr wrap="square" rtlCol="0">
            <a:spAutoFit/>
          </a:bodyPr>
          <a:lstStyle/>
          <a:p>
            <a:pPr algn="just"/>
            <a:r>
              <a:rPr lang="en-US" sz="3000" b="0" i="0" dirty="0" smtClean="0">
                <a:effectLst/>
                <a:latin typeface="Arial" panose="020B0604020202020204" pitchFamily="34" charset="0"/>
              </a:rPr>
              <a:t>In </a:t>
            </a:r>
            <a:r>
              <a:rPr lang="en-US" sz="3000" b="0" i="0" dirty="0">
                <a:effectLst/>
                <a:latin typeface="Arial" panose="020B0604020202020204" pitchFamily="34" charset="0"/>
              </a:rPr>
              <a:t>digital systems, instructions are given through electric signals; variation is done by varying the voltage of the signal. Having 10 different voltages to implement decimal number system in digital equipment is difficult. So, many number systems that are easier to implement digitally have been developed. </a:t>
            </a:r>
            <a:endParaRPr lang="en-US" sz="3000" dirty="0"/>
          </a:p>
        </p:txBody>
      </p:sp>
      <p:sp>
        <p:nvSpPr>
          <p:cNvPr id="7" name="Title 1">
            <a:extLst>
              <a:ext uri="{FF2B5EF4-FFF2-40B4-BE49-F238E27FC236}">
                <a16:creationId xmlns="" xmlns:a16="http://schemas.microsoft.com/office/drawing/2014/main" id="{F8515BD0-759D-477D-90C7-15001229AEDB}"/>
              </a:ext>
            </a:extLst>
          </p:cNvPr>
          <p:cNvSpPr>
            <a:spLocks noGrp="1"/>
          </p:cNvSpPr>
          <p:nvPr>
            <p:ph type="title"/>
          </p:nvPr>
        </p:nvSpPr>
        <p:spPr>
          <a:xfrm>
            <a:off x="1132359" y="374075"/>
            <a:ext cx="9905998" cy="956785"/>
          </a:xfrm>
        </p:spPr>
        <p:txBody>
          <a:bodyPr/>
          <a:lstStyle/>
          <a:p>
            <a:r>
              <a:rPr lang="en-US" dirty="0" smtClean="0"/>
              <a:t>Decimal number system</a:t>
            </a:r>
            <a:endParaRPr lang="en-US" dirty="0"/>
          </a:p>
        </p:txBody>
      </p:sp>
    </p:spTree>
    <p:extLst>
      <p:ext uri="{BB962C8B-B14F-4D97-AF65-F5344CB8AC3E}">
        <p14:creationId xmlns:p14="http://schemas.microsoft.com/office/powerpoint/2010/main" val="68537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147738"/>
            <a:ext cx="9905998" cy="1092587"/>
          </a:xfrm>
        </p:spPr>
        <p:txBody>
          <a:bodyPr/>
          <a:lstStyle/>
          <a:p>
            <a:r>
              <a:rPr lang="en-US" dirty="0" smtClean="0"/>
              <a:t>Binary number system</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544638" y="1788059"/>
            <a:ext cx="11099548" cy="3785652"/>
          </a:xfrm>
          <a:prstGeom prst="rect">
            <a:avLst/>
          </a:prstGeom>
          <a:noFill/>
        </p:spPr>
        <p:txBody>
          <a:bodyPr wrap="square" rtlCol="0">
            <a:spAutoFit/>
          </a:bodyPr>
          <a:lstStyle/>
          <a:p>
            <a:pPr algn="just"/>
            <a:r>
              <a:rPr lang="en-US" sz="3000" b="0" i="0" dirty="0">
                <a:effectLst/>
                <a:latin typeface="Arial" panose="020B0604020202020204" pitchFamily="34" charset="0"/>
              </a:rPr>
              <a:t>The easiest way to vary instructions through electric signals is two-state system – on and off. On is represented as 1 and off as 0, though 0 is not actually no signal but signal at a lower voltage. The number system having just these two digits </a:t>
            </a:r>
            <a:r>
              <a:rPr lang="en-US" sz="3000" dirty="0" smtClean="0">
                <a:latin typeface="Arial" panose="020B0604020202020204" pitchFamily="34" charset="0"/>
              </a:rPr>
              <a:t>: </a:t>
            </a:r>
            <a:r>
              <a:rPr lang="en-US" sz="3000" b="0" i="0" dirty="0" smtClean="0">
                <a:effectLst/>
                <a:latin typeface="Arial" panose="020B0604020202020204" pitchFamily="34" charset="0"/>
              </a:rPr>
              <a:t>0 </a:t>
            </a:r>
            <a:r>
              <a:rPr lang="en-US" sz="3000" b="0" i="0" dirty="0">
                <a:effectLst/>
                <a:latin typeface="Arial" panose="020B0604020202020204" pitchFamily="34" charset="0"/>
              </a:rPr>
              <a:t>and 1 </a:t>
            </a:r>
            <a:r>
              <a:rPr lang="en-US" sz="3000" b="0" i="0" dirty="0" smtClean="0">
                <a:effectLst/>
                <a:latin typeface="Arial" panose="020B0604020202020204" pitchFamily="34" charset="0"/>
              </a:rPr>
              <a:t> </a:t>
            </a:r>
            <a:r>
              <a:rPr lang="en-US" sz="3000" b="0" i="0" dirty="0">
                <a:effectLst/>
                <a:latin typeface="Arial" panose="020B0604020202020204" pitchFamily="34" charset="0"/>
              </a:rPr>
              <a:t>is called </a:t>
            </a:r>
            <a:r>
              <a:rPr lang="en-US" sz="3000" b="1" i="0" dirty="0">
                <a:effectLst/>
                <a:latin typeface="Arial" panose="020B0604020202020204" pitchFamily="34" charset="0"/>
              </a:rPr>
              <a:t>binary number system</a:t>
            </a:r>
            <a:r>
              <a:rPr lang="en-US" sz="3000" b="0" i="0" dirty="0">
                <a:effectLst/>
                <a:latin typeface="Arial" panose="020B0604020202020204" pitchFamily="34" charset="0"/>
              </a:rPr>
              <a:t>.</a:t>
            </a:r>
          </a:p>
          <a:p>
            <a:pPr algn="just"/>
            <a:r>
              <a:rPr lang="en-US" sz="3000" b="0" i="0" dirty="0">
                <a:effectLst/>
                <a:latin typeface="Arial" panose="020B0604020202020204" pitchFamily="34" charset="0"/>
              </a:rPr>
              <a:t>Each binary digit is also called a </a:t>
            </a:r>
            <a:r>
              <a:rPr lang="en-US" sz="3000" b="1" i="0" dirty="0">
                <a:effectLst/>
                <a:latin typeface="Arial" panose="020B0604020202020204" pitchFamily="34" charset="0"/>
              </a:rPr>
              <a:t>bit</a:t>
            </a:r>
            <a:r>
              <a:rPr lang="en-US" sz="3000" b="0" i="0" dirty="0">
                <a:effectLst/>
                <a:latin typeface="Arial" panose="020B0604020202020204" pitchFamily="34" charset="0"/>
              </a:rPr>
              <a:t>. Binary number system is also positional value system, where each digit has a value expressed in powers of </a:t>
            </a:r>
            <a:r>
              <a:rPr lang="en-US" sz="3000" b="0" i="0" dirty="0" smtClean="0">
                <a:effectLst/>
                <a:latin typeface="Arial" panose="020B0604020202020204" pitchFamily="34" charset="0"/>
              </a:rPr>
              <a:t>2.</a:t>
            </a:r>
            <a:endParaRPr lang="en-US" sz="3000" b="0" i="0" dirty="0">
              <a:effectLst/>
              <a:latin typeface="Arial" panose="020B0604020202020204" pitchFamily="34" charset="0"/>
            </a:endParaRPr>
          </a:p>
        </p:txBody>
      </p:sp>
    </p:spTree>
    <p:extLst>
      <p:ext uri="{BB962C8B-B14F-4D97-AF65-F5344CB8AC3E}">
        <p14:creationId xmlns:p14="http://schemas.microsoft.com/office/powerpoint/2010/main" val="30787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DC355C4-1228-4ACF-8EA4-9A2F37A5D124}"/>
              </a:ext>
            </a:extLst>
          </p:cNvPr>
          <p:cNvSpPr txBox="1"/>
          <p:nvPr/>
        </p:nvSpPr>
        <p:spPr>
          <a:xfrm>
            <a:off x="525101" y="1407814"/>
            <a:ext cx="11443580" cy="1015663"/>
          </a:xfrm>
          <a:prstGeom prst="rect">
            <a:avLst/>
          </a:prstGeom>
          <a:noFill/>
        </p:spPr>
        <p:txBody>
          <a:bodyPr wrap="square" rtlCol="0">
            <a:spAutoFit/>
          </a:bodyPr>
          <a:lstStyle/>
          <a:p>
            <a:r>
              <a:rPr lang="en-US" sz="3000" b="0" i="0" dirty="0">
                <a:effectLst/>
                <a:latin typeface="Arial" panose="020B0604020202020204" pitchFamily="34" charset="0"/>
              </a:rPr>
              <a:t>In any binary number, the rightmost digit is called </a:t>
            </a:r>
            <a:r>
              <a:rPr lang="en-US" sz="3000" b="1" i="0" dirty="0">
                <a:effectLst/>
                <a:latin typeface="Arial" panose="020B0604020202020204" pitchFamily="34" charset="0"/>
              </a:rPr>
              <a:t>least significant bit (LSB)</a:t>
            </a:r>
            <a:r>
              <a:rPr lang="en-US" sz="3000" b="0" i="0" dirty="0">
                <a:effectLst/>
                <a:latin typeface="Arial" panose="020B0604020202020204" pitchFamily="34" charset="0"/>
              </a:rPr>
              <a:t> and leftmost digit is called </a:t>
            </a:r>
            <a:r>
              <a:rPr lang="en-US" sz="3000" b="1" i="0" dirty="0">
                <a:effectLst/>
                <a:latin typeface="Arial" panose="020B0604020202020204" pitchFamily="34" charset="0"/>
              </a:rPr>
              <a:t>most significant bit (MSB)</a:t>
            </a:r>
            <a:r>
              <a:rPr lang="en-US" sz="3000" b="0" i="0" dirty="0">
                <a:effectLst/>
                <a:latin typeface="Arial" panose="020B0604020202020204" pitchFamily="34" charset="0"/>
              </a:rPr>
              <a:t>.</a:t>
            </a:r>
            <a:endParaRPr lang="en-US" sz="3000" dirty="0"/>
          </a:p>
        </p:txBody>
      </p:sp>
      <p:pic>
        <p:nvPicPr>
          <p:cNvPr id="2050" name="Picture 2" descr="Binary Number System">
            <a:extLst>
              <a:ext uri="{FF2B5EF4-FFF2-40B4-BE49-F238E27FC236}">
                <a16:creationId xmlns="" xmlns:a16="http://schemas.microsoft.com/office/drawing/2014/main" id="{4DA490AD-81FB-4BDD-8558-A7EFCC5E7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412" y="2650400"/>
            <a:ext cx="9716665" cy="13693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MSB lsb">
            <a:extLst>
              <a:ext uri="{FF2B5EF4-FFF2-40B4-BE49-F238E27FC236}">
                <a16:creationId xmlns="" xmlns:a16="http://schemas.microsoft.com/office/drawing/2014/main" id="{AC1F9A36-5AF8-4327-8E44-C57691F89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871" y="4088012"/>
            <a:ext cx="6162040" cy="23107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147738"/>
            <a:ext cx="9905998" cy="1092587"/>
          </a:xfrm>
        </p:spPr>
        <p:txBody>
          <a:bodyPr/>
          <a:lstStyle/>
          <a:p>
            <a:r>
              <a:rPr lang="en-US" dirty="0" smtClean="0"/>
              <a:t>Binary number system</a:t>
            </a:r>
            <a:endParaRPr lang="en-US" dirty="0"/>
          </a:p>
        </p:txBody>
      </p:sp>
    </p:spTree>
    <p:extLst>
      <p:ext uri="{BB962C8B-B14F-4D97-AF65-F5344CB8AC3E}">
        <p14:creationId xmlns:p14="http://schemas.microsoft.com/office/powerpoint/2010/main" val="222889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DC355C4-1228-4ACF-8EA4-9A2F37A5D124}"/>
              </a:ext>
            </a:extLst>
          </p:cNvPr>
          <p:cNvSpPr txBox="1"/>
          <p:nvPr/>
        </p:nvSpPr>
        <p:spPr>
          <a:xfrm>
            <a:off x="416459" y="1225689"/>
            <a:ext cx="11407367" cy="5632311"/>
          </a:xfrm>
          <a:prstGeom prst="rect">
            <a:avLst/>
          </a:prstGeom>
          <a:noFill/>
        </p:spPr>
        <p:txBody>
          <a:bodyPr wrap="square" rtlCol="0">
            <a:spAutoFit/>
          </a:bodyPr>
          <a:lstStyle/>
          <a:p>
            <a:pPr algn="just"/>
            <a:r>
              <a:rPr lang="en-US" sz="2400" dirty="0" smtClean="0">
                <a:latin typeface="Arial" panose="020B0604020202020204" pitchFamily="34" charset="0"/>
              </a:rPr>
              <a:t>…a</a:t>
            </a:r>
            <a:r>
              <a:rPr lang="en-US" sz="2400" b="0" i="0" dirty="0" smtClean="0">
                <a:effectLst/>
                <a:latin typeface="Arial" panose="020B0604020202020204" pitchFamily="34" charset="0"/>
              </a:rPr>
              <a:t>nd </a:t>
            </a:r>
            <a:r>
              <a:rPr lang="en-US" sz="2400" b="0" i="0" dirty="0">
                <a:effectLst/>
                <a:latin typeface="Arial" panose="020B0604020202020204" pitchFamily="34" charset="0"/>
              </a:rPr>
              <a:t>decimal equivalent of this number is sum of product of each digit with its positional value.</a:t>
            </a:r>
          </a:p>
          <a:p>
            <a:pPr algn="just"/>
            <a:r>
              <a:rPr lang="en-US" sz="2400" b="0" i="0" dirty="0">
                <a:effectLst/>
                <a:latin typeface="Arial" panose="020B0604020202020204" pitchFamily="34" charset="0"/>
              </a:rPr>
              <a:t>11010</a:t>
            </a:r>
            <a:r>
              <a:rPr lang="en-US" sz="2400" b="0" i="0" baseline="-25000" dirty="0">
                <a:effectLst/>
                <a:latin typeface="Arial" panose="020B0604020202020204" pitchFamily="34" charset="0"/>
              </a:rPr>
              <a:t>2</a:t>
            </a:r>
            <a:r>
              <a:rPr lang="en-US" sz="2400" b="0" i="0" dirty="0">
                <a:effectLst/>
                <a:latin typeface="Arial" panose="020B0604020202020204" pitchFamily="34" charset="0"/>
              </a:rPr>
              <a:t> = 1×2</a:t>
            </a:r>
            <a:r>
              <a:rPr lang="en-US" sz="2400" b="0" i="0" baseline="30000" dirty="0">
                <a:effectLst/>
                <a:latin typeface="Arial" panose="020B0604020202020204" pitchFamily="34" charset="0"/>
              </a:rPr>
              <a:t>4 </a:t>
            </a:r>
            <a:r>
              <a:rPr lang="en-US" sz="2400" b="0" i="0" dirty="0">
                <a:effectLst/>
                <a:latin typeface="Arial" panose="020B0604020202020204" pitchFamily="34" charset="0"/>
              </a:rPr>
              <a:t>+ 1×2</a:t>
            </a:r>
            <a:r>
              <a:rPr lang="en-US" sz="2400" b="0" i="0" baseline="30000" dirty="0">
                <a:effectLst/>
                <a:latin typeface="Arial" panose="020B0604020202020204" pitchFamily="34" charset="0"/>
              </a:rPr>
              <a:t>3</a:t>
            </a:r>
            <a:r>
              <a:rPr lang="en-US" sz="2400" b="0" i="0" dirty="0">
                <a:effectLst/>
                <a:latin typeface="Arial" panose="020B0604020202020204" pitchFamily="34" charset="0"/>
              </a:rPr>
              <a:t> + 0×2</a:t>
            </a:r>
            <a:r>
              <a:rPr lang="en-US" sz="2400" b="0" i="0" baseline="30000" dirty="0">
                <a:effectLst/>
                <a:latin typeface="Arial" panose="020B0604020202020204" pitchFamily="34" charset="0"/>
              </a:rPr>
              <a:t>2</a:t>
            </a:r>
            <a:r>
              <a:rPr lang="en-US" sz="2400" b="0" i="0" dirty="0">
                <a:effectLst/>
                <a:latin typeface="Arial" panose="020B0604020202020204" pitchFamily="34" charset="0"/>
              </a:rPr>
              <a:t> + 1×2</a:t>
            </a:r>
            <a:r>
              <a:rPr lang="en-US" sz="2400" b="0" i="0" baseline="30000" dirty="0">
                <a:effectLst/>
                <a:latin typeface="Arial" panose="020B0604020202020204" pitchFamily="34" charset="0"/>
              </a:rPr>
              <a:t>1</a:t>
            </a:r>
            <a:r>
              <a:rPr lang="en-US" sz="2400" b="0" i="0" dirty="0">
                <a:effectLst/>
                <a:latin typeface="Arial" panose="020B0604020202020204" pitchFamily="34" charset="0"/>
              </a:rPr>
              <a:t> + 0×2</a:t>
            </a:r>
            <a:r>
              <a:rPr lang="en-US" sz="2400" b="0" i="0" baseline="30000" dirty="0">
                <a:effectLst/>
                <a:latin typeface="Arial" panose="020B0604020202020204" pitchFamily="34" charset="0"/>
              </a:rPr>
              <a:t>0</a:t>
            </a:r>
            <a:endParaRPr lang="en-US" sz="2400" b="0" i="0" dirty="0">
              <a:effectLst/>
              <a:latin typeface="Arial" panose="020B0604020202020204" pitchFamily="34" charset="0"/>
            </a:endParaRPr>
          </a:p>
          <a:p>
            <a:pPr algn="just"/>
            <a:r>
              <a:rPr lang="en-US" sz="2400" b="0" i="0" dirty="0">
                <a:effectLst/>
                <a:latin typeface="Arial" panose="020B0604020202020204" pitchFamily="34" charset="0"/>
              </a:rPr>
              <a:t>= 16 + 8 + 0 + 2 + 0</a:t>
            </a:r>
          </a:p>
          <a:p>
            <a:pPr algn="just"/>
            <a:r>
              <a:rPr lang="en-US" sz="2400" b="0" i="0" dirty="0">
                <a:effectLst/>
                <a:latin typeface="Arial" panose="020B0604020202020204" pitchFamily="34" charset="0"/>
              </a:rPr>
              <a:t>= 26</a:t>
            </a:r>
            <a:r>
              <a:rPr lang="en-US" sz="2400" b="0" i="0" baseline="-25000" dirty="0">
                <a:effectLst/>
                <a:latin typeface="Arial" panose="020B0604020202020204" pitchFamily="34" charset="0"/>
              </a:rPr>
              <a:t>10</a:t>
            </a:r>
            <a:endParaRPr lang="en-US" sz="2400" b="0" i="0" dirty="0">
              <a:effectLst/>
              <a:latin typeface="Arial" panose="020B0604020202020204" pitchFamily="34" charset="0"/>
            </a:endParaRPr>
          </a:p>
          <a:p>
            <a:pPr algn="just"/>
            <a:r>
              <a:rPr lang="en-US" sz="2400" b="0" i="0" dirty="0">
                <a:effectLst/>
                <a:latin typeface="Arial" panose="020B0604020202020204" pitchFamily="34" charset="0"/>
              </a:rPr>
              <a:t>Computer memory is measured in terms of how many bits it can store. Here is a chart for memory capacity conversion.</a:t>
            </a:r>
          </a:p>
          <a:p>
            <a:pPr algn="l">
              <a:buFont typeface="Arial" panose="020B0604020202020204" pitchFamily="34" charset="0"/>
              <a:buChar char="•"/>
            </a:pPr>
            <a:r>
              <a:rPr lang="en-US" sz="2400" b="0" i="0" dirty="0">
                <a:effectLst/>
                <a:latin typeface="Arial" panose="020B0604020202020204" pitchFamily="34" charset="0"/>
              </a:rPr>
              <a:t>1 byte (B) = 8 bits</a:t>
            </a:r>
          </a:p>
          <a:p>
            <a:pPr algn="l">
              <a:buFont typeface="Arial" panose="020B0604020202020204" pitchFamily="34" charset="0"/>
              <a:buChar char="•"/>
            </a:pPr>
            <a:r>
              <a:rPr lang="en-US" sz="2400" b="0" i="0" dirty="0">
                <a:effectLst/>
                <a:latin typeface="Arial" panose="020B0604020202020204" pitchFamily="34" charset="0"/>
              </a:rPr>
              <a:t>1 Kilobytes (KB) = 1024 bytes</a:t>
            </a:r>
          </a:p>
          <a:p>
            <a:pPr algn="l">
              <a:buFont typeface="Arial" panose="020B0604020202020204" pitchFamily="34" charset="0"/>
              <a:buChar char="•"/>
            </a:pPr>
            <a:r>
              <a:rPr lang="en-US" sz="2400" b="0" i="0" dirty="0">
                <a:effectLst/>
                <a:latin typeface="Arial" panose="020B0604020202020204" pitchFamily="34" charset="0"/>
              </a:rPr>
              <a:t>1 Megabyte (MB) = 1024 KB</a:t>
            </a:r>
          </a:p>
          <a:p>
            <a:pPr algn="l">
              <a:buFont typeface="Arial" panose="020B0604020202020204" pitchFamily="34" charset="0"/>
              <a:buChar char="•"/>
            </a:pPr>
            <a:r>
              <a:rPr lang="en-US" sz="2400" b="0" i="0" dirty="0">
                <a:effectLst/>
                <a:latin typeface="Arial" panose="020B0604020202020204" pitchFamily="34" charset="0"/>
              </a:rPr>
              <a:t>1 Gigabyte (GB) = 1024 MB</a:t>
            </a:r>
          </a:p>
          <a:p>
            <a:pPr algn="l">
              <a:buFont typeface="Arial" panose="020B0604020202020204" pitchFamily="34" charset="0"/>
              <a:buChar char="•"/>
            </a:pPr>
            <a:r>
              <a:rPr lang="en-US" sz="2400" b="0" i="0" dirty="0">
                <a:effectLst/>
                <a:latin typeface="Arial" panose="020B0604020202020204" pitchFamily="34" charset="0"/>
              </a:rPr>
              <a:t>1 Terabyte (TB) = 1024 GB</a:t>
            </a:r>
          </a:p>
          <a:p>
            <a:pPr algn="l">
              <a:buFont typeface="Arial" panose="020B0604020202020204" pitchFamily="34" charset="0"/>
              <a:buChar char="•"/>
            </a:pPr>
            <a:r>
              <a:rPr lang="en-US" sz="2400" b="0" i="0" dirty="0">
                <a:effectLst/>
                <a:latin typeface="Arial" panose="020B0604020202020204" pitchFamily="34" charset="0"/>
              </a:rPr>
              <a:t>1 Exabyte (EB) = 1024 </a:t>
            </a:r>
            <a:r>
              <a:rPr lang="en-US" sz="2400" b="0" i="0" dirty="0" smtClean="0">
                <a:effectLst/>
                <a:latin typeface="Arial" panose="020B0604020202020204" pitchFamily="34" charset="0"/>
              </a:rPr>
              <a:t>TB</a:t>
            </a:r>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1 Zettabyte = 1024 EB</a:t>
            </a:r>
          </a:p>
          <a:p>
            <a:pPr algn="l">
              <a:buFont typeface="Arial" panose="020B0604020202020204" pitchFamily="34" charset="0"/>
              <a:buChar char="•"/>
            </a:pPr>
            <a:r>
              <a:rPr lang="en-US" sz="2400" b="0" i="0" dirty="0">
                <a:effectLst/>
                <a:latin typeface="Arial" panose="020B0604020202020204" pitchFamily="34" charset="0"/>
              </a:rPr>
              <a:t>1 Yottabyte (YB) = 1024 ZB</a:t>
            </a:r>
          </a:p>
        </p:txBody>
      </p:sp>
      <p:sp>
        <p:nvSpPr>
          <p:cNvPr id="5"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147738"/>
            <a:ext cx="9905998" cy="1092587"/>
          </a:xfrm>
        </p:spPr>
        <p:txBody>
          <a:bodyPr/>
          <a:lstStyle/>
          <a:p>
            <a:r>
              <a:rPr lang="en-US" dirty="0" smtClean="0"/>
              <a:t>Binary number system</a:t>
            </a:r>
            <a:endParaRPr lang="en-US" dirty="0"/>
          </a:p>
        </p:txBody>
      </p:sp>
    </p:spTree>
    <p:extLst>
      <p:ext uri="{BB962C8B-B14F-4D97-AF65-F5344CB8AC3E}">
        <p14:creationId xmlns:p14="http://schemas.microsoft.com/office/powerpoint/2010/main" val="344628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229219"/>
            <a:ext cx="9905998" cy="1165015"/>
          </a:xfrm>
        </p:spPr>
        <p:txBody>
          <a:bodyPr/>
          <a:lstStyle/>
          <a:p>
            <a:r>
              <a:rPr lang="en-US" dirty="0" smtClean="0"/>
              <a:t>Octal number system</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583949" y="1232398"/>
            <a:ext cx="11608051" cy="3908762"/>
          </a:xfrm>
          <a:prstGeom prst="rect">
            <a:avLst/>
          </a:prstGeom>
          <a:noFill/>
        </p:spPr>
        <p:txBody>
          <a:bodyPr wrap="square" rtlCol="0">
            <a:spAutoFit/>
          </a:bodyPr>
          <a:lstStyle/>
          <a:p>
            <a:pPr algn="just"/>
            <a:r>
              <a:rPr lang="en-US" sz="2800" b="1" i="0" dirty="0" smtClean="0">
                <a:effectLst/>
                <a:latin typeface="Arial" panose="020B0604020202020204" pitchFamily="34" charset="0"/>
              </a:rPr>
              <a:t>Octal </a:t>
            </a:r>
            <a:r>
              <a:rPr lang="en-US" sz="2800" b="1" i="0" dirty="0">
                <a:effectLst/>
                <a:latin typeface="Arial" panose="020B0604020202020204" pitchFamily="34" charset="0"/>
              </a:rPr>
              <a:t>number system</a:t>
            </a:r>
            <a:r>
              <a:rPr lang="en-US" sz="2800" b="0" i="0" dirty="0">
                <a:effectLst/>
                <a:latin typeface="Arial" panose="020B0604020202020204" pitchFamily="34" charset="0"/>
              </a:rPr>
              <a:t> has eight digits – 0, 1, 2, 3, 4, 5, 6 and 7. Octal number system is also a positional value system with where each digit has its value expressed in powers of 8, as shown here −Decimal equivalent of any octal number is sum of product of each digit with its positional value.</a:t>
            </a:r>
          </a:p>
          <a:p>
            <a:pPr algn="ctr"/>
            <a:r>
              <a:rPr lang="en-US" sz="2800" b="0" i="0" dirty="0">
                <a:effectLst/>
                <a:latin typeface="Arial" panose="020B0604020202020204" pitchFamily="34" charset="0"/>
              </a:rPr>
              <a:t>726</a:t>
            </a:r>
            <a:r>
              <a:rPr lang="en-US" sz="2800" b="0" i="0" baseline="-25000" dirty="0">
                <a:effectLst/>
                <a:latin typeface="Arial" panose="020B0604020202020204" pitchFamily="34" charset="0"/>
              </a:rPr>
              <a:t>8</a:t>
            </a:r>
            <a:r>
              <a:rPr lang="en-US" sz="2800" b="0" i="0" dirty="0">
                <a:effectLst/>
                <a:latin typeface="Arial" panose="020B0604020202020204" pitchFamily="34" charset="0"/>
              </a:rPr>
              <a:t> = 7×8</a:t>
            </a:r>
            <a:r>
              <a:rPr lang="en-US" sz="2800" b="0" i="0" baseline="30000" dirty="0">
                <a:effectLst/>
                <a:latin typeface="Arial" panose="020B0604020202020204" pitchFamily="34" charset="0"/>
              </a:rPr>
              <a:t>2 </a:t>
            </a:r>
            <a:r>
              <a:rPr lang="en-US" sz="2800" b="0" i="0" dirty="0">
                <a:effectLst/>
                <a:latin typeface="Arial" panose="020B0604020202020204" pitchFamily="34" charset="0"/>
              </a:rPr>
              <a:t>+ 2×8</a:t>
            </a:r>
            <a:r>
              <a:rPr lang="en-US" sz="2800" b="0" i="0" baseline="30000" dirty="0">
                <a:effectLst/>
                <a:latin typeface="Arial" panose="020B0604020202020204" pitchFamily="34" charset="0"/>
              </a:rPr>
              <a:t>1</a:t>
            </a:r>
            <a:r>
              <a:rPr lang="en-US" sz="2800" b="0" i="0" dirty="0">
                <a:effectLst/>
                <a:latin typeface="Arial" panose="020B0604020202020204" pitchFamily="34" charset="0"/>
              </a:rPr>
              <a:t> + 6×8</a:t>
            </a:r>
            <a:r>
              <a:rPr lang="en-US" sz="2800" b="0" i="0" baseline="30000" dirty="0">
                <a:effectLst/>
                <a:latin typeface="Arial" panose="020B0604020202020204" pitchFamily="34" charset="0"/>
              </a:rPr>
              <a:t>0</a:t>
            </a:r>
            <a:endParaRPr lang="en-US" sz="2800" b="0" i="0" dirty="0">
              <a:effectLst/>
              <a:latin typeface="Arial" panose="020B0604020202020204" pitchFamily="34" charset="0"/>
            </a:endParaRPr>
          </a:p>
          <a:p>
            <a:pPr algn="ctr"/>
            <a:r>
              <a:rPr lang="en-US" sz="2800" b="0" i="0" dirty="0">
                <a:effectLst/>
                <a:latin typeface="Arial" panose="020B0604020202020204" pitchFamily="34" charset="0"/>
              </a:rPr>
              <a:t>= 448 + 16 + 6</a:t>
            </a:r>
          </a:p>
          <a:p>
            <a:pPr algn="ctr"/>
            <a:r>
              <a:rPr lang="en-US" sz="2800" b="0" i="0" dirty="0">
                <a:effectLst/>
                <a:latin typeface="Arial" panose="020B0604020202020204" pitchFamily="34" charset="0"/>
              </a:rPr>
              <a:t>= 470</a:t>
            </a:r>
            <a:r>
              <a:rPr lang="en-US" sz="2800" b="0" i="0" baseline="-25000" dirty="0">
                <a:effectLst/>
                <a:latin typeface="Arial" panose="020B0604020202020204" pitchFamily="34" charset="0"/>
              </a:rPr>
              <a:t>10</a:t>
            </a:r>
            <a:endParaRPr lang="en-US" sz="2800" b="0" i="0" dirty="0">
              <a:effectLst/>
              <a:latin typeface="Arial" panose="020B0604020202020204" pitchFamily="34" charset="0"/>
            </a:endParaRPr>
          </a:p>
          <a:p>
            <a:pPr algn="just"/>
            <a:endParaRPr lang="en-US" sz="2400" b="0" i="0" dirty="0">
              <a:solidFill>
                <a:srgbClr val="000000"/>
              </a:solidFill>
              <a:effectLst/>
              <a:latin typeface="Arial" panose="020B0604020202020204" pitchFamily="34" charset="0"/>
            </a:endParaRPr>
          </a:p>
        </p:txBody>
      </p:sp>
      <p:pic>
        <p:nvPicPr>
          <p:cNvPr id="3074" name="Picture 2" descr="Octal Number System">
            <a:extLst>
              <a:ext uri="{FF2B5EF4-FFF2-40B4-BE49-F238E27FC236}">
                <a16:creationId xmlns="" xmlns:a16="http://schemas.microsoft.com/office/drawing/2014/main" id="{54B44074-9416-4E4B-8A7A-C096C58C0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83" y="4979323"/>
            <a:ext cx="9174898" cy="131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6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3001" y="96548"/>
            <a:ext cx="9905998" cy="1016906"/>
          </a:xfrm>
        </p:spPr>
        <p:txBody>
          <a:bodyPr/>
          <a:lstStyle/>
          <a:p>
            <a:r>
              <a:rPr lang="en-US" dirty="0" smtClean="0"/>
              <a:t>Hexadecimal number system</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502920" y="1190530"/>
            <a:ext cx="11186160" cy="1569660"/>
          </a:xfrm>
          <a:prstGeom prst="rect">
            <a:avLst/>
          </a:prstGeom>
          <a:noFill/>
        </p:spPr>
        <p:txBody>
          <a:bodyPr wrap="square" rtlCol="0">
            <a:spAutoFit/>
          </a:bodyPr>
          <a:lstStyle/>
          <a:p>
            <a:pPr algn="just"/>
            <a:r>
              <a:rPr lang="en-US" sz="2400" b="1" i="0" dirty="0" smtClean="0">
                <a:effectLst/>
                <a:latin typeface="Arial" panose="020B0604020202020204" pitchFamily="34" charset="0"/>
              </a:rPr>
              <a:t>Hexadecimal </a:t>
            </a:r>
            <a:r>
              <a:rPr lang="en-US" sz="2400" b="1" i="0" dirty="0">
                <a:effectLst/>
                <a:latin typeface="Arial" panose="020B0604020202020204" pitchFamily="34" charset="0"/>
              </a:rPr>
              <a:t>number system</a:t>
            </a:r>
            <a:r>
              <a:rPr lang="en-US" sz="2400" b="0" i="0" dirty="0">
                <a:effectLst/>
                <a:latin typeface="Arial" panose="020B0604020202020204" pitchFamily="34" charset="0"/>
              </a:rPr>
              <a:t> has 16 symbols – 0 to 9 and A to F where A is equal to 10, B is equal to 11 and so on till F. Hexadecimal number system is also a positional value system with where each digit has its value expressed in powers of </a:t>
            </a:r>
            <a:r>
              <a:rPr lang="en-US" sz="2400" b="0" i="0" dirty="0" smtClean="0">
                <a:effectLst/>
                <a:latin typeface="Arial" panose="020B0604020202020204" pitchFamily="34" charset="0"/>
              </a:rPr>
              <a:t>16</a:t>
            </a:r>
            <a:endParaRPr lang="en-US" sz="2400" b="0" i="0" dirty="0">
              <a:effectLst/>
              <a:latin typeface="Arial" panose="020B0604020202020204" pitchFamily="34" charset="0"/>
            </a:endParaRPr>
          </a:p>
        </p:txBody>
      </p:sp>
      <p:pic>
        <p:nvPicPr>
          <p:cNvPr id="4098" name="Picture 2" descr="Hexa Number System">
            <a:extLst>
              <a:ext uri="{FF2B5EF4-FFF2-40B4-BE49-F238E27FC236}">
                <a16:creationId xmlns="" xmlns:a16="http://schemas.microsoft.com/office/drawing/2014/main" id="{0235EA8F-1E26-4D29-A913-BAE9F03F7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915" y="2760190"/>
            <a:ext cx="9725610" cy="13947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1F4D9F8F-A2AA-43E8-8773-CF37B010A4F6}"/>
              </a:ext>
            </a:extLst>
          </p:cNvPr>
          <p:cNvSpPr txBox="1"/>
          <p:nvPr/>
        </p:nvSpPr>
        <p:spPr>
          <a:xfrm>
            <a:off x="1544320" y="4329850"/>
            <a:ext cx="9799672" cy="1200329"/>
          </a:xfrm>
          <a:prstGeom prst="rect">
            <a:avLst/>
          </a:prstGeom>
          <a:noFill/>
        </p:spPr>
        <p:txBody>
          <a:bodyPr wrap="square">
            <a:spAutoFit/>
          </a:bodyPr>
          <a:lstStyle/>
          <a:p>
            <a:pPr algn="just"/>
            <a:r>
              <a:rPr lang="en-US" sz="2400" b="0" i="0" dirty="0" smtClean="0">
                <a:effectLst/>
                <a:latin typeface="Arial" panose="020B0604020202020204" pitchFamily="34" charset="0"/>
              </a:rPr>
              <a:t>27FA</a:t>
            </a:r>
            <a:r>
              <a:rPr lang="en-US" sz="2400" b="0" i="0" baseline="-25000" dirty="0" smtClean="0">
                <a:effectLst/>
                <a:latin typeface="Arial" panose="020B0604020202020204" pitchFamily="34" charset="0"/>
              </a:rPr>
              <a:t>16</a:t>
            </a:r>
            <a:r>
              <a:rPr lang="en-US" sz="2400" b="0" i="0" dirty="0">
                <a:effectLst/>
                <a:latin typeface="Arial" panose="020B0604020202020204" pitchFamily="34" charset="0"/>
              </a:rPr>
              <a:t> = 2×16</a:t>
            </a:r>
            <a:r>
              <a:rPr lang="en-US" sz="2400" b="0" i="0" baseline="30000" dirty="0">
                <a:effectLst/>
                <a:latin typeface="Arial" panose="020B0604020202020204" pitchFamily="34" charset="0"/>
              </a:rPr>
              <a:t>3</a:t>
            </a:r>
            <a:r>
              <a:rPr lang="en-US" sz="2400" b="0" i="0" dirty="0">
                <a:effectLst/>
                <a:latin typeface="Arial" panose="020B0604020202020204" pitchFamily="34" charset="0"/>
              </a:rPr>
              <a:t> + 7×16</a:t>
            </a:r>
            <a:r>
              <a:rPr lang="en-US" sz="2400" b="0" i="0" baseline="30000" dirty="0">
                <a:effectLst/>
                <a:latin typeface="Arial" panose="020B0604020202020204" pitchFamily="34" charset="0"/>
              </a:rPr>
              <a:t>2</a:t>
            </a:r>
            <a:r>
              <a:rPr lang="en-US" sz="2400" b="0" i="0" dirty="0">
                <a:effectLst/>
                <a:latin typeface="Arial" panose="020B0604020202020204" pitchFamily="34" charset="0"/>
              </a:rPr>
              <a:t> + 15×16</a:t>
            </a:r>
            <a:r>
              <a:rPr lang="en-US" sz="2400" b="0" i="0" baseline="30000" dirty="0">
                <a:effectLst/>
                <a:latin typeface="Arial" panose="020B0604020202020204" pitchFamily="34" charset="0"/>
              </a:rPr>
              <a:t>1</a:t>
            </a:r>
            <a:r>
              <a:rPr lang="en-US" sz="2400" b="0" i="0" dirty="0">
                <a:effectLst/>
                <a:latin typeface="Arial" panose="020B0604020202020204" pitchFamily="34" charset="0"/>
              </a:rPr>
              <a:t> + 10×16</a:t>
            </a:r>
            <a:r>
              <a:rPr lang="en-US" sz="2400" b="0" i="0" baseline="30000" dirty="0">
                <a:effectLst/>
                <a:latin typeface="Arial" panose="020B0604020202020204" pitchFamily="34" charset="0"/>
              </a:rPr>
              <a:t>0</a:t>
            </a:r>
            <a:endParaRPr lang="en-US" sz="2400" b="0" i="0" dirty="0">
              <a:effectLst/>
              <a:latin typeface="Arial" panose="020B0604020202020204" pitchFamily="34" charset="0"/>
            </a:endParaRPr>
          </a:p>
          <a:p>
            <a:pPr algn="just"/>
            <a:r>
              <a:rPr lang="en-US" sz="2400" b="0" i="0" dirty="0">
                <a:effectLst/>
                <a:latin typeface="Arial" panose="020B0604020202020204" pitchFamily="34" charset="0"/>
              </a:rPr>
              <a:t>= 8192 + 1792 + 240 +10</a:t>
            </a:r>
          </a:p>
          <a:p>
            <a:pPr algn="just"/>
            <a:r>
              <a:rPr lang="en-US" sz="2400" b="0" i="0" dirty="0">
                <a:effectLst/>
                <a:latin typeface="Arial" panose="020B0604020202020204" pitchFamily="34" charset="0"/>
              </a:rPr>
              <a:t>= 10234</a:t>
            </a:r>
            <a:r>
              <a:rPr lang="en-US" sz="2400" b="0" i="0" baseline="-25000" dirty="0">
                <a:effectLst/>
                <a:latin typeface="Arial" panose="020B0604020202020204" pitchFamily="34" charset="0"/>
              </a:rPr>
              <a:t>10</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273230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57480" y="67464"/>
            <a:ext cx="5567680" cy="1478570"/>
          </a:xfrm>
        </p:spPr>
        <p:txBody>
          <a:bodyPr/>
          <a:lstStyle/>
          <a:p>
            <a:r>
              <a:rPr lang="en-US" dirty="0" smtClean="0"/>
              <a:t>Relationship among </a:t>
            </a:r>
            <a:br>
              <a:rPr lang="en-US" dirty="0" smtClean="0"/>
            </a:br>
            <a:r>
              <a:rPr lang="en-US" dirty="0" smtClean="0"/>
              <a:t>number systems</a:t>
            </a:r>
            <a:endParaRPr lang="en-US" dirty="0"/>
          </a:p>
        </p:txBody>
      </p:sp>
      <p:graphicFrame>
        <p:nvGraphicFramePr>
          <p:cNvPr id="6" name="Table 5">
            <a:extLst>
              <a:ext uri="{FF2B5EF4-FFF2-40B4-BE49-F238E27FC236}">
                <a16:creationId xmlns="" xmlns:a16="http://schemas.microsoft.com/office/drawing/2014/main" id="{28232C1B-BFF4-4C24-A184-7DAFDA5139E1}"/>
              </a:ext>
            </a:extLst>
          </p:cNvPr>
          <p:cNvGraphicFramePr>
            <a:graphicFrameLocks noGrp="1"/>
          </p:cNvGraphicFramePr>
          <p:nvPr>
            <p:extLst>
              <p:ext uri="{D42A27DB-BD31-4B8C-83A1-F6EECF244321}">
                <p14:modId xmlns:p14="http://schemas.microsoft.com/office/powerpoint/2010/main" val="345497278"/>
              </p:ext>
            </p:extLst>
          </p:nvPr>
        </p:nvGraphicFramePr>
        <p:xfrm>
          <a:off x="5332290" y="67464"/>
          <a:ext cx="6859712" cy="6223710"/>
        </p:xfrm>
        <a:graphic>
          <a:graphicData uri="http://schemas.openxmlformats.org/drawingml/2006/table">
            <a:tbl>
              <a:tblPr/>
              <a:tblGrid>
                <a:gridCol w="1714928">
                  <a:extLst>
                    <a:ext uri="{9D8B030D-6E8A-4147-A177-3AD203B41FA5}">
                      <a16:colId xmlns="" xmlns:a16="http://schemas.microsoft.com/office/drawing/2014/main" val="1298192680"/>
                    </a:ext>
                  </a:extLst>
                </a:gridCol>
                <a:gridCol w="1714928">
                  <a:extLst>
                    <a:ext uri="{9D8B030D-6E8A-4147-A177-3AD203B41FA5}">
                      <a16:colId xmlns="" xmlns:a16="http://schemas.microsoft.com/office/drawing/2014/main" val="2212592812"/>
                    </a:ext>
                  </a:extLst>
                </a:gridCol>
                <a:gridCol w="1714928">
                  <a:extLst>
                    <a:ext uri="{9D8B030D-6E8A-4147-A177-3AD203B41FA5}">
                      <a16:colId xmlns="" xmlns:a16="http://schemas.microsoft.com/office/drawing/2014/main" val="2075491474"/>
                    </a:ext>
                  </a:extLst>
                </a:gridCol>
                <a:gridCol w="1714928">
                  <a:extLst>
                    <a:ext uri="{9D8B030D-6E8A-4147-A177-3AD203B41FA5}">
                      <a16:colId xmlns="" xmlns:a16="http://schemas.microsoft.com/office/drawing/2014/main" val="1282251028"/>
                    </a:ext>
                  </a:extLst>
                </a:gridCol>
              </a:tblGrid>
              <a:tr h="483070">
                <a:tc>
                  <a:txBody>
                    <a:bodyPr/>
                    <a:lstStyle/>
                    <a:p>
                      <a:pPr algn="ctr" fontAlgn="t"/>
                      <a:r>
                        <a:rPr lang="en-US" sz="2000" dirty="0">
                          <a:solidFill>
                            <a:schemeClr val="bg1"/>
                          </a:solidFill>
                          <a:effectLst/>
                        </a:rPr>
                        <a:t>HEXADECIMAL</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solidFill>
                            <a:schemeClr val="bg1"/>
                          </a:solidFill>
                          <a:effectLst/>
                        </a:rPr>
                        <a:t>DECIMAL</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solidFill>
                            <a:schemeClr val="bg1"/>
                          </a:solidFill>
                          <a:effectLst/>
                        </a:rPr>
                        <a:t>OCTAL</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solidFill>
                            <a:schemeClr val="bg1"/>
                          </a:solidFill>
                          <a:effectLst/>
                        </a:rPr>
                        <a:t>BINARY</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892349346"/>
                  </a:ext>
                </a:extLst>
              </a:tr>
              <a:tr h="320002">
                <a:tc>
                  <a:txBody>
                    <a:bodyPr/>
                    <a:lstStyle/>
                    <a:p>
                      <a:pPr fontAlgn="t"/>
                      <a:r>
                        <a:rPr lang="en-US" sz="2000">
                          <a:effectLst/>
                        </a:rPr>
                        <a:t>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0000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588514857"/>
                  </a:ext>
                </a:extLst>
              </a:tr>
              <a:tr h="320002">
                <a:tc>
                  <a:txBody>
                    <a:bodyPr/>
                    <a:lstStyle/>
                    <a:p>
                      <a:pPr fontAlgn="t"/>
                      <a:r>
                        <a:rPr lang="en-US" sz="2000" dirty="0">
                          <a:effectLst/>
                        </a:rPr>
                        <a:t>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0001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631517746"/>
                  </a:ext>
                </a:extLst>
              </a:tr>
              <a:tr h="320002">
                <a:tc>
                  <a:txBody>
                    <a:bodyPr/>
                    <a:lstStyle/>
                    <a:p>
                      <a:pPr fontAlgn="t"/>
                      <a:r>
                        <a:rPr lang="en-US" sz="2000">
                          <a:effectLst/>
                        </a:rPr>
                        <a:t>2</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2</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2</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0010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023944596"/>
                  </a:ext>
                </a:extLst>
              </a:tr>
              <a:tr h="320002">
                <a:tc>
                  <a:txBody>
                    <a:bodyPr/>
                    <a:lstStyle/>
                    <a:p>
                      <a:pPr fontAlgn="t"/>
                      <a:r>
                        <a:rPr lang="en-US" sz="2000">
                          <a:effectLst/>
                        </a:rPr>
                        <a:t>3</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3</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3</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0011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84841298"/>
                  </a:ext>
                </a:extLst>
              </a:tr>
              <a:tr h="320002">
                <a:tc>
                  <a:txBody>
                    <a:bodyPr/>
                    <a:lstStyle/>
                    <a:p>
                      <a:pPr fontAlgn="t"/>
                      <a:r>
                        <a:rPr lang="en-US" sz="2000">
                          <a:effectLst/>
                        </a:rPr>
                        <a:t>4</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4</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4</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0100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502907300"/>
                  </a:ext>
                </a:extLst>
              </a:tr>
              <a:tr h="320002">
                <a:tc>
                  <a:txBody>
                    <a:bodyPr/>
                    <a:lstStyle/>
                    <a:p>
                      <a:pPr fontAlgn="t"/>
                      <a:r>
                        <a:rPr lang="en-US" sz="2000">
                          <a:effectLst/>
                        </a:rPr>
                        <a:t>5</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5</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5</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0101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633769987"/>
                  </a:ext>
                </a:extLst>
              </a:tr>
              <a:tr h="320002">
                <a:tc>
                  <a:txBody>
                    <a:bodyPr/>
                    <a:lstStyle/>
                    <a:p>
                      <a:pPr fontAlgn="t"/>
                      <a:r>
                        <a:rPr lang="en-US" sz="2000">
                          <a:effectLst/>
                        </a:rPr>
                        <a:t>6</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6</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6</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0110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29639990"/>
                  </a:ext>
                </a:extLst>
              </a:tr>
              <a:tr h="320002">
                <a:tc>
                  <a:txBody>
                    <a:bodyPr/>
                    <a:lstStyle/>
                    <a:p>
                      <a:pPr fontAlgn="t"/>
                      <a:r>
                        <a:rPr lang="en-US" sz="2000">
                          <a:effectLst/>
                        </a:rPr>
                        <a:t>7</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7</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7</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0111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635178802"/>
                  </a:ext>
                </a:extLst>
              </a:tr>
              <a:tr h="320002">
                <a:tc>
                  <a:txBody>
                    <a:bodyPr/>
                    <a:lstStyle/>
                    <a:p>
                      <a:pPr fontAlgn="t"/>
                      <a:r>
                        <a:rPr lang="en-US" sz="2000" dirty="0">
                          <a:effectLst/>
                        </a:rPr>
                        <a:t>8</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8</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1000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968660080"/>
                  </a:ext>
                </a:extLst>
              </a:tr>
              <a:tr h="320002">
                <a:tc>
                  <a:txBody>
                    <a:bodyPr/>
                    <a:lstStyle/>
                    <a:p>
                      <a:pPr fontAlgn="t"/>
                      <a:r>
                        <a:rPr lang="en-US" sz="2000">
                          <a:effectLst/>
                        </a:rPr>
                        <a:t>9</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9</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1001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491441306"/>
                  </a:ext>
                </a:extLst>
              </a:tr>
              <a:tr h="320002">
                <a:tc>
                  <a:txBody>
                    <a:bodyPr/>
                    <a:lstStyle/>
                    <a:p>
                      <a:pPr fontAlgn="t"/>
                      <a:r>
                        <a:rPr lang="en-US" sz="2000">
                          <a:effectLst/>
                        </a:rPr>
                        <a:t>A</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12</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1010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85918935"/>
                  </a:ext>
                </a:extLst>
              </a:tr>
              <a:tr h="320002">
                <a:tc>
                  <a:txBody>
                    <a:bodyPr/>
                    <a:lstStyle/>
                    <a:p>
                      <a:pPr fontAlgn="t"/>
                      <a:r>
                        <a:rPr lang="en-US" sz="2000">
                          <a:effectLst/>
                        </a:rPr>
                        <a:t>B</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13</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1011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154130792"/>
                  </a:ext>
                </a:extLst>
              </a:tr>
              <a:tr h="320002">
                <a:tc>
                  <a:txBody>
                    <a:bodyPr/>
                    <a:lstStyle/>
                    <a:p>
                      <a:pPr fontAlgn="t"/>
                      <a:r>
                        <a:rPr lang="en-US" sz="2000">
                          <a:effectLst/>
                        </a:rPr>
                        <a:t>C</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12</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14</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1100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609677085"/>
                  </a:ext>
                </a:extLst>
              </a:tr>
              <a:tr h="320002">
                <a:tc>
                  <a:txBody>
                    <a:bodyPr/>
                    <a:lstStyle/>
                    <a:p>
                      <a:pPr fontAlgn="t"/>
                      <a:r>
                        <a:rPr lang="en-US" sz="2000">
                          <a:effectLst/>
                        </a:rPr>
                        <a:t>D</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13</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15</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1101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760753411"/>
                  </a:ext>
                </a:extLst>
              </a:tr>
              <a:tr h="320002">
                <a:tc>
                  <a:txBody>
                    <a:bodyPr/>
                    <a:lstStyle/>
                    <a:p>
                      <a:pPr fontAlgn="t"/>
                      <a:r>
                        <a:rPr lang="en-US" sz="2000">
                          <a:effectLst/>
                        </a:rPr>
                        <a:t>E</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14</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16</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1110</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35864569"/>
                  </a:ext>
                </a:extLst>
              </a:tr>
              <a:tr h="320002">
                <a:tc>
                  <a:txBody>
                    <a:bodyPr/>
                    <a:lstStyle/>
                    <a:p>
                      <a:pPr fontAlgn="t"/>
                      <a:r>
                        <a:rPr lang="en-US" sz="2000">
                          <a:effectLst/>
                        </a:rPr>
                        <a:t>F</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a:effectLst/>
                        </a:rPr>
                        <a:t>15</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17</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2000" dirty="0">
                          <a:effectLst/>
                        </a:rPr>
                        <a:t>1111</a:t>
                      </a:r>
                    </a:p>
                  </a:txBody>
                  <a:tcPr marL="26995" marR="26995" marT="26995" marB="269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459465269"/>
                  </a:ext>
                </a:extLst>
              </a:tr>
            </a:tbl>
          </a:graphicData>
        </a:graphic>
      </p:graphicFrame>
      <p:sp>
        <p:nvSpPr>
          <p:cNvPr id="8" name="TextBox 7">
            <a:extLst>
              <a:ext uri="{FF2B5EF4-FFF2-40B4-BE49-F238E27FC236}">
                <a16:creationId xmlns="" xmlns:a16="http://schemas.microsoft.com/office/drawing/2014/main" id="{01820BE5-65DA-49F5-81F2-805CD345499F}"/>
              </a:ext>
            </a:extLst>
          </p:cNvPr>
          <p:cNvSpPr txBox="1"/>
          <p:nvPr/>
        </p:nvSpPr>
        <p:spPr>
          <a:xfrm>
            <a:off x="79570" y="1675595"/>
            <a:ext cx="5252720" cy="1846659"/>
          </a:xfrm>
          <a:prstGeom prst="rect">
            <a:avLst/>
          </a:prstGeom>
          <a:noFill/>
        </p:spPr>
        <p:txBody>
          <a:bodyPr wrap="square" rtlCol="0">
            <a:spAutoFit/>
          </a:bodyPr>
          <a:lstStyle/>
          <a:p>
            <a:pPr algn="just"/>
            <a:r>
              <a:rPr lang="en-US" sz="2400" b="0" i="0" dirty="0" smtClean="0">
                <a:effectLst/>
                <a:latin typeface="Arial" panose="020B0604020202020204" pitchFamily="34" charset="0"/>
              </a:rPr>
              <a:t>The </a:t>
            </a:r>
            <a:r>
              <a:rPr lang="en-US" sz="2400" b="0" i="0" dirty="0">
                <a:effectLst/>
                <a:latin typeface="Arial" panose="020B0604020202020204" pitchFamily="34" charset="0"/>
              </a:rPr>
              <a:t>following table depicts the relationship between decimal, binary, octal and hexadecimal number systems.</a:t>
            </a:r>
          </a:p>
          <a:p>
            <a:endParaRPr lang="en-US" dirty="0"/>
          </a:p>
        </p:txBody>
      </p:sp>
    </p:spTree>
    <p:extLst>
      <p:ext uri="{BB962C8B-B14F-4D97-AF65-F5344CB8AC3E}">
        <p14:creationId xmlns:p14="http://schemas.microsoft.com/office/powerpoint/2010/main" val="311276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6760E-CE85-124C-43A2-5214604F281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xmlns="" id="{17FEE584-A059-B381-F299-2C3661237F14}"/>
              </a:ext>
            </a:extLst>
          </p:cNvPr>
          <p:cNvPicPr>
            <a:picLocks noChangeAspect="1"/>
          </p:cNvPicPr>
          <p:nvPr/>
        </p:nvPicPr>
        <p:blipFill rotWithShape="1">
          <a:blip r:embed="rId2"/>
          <a:srcRect l="23437" t="17223" r="23828" b="4859"/>
          <a:stretch/>
        </p:blipFill>
        <p:spPr>
          <a:xfrm>
            <a:off x="619125" y="6985"/>
            <a:ext cx="10896600" cy="6610349"/>
          </a:xfrm>
          <a:prstGeom prst="rect">
            <a:avLst/>
          </a:prstGeom>
        </p:spPr>
      </p:pic>
      <p:cxnSp>
        <p:nvCxnSpPr>
          <p:cNvPr id="4" name="Straight Connector 3">
            <a:extLst>
              <a:ext uri="{FF2B5EF4-FFF2-40B4-BE49-F238E27FC236}">
                <a16:creationId xmlns:a16="http://schemas.microsoft.com/office/drawing/2014/main" xmlns="" id="{311C9822-1029-3E2A-11E4-B8701C63C722}"/>
              </a:ext>
            </a:extLst>
          </p:cNvPr>
          <p:cNvCxnSpPr/>
          <p:nvPr/>
        </p:nvCxnSpPr>
        <p:spPr>
          <a:xfrm flipV="1">
            <a:off x="836613" y="1220643"/>
            <a:ext cx="609600" cy="274320"/>
          </a:xfrm>
          <a:prstGeom prst="line">
            <a:avLst/>
          </a:prstGeom>
          <a:ln w="38100"/>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4097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EB91F-0965-4BF5-820B-020A594F91D5}"/>
              </a:ext>
            </a:extLst>
          </p:cNvPr>
          <p:cNvSpPr>
            <a:spLocks noGrp="1"/>
          </p:cNvSpPr>
          <p:nvPr>
            <p:ph type="ctrTitle"/>
          </p:nvPr>
        </p:nvSpPr>
        <p:spPr>
          <a:xfrm>
            <a:off x="1695355" y="461726"/>
            <a:ext cx="8791575" cy="965939"/>
          </a:xfrm>
        </p:spPr>
        <p:txBody>
          <a:bodyPr/>
          <a:lstStyle/>
          <a:p>
            <a:r>
              <a:rPr lang="en-US" dirty="0" smtClean="0"/>
              <a:t>Outline</a:t>
            </a:r>
            <a:endParaRPr lang="en-US" dirty="0"/>
          </a:p>
        </p:txBody>
      </p:sp>
      <p:sp>
        <p:nvSpPr>
          <p:cNvPr id="4" name="TextBox 3"/>
          <p:cNvSpPr txBox="1"/>
          <p:nvPr/>
        </p:nvSpPr>
        <p:spPr>
          <a:xfrm>
            <a:off x="2145671" y="2027976"/>
            <a:ext cx="9297909" cy="1015663"/>
          </a:xfrm>
          <a:prstGeom prst="rect">
            <a:avLst/>
          </a:prstGeom>
          <a:noFill/>
        </p:spPr>
        <p:txBody>
          <a:bodyPr wrap="square" rtlCol="0">
            <a:spAutoFit/>
          </a:bodyPr>
          <a:lstStyle/>
          <a:p>
            <a:pPr marL="285750" indent="-285750">
              <a:buFont typeface="Arial" panose="020B0604020202020204" pitchFamily="34" charset="0"/>
              <a:buChar char="•"/>
            </a:pPr>
            <a:r>
              <a:rPr lang="en-US" sz="3000" dirty="0"/>
              <a:t>Digital and analog </a:t>
            </a:r>
            <a:r>
              <a:rPr lang="en-US" sz="3000" dirty="0" smtClean="0"/>
              <a:t>systems</a:t>
            </a:r>
            <a:endParaRPr lang="en-US" sz="3000" dirty="0"/>
          </a:p>
          <a:p>
            <a:pPr marL="285750" indent="-285750">
              <a:buFont typeface="Arial" panose="020B0604020202020204" pitchFamily="34" charset="0"/>
              <a:buChar char="•"/>
            </a:pPr>
            <a:r>
              <a:rPr lang="en-US" sz="3000" dirty="0" smtClean="0"/>
              <a:t>Number </a:t>
            </a:r>
            <a:r>
              <a:rPr lang="en-US" sz="3000" dirty="0"/>
              <a:t>systems and </a:t>
            </a:r>
            <a:r>
              <a:rPr lang="en-US" sz="3000" dirty="0" smtClean="0"/>
              <a:t>codes </a:t>
            </a:r>
            <a:endParaRPr lang="en-US" sz="3000" dirty="0"/>
          </a:p>
        </p:txBody>
      </p:sp>
    </p:spTree>
    <p:extLst>
      <p:ext uri="{BB962C8B-B14F-4D97-AF65-F5344CB8AC3E}">
        <p14:creationId xmlns:p14="http://schemas.microsoft.com/office/powerpoint/2010/main" val="23624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274486"/>
            <a:ext cx="9905998" cy="766662"/>
          </a:xfrm>
        </p:spPr>
        <p:txBody>
          <a:bodyPr/>
          <a:lstStyle/>
          <a:p>
            <a:r>
              <a:rPr lang="en-US" dirty="0" smtClean="0"/>
              <a:t>Numerical representations of Quantities</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912287" y="1896700"/>
            <a:ext cx="10612774" cy="1938992"/>
          </a:xfrm>
          <a:prstGeom prst="rect">
            <a:avLst/>
          </a:prstGeom>
          <a:noFill/>
        </p:spPr>
        <p:txBody>
          <a:bodyPr wrap="square" rtlCol="0">
            <a:spAutoFit/>
          </a:bodyPr>
          <a:lstStyle/>
          <a:p>
            <a:pPr algn="just"/>
            <a:r>
              <a:rPr lang="en-US" sz="3000" dirty="0" smtClean="0">
                <a:latin typeface="arial" panose="020B0604020202020204" pitchFamily="34" charset="0"/>
              </a:rPr>
              <a:t>It is important when dealing with various quantities that we be able to represent their values efficiently and accurately.</a:t>
            </a:r>
          </a:p>
          <a:p>
            <a:pPr algn="just"/>
            <a:r>
              <a:rPr lang="en-US" sz="3000" dirty="0" smtClean="0">
                <a:latin typeface="arial" panose="020B0604020202020204" pitchFamily="34" charset="0"/>
              </a:rPr>
              <a:t>Basic two ways of representing the numerical value of quantities: analog and digital</a:t>
            </a:r>
            <a:endParaRPr lang="en-US" sz="3000" dirty="0"/>
          </a:p>
        </p:txBody>
      </p:sp>
    </p:spTree>
    <p:extLst>
      <p:ext uri="{BB962C8B-B14F-4D97-AF65-F5344CB8AC3E}">
        <p14:creationId xmlns:p14="http://schemas.microsoft.com/office/powerpoint/2010/main" val="357445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274486"/>
            <a:ext cx="9905998" cy="766662"/>
          </a:xfrm>
        </p:spPr>
        <p:txBody>
          <a:bodyPr/>
          <a:lstStyle/>
          <a:p>
            <a:r>
              <a:rPr lang="en-US" dirty="0" smtClean="0"/>
              <a:t>Numerical representations of Quantities</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860080" y="1987235"/>
            <a:ext cx="10556340" cy="3323987"/>
          </a:xfrm>
          <a:prstGeom prst="rect">
            <a:avLst/>
          </a:prstGeom>
          <a:noFill/>
        </p:spPr>
        <p:txBody>
          <a:bodyPr wrap="square" rtlCol="0">
            <a:spAutoFit/>
          </a:bodyPr>
          <a:lstStyle/>
          <a:p>
            <a:pPr algn="just"/>
            <a:r>
              <a:rPr lang="en-US" sz="3000" dirty="0" smtClean="0">
                <a:latin typeface="arial" panose="020B0604020202020204" pitchFamily="34" charset="0"/>
              </a:rPr>
              <a:t>Analog: Continuous</a:t>
            </a:r>
          </a:p>
          <a:p>
            <a:pPr algn="just"/>
            <a:endParaRPr lang="en-US" sz="3000" dirty="0" smtClean="0">
              <a:latin typeface="arial" panose="020B0604020202020204" pitchFamily="34" charset="0"/>
            </a:endParaRPr>
          </a:p>
          <a:p>
            <a:pPr algn="just"/>
            <a:r>
              <a:rPr lang="en-US" sz="3000" dirty="0">
                <a:latin typeface="arial" panose="020B0604020202020204" pitchFamily="34" charset="0"/>
              </a:rPr>
              <a:t>D</a:t>
            </a:r>
            <a:r>
              <a:rPr lang="en-US" sz="3000" dirty="0" smtClean="0">
                <a:latin typeface="arial" panose="020B0604020202020204" pitchFamily="34" charset="0"/>
              </a:rPr>
              <a:t>igital: Discrete (step by step)</a:t>
            </a:r>
          </a:p>
          <a:p>
            <a:pPr algn="just"/>
            <a:endParaRPr lang="en-US" sz="3000" dirty="0">
              <a:latin typeface="arial" panose="020B0604020202020204" pitchFamily="34" charset="0"/>
            </a:endParaRPr>
          </a:p>
          <a:p>
            <a:pPr algn="just"/>
            <a:r>
              <a:rPr lang="en-US" sz="3000" dirty="0" smtClean="0">
                <a:latin typeface="arial" panose="020B0604020202020204" pitchFamily="34" charset="0"/>
              </a:rPr>
              <a:t>Example: Thermometer. Temperature with a mercury is analog quantity. Nearest line selection over a continuous range is digital</a:t>
            </a:r>
            <a:endParaRPr lang="en-US" sz="3000" dirty="0"/>
          </a:p>
        </p:txBody>
      </p:sp>
    </p:spTree>
    <p:extLst>
      <p:ext uri="{BB962C8B-B14F-4D97-AF65-F5344CB8AC3E}">
        <p14:creationId xmlns:p14="http://schemas.microsoft.com/office/powerpoint/2010/main" val="318002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446500"/>
            <a:ext cx="9905998" cy="1092587"/>
          </a:xfrm>
        </p:spPr>
        <p:txBody>
          <a:bodyPr>
            <a:normAutofit/>
          </a:bodyPr>
          <a:lstStyle/>
          <a:p>
            <a:r>
              <a:rPr lang="en-US" dirty="0" smtClean="0"/>
              <a:t>Numerical representations of Quantities</a:t>
            </a:r>
            <a:r>
              <a:rPr lang="en-US" dirty="0"/>
              <a:t/>
            </a:r>
            <a:br>
              <a:rPr lang="en-US" dirty="0"/>
            </a:br>
            <a:r>
              <a:rPr lang="en-US" dirty="0" smtClean="0"/>
              <a:t>Example:</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2206933" y="1987235"/>
            <a:ext cx="9770802" cy="2400657"/>
          </a:xfrm>
          <a:prstGeom prst="rect">
            <a:avLst/>
          </a:prstGeom>
          <a:noFill/>
        </p:spPr>
        <p:txBody>
          <a:bodyPr wrap="square" rtlCol="0">
            <a:spAutoFit/>
          </a:bodyPr>
          <a:lstStyle/>
          <a:p>
            <a:pPr marL="457200" indent="-457200" algn="just">
              <a:buAutoNum type="arabicPeriod"/>
            </a:pPr>
            <a:r>
              <a:rPr lang="en-US" sz="3000" dirty="0" smtClean="0"/>
              <a:t>Ten position switch (D)</a:t>
            </a:r>
          </a:p>
          <a:p>
            <a:pPr marL="457200" indent="-457200" algn="just">
              <a:buAutoNum type="arabicPeriod"/>
            </a:pPr>
            <a:r>
              <a:rPr lang="en-US" sz="3000" dirty="0" smtClean="0"/>
              <a:t>Current flowing from an electrical outlet (A)</a:t>
            </a:r>
          </a:p>
          <a:p>
            <a:pPr marL="457200" indent="-457200" algn="just">
              <a:buAutoNum type="arabicPeriod"/>
            </a:pPr>
            <a:r>
              <a:rPr lang="en-US" sz="3000" dirty="0" smtClean="0"/>
              <a:t>Temperature of a room (A)</a:t>
            </a:r>
          </a:p>
          <a:p>
            <a:pPr marL="457200" indent="-457200" algn="just">
              <a:buAutoNum type="arabicPeriod"/>
            </a:pPr>
            <a:r>
              <a:rPr lang="en-US" sz="3000" dirty="0" smtClean="0"/>
              <a:t>Sand grains on the beach (D)</a:t>
            </a:r>
          </a:p>
          <a:p>
            <a:pPr marL="457200" indent="-457200" algn="just">
              <a:buAutoNum type="arabicPeriod"/>
            </a:pPr>
            <a:r>
              <a:rPr lang="en-US" sz="3000" dirty="0" smtClean="0"/>
              <a:t>Automobile fuel gauge (A/D)</a:t>
            </a:r>
            <a:endParaRPr lang="en-US" sz="3000" dirty="0"/>
          </a:p>
        </p:txBody>
      </p:sp>
    </p:spTree>
    <p:extLst>
      <p:ext uri="{BB962C8B-B14F-4D97-AF65-F5344CB8AC3E}">
        <p14:creationId xmlns:p14="http://schemas.microsoft.com/office/powerpoint/2010/main" val="388067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274486"/>
            <a:ext cx="9905998" cy="766662"/>
          </a:xfrm>
        </p:spPr>
        <p:txBody>
          <a:bodyPr/>
          <a:lstStyle/>
          <a:p>
            <a:r>
              <a:rPr lang="en-US" dirty="0" smtClean="0"/>
              <a:t>Digital and analog Details</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1310640" y="2286000"/>
            <a:ext cx="8107680" cy="461665"/>
          </a:xfrm>
          <a:prstGeom prst="rect">
            <a:avLst/>
          </a:prstGeom>
          <a:noFill/>
        </p:spPr>
        <p:txBody>
          <a:bodyPr wrap="square" rtlCol="0">
            <a:spAutoFit/>
          </a:bodyPr>
          <a:lstStyle/>
          <a:p>
            <a:r>
              <a:rPr lang="en-US" sz="2400" dirty="0" smtClean="0"/>
              <a:t>Book reference: Digital Systems by Ronald J. </a:t>
            </a:r>
            <a:r>
              <a:rPr lang="en-US" sz="2400" dirty="0" err="1" smtClean="0"/>
              <a:t>Tocci</a:t>
            </a:r>
            <a:r>
              <a:rPr lang="en-US" sz="2400" dirty="0" smtClean="0"/>
              <a:t> </a:t>
            </a:r>
            <a:endParaRPr lang="en-US" sz="2400" dirty="0"/>
          </a:p>
        </p:txBody>
      </p:sp>
    </p:spTree>
    <p:extLst>
      <p:ext uri="{BB962C8B-B14F-4D97-AF65-F5344CB8AC3E}">
        <p14:creationId xmlns:p14="http://schemas.microsoft.com/office/powerpoint/2010/main" val="139716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274486"/>
            <a:ext cx="9905998" cy="766662"/>
          </a:xfrm>
        </p:spPr>
        <p:txBody>
          <a:bodyPr/>
          <a:lstStyle/>
          <a:p>
            <a:r>
              <a:rPr lang="en-US" dirty="0" smtClean="0"/>
              <a:t>Digital and analog </a:t>
            </a:r>
            <a:r>
              <a:rPr lang="en-US" dirty="0" smtClean="0"/>
              <a:t>Details (Home work)</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1446441" y="1779006"/>
            <a:ext cx="9245701" cy="2400657"/>
          </a:xfrm>
          <a:prstGeom prst="rect">
            <a:avLst/>
          </a:prstGeom>
          <a:noFill/>
        </p:spPr>
        <p:txBody>
          <a:bodyPr wrap="square" rtlCol="0">
            <a:spAutoFit/>
          </a:bodyPr>
          <a:lstStyle/>
          <a:p>
            <a:r>
              <a:rPr lang="en-US" sz="3000" dirty="0" smtClean="0"/>
              <a:t>Questions:</a:t>
            </a:r>
          </a:p>
          <a:p>
            <a:endParaRPr lang="en-US" sz="3000" dirty="0" smtClean="0"/>
          </a:p>
          <a:p>
            <a:pPr marL="342900" indent="-342900">
              <a:buFont typeface="Arial" panose="020B0604020202020204" pitchFamily="34" charset="0"/>
              <a:buChar char="•"/>
            </a:pPr>
            <a:r>
              <a:rPr lang="en-US" sz="3000" dirty="0" smtClean="0"/>
              <a:t>Advantages of digital techniques over analog.</a:t>
            </a:r>
          </a:p>
          <a:p>
            <a:pPr marL="342900" indent="-342900">
              <a:buFont typeface="Arial" panose="020B0604020202020204" pitchFamily="34" charset="0"/>
              <a:buChar char="•"/>
            </a:pPr>
            <a:r>
              <a:rPr lang="en-US" sz="3000" dirty="0" smtClean="0"/>
              <a:t>Limitations of digital technique.</a:t>
            </a:r>
          </a:p>
          <a:p>
            <a:pPr marL="342900" indent="-342900">
              <a:buFont typeface="Arial" panose="020B0604020202020204" pitchFamily="34" charset="0"/>
              <a:buChar char="•"/>
            </a:pPr>
            <a:r>
              <a:rPr lang="en-US" sz="3000" dirty="0" smtClean="0"/>
              <a:t>Conversion steps from analog-digital-analog.</a:t>
            </a:r>
            <a:endParaRPr lang="en-US" sz="3000" dirty="0"/>
          </a:p>
        </p:txBody>
      </p:sp>
    </p:spTree>
    <p:extLst>
      <p:ext uri="{BB962C8B-B14F-4D97-AF65-F5344CB8AC3E}">
        <p14:creationId xmlns:p14="http://schemas.microsoft.com/office/powerpoint/2010/main" val="109500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213840" y="618518"/>
            <a:ext cx="9905998" cy="911518"/>
          </a:xfrm>
        </p:spPr>
        <p:txBody>
          <a:bodyPr/>
          <a:lstStyle/>
          <a:p>
            <a:r>
              <a:rPr lang="en-US" dirty="0" smtClean="0"/>
              <a:t>Number system</a:t>
            </a:r>
            <a:endParaRPr lang="en-US" dirty="0"/>
          </a:p>
        </p:txBody>
      </p:sp>
      <p:sp>
        <p:nvSpPr>
          <p:cNvPr id="4" name="TextBox 3">
            <a:extLst>
              <a:ext uri="{FF2B5EF4-FFF2-40B4-BE49-F238E27FC236}">
                <a16:creationId xmlns="" xmlns:a16="http://schemas.microsoft.com/office/drawing/2014/main" id="{7DC355C4-1228-4ACF-8EA4-9A2F37A5D124}"/>
              </a:ext>
            </a:extLst>
          </p:cNvPr>
          <p:cNvSpPr txBox="1"/>
          <p:nvPr/>
        </p:nvSpPr>
        <p:spPr>
          <a:xfrm>
            <a:off x="615636" y="1960076"/>
            <a:ext cx="11248327" cy="1477328"/>
          </a:xfrm>
          <a:prstGeom prst="rect">
            <a:avLst/>
          </a:prstGeom>
          <a:noFill/>
        </p:spPr>
        <p:txBody>
          <a:bodyPr wrap="square" rtlCol="0">
            <a:spAutoFit/>
          </a:bodyPr>
          <a:lstStyle/>
          <a:p>
            <a:pPr algn="just"/>
            <a:r>
              <a:rPr lang="en-US" sz="3000" i="0" dirty="0">
                <a:effectLst/>
                <a:latin typeface="Arial" panose="020B0604020202020204" pitchFamily="34" charset="0"/>
              </a:rPr>
              <a:t>Decimal number system is the most common number system. Other popular number systems include binary number system, octal number system, hexadecimal number system, etc.</a:t>
            </a:r>
            <a:endParaRPr lang="en-US" sz="3000" dirty="0"/>
          </a:p>
        </p:txBody>
      </p:sp>
    </p:spTree>
    <p:extLst>
      <p:ext uri="{BB962C8B-B14F-4D97-AF65-F5344CB8AC3E}">
        <p14:creationId xmlns:p14="http://schemas.microsoft.com/office/powerpoint/2010/main" val="2652864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441</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Trebuchet MS</vt:lpstr>
      <vt:lpstr>Tw Cen MT</vt:lpstr>
      <vt:lpstr>Circuit</vt:lpstr>
      <vt:lpstr>CSTE-2105  Digital logic design</vt:lpstr>
      <vt:lpstr>PowerPoint Presentation</vt:lpstr>
      <vt:lpstr>Outline</vt:lpstr>
      <vt:lpstr>Numerical representations of Quantities</vt:lpstr>
      <vt:lpstr>Numerical representations of Quantities</vt:lpstr>
      <vt:lpstr>Numerical representations of Quantities Example:</vt:lpstr>
      <vt:lpstr>Digital and analog Details</vt:lpstr>
      <vt:lpstr>Digital and analog Details (Home work)</vt:lpstr>
      <vt:lpstr>Number system</vt:lpstr>
      <vt:lpstr>Decimal number system</vt:lpstr>
      <vt:lpstr>Decimal number system</vt:lpstr>
      <vt:lpstr>Decimal number system</vt:lpstr>
      <vt:lpstr>Binary number system</vt:lpstr>
      <vt:lpstr>Binary number system</vt:lpstr>
      <vt:lpstr>Binary number system</vt:lpstr>
      <vt:lpstr>Octal number system</vt:lpstr>
      <vt:lpstr>Hexadecimal number system</vt:lpstr>
      <vt:lpstr>Relationship among  number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20</cp:revision>
  <dcterms:created xsi:type="dcterms:W3CDTF">2022-03-13T10:11:18Z</dcterms:created>
  <dcterms:modified xsi:type="dcterms:W3CDTF">2023-05-07T05:25:15Z</dcterms:modified>
</cp:coreProperties>
</file>