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8" r:id="rId2"/>
    <p:sldId id="348" r:id="rId3"/>
    <p:sldId id="321" r:id="rId4"/>
    <p:sldId id="300" r:id="rId5"/>
    <p:sldId id="301" r:id="rId6"/>
    <p:sldId id="322" r:id="rId7"/>
    <p:sldId id="299" r:id="rId8"/>
    <p:sldId id="268" r:id="rId9"/>
    <p:sldId id="269" r:id="rId10"/>
    <p:sldId id="323" r:id="rId11"/>
    <p:sldId id="302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6" r:id="rId22"/>
    <p:sldId id="337" r:id="rId23"/>
    <p:sldId id="333" r:id="rId24"/>
    <p:sldId id="335" r:id="rId25"/>
    <p:sldId id="339" r:id="rId26"/>
    <p:sldId id="340" r:id="rId27"/>
    <p:sldId id="338" r:id="rId28"/>
    <p:sldId id="341" r:id="rId29"/>
    <p:sldId id="342" r:id="rId30"/>
    <p:sldId id="343" r:id="rId31"/>
    <p:sldId id="344" r:id="rId32"/>
    <p:sldId id="345" r:id="rId33"/>
    <p:sldId id="346" r:id="rId34"/>
    <p:sldId id="347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E69EF76-E8AD-40FF-9E7C-AA31C07EDF9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9D5056-13B9-493F-9F5B-BF52AB21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8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F76-E8AD-40FF-9E7C-AA31C07EDF9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5056-13B9-493F-9F5B-BF52AB21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11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F76-E8AD-40FF-9E7C-AA31C07EDF9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5056-13B9-493F-9F5B-BF52AB21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11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F76-E8AD-40FF-9E7C-AA31C07EDF9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5056-13B9-493F-9F5B-BF52AB2154FB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5907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F76-E8AD-40FF-9E7C-AA31C07EDF9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5056-13B9-493F-9F5B-BF52AB21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55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F76-E8AD-40FF-9E7C-AA31C07EDF9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5056-13B9-493F-9F5B-BF52AB21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52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F76-E8AD-40FF-9E7C-AA31C07EDF9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5056-13B9-493F-9F5B-BF52AB21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57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F76-E8AD-40FF-9E7C-AA31C07EDF9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5056-13B9-493F-9F5B-BF52AB21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86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F76-E8AD-40FF-9E7C-AA31C07EDF9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5056-13B9-493F-9F5B-BF52AB21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4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F76-E8AD-40FF-9E7C-AA31C07EDF9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5056-13B9-493F-9F5B-BF52AB21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F76-E8AD-40FF-9E7C-AA31C07EDF9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5056-13B9-493F-9F5B-BF52AB21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16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F76-E8AD-40FF-9E7C-AA31C07EDF9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5056-13B9-493F-9F5B-BF52AB21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74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F76-E8AD-40FF-9E7C-AA31C07EDF9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5056-13B9-493F-9F5B-BF52AB21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76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F76-E8AD-40FF-9E7C-AA31C07EDF9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5056-13B9-493F-9F5B-BF52AB21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7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F76-E8AD-40FF-9E7C-AA31C07EDF9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5056-13B9-493F-9F5B-BF52AB21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44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F76-E8AD-40FF-9E7C-AA31C07EDF9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5056-13B9-493F-9F5B-BF52AB21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92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F76-E8AD-40FF-9E7C-AA31C07EDF9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5056-13B9-493F-9F5B-BF52AB21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7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9EF76-E8AD-40FF-9E7C-AA31C07EDF9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D5056-13B9-493F-9F5B-BF52AB21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770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../clipboard/media/image5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../clipboard/media/image6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124" y="1827257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Boolean constants and variables</a:t>
            </a:r>
          </a:p>
        </p:txBody>
      </p:sp>
    </p:spTree>
    <p:extLst>
      <p:ext uri="{BB962C8B-B14F-4D97-AF65-F5344CB8AC3E}">
        <p14:creationId xmlns:p14="http://schemas.microsoft.com/office/powerpoint/2010/main" val="311271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595" y="0"/>
            <a:ext cx="9905998" cy="1478570"/>
          </a:xfrm>
        </p:spPr>
        <p:txBody>
          <a:bodyPr/>
          <a:lstStyle/>
          <a:p>
            <a:r>
              <a:rPr lang="en-US" dirty="0"/>
              <a:t>Summary of or operation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3208" y="1557196"/>
            <a:ext cx="118147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OR operation produces output 1 whenever any input is 1. Otherwise the output is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OR gate is a logic circuit that performs an OR operation on the circuit’s input.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Expression x=A+B is read as “ x equals A OR B”</a:t>
            </a:r>
          </a:p>
        </p:txBody>
      </p:sp>
    </p:spTree>
    <p:extLst>
      <p:ext uri="{BB962C8B-B14F-4D97-AF65-F5344CB8AC3E}">
        <p14:creationId xmlns:p14="http://schemas.microsoft.com/office/powerpoint/2010/main" val="1492910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901" y="-208229"/>
            <a:ext cx="9905998" cy="1478570"/>
          </a:xfr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52526" y="1176434"/>
            <a:ext cx="10772948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What is the only set of input conditions that will produce a LOW output</a:t>
            </a:r>
            <a:r>
              <a:rPr kumimoji="0" lang="en-US" sz="2600" i="0" u="none" strike="noStrike" cap="none" normalizeH="0" dirty="0">
                <a:ln>
                  <a:noFill/>
                </a:ln>
                <a:effectLst/>
                <a:cs typeface="Arial" panose="020B0604020202020204" pitchFamily="34" charset="0"/>
              </a:rPr>
              <a:t> for any OR gate?</a:t>
            </a:r>
            <a:endParaRPr kumimoji="0" lang="en-US" sz="2600" i="0" u="none" strike="noStrike" cap="none" normalizeH="0" baseline="0" dirty="0">
              <a:ln>
                <a:noFill/>
              </a:ln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623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360" y="224793"/>
            <a:ext cx="9905998" cy="1478570"/>
          </a:xfrm>
        </p:spPr>
        <p:txBody>
          <a:bodyPr/>
          <a:lstStyle/>
          <a:p>
            <a:r>
              <a:rPr lang="en-US" dirty="0"/>
              <a:t>and operation with and gates</a:t>
            </a:r>
          </a:p>
        </p:txBody>
      </p:sp>
      <p:sp>
        <p:nvSpPr>
          <p:cNvPr id="4" name="Rectangle 3"/>
          <p:cNvSpPr/>
          <p:nvPr/>
        </p:nvSpPr>
        <p:spPr>
          <a:xfrm>
            <a:off x="651851" y="1545165"/>
            <a:ext cx="11461686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600" dirty="0">
                <a:latin typeface="Arial" panose="020B0604020202020204" pitchFamily="34" charset="0"/>
              </a:rPr>
              <a:t>Boolean expression for AND operation is</a:t>
            </a:r>
          </a:p>
          <a:p>
            <a:pPr algn="ctr"/>
            <a:r>
              <a:rPr lang="en-US" sz="2600" dirty="0">
                <a:latin typeface="Arial" panose="020B0604020202020204" pitchFamily="34" charset="0"/>
              </a:rPr>
              <a:t>x= A . B (two input)</a:t>
            </a:r>
          </a:p>
          <a:p>
            <a:pPr algn="ctr"/>
            <a:r>
              <a:rPr lang="en-US" sz="2600" dirty="0">
                <a:latin typeface="Arial" panose="020B0604020202020204" pitchFamily="34" charset="0"/>
              </a:rPr>
              <a:t>x=A.B.C (three input)</a:t>
            </a:r>
          </a:p>
          <a:p>
            <a:r>
              <a:rPr lang="en-US" sz="2600" dirty="0">
                <a:latin typeface="Arial" panose="020B0604020202020204" pitchFamily="34" charset="0"/>
              </a:rPr>
              <a:t>Example: Clothes dryer: heating and tumbling only if the timer (A) is set above zero and the door (B) is closed.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293285"/>
              </p:ext>
            </p:extLst>
          </p:nvPr>
        </p:nvGraphicFramePr>
        <p:xfrm>
          <a:off x="2318694" y="4033858"/>
          <a:ext cx="8127999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X=A.B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699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DC355C4-1228-4ACF-8EA4-9A2F37A5D124}"/>
              </a:ext>
            </a:extLst>
          </p:cNvPr>
          <p:cNvSpPr txBox="1"/>
          <p:nvPr/>
        </p:nvSpPr>
        <p:spPr>
          <a:xfrm>
            <a:off x="5852160" y="5781040"/>
            <a:ext cx="810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360" y="224793"/>
            <a:ext cx="9905998" cy="1478570"/>
          </a:xfrm>
        </p:spPr>
        <p:txBody>
          <a:bodyPr/>
          <a:lstStyle/>
          <a:p>
            <a:r>
              <a:rPr lang="en-US" dirty="0" err="1"/>
              <a:t>ANd</a:t>
            </a:r>
            <a:r>
              <a:rPr lang="en-US" dirty="0"/>
              <a:t> gate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81" y="1835326"/>
            <a:ext cx="8899556" cy="41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34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595" y="-18107"/>
            <a:ext cx="9905998" cy="1478570"/>
          </a:xfrm>
        </p:spPr>
        <p:txBody>
          <a:bodyPr/>
          <a:lstStyle/>
          <a:p>
            <a:r>
              <a:rPr lang="en-US" dirty="0"/>
              <a:t>Determine AND gate  output from the following waveform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45" t="24556" r="21765" b="25764"/>
          <a:stretch/>
        </p:blipFill>
        <p:spPr>
          <a:xfrm rot="16200000">
            <a:off x="3358833" y="751432"/>
            <a:ext cx="5567890" cy="678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6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595" y="0"/>
            <a:ext cx="9905998" cy="1478570"/>
          </a:xfrm>
        </p:spPr>
        <p:txBody>
          <a:bodyPr/>
          <a:lstStyle/>
          <a:p>
            <a:r>
              <a:rPr lang="en-US" dirty="0"/>
              <a:t>Summary of and operation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3208" y="1557196"/>
            <a:ext cx="118147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AND operation is performed the same as ordinary multiplication of 1s and 0s.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AND gate is a logic circuit that performs the AND operation on the circuit’s inputs.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An AND gate output will be 1 only for the case when all inputs are 1; for all other cases, the output will be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Expression x=A.B is read as “ x equals A AND B”</a:t>
            </a:r>
          </a:p>
        </p:txBody>
      </p:sp>
    </p:spTree>
    <p:extLst>
      <p:ext uri="{BB962C8B-B14F-4D97-AF65-F5344CB8AC3E}">
        <p14:creationId xmlns:p14="http://schemas.microsoft.com/office/powerpoint/2010/main" val="1923682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901" y="-208229"/>
            <a:ext cx="9905998" cy="1478570"/>
          </a:xfr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52526" y="1176434"/>
            <a:ext cx="10772948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What is the only input combination that will produce a</a:t>
            </a:r>
            <a:r>
              <a:rPr kumimoji="0" lang="en-US" sz="2600" i="0" u="none" strike="noStrike" cap="none" normalizeH="0" dirty="0">
                <a:ln>
                  <a:noFill/>
                </a:ln>
                <a:effectLst/>
                <a:cs typeface="Arial" panose="020B0604020202020204" pitchFamily="34" charset="0"/>
              </a:rPr>
              <a:t> HIGH at the</a:t>
            </a:r>
            <a:r>
              <a:rPr kumimoji="0" lang="en-US" sz="260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output</a:t>
            </a:r>
            <a:r>
              <a:rPr kumimoji="0" lang="en-US" sz="2600" i="0" u="none" strike="noStrike" cap="none" normalizeH="0" dirty="0">
                <a:ln>
                  <a:noFill/>
                </a:ln>
                <a:effectLst/>
                <a:cs typeface="Arial" panose="020B0604020202020204" pitchFamily="34" charset="0"/>
              </a:rPr>
              <a:t> for a five-input AND gate?</a:t>
            </a:r>
            <a:endParaRPr kumimoji="0" lang="en-US" sz="2600" i="0" u="none" strike="noStrike" cap="none" normalizeH="0" baseline="0" dirty="0">
              <a:ln>
                <a:noFill/>
              </a:ln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470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360" y="224793"/>
            <a:ext cx="9905998" cy="1478570"/>
          </a:xfrm>
        </p:spPr>
        <p:txBody>
          <a:bodyPr/>
          <a:lstStyle/>
          <a:p>
            <a:r>
              <a:rPr lang="en-US" dirty="0"/>
              <a:t>Not operation with not gate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51851" y="1545165"/>
                <a:ext cx="11461686" cy="2929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600" dirty="0">
                    <a:latin typeface="Arial" panose="020B0604020202020204" pitchFamily="34" charset="0"/>
                  </a:rPr>
                  <a:t>Unlike OR and </a:t>
                </a:r>
                <a:r>
                  <a:rPr lang="en-US" sz="2600" dirty="0" err="1">
                    <a:latin typeface="Arial" panose="020B0604020202020204" pitchFamily="34" charset="0"/>
                  </a:rPr>
                  <a:t>AND</a:t>
                </a:r>
                <a:r>
                  <a:rPr lang="en-US" sz="2600" dirty="0">
                    <a:latin typeface="Arial" panose="020B0604020202020204" pitchFamily="34" charset="0"/>
                  </a:rPr>
                  <a:t> operation. It can perform on a single input variable. If the variable A is subjected to the NOT operation, the result x can be expressed as</a:t>
                </a:r>
              </a:p>
              <a:p>
                <a:pPr algn="ctr"/>
                <a:r>
                  <a:rPr lang="en-US" sz="2600" dirty="0">
                    <a:latin typeface="Arial" panose="020B0604020202020204" pitchFamily="34" charset="0"/>
                  </a:rPr>
                  <a:t>x=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6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endParaRPr lang="en-US" sz="2600" dirty="0">
                  <a:latin typeface="Arial" panose="020B0604020202020204" pitchFamily="34" charset="0"/>
                </a:endParaRPr>
              </a:p>
              <a:p>
                <a:pPr algn="ctr"/>
                <a:r>
                  <a:rPr lang="en-US" sz="2600" i="1" dirty="0">
                    <a:latin typeface="Arial" panose="020B0604020202020204" pitchFamily="34" charset="0"/>
                  </a:rPr>
                  <a:t>A’=</a:t>
                </a:r>
                <a:r>
                  <a:rPr lang="en-US" sz="2600" i="1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6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endParaRPr lang="en-US" sz="2600" dirty="0">
                  <a:latin typeface="Arial" panose="020B0604020202020204" pitchFamily="34" charset="0"/>
                </a:endParaRPr>
              </a:p>
              <a:p>
                <a:r>
                  <a:rPr lang="en-US" sz="2600" dirty="0">
                    <a:latin typeface="Arial" panose="020B0604020202020204" pitchFamily="34" charset="0"/>
                  </a:rPr>
                  <a:t>X equals NOT A / inverse of A / complement of A</a:t>
                </a:r>
              </a:p>
              <a:p>
                <a:endParaRPr lang="en-US" sz="26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51" y="1545165"/>
                <a:ext cx="11461686" cy="2929328"/>
              </a:xfrm>
              <a:prstGeom prst="rect">
                <a:avLst/>
              </a:prstGeom>
              <a:blipFill rotWithShape="0">
                <a:blip r:embed="rId2"/>
                <a:stretch>
                  <a:fillRect l="-957" t="-1871" r="-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4317025"/>
                  </p:ext>
                </p:extLst>
              </p:nvPr>
            </p:nvGraphicFramePr>
            <p:xfrm>
              <a:off x="2050108" y="4438265"/>
              <a:ext cx="5418666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Arial" panose="020B0604020202020204" pitchFamily="34" charset="0"/>
                            </a:rPr>
                            <a:t>x=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8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0" i="1" dirty="0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4317025"/>
                  </p:ext>
                </p:extLst>
              </p:nvPr>
            </p:nvGraphicFramePr>
            <p:xfrm>
              <a:off x="2050108" y="4438265"/>
              <a:ext cx="5418666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/>
                    <a:gridCol w="2709333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0225" t="-8197" r="-899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83447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DC355C4-1228-4ACF-8EA4-9A2F37A5D124}"/>
              </a:ext>
            </a:extLst>
          </p:cNvPr>
          <p:cNvSpPr txBox="1"/>
          <p:nvPr/>
        </p:nvSpPr>
        <p:spPr>
          <a:xfrm>
            <a:off x="5852160" y="5781040"/>
            <a:ext cx="810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360" y="224793"/>
            <a:ext cx="9905998" cy="1478570"/>
          </a:xfrm>
        </p:spPr>
        <p:txBody>
          <a:bodyPr/>
          <a:lstStyle/>
          <a:p>
            <a:r>
              <a:rPr lang="en-US" dirty="0"/>
              <a:t>NOT gate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637" y="1915559"/>
            <a:ext cx="8238653" cy="409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044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595" y="-18107"/>
            <a:ext cx="9905998" cy="1478570"/>
          </a:xfrm>
        </p:spPr>
        <p:txBody>
          <a:bodyPr/>
          <a:lstStyle/>
          <a:p>
            <a:r>
              <a:rPr lang="en-US" dirty="0"/>
              <a:t>Determine not gate  output from the following waveform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68" t="9373" b="42046"/>
          <a:stretch/>
        </p:blipFill>
        <p:spPr>
          <a:xfrm>
            <a:off x="3404103" y="1930533"/>
            <a:ext cx="5232903" cy="475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000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86760E-CE85-124C-43A2-5214604F2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7FEE584-A059-B381-F299-2C3661237F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37" t="17223" r="23828" b="4859"/>
          <a:stretch/>
        </p:blipFill>
        <p:spPr>
          <a:xfrm>
            <a:off x="619125" y="6985"/>
            <a:ext cx="10896600" cy="6610349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311C9822-1029-3E2A-11E4-B8701C63C722}"/>
              </a:ext>
            </a:extLst>
          </p:cNvPr>
          <p:cNvCxnSpPr/>
          <p:nvPr/>
        </p:nvCxnSpPr>
        <p:spPr>
          <a:xfrm flipV="1">
            <a:off x="836613" y="1220643"/>
            <a:ext cx="609600" cy="27432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387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595" y="-18107"/>
            <a:ext cx="9905998" cy="1478570"/>
          </a:xfrm>
        </p:spPr>
        <p:txBody>
          <a:bodyPr/>
          <a:lstStyle/>
          <a:p>
            <a:r>
              <a:rPr lang="en-US" dirty="0"/>
              <a:t>Integrated circuit containing AND, OR, NOT gates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12" r="39927"/>
          <a:stretch/>
        </p:blipFill>
        <p:spPr>
          <a:xfrm>
            <a:off x="0" y="1514033"/>
            <a:ext cx="6762939" cy="534396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62526" y="2253072"/>
            <a:ext cx="532947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b="1" dirty="0">
                <a:latin typeface="arial" panose="020B0604020202020204" pitchFamily="34" charset="0"/>
              </a:rPr>
              <a:t>integrated circuit</a:t>
            </a:r>
            <a:r>
              <a:rPr lang="en-US" sz="2200" dirty="0">
                <a:latin typeface="arial" panose="020B0604020202020204" pitchFamily="34" charset="0"/>
              </a:rPr>
              <a:t> (IC), also called microelectronic circuit, microchip, or chip, an assembly of electronic components, fabricated as a single unit, in which miniaturized active devices (e.g., transistors and diodes) and passive devices (e.g., capacitors and resistors) and their interconnections are built upon a thin </a:t>
            </a:r>
            <a:r>
              <a:rPr lang="en-US" sz="2400" dirty="0"/>
              <a:t>substrate of semiconductor material (typically silicon).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14188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595" y="-18107"/>
            <a:ext cx="9905998" cy="1478570"/>
          </a:xfrm>
        </p:spPr>
        <p:txBody>
          <a:bodyPr/>
          <a:lstStyle/>
          <a:p>
            <a:r>
              <a:rPr lang="en-US" dirty="0"/>
              <a:t>IC numbers (TTL)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5101" y="1460463"/>
            <a:ext cx="113077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74LS32</a:t>
            </a:r>
          </a:p>
          <a:p>
            <a:pPr algn="ctr"/>
            <a:r>
              <a:rPr lang="en-US" sz="3000" dirty="0"/>
              <a:t>74LS08</a:t>
            </a:r>
          </a:p>
          <a:p>
            <a:pPr algn="ctr"/>
            <a:r>
              <a:rPr lang="en-US" sz="3000" dirty="0"/>
              <a:t>74LS04</a:t>
            </a:r>
          </a:p>
          <a:p>
            <a:pPr algn="just"/>
            <a:r>
              <a:rPr lang="en-US" sz="3000" dirty="0"/>
              <a:t>The 74LS family of ICs is a lower-power version of the 74S family, with slightly higher speed but lower power dissipation than the original 74 family; it became the most popular variant once it was widely available. Many 74LS ICs can be found in microcomputers and digital consumer electronics manufactured in the 1980s and early 1990s.</a:t>
            </a:r>
          </a:p>
        </p:txBody>
      </p:sp>
    </p:spTree>
    <p:extLst>
      <p:ext uri="{BB962C8B-B14F-4D97-AF65-F5344CB8AC3E}">
        <p14:creationId xmlns:p14="http://schemas.microsoft.com/office/powerpoint/2010/main" val="1945881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595" y="-18107"/>
            <a:ext cx="9905998" cy="1478570"/>
          </a:xfrm>
        </p:spPr>
        <p:txBody>
          <a:bodyPr/>
          <a:lstStyle/>
          <a:p>
            <a:r>
              <a:rPr lang="en-US" dirty="0"/>
              <a:t>OR gates</a:t>
            </a:r>
            <a:br>
              <a:rPr lang="en-US" dirty="0"/>
            </a:br>
            <a:r>
              <a:rPr lang="en-US" dirty="0"/>
              <a:t>74LS32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498" y="-33359"/>
            <a:ext cx="6610350" cy="5200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02" b="17787"/>
          <a:stretch/>
        </p:blipFill>
        <p:spPr>
          <a:xfrm>
            <a:off x="566649" y="1358018"/>
            <a:ext cx="4648849" cy="382961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92863" y="5522613"/>
            <a:ext cx="1057746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arial" panose="020B0604020202020204" pitchFamily="34" charset="0"/>
              </a:rPr>
              <a:t>The 74LS32 is a </a:t>
            </a:r>
            <a:r>
              <a:rPr lang="en-US" sz="2000" b="1" dirty="0">
                <a:latin typeface="arial" panose="020B0604020202020204" pitchFamily="34" charset="0"/>
              </a:rPr>
              <a:t>Dual Input OR Gate with Quad package</a:t>
            </a:r>
            <a:r>
              <a:rPr lang="en-US" sz="2000" dirty="0">
                <a:latin typeface="arial" panose="020B0604020202020204" pitchFamily="34" charset="0"/>
              </a:rPr>
              <a:t>. It contains four independent gates each of which performs the logic OR function. Each gate has two inputs that's why it is named Quad 2-Input OR Gate. It has 12 input output pins for a total of four OR gates.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77063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595" y="-18107"/>
            <a:ext cx="9905998" cy="1478570"/>
          </a:xfrm>
        </p:spPr>
        <p:txBody>
          <a:bodyPr/>
          <a:lstStyle/>
          <a:p>
            <a:r>
              <a:rPr lang="en-US" dirty="0"/>
              <a:t>AND gates</a:t>
            </a:r>
            <a:br>
              <a:rPr lang="en-US" dirty="0"/>
            </a:br>
            <a:r>
              <a:rPr lang="en-US" dirty="0"/>
              <a:t>74LS08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10" b="19511"/>
          <a:stretch/>
        </p:blipFill>
        <p:spPr>
          <a:xfrm>
            <a:off x="722214" y="1561156"/>
            <a:ext cx="4648849" cy="36576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063" y="0"/>
            <a:ext cx="6610350" cy="52006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22217" y="5406375"/>
            <a:ext cx="102032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arial" panose="020B0604020202020204" pitchFamily="34" charset="0"/>
              </a:rPr>
              <a:t>74LS08 IC contains four AND gates in the chip and each gate have two inputs, hence the name QUADRUPLE 2- INPUT AND GATE. The gates in the chip are designed by SCHOTTKY TRANSISTORS for high speed logic operations.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60753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595" y="-18107"/>
            <a:ext cx="9905998" cy="1478570"/>
          </a:xfrm>
        </p:spPr>
        <p:txBody>
          <a:bodyPr/>
          <a:lstStyle/>
          <a:p>
            <a:r>
              <a:rPr lang="en-US" dirty="0"/>
              <a:t>NOT gates</a:t>
            </a:r>
            <a:br>
              <a:rPr lang="en-US" dirty="0"/>
            </a:br>
            <a:r>
              <a:rPr lang="en-US" dirty="0"/>
              <a:t>74LS04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170" y="-18107"/>
            <a:ext cx="6610350" cy="4857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49" b="18831"/>
          <a:stretch/>
        </p:blipFill>
        <p:spPr>
          <a:xfrm>
            <a:off x="723575" y="1100561"/>
            <a:ext cx="4648849" cy="373908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4E2B032-99A8-A436-C852-8035938DA78E}"/>
              </a:ext>
            </a:extLst>
          </p:cNvPr>
          <p:cNvSpPr/>
          <p:nvPr/>
        </p:nvSpPr>
        <p:spPr>
          <a:xfrm>
            <a:off x="723575" y="5406375"/>
            <a:ext cx="1103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arial" panose="020B0604020202020204" pitchFamily="34" charset="0"/>
              </a:rPr>
              <a:t>74LS04 IC contains six NOT gates in the chip and each gate have 1 input.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172717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595" y="-18107"/>
            <a:ext cx="9905998" cy="1478570"/>
          </a:xfrm>
        </p:spPr>
        <p:txBody>
          <a:bodyPr/>
          <a:lstStyle/>
          <a:p>
            <a:r>
              <a:rPr lang="en-US" dirty="0"/>
              <a:t>3 input AND gates</a:t>
            </a:r>
            <a:br>
              <a:rPr lang="en-US" dirty="0"/>
            </a:br>
            <a:r>
              <a:rPr lang="en-US" dirty="0"/>
              <a:t>74LS11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2" b="10846"/>
          <a:stretch/>
        </p:blipFill>
        <p:spPr>
          <a:xfrm>
            <a:off x="2914459" y="1511928"/>
            <a:ext cx="7825134" cy="444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134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595" y="-18107"/>
            <a:ext cx="9905998" cy="1478570"/>
          </a:xfrm>
        </p:spPr>
        <p:txBody>
          <a:bodyPr/>
          <a:lstStyle/>
          <a:p>
            <a:r>
              <a:rPr lang="en-US" dirty="0"/>
              <a:t>3 input OR gates</a:t>
            </a:r>
            <a:br>
              <a:rPr lang="en-US" dirty="0"/>
            </a:br>
            <a:r>
              <a:rPr lang="en-US" dirty="0"/>
              <a:t>4075 CMOS IC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66" y="1793137"/>
            <a:ext cx="11428571" cy="4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9937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146228"/>
            <a:ext cx="9905998" cy="1478570"/>
          </a:xfrm>
        </p:spPr>
        <p:txBody>
          <a:bodyPr/>
          <a:lstStyle/>
          <a:p>
            <a:r>
              <a:rPr lang="en-US" dirty="0"/>
              <a:t>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24798"/>
            <a:ext cx="9905999" cy="4332382"/>
          </a:xfrm>
        </p:spPr>
        <p:txBody>
          <a:bodyPr>
            <a:noAutofit/>
          </a:bodyPr>
          <a:lstStyle/>
          <a:p>
            <a:r>
              <a:rPr lang="en-US" dirty="0"/>
              <a:t>TTL circuits utilize BJTs while CMOS circuits utilize FETs.</a:t>
            </a:r>
          </a:p>
          <a:p>
            <a:r>
              <a:rPr lang="en-US" dirty="0"/>
              <a:t>CMOS allows a much higher density of logic functions in a single chip compared to TTL.</a:t>
            </a:r>
          </a:p>
          <a:p>
            <a:r>
              <a:rPr lang="en-US" dirty="0"/>
              <a:t>TTL circuits consumes more power compared to CMOS circuits at rest.</a:t>
            </a:r>
          </a:p>
          <a:p>
            <a:r>
              <a:rPr lang="en-US" dirty="0"/>
              <a:t>CMOS chips are a lot more susceptible to static discharge compared to TTL chips.</a:t>
            </a:r>
          </a:p>
          <a:p>
            <a:r>
              <a:rPr lang="en-US" dirty="0"/>
              <a:t>There are CMOS chips that have TTL logic and are meant as replacements for TTL chips.</a:t>
            </a:r>
          </a:p>
        </p:txBody>
      </p:sp>
    </p:spTree>
    <p:extLst>
      <p:ext uri="{BB962C8B-B14F-4D97-AF65-F5344CB8AC3E}">
        <p14:creationId xmlns:p14="http://schemas.microsoft.com/office/powerpoint/2010/main" val="40024860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F1195262-7542-6C52-FAB1-EDE535EC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963" y="169918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Describing logic circuit algebraically</a:t>
            </a:r>
          </a:p>
        </p:txBody>
      </p:sp>
    </p:spTree>
    <p:extLst>
      <p:ext uri="{BB962C8B-B14F-4D97-AF65-F5344CB8AC3E}">
        <p14:creationId xmlns:p14="http://schemas.microsoft.com/office/powerpoint/2010/main" val="23233332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F1195262-7542-6C52-FAB1-EDE535EC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32363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Describing logic circuit algebraically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2927DDC-A811-7FD2-7996-8B8AFD098BC0}"/>
              </a:ext>
            </a:extLst>
          </p:cNvPr>
          <p:cNvSpPr txBox="1"/>
          <p:nvPr/>
        </p:nvSpPr>
        <p:spPr>
          <a:xfrm>
            <a:off x="428626" y="2019300"/>
            <a:ext cx="113442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dirty="0"/>
              <a:t>Any logic circuit, no matter how complex, can be described completely using </a:t>
            </a:r>
            <a:r>
              <a:rPr lang="en-US" sz="3000" u="sng" dirty="0"/>
              <a:t>three basic Boolean operations </a:t>
            </a:r>
            <a:r>
              <a:rPr lang="en-US" sz="3000" dirty="0"/>
              <a:t>because the OR, AND </a:t>
            </a:r>
            <a:r>
              <a:rPr lang="en-US" sz="3000" dirty="0" err="1"/>
              <a:t>and</a:t>
            </a:r>
            <a:r>
              <a:rPr lang="en-US" sz="3000" dirty="0"/>
              <a:t> NOT </a:t>
            </a:r>
            <a:r>
              <a:rPr lang="en-US" sz="3000" u="sng" dirty="0"/>
              <a:t>circuit</a:t>
            </a:r>
            <a:r>
              <a:rPr lang="en-US" sz="3000" dirty="0"/>
              <a:t> are the basic building blocks of digital systems.</a:t>
            </a:r>
          </a:p>
          <a:p>
            <a:pPr algn="just"/>
            <a:r>
              <a:rPr lang="en-US" sz="3000" dirty="0"/>
              <a:t>The circuit in the following slide, utilize Boolean expression for each gate. </a:t>
            </a:r>
          </a:p>
        </p:txBody>
      </p:sp>
    </p:spTree>
    <p:extLst>
      <p:ext uri="{BB962C8B-B14F-4D97-AF65-F5344CB8AC3E}">
        <p14:creationId xmlns:p14="http://schemas.microsoft.com/office/powerpoint/2010/main" val="3083099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7993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Boolean constants and variables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DC355C4-1228-4ACF-8EA4-9A2F37A5D124}"/>
              </a:ext>
            </a:extLst>
          </p:cNvPr>
          <p:cNvSpPr txBox="1"/>
          <p:nvPr/>
        </p:nvSpPr>
        <p:spPr>
          <a:xfrm>
            <a:off x="648652" y="1658096"/>
            <a:ext cx="10891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0" i="0" dirty="0">
                <a:effectLst/>
                <a:latin typeface="Arial" panose="020B0604020202020204" pitchFamily="34" charset="0"/>
              </a:rPr>
              <a:t>Boolean constants and variables are allowed to have only two possible values, 0 or 1. Example: In a certain digital system, Boolean value 0 might be assigned to the voltage range 0-0.8V, while the Boolean value of 1 might be assigned to 2-5V. 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</a:rPr>
              <a:t>Boolean 0 and 1 do not represent actual numbers but represent voltage variable or logic level.</a:t>
            </a:r>
            <a:endParaRPr lang="en-US" sz="2400" b="0" i="0" dirty="0"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910186" y="4150929"/>
          <a:ext cx="6722702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13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613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Logic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Logic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Open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Closed switch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66080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7993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Describing logic circuit algebraically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1A83E2B-9735-C9E6-B866-4102C3A68818}"/>
              </a:ext>
            </a:extLst>
          </p:cNvPr>
          <p:cNvSpPr txBox="1"/>
          <p:nvPr/>
        </p:nvSpPr>
        <p:spPr>
          <a:xfrm>
            <a:off x="8763000" y="2028825"/>
            <a:ext cx="30194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Input A, B, C</a:t>
            </a:r>
          </a:p>
          <a:p>
            <a:r>
              <a:rPr lang="en-US" sz="2400" dirty="0"/>
              <a:t>Output x</a:t>
            </a:r>
          </a:p>
          <a:p>
            <a:r>
              <a:rPr lang="en-US" sz="2400" dirty="0"/>
              <a:t>1. Without first brackets/parentheses: AND operation first.</a:t>
            </a:r>
          </a:p>
          <a:p>
            <a:r>
              <a:rPr lang="en-US" sz="2400" dirty="0"/>
              <a:t>2. With first brackets/ parentheses indicate the first operation here.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84AF812C-F8D7-5232-B08D-A3B816982540}"/>
              </a:ext>
            </a:extLst>
          </p:cNvPr>
          <p:cNvGrpSpPr/>
          <p:nvPr/>
        </p:nvGrpSpPr>
        <p:grpSpPr>
          <a:xfrm>
            <a:off x="-1" y="1293112"/>
            <a:ext cx="8519311" cy="5145788"/>
            <a:chOff x="-1" y="1293112"/>
            <a:chExt cx="8519311" cy="514578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10" t="12142" r="23195" b="11375"/>
            <a:stretch/>
          </p:blipFill>
          <p:spPr>
            <a:xfrm rot="16200000">
              <a:off x="1686761" y="-393650"/>
              <a:ext cx="5145788" cy="8519311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="" xmlns:a16="http://schemas.microsoft.com/office/drawing/2014/main" id="{71FA1E0C-57B0-2AF5-0E9F-3D1C0F593C44}"/>
                </a:ext>
              </a:extLst>
            </p:cNvPr>
            <p:cNvCxnSpPr/>
            <p:nvPr/>
          </p:nvCxnSpPr>
          <p:spPr>
            <a:xfrm>
              <a:off x="6553200" y="3076575"/>
              <a:ext cx="1704975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="" xmlns:a16="http://schemas.microsoft.com/office/drawing/2014/main" id="{2DD3CBBE-EA15-4D29-9DCF-7350E420171E}"/>
                </a:ext>
              </a:extLst>
            </p:cNvPr>
            <p:cNvCxnSpPr/>
            <p:nvPr/>
          </p:nvCxnSpPr>
          <p:spPr>
            <a:xfrm>
              <a:off x="6705600" y="5349895"/>
              <a:ext cx="1704975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15064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F8515BD0-759D-477D-90C7-15001229AEDB}"/>
              </a:ext>
            </a:extLst>
          </p:cNvPr>
          <p:cNvSpPr txBox="1">
            <a:spLocks/>
          </p:cNvSpPr>
          <p:nvPr/>
        </p:nvSpPr>
        <p:spPr>
          <a:xfrm>
            <a:off x="1141413" y="-354627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Circuit containing Inverters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FA9DBF78-FF23-08F7-E569-D83E8BE75BE8}"/>
              </a:ext>
            </a:extLst>
          </p:cNvPr>
          <p:cNvGrpSpPr/>
          <p:nvPr/>
        </p:nvGrpSpPr>
        <p:grpSpPr>
          <a:xfrm>
            <a:off x="514349" y="1298886"/>
            <a:ext cx="11430001" cy="4260228"/>
            <a:chOff x="514349" y="1298886"/>
            <a:chExt cx="11430001" cy="426022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327" t="12046" r="12842" b="54087"/>
            <a:stretch/>
          </p:blipFill>
          <p:spPr>
            <a:xfrm rot="16200000">
              <a:off x="4099236" y="-2286001"/>
              <a:ext cx="4260228" cy="11430001"/>
            </a:xfrm>
            <a:prstGeom prst="rect">
              <a:avLst/>
            </a:prstGeom>
          </p:spPr>
        </p:pic>
        <p:cxnSp>
          <p:nvCxnSpPr>
            <p:cNvPr id="3" name="Straight Connector 2">
              <a:extLst>
                <a:ext uri="{FF2B5EF4-FFF2-40B4-BE49-F238E27FC236}">
                  <a16:creationId xmlns="" xmlns:a16="http://schemas.microsoft.com/office/drawing/2014/main" id="{E72B46A9-C8F7-2FB1-BB56-E17FCA4191D8}"/>
                </a:ext>
              </a:extLst>
            </p:cNvPr>
            <p:cNvCxnSpPr/>
            <p:nvPr/>
          </p:nvCxnSpPr>
          <p:spPr>
            <a:xfrm flipV="1">
              <a:off x="10096500" y="3590925"/>
              <a:ext cx="1266825" cy="1428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87362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F8515BD0-759D-477D-90C7-15001229AEDB}"/>
              </a:ext>
            </a:extLst>
          </p:cNvPr>
          <p:cNvSpPr txBox="1">
            <a:spLocks/>
          </p:cNvSpPr>
          <p:nvPr/>
        </p:nvSpPr>
        <p:spPr>
          <a:xfrm>
            <a:off x="1141413" y="-354627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Circuit containing inverters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7088EDFB-1706-2BA5-25CA-845B68695257}"/>
              </a:ext>
            </a:extLst>
          </p:cNvPr>
          <p:cNvGrpSpPr/>
          <p:nvPr/>
        </p:nvGrpSpPr>
        <p:grpSpPr>
          <a:xfrm>
            <a:off x="409575" y="2066924"/>
            <a:ext cx="11403342" cy="2343151"/>
            <a:chOff x="409575" y="2066924"/>
            <a:chExt cx="11403342" cy="234315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696" t="12421" r="27170" b="39642"/>
            <a:stretch/>
          </p:blipFill>
          <p:spPr>
            <a:xfrm rot="16200000">
              <a:off x="4939670" y="-2463171"/>
              <a:ext cx="2343151" cy="11403342"/>
            </a:xfrm>
            <a:prstGeom prst="rect">
              <a:avLst/>
            </a:prstGeom>
          </p:spPr>
        </p:pic>
        <p:cxnSp>
          <p:nvCxnSpPr>
            <p:cNvPr id="3" name="Straight Connector 2">
              <a:extLst>
                <a:ext uri="{FF2B5EF4-FFF2-40B4-BE49-F238E27FC236}">
                  <a16:creationId xmlns="" xmlns:a16="http://schemas.microsoft.com/office/drawing/2014/main" id="{93922CA0-7283-ED5E-0F71-7E3473D20110}"/>
                </a:ext>
              </a:extLst>
            </p:cNvPr>
            <p:cNvCxnSpPr/>
            <p:nvPr/>
          </p:nvCxnSpPr>
          <p:spPr>
            <a:xfrm flipV="1">
              <a:off x="10553700" y="2733675"/>
              <a:ext cx="1066800" cy="85725"/>
            </a:xfrm>
            <a:prstGeom prst="line">
              <a:avLst/>
            </a:prstGeom>
            <a:ln w="3810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45776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F8515BD0-759D-477D-90C7-15001229AEDB}"/>
              </a:ext>
            </a:extLst>
          </p:cNvPr>
          <p:cNvSpPr txBox="1">
            <a:spLocks/>
          </p:cNvSpPr>
          <p:nvPr/>
        </p:nvSpPr>
        <p:spPr>
          <a:xfrm>
            <a:off x="1141413" y="-354627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Circuit containing inverters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0A99A8B-2D73-88B0-6934-A01137D595E9}"/>
              </a:ext>
            </a:extLst>
          </p:cNvPr>
          <p:cNvSpPr txBox="1"/>
          <p:nvPr/>
        </p:nvSpPr>
        <p:spPr>
          <a:xfrm flipH="1">
            <a:off x="1245654" y="5977013"/>
            <a:ext cx="10597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Input variable A is common to two different gates.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DC1DE695-1CE1-3563-F2DB-AF99BF59BB20}"/>
              </a:ext>
            </a:extLst>
          </p:cNvPr>
          <p:cNvGrpSpPr/>
          <p:nvPr/>
        </p:nvGrpSpPr>
        <p:grpSpPr>
          <a:xfrm>
            <a:off x="590549" y="2321465"/>
            <a:ext cx="11410951" cy="3529519"/>
            <a:chOff x="514349" y="1045115"/>
            <a:chExt cx="11410951" cy="352951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942" t="12691" r="12842" b="9757"/>
            <a:stretch/>
          </p:blipFill>
          <p:spPr>
            <a:xfrm rot="16200000">
              <a:off x="4414026" y="-2854562"/>
              <a:ext cx="3529519" cy="11328874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="" xmlns:a16="http://schemas.microsoft.com/office/drawing/2014/main" id="{0F8556C2-9AEF-23AA-C6A2-2861E358345A}"/>
                </a:ext>
              </a:extLst>
            </p:cNvPr>
            <p:cNvCxnSpPr/>
            <p:nvPr/>
          </p:nvCxnSpPr>
          <p:spPr>
            <a:xfrm>
              <a:off x="9934575" y="2962275"/>
              <a:ext cx="1990725" cy="0"/>
            </a:xfrm>
            <a:prstGeom prst="line">
              <a:avLst/>
            </a:prstGeom>
            <a:ln w="3810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B0747842-7AC1-0E10-7C92-F548C9214E37}"/>
                  </a:ext>
                </a:extLst>
              </p:cNvPr>
              <p:cNvSpPr txBox="1"/>
              <p:nvPr/>
            </p:nvSpPr>
            <p:spPr>
              <a:xfrm flipH="1">
                <a:off x="702729" y="1406004"/>
                <a:ext cx="10597569" cy="524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𝐵𝐶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0747842-7AC1-0E10-7C92-F548C9214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02729" y="1406004"/>
                <a:ext cx="10597569" cy="52411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0B5C5F8E-69B8-7EB1-B528-D9AC040ACCAD}"/>
              </a:ext>
            </a:extLst>
          </p:cNvPr>
          <p:cNvGrpSpPr/>
          <p:nvPr/>
        </p:nvGrpSpPr>
        <p:grpSpPr>
          <a:xfrm>
            <a:off x="5314950" y="1930122"/>
            <a:ext cx="1905000" cy="25122"/>
            <a:chOff x="5314950" y="1930122"/>
            <a:chExt cx="1905000" cy="25122"/>
          </a:xfrm>
        </p:grpSpPr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9C4D3DD6-F7AD-F107-0D94-58970163FBB4}"/>
                </a:ext>
              </a:extLst>
            </p:cNvPr>
            <p:cNvCxnSpPr>
              <a:endCxn id="8" idx="2"/>
            </p:cNvCxnSpPr>
            <p:nvPr/>
          </p:nvCxnSpPr>
          <p:spPr>
            <a:xfrm>
              <a:off x="5314950" y="1930122"/>
              <a:ext cx="686563" cy="0"/>
            </a:xfrm>
            <a:prstGeom prst="line">
              <a:avLst/>
            </a:prstGeom>
            <a:ln w="38100"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72F3CE1F-DEAF-4397-1F65-C3877FB205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76975" y="1930122"/>
              <a:ext cx="942975" cy="25122"/>
            </a:xfrm>
            <a:prstGeom prst="line">
              <a:avLst/>
            </a:prstGeom>
            <a:ln w="38100"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89855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2" t="10733" r="45058" b="9757"/>
          <a:stretch/>
        </p:blipFill>
        <p:spPr>
          <a:xfrm rot="16200000">
            <a:off x="3577950" y="-1935439"/>
            <a:ext cx="5032923" cy="1184910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F8515BD0-759D-477D-90C7-15001229AEDB}"/>
              </a:ext>
            </a:extLst>
          </p:cNvPr>
          <p:cNvSpPr txBox="1">
            <a:spLocks/>
          </p:cNvSpPr>
          <p:nvPr/>
        </p:nvSpPr>
        <p:spPr>
          <a:xfrm>
            <a:off x="1141413" y="-354627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Circuit containing inverters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4ABEE94-3F5B-8B61-509D-3C53B9D880E8}"/>
              </a:ext>
            </a:extLst>
          </p:cNvPr>
          <p:cNvSpPr txBox="1"/>
          <p:nvPr/>
        </p:nvSpPr>
        <p:spPr>
          <a:xfrm>
            <a:off x="333375" y="6141890"/>
            <a:ext cx="712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 of two separate sets of parentheses here.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id="{A412DDFD-0332-5A53-F3D3-CC42238DC542}"/>
                  </a:ext>
                </a:extLst>
              </p:cNvPr>
              <p:cNvSpPr txBox="1"/>
              <p:nvPr/>
            </p:nvSpPr>
            <p:spPr>
              <a:xfrm flipH="1">
                <a:off x="449842" y="792310"/>
                <a:ext cx="10597569" cy="585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412DDFD-0332-5A53-F3D3-CC42238DC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49842" y="792310"/>
                <a:ext cx="10597569" cy="58541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2984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504" y="79937"/>
            <a:ext cx="9905998" cy="1478570"/>
          </a:xfrm>
        </p:spPr>
        <p:txBody>
          <a:bodyPr/>
          <a:lstStyle/>
          <a:p>
            <a:r>
              <a:rPr lang="en-US" dirty="0"/>
              <a:t>Boolean algebra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DC355C4-1228-4ACF-8EA4-9A2F37A5D124}"/>
              </a:ext>
            </a:extLst>
          </p:cNvPr>
          <p:cNvSpPr txBox="1"/>
          <p:nvPr/>
        </p:nvSpPr>
        <p:spPr>
          <a:xfrm>
            <a:off x="684866" y="1697626"/>
            <a:ext cx="10891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0" i="0" dirty="0">
                <a:effectLst/>
                <a:latin typeface="Arial" panose="020B0604020202020204" pitchFamily="34" charset="0"/>
              </a:rPr>
              <a:t>Boolean algebra is a means for expressing the relationship between </a:t>
            </a:r>
            <a:r>
              <a:rPr lang="en-US" sz="2400" b="0" i="0" u="sng" dirty="0">
                <a:effectLst/>
                <a:latin typeface="Arial" panose="020B0604020202020204" pitchFamily="34" charset="0"/>
              </a:rPr>
              <a:t>a logic circuit’s 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inputs and outputs. In </a:t>
            </a:r>
            <a:r>
              <a:rPr lang="en-US" sz="2400" b="0" i="0" u="sng" dirty="0">
                <a:effectLst/>
                <a:latin typeface="Arial" panose="020B0604020202020204" pitchFamily="34" charset="0"/>
              </a:rPr>
              <a:t>Boolean algebra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, there are no fractions, decimals, negative numbers, square root, cube roots, logarithms, imaginary numbers and so on. </a:t>
            </a:r>
            <a:endParaRPr lang="en-US" sz="2400" b="0" i="0" dirty="0" smtClean="0">
              <a:effectLst/>
              <a:latin typeface="Arial" panose="020B0604020202020204" pitchFamily="34" charset="0"/>
            </a:endParaRPr>
          </a:p>
          <a:p>
            <a:pPr algn="just"/>
            <a:r>
              <a:rPr lang="en-US" sz="2400" b="0" i="0" dirty="0" smtClean="0">
                <a:effectLst/>
                <a:latin typeface="Arial" panose="020B0604020202020204" pitchFamily="34" charset="0"/>
              </a:rPr>
              <a:t>In 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Boolean algebra there are three basic operations: OR, AND </a:t>
            </a:r>
            <a:r>
              <a:rPr lang="en-US" sz="2400" b="0" i="0" dirty="0" err="1">
                <a:effectLst/>
                <a:latin typeface="Arial" panose="020B0604020202020204" pitchFamily="34" charset="0"/>
              </a:rPr>
              <a:t>and</a:t>
            </a:r>
            <a:r>
              <a:rPr lang="en-US" sz="2400" b="0" i="0" dirty="0">
                <a:effectLst/>
                <a:latin typeface="Arial" panose="020B0604020202020204" pitchFamily="34" charset="0"/>
              </a:rPr>
              <a:t> NOT. </a:t>
            </a:r>
            <a:r>
              <a:rPr lang="en-US" sz="2400" dirty="0">
                <a:latin typeface="Arial" panose="020B0604020202020204" pitchFamily="34" charset="0"/>
              </a:rPr>
              <a:t>These operations are called </a:t>
            </a:r>
            <a:r>
              <a:rPr lang="en-US" sz="2400" u="sng" dirty="0">
                <a:latin typeface="Arial" panose="020B0604020202020204" pitchFamily="34" charset="0"/>
              </a:rPr>
              <a:t>logic operations</a:t>
            </a:r>
            <a:r>
              <a:rPr lang="en-US" sz="2400" dirty="0">
                <a:latin typeface="Arial" panose="020B0604020202020204" pitchFamily="34" charset="0"/>
              </a:rPr>
              <a:t>. Digital circuits are called </a:t>
            </a:r>
            <a:r>
              <a:rPr lang="en-US" sz="2400" u="sng" dirty="0">
                <a:latin typeface="Arial" panose="020B0604020202020204" pitchFamily="34" charset="0"/>
              </a:rPr>
              <a:t>logic gates</a:t>
            </a:r>
            <a:r>
              <a:rPr lang="en-US" sz="2400" dirty="0">
                <a:latin typeface="Arial" panose="020B0604020202020204" pitchFamily="34" charset="0"/>
              </a:rPr>
              <a:t>. Logic gates can be constructed from diodes, transistors and resistors. </a:t>
            </a:r>
          </a:p>
        </p:txBody>
      </p:sp>
    </p:spTree>
    <p:extLst>
      <p:ext uri="{BB962C8B-B14F-4D97-AF65-F5344CB8AC3E}">
        <p14:creationId xmlns:p14="http://schemas.microsoft.com/office/powerpoint/2010/main" val="3702255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19753"/>
            <a:ext cx="9905998" cy="1478570"/>
          </a:xfrm>
        </p:spPr>
        <p:txBody>
          <a:bodyPr/>
          <a:lstStyle/>
          <a:p>
            <a:r>
              <a:rPr lang="en-US" dirty="0"/>
              <a:t>Truth table</a:t>
            </a:r>
          </a:p>
        </p:txBody>
      </p:sp>
      <p:sp>
        <p:nvSpPr>
          <p:cNvPr id="4" name="Rectangle 3"/>
          <p:cNvSpPr/>
          <p:nvPr/>
        </p:nvSpPr>
        <p:spPr>
          <a:xfrm>
            <a:off x="651851" y="1545165"/>
            <a:ext cx="11461686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600" dirty="0">
                <a:latin typeface="Arial" panose="020B0604020202020204" pitchFamily="34" charset="0"/>
              </a:rPr>
              <a:t>Truth table describes how a logic circuits output depends on the logic level present at the circuit’s input.</a:t>
            </a:r>
          </a:p>
          <a:p>
            <a:pPr algn="just"/>
            <a:r>
              <a:rPr lang="en-US" sz="2600" dirty="0">
                <a:latin typeface="Arial" panose="020B0604020202020204" pitchFamily="34" charset="0"/>
              </a:rPr>
              <a:t>Example: Two input logic circuit.</a:t>
            </a:r>
          </a:p>
          <a:p>
            <a:pPr algn="just"/>
            <a:endParaRPr lang="en-US" sz="2600" dirty="0">
              <a:latin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317249"/>
              </p:ext>
            </p:extLst>
          </p:nvPr>
        </p:nvGraphicFramePr>
        <p:xfrm>
          <a:off x="2734145" y="3716866"/>
          <a:ext cx="6074877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9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249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249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9297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19753"/>
            <a:ext cx="9905998" cy="1478570"/>
          </a:xfrm>
        </p:spPr>
        <p:txBody>
          <a:bodyPr/>
          <a:lstStyle/>
          <a:p>
            <a:r>
              <a:rPr lang="en-US" dirty="0"/>
              <a:t>Truth table</a:t>
            </a:r>
          </a:p>
        </p:txBody>
      </p:sp>
      <p:sp>
        <p:nvSpPr>
          <p:cNvPr id="4" name="Rectangle 3"/>
          <p:cNvSpPr/>
          <p:nvPr/>
        </p:nvSpPr>
        <p:spPr>
          <a:xfrm>
            <a:off x="651851" y="1545165"/>
            <a:ext cx="1146168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600" dirty="0">
                <a:latin typeface="Arial" panose="020B0604020202020204" pitchFamily="34" charset="0"/>
              </a:rPr>
              <a:t>Following Table shows the three input circuit. The number of input combinations will equal to 2</a:t>
            </a:r>
            <a:r>
              <a:rPr lang="en-US" sz="2600" baseline="30000" dirty="0">
                <a:latin typeface="Arial" panose="020B0604020202020204" pitchFamily="34" charset="0"/>
              </a:rPr>
              <a:t>N</a:t>
            </a:r>
            <a:r>
              <a:rPr lang="en-US" sz="2600" dirty="0">
                <a:latin typeface="Arial" panose="020B0604020202020204" pitchFamily="34" charset="0"/>
              </a:rPr>
              <a:t> for an N input truth table.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025662"/>
              </p:ext>
            </p:extLst>
          </p:nvPr>
        </p:nvGraphicFramePr>
        <p:xfrm>
          <a:off x="2113482" y="2684771"/>
          <a:ext cx="8128000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0802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360" y="224793"/>
            <a:ext cx="9905998" cy="1478570"/>
          </a:xfrm>
        </p:spPr>
        <p:txBody>
          <a:bodyPr/>
          <a:lstStyle/>
          <a:p>
            <a:r>
              <a:rPr lang="en-US" dirty="0"/>
              <a:t>Or operation with or gates</a:t>
            </a:r>
          </a:p>
        </p:txBody>
      </p:sp>
      <p:sp>
        <p:nvSpPr>
          <p:cNvPr id="4" name="Rectangle 3"/>
          <p:cNvSpPr/>
          <p:nvPr/>
        </p:nvSpPr>
        <p:spPr>
          <a:xfrm>
            <a:off x="651851" y="1545165"/>
            <a:ext cx="11461686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600" dirty="0">
                <a:latin typeface="Arial" panose="020B0604020202020204" pitchFamily="34" charset="0"/>
              </a:rPr>
              <a:t>Boolean expression for OR operation is</a:t>
            </a:r>
          </a:p>
          <a:p>
            <a:pPr algn="ctr"/>
            <a:r>
              <a:rPr lang="en-US" sz="2600" dirty="0">
                <a:latin typeface="Arial" panose="020B0604020202020204" pitchFamily="34" charset="0"/>
              </a:rPr>
              <a:t>x= A+B (two input)</a:t>
            </a:r>
          </a:p>
          <a:p>
            <a:pPr algn="ctr"/>
            <a:r>
              <a:rPr lang="en-US" sz="2600" dirty="0">
                <a:latin typeface="Arial" panose="020B0604020202020204" pitchFamily="34" charset="0"/>
              </a:rPr>
              <a:t>x=A+B+C (three input)</a:t>
            </a:r>
          </a:p>
          <a:p>
            <a:r>
              <a:rPr lang="en-US" sz="2600" dirty="0">
                <a:latin typeface="Arial" panose="020B0604020202020204" pitchFamily="34" charset="0"/>
              </a:rPr>
              <a:t>Example: Kitchen oven: When the light inside the oven should turn on???</a:t>
            </a:r>
          </a:p>
          <a:p>
            <a:r>
              <a:rPr lang="en-US" sz="2600" dirty="0">
                <a:latin typeface="Arial" panose="020B0604020202020204" pitchFamily="34" charset="0"/>
              </a:rPr>
              <a:t>Depends on either light switch (A) turn on/off, or door (B) opened/closed.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819875"/>
              </p:ext>
            </p:extLst>
          </p:nvPr>
        </p:nvGraphicFramePr>
        <p:xfrm>
          <a:off x="1931941" y="4221471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X=A+B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904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DC355C4-1228-4ACF-8EA4-9A2F37A5D124}"/>
              </a:ext>
            </a:extLst>
          </p:cNvPr>
          <p:cNvSpPr txBox="1"/>
          <p:nvPr/>
        </p:nvSpPr>
        <p:spPr>
          <a:xfrm>
            <a:off x="5852160" y="5781040"/>
            <a:ext cx="8107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360" y="224793"/>
            <a:ext cx="9905998" cy="1478570"/>
          </a:xfrm>
        </p:spPr>
        <p:txBody>
          <a:bodyPr/>
          <a:lstStyle/>
          <a:p>
            <a:r>
              <a:rPr lang="en-US" dirty="0"/>
              <a:t>Or gate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810694" y="1557197"/>
            <a:ext cx="7760250" cy="4562946"/>
            <a:chOff x="2073243" y="1826727"/>
            <a:chExt cx="6971169" cy="425720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/>
            <a:srcRect l="5831" t="42201" r="70279" b="31862"/>
            <a:stretch/>
          </p:blipFill>
          <p:spPr>
            <a:xfrm>
              <a:off x="2073243" y="1826727"/>
              <a:ext cx="6971169" cy="4257201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7577751" y="3496107"/>
              <a:ext cx="1032095" cy="6155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3400" dirty="0">
                  <a:solidFill>
                    <a:schemeClr val="bg1"/>
                  </a:solidFill>
                </a:rPr>
                <a:t>A+B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2625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595" y="-18107"/>
            <a:ext cx="9905998" cy="1478570"/>
          </a:xfrm>
        </p:spPr>
        <p:txBody>
          <a:bodyPr/>
          <a:lstStyle/>
          <a:p>
            <a:r>
              <a:rPr lang="en-US" dirty="0"/>
              <a:t>Determine or gate  output from the following waveform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7" t="6260" b="14533"/>
          <a:stretch/>
        </p:blipFill>
        <p:spPr>
          <a:xfrm rot="16200000">
            <a:off x="2979307" y="809574"/>
            <a:ext cx="5614573" cy="648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9090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706</TotalTime>
  <Words>969</Words>
  <Application>Microsoft Office PowerPoint</Application>
  <PresentationFormat>Widescreen</PresentationFormat>
  <Paragraphs>185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Arial</vt:lpstr>
      <vt:lpstr>Cambria Math</vt:lpstr>
      <vt:lpstr>Trebuchet MS</vt:lpstr>
      <vt:lpstr>Tw Cen MT</vt:lpstr>
      <vt:lpstr>Circuit</vt:lpstr>
      <vt:lpstr>Boolean constants and variables</vt:lpstr>
      <vt:lpstr>PowerPoint Presentation</vt:lpstr>
      <vt:lpstr>Boolean constants and variables</vt:lpstr>
      <vt:lpstr>Boolean algebra</vt:lpstr>
      <vt:lpstr>Truth table</vt:lpstr>
      <vt:lpstr>Truth table</vt:lpstr>
      <vt:lpstr>Or operation with or gates</vt:lpstr>
      <vt:lpstr>Or gate</vt:lpstr>
      <vt:lpstr>Determine or gate  output from the following waveform</vt:lpstr>
      <vt:lpstr>Summary of or operation</vt:lpstr>
      <vt:lpstr>Question</vt:lpstr>
      <vt:lpstr>and operation with and gates</vt:lpstr>
      <vt:lpstr>ANd gate</vt:lpstr>
      <vt:lpstr>Determine AND gate  output from the following waveform</vt:lpstr>
      <vt:lpstr>Summary of and operation</vt:lpstr>
      <vt:lpstr>Question</vt:lpstr>
      <vt:lpstr>Not operation with not gate</vt:lpstr>
      <vt:lpstr>NOT gate</vt:lpstr>
      <vt:lpstr>Determine not gate  output from the following waveform</vt:lpstr>
      <vt:lpstr>Integrated circuit containing AND, OR, NOT gates</vt:lpstr>
      <vt:lpstr>IC numbers (TTL)</vt:lpstr>
      <vt:lpstr>OR gates 74LS32</vt:lpstr>
      <vt:lpstr>AND gates 74LS08</vt:lpstr>
      <vt:lpstr>NOT gates 74LS04</vt:lpstr>
      <vt:lpstr>3 input AND gates 74LS11</vt:lpstr>
      <vt:lpstr>3 input OR gates 4075 CMOS IC</vt:lpstr>
      <vt:lpstr>note</vt:lpstr>
      <vt:lpstr>Describing logic circuit algebraically</vt:lpstr>
      <vt:lpstr>Describing logic circuit algebraically</vt:lpstr>
      <vt:lpstr>Describing logic circuit algebraically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Nahid akter</dc:creator>
  <cp:lastModifiedBy>Dr. Nahid akter</cp:lastModifiedBy>
  <cp:revision>98</cp:revision>
  <dcterms:created xsi:type="dcterms:W3CDTF">2022-03-13T10:11:18Z</dcterms:created>
  <dcterms:modified xsi:type="dcterms:W3CDTF">2023-05-09T16:48:27Z</dcterms:modified>
</cp:coreProperties>
</file>