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16" r:id="rId2"/>
    <p:sldId id="314" r:id="rId3"/>
    <p:sldId id="315" r:id="rId4"/>
    <p:sldId id="300" r:id="rId5"/>
    <p:sldId id="299" r:id="rId6"/>
    <p:sldId id="268" r:id="rId7"/>
    <p:sldId id="269" r:id="rId8"/>
    <p:sldId id="302" r:id="rId9"/>
    <p:sldId id="311" r:id="rId10"/>
    <p:sldId id="303" r:id="rId11"/>
    <p:sldId id="304" r:id="rId12"/>
    <p:sldId id="312" r:id="rId13"/>
    <p:sldId id="313" r:id="rId14"/>
    <p:sldId id="30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0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E69EF76-E8AD-40FF-9E7C-AA31C07EDF9C}" type="datetimeFigureOut">
              <a:rPr lang="en-US" smtClean="0"/>
              <a:t>5/7/2023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197758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9EF76-E8AD-40FF-9E7C-AA31C07EDF9C}" type="datetimeFigureOut">
              <a:rPr lang="en-US" smtClean="0"/>
              <a:t>5/7/2023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1028311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9EF76-E8AD-40FF-9E7C-AA31C07EDF9C}" type="datetimeFigureOut">
              <a:rPr lang="en-US" smtClean="0"/>
              <a:t>5/7/2023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32951111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9EF76-E8AD-40FF-9E7C-AA31C07EDF9C}" type="datetimeFigureOut">
              <a:rPr lang="en-US" smtClean="0"/>
              <a:t>5/7/2023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9D5056-13B9-493F-9F5B-BF52AB2154FB}"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459071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9EF76-E8AD-40FF-9E7C-AA31C07EDF9C}" type="datetimeFigureOut">
              <a:rPr lang="en-US" smtClean="0"/>
              <a:t>5/7/2023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16121556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E69EF76-E8AD-40FF-9E7C-AA31C07EDF9C}" type="datetimeFigureOut">
              <a:rPr lang="en-US" smtClean="0"/>
              <a:t>5/7/2023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33494529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E69EF76-E8AD-40FF-9E7C-AA31C07EDF9C}" type="datetimeFigureOut">
              <a:rPr lang="en-US" smtClean="0"/>
              <a:t>5/7/2023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41526570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69EF76-E8AD-40FF-9E7C-AA31C07EDF9C}" type="datetimeFigureOut">
              <a:rPr lang="en-US" smtClean="0"/>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27107864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69EF76-E8AD-40FF-9E7C-AA31C07EDF9C}" type="datetimeFigureOut">
              <a:rPr lang="en-US" smtClean="0"/>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2110942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69EF76-E8AD-40FF-9E7C-AA31C07EDF9C}" type="datetimeFigureOut">
              <a:rPr lang="en-US" smtClean="0"/>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28785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69EF76-E8AD-40FF-9E7C-AA31C07EDF9C}" type="datetimeFigureOut">
              <a:rPr lang="en-US" smtClean="0"/>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1248016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69EF76-E8AD-40FF-9E7C-AA31C07EDF9C}" type="datetimeFigureOut">
              <a:rPr lang="en-US" smtClean="0"/>
              <a:t>5/7/2023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1266774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69EF76-E8AD-40FF-9E7C-AA31C07EDF9C}" type="datetimeFigureOut">
              <a:rPr lang="en-US" smtClean="0"/>
              <a:t>5/7/2023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1789976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69EF76-E8AD-40FF-9E7C-AA31C07EDF9C}" type="datetimeFigureOut">
              <a:rPr lang="en-US" smtClean="0"/>
              <a:t>5/7/2023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328937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69EF76-E8AD-40FF-9E7C-AA31C07EDF9C}" type="datetimeFigureOut">
              <a:rPr lang="en-US" smtClean="0"/>
              <a:t>5/7/2023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4200244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9EF76-E8AD-40FF-9E7C-AA31C07EDF9C}" type="datetimeFigureOut">
              <a:rPr lang="en-US" smtClean="0"/>
              <a:t>5/7/2023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4220692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9EF76-E8AD-40FF-9E7C-AA31C07EDF9C}" type="datetimeFigureOut">
              <a:rPr lang="en-US" smtClean="0"/>
              <a:t>5/7/2023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1870978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E69EF76-E8AD-40FF-9E7C-AA31C07EDF9C}" type="datetimeFigureOut">
              <a:rPr lang="en-US" smtClean="0"/>
              <a:t>5/7/2023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9D5056-13B9-493F-9F5B-BF52AB2154FB}" type="slidenum">
              <a:rPr lang="en-US" smtClean="0"/>
              <a:t>‹#›</a:t>
            </a:fld>
            <a:endParaRPr lang="en-US"/>
          </a:p>
        </p:txBody>
      </p:sp>
    </p:spTree>
    <p:extLst>
      <p:ext uri="{BB962C8B-B14F-4D97-AF65-F5344CB8AC3E}">
        <p14:creationId xmlns:p14="http://schemas.microsoft.com/office/powerpoint/2010/main" val="198397703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86760E-CE85-124C-43A2-5214604F2810}"/>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xmlns="" id="{17FEE584-A059-B381-F299-2C3661237F14}"/>
              </a:ext>
            </a:extLst>
          </p:cNvPr>
          <p:cNvPicPr>
            <a:picLocks noChangeAspect="1"/>
          </p:cNvPicPr>
          <p:nvPr/>
        </p:nvPicPr>
        <p:blipFill rotWithShape="1">
          <a:blip r:embed="rId2"/>
          <a:srcRect l="23437" t="17223" r="23828" b="4859"/>
          <a:stretch/>
        </p:blipFill>
        <p:spPr>
          <a:xfrm>
            <a:off x="619125" y="6985"/>
            <a:ext cx="10896600" cy="6610349"/>
          </a:xfrm>
          <a:prstGeom prst="rect">
            <a:avLst/>
          </a:prstGeom>
        </p:spPr>
      </p:pic>
      <p:cxnSp>
        <p:nvCxnSpPr>
          <p:cNvPr id="4" name="Straight Connector 3">
            <a:extLst>
              <a:ext uri="{FF2B5EF4-FFF2-40B4-BE49-F238E27FC236}">
                <a16:creationId xmlns:a16="http://schemas.microsoft.com/office/drawing/2014/main" xmlns="" id="{311C9822-1029-3E2A-11E4-B8701C63C722}"/>
              </a:ext>
            </a:extLst>
          </p:cNvPr>
          <p:cNvCxnSpPr/>
          <p:nvPr/>
        </p:nvCxnSpPr>
        <p:spPr>
          <a:xfrm flipV="1">
            <a:off x="836613" y="1220643"/>
            <a:ext cx="609600" cy="274320"/>
          </a:xfrm>
          <a:prstGeom prst="line">
            <a:avLst/>
          </a:prstGeom>
          <a:ln w="38100"/>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4497548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515BD0-759D-477D-90C7-15001229AEDB}"/>
              </a:ext>
            </a:extLst>
          </p:cNvPr>
          <p:cNvSpPr>
            <a:spLocks noGrp="1"/>
          </p:cNvSpPr>
          <p:nvPr>
            <p:ph type="title"/>
          </p:nvPr>
        </p:nvSpPr>
        <p:spPr>
          <a:xfrm>
            <a:off x="833595" y="0"/>
            <a:ext cx="9905998" cy="1478570"/>
          </a:xfrm>
        </p:spPr>
        <p:txBody>
          <a:bodyPr/>
          <a:lstStyle/>
          <a:p>
            <a:r>
              <a:rPr lang="en-US" dirty="0"/>
              <a:t>Even parity code</a:t>
            </a:r>
          </a:p>
        </p:txBody>
      </p:sp>
      <p:sp>
        <p:nvSpPr>
          <p:cNvPr id="5" name="Rectangle 4"/>
          <p:cNvSpPr/>
          <p:nvPr/>
        </p:nvSpPr>
        <p:spPr>
          <a:xfrm>
            <a:off x="132785" y="2143469"/>
            <a:ext cx="3533868" cy="2677656"/>
          </a:xfrm>
          <a:prstGeom prst="rect">
            <a:avLst/>
          </a:prstGeom>
        </p:spPr>
        <p:txBody>
          <a:bodyPr wrap="square">
            <a:spAutoFit/>
          </a:bodyPr>
          <a:lstStyle/>
          <a:p>
            <a:pPr lvl="0" algn="just" defTabSz="914400"/>
            <a:r>
              <a:rPr lang="en-US" sz="2400" dirty="0">
                <a:cs typeface="Arial" panose="020B0604020202020204" pitchFamily="34" charset="0"/>
              </a:rPr>
              <a:t>The following table shows the </a:t>
            </a:r>
            <a:r>
              <a:rPr lang="en-US" sz="2400" b="1" dirty="0">
                <a:cs typeface="Arial" panose="020B0604020202020204" pitchFamily="34" charset="0"/>
              </a:rPr>
              <a:t>even parity codes</a:t>
            </a:r>
            <a:r>
              <a:rPr lang="en-US" sz="2400" dirty="0">
                <a:cs typeface="Arial" panose="020B0604020202020204" pitchFamily="34" charset="0"/>
              </a:rPr>
              <a:t> corresponding to each 3-bit binary code. Here, the even parity bit is included to the right of LSB of binary code</a:t>
            </a:r>
          </a:p>
        </p:txBody>
      </p:sp>
      <p:grpSp>
        <p:nvGrpSpPr>
          <p:cNvPr id="10" name="Group 9"/>
          <p:cNvGrpSpPr/>
          <p:nvPr/>
        </p:nvGrpSpPr>
        <p:grpSpPr>
          <a:xfrm>
            <a:off x="3862811" y="1040932"/>
            <a:ext cx="8329189" cy="5817068"/>
            <a:chOff x="3862811" y="1040932"/>
            <a:chExt cx="8329189" cy="4973218"/>
          </a:xfrm>
        </p:grpSpPr>
        <p:pic>
          <p:nvPicPr>
            <p:cNvPr id="4" name="Picture 3"/>
            <p:cNvPicPr>
              <a:picLocks noChangeAspect="1"/>
            </p:cNvPicPr>
            <p:nvPr/>
          </p:nvPicPr>
          <p:blipFill rotWithShape="1">
            <a:blip r:embed="rId2"/>
            <a:srcRect l="26856" t="22572" r="24483" b="25775"/>
            <a:stretch/>
          </p:blipFill>
          <p:spPr>
            <a:xfrm>
              <a:off x="3862811" y="1040932"/>
              <a:ext cx="8329189" cy="4973218"/>
            </a:xfrm>
            <a:prstGeom prst="rect">
              <a:avLst/>
            </a:prstGeom>
          </p:spPr>
        </p:pic>
        <p:cxnSp>
          <p:nvCxnSpPr>
            <p:cNvPr id="7" name="Straight Connector 6"/>
            <p:cNvCxnSpPr/>
            <p:nvPr/>
          </p:nvCxnSpPr>
          <p:spPr>
            <a:xfrm flipH="1">
              <a:off x="10538234" y="1575303"/>
              <a:ext cx="18108" cy="4336610"/>
            </a:xfrm>
            <a:prstGeom prst="line">
              <a:avLst/>
            </a:prstGeom>
          </p:spPr>
          <p:style>
            <a:lnRef idx="2">
              <a:schemeClr val="accent3"/>
            </a:lnRef>
            <a:fillRef idx="0">
              <a:schemeClr val="accent3"/>
            </a:fillRef>
            <a:effectRef idx="1">
              <a:schemeClr val="accent3"/>
            </a:effectRef>
            <a:fontRef idx="minor">
              <a:schemeClr val="tx1"/>
            </a:fontRef>
          </p:style>
        </p:cxnSp>
      </p:grpSp>
    </p:spTree>
    <p:extLst>
      <p:ext uri="{BB962C8B-B14F-4D97-AF65-F5344CB8AC3E}">
        <p14:creationId xmlns:p14="http://schemas.microsoft.com/office/powerpoint/2010/main" val="2162473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2772" y="0"/>
            <a:ext cx="9905998" cy="1478570"/>
          </a:xfrm>
        </p:spPr>
        <p:txBody>
          <a:bodyPr/>
          <a:lstStyle/>
          <a:p>
            <a:r>
              <a:rPr lang="en-US" dirty="0"/>
              <a:t>Even parity code</a:t>
            </a:r>
          </a:p>
        </p:txBody>
      </p:sp>
      <p:sp>
        <p:nvSpPr>
          <p:cNvPr id="4" name="Rectangle 1"/>
          <p:cNvSpPr>
            <a:spLocks noGrp="1" noChangeArrowheads="1"/>
          </p:cNvSpPr>
          <p:nvPr>
            <p:ph idx="1"/>
          </p:nvPr>
        </p:nvSpPr>
        <p:spPr bwMode="auto">
          <a:xfrm>
            <a:off x="605333" y="1610410"/>
            <a:ext cx="11191331" cy="5247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600" b="0" i="0" u="none" strike="noStrike" cap="none" normalizeH="0" baseline="0" dirty="0">
                <a:ln>
                  <a:noFill/>
                </a:ln>
                <a:effectLst/>
                <a:cs typeface="Arial" panose="020B0604020202020204" pitchFamily="34" charset="0"/>
              </a:rPr>
              <a:t>Here, the number of bits present in the even parity codes is 4. </a:t>
            </a:r>
            <a:endParaRPr kumimoji="0" lang="en-US" sz="2600" b="0" i="0" u="none" strike="noStrike" cap="none" normalizeH="0" baseline="0" dirty="0">
              <a:ln>
                <a:noFill/>
              </a:ln>
              <a:solidFill>
                <a:srgbClr val="FF0000"/>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600" b="0" i="0" u="none" strike="noStrike" cap="none" normalizeH="0" baseline="0" dirty="0">
                <a:ln>
                  <a:noFill/>
                </a:ln>
                <a:effectLst/>
                <a:cs typeface="Arial" panose="020B0604020202020204" pitchFamily="34" charset="0"/>
              </a:rPr>
              <a:t>If the other system receives one of these even parity codes, then there is no error in the received data.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600" b="0" i="0" u="none" strike="noStrike" cap="none" normalizeH="0" baseline="0" dirty="0">
                <a:ln>
                  <a:noFill/>
                </a:ln>
                <a:effectLst/>
                <a:cs typeface="Arial" panose="020B0604020202020204" pitchFamily="34" charset="0"/>
              </a:rPr>
              <a:t>If the other system receives other than even parity codes, then there will be an error in the received data. </a:t>
            </a:r>
            <a:endParaRPr kumimoji="0" lang="en-US" sz="2600" b="0" i="0" u="none" strike="noStrike" cap="none" normalizeH="0" baseline="0" dirty="0" smtClean="0">
              <a:ln>
                <a:noFill/>
              </a:ln>
              <a:effectLst/>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lang="en-US" sz="2600" dirty="0" smtClean="0">
                <a:cs typeface="Arial" panose="020B0604020202020204" pitchFamily="34" charset="0"/>
              </a:rPr>
              <a:t>Limitation:</a:t>
            </a:r>
            <a:endParaRPr kumimoji="0" lang="en-US" sz="2600" b="0" i="0" u="none" strike="noStrike" cap="none" normalizeH="0" baseline="0" dirty="0">
              <a:ln>
                <a:noFill/>
              </a:ln>
              <a:effectLst/>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600" b="0" i="0" u="none" strike="noStrike" cap="none" normalizeH="0" baseline="0" dirty="0">
                <a:ln>
                  <a:noFill/>
                </a:ln>
                <a:effectLst/>
                <a:cs typeface="Arial" panose="020B0604020202020204" pitchFamily="34" charset="0"/>
              </a:rPr>
              <a:t>In this case, we can’t predict the original binary code because we don’t know the bit position</a:t>
            </a:r>
            <a:r>
              <a:rPr kumimoji="0" lang="en-US" sz="2600" b="0" i="0" u="none" strike="noStrike" cap="none" normalizeH="0" baseline="0" dirty="0">
                <a:ln>
                  <a:noFill/>
                </a:ln>
                <a:effectLst/>
                <a:latin typeface="MathJax_Math-italic"/>
                <a:cs typeface="Arial" panose="020B0604020202020204" pitchFamily="34" charset="0"/>
              </a:rPr>
              <a:t>s</a:t>
            </a:r>
            <a:r>
              <a:rPr kumimoji="0" lang="en-US" sz="2600" b="0" i="0" u="none" strike="noStrike" cap="none" normalizeH="0" baseline="0" dirty="0">
                <a:ln>
                  <a:noFill/>
                </a:ln>
                <a:effectLst/>
                <a:cs typeface="Arial" panose="020B0604020202020204" pitchFamily="34" charset="0"/>
              </a:rPr>
              <a:t> of error.</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600" b="0" i="0" u="none" strike="noStrike" cap="none" normalizeH="0" baseline="0" dirty="0">
                <a:ln>
                  <a:noFill/>
                </a:ln>
                <a:effectLst/>
                <a:cs typeface="Arial" panose="020B0604020202020204" pitchFamily="34" charset="0"/>
              </a:rPr>
              <a:t>Therefore, even parity bit is useful only for detection of error in the received parity code. But, it is not sufficient to correct the error.</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600" b="0" i="0" u="none" strike="noStrike" cap="none" normalizeH="0" baseline="0" dirty="0">
              <a:ln>
                <a:noFill/>
              </a:ln>
              <a:effectLst/>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sz="26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600" b="0" i="0" u="none" strike="noStrike" cap="none" normalizeH="0" baseline="0" dirty="0">
              <a:ln>
                <a:noFill/>
              </a:ln>
              <a:effectLst/>
            </a:endParaRPr>
          </a:p>
        </p:txBody>
      </p:sp>
    </p:spTree>
    <p:extLst>
      <p:ext uri="{BB962C8B-B14F-4D97-AF65-F5344CB8AC3E}">
        <p14:creationId xmlns:p14="http://schemas.microsoft.com/office/powerpoint/2010/main" val="590724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2772" y="0"/>
            <a:ext cx="9905998" cy="1478570"/>
          </a:xfrm>
        </p:spPr>
        <p:txBody>
          <a:bodyPr/>
          <a:lstStyle/>
          <a:p>
            <a:r>
              <a:rPr lang="en-US" dirty="0"/>
              <a:t>Odd parity code</a:t>
            </a:r>
          </a:p>
        </p:txBody>
      </p:sp>
      <p:sp>
        <p:nvSpPr>
          <p:cNvPr id="4" name="Rectangle 1"/>
          <p:cNvSpPr>
            <a:spLocks noGrp="1" noChangeArrowheads="1"/>
          </p:cNvSpPr>
          <p:nvPr>
            <p:ph idx="1"/>
          </p:nvPr>
        </p:nvSpPr>
        <p:spPr bwMode="auto">
          <a:xfrm>
            <a:off x="854721" y="1942719"/>
            <a:ext cx="10996265" cy="2262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effectLst/>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effectLst/>
                <a:cs typeface="Arial" panose="020B0604020202020204" pitchFamily="34" charset="0"/>
              </a:rPr>
              <a:t>The value of odd parity bit should be zero, if </a:t>
            </a:r>
            <a:r>
              <a:rPr kumimoji="0" lang="en-US" b="0" i="0" u="sng" strike="noStrike" cap="none" normalizeH="0" baseline="0" dirty="0">
                <a:ln>
                  <a:noFill/>
                </a:ln>
                <a:effectLst/>
                <a:cs typeface="Arial" panose="020B0604020202020204" pitchFamily="34" charset="0"/>
              </a:rPr>
              <a:t>odd number of ones </a:t>
            </a:r>
            <a:r>
              <a:rPr kumimoji="0" lang="en-US" b="0" i="0" u="none" strike="noStrike" cap="none" normalizeH="0" baseline="0" dirty="0">
                <a:ln>
                  <a:noFill/>
                </a:ln>
                <a:effectLst/>
                <a:cs typeface="Arial" panose="020B0604020202020204" pitchFamily="34" charset="0"/>
              </a:rPr>
              <a:t>present in the binary code. Otherwise, it should be one. So that, odd number of ones present in </a:t>
            </a:r>
            <a:r>
              <a:rPr kumimoji="0" lang="en-US" b="1" i="0" u="none" strike="noStrike" cap="none" normalizeH="0" baseline="0" dirty="0">
                <a:ln>
                  <a:noFill/>
                </a:ln>
                <a:effectLst/>
                <a:cs typeface="Arial" panose="020B0604020202020204" pitchFamily="34" charset="0"/>
              </a:rPr>
              <a:t>odd parity code</a:t>
            </a:r>
            <a:r>
              <a:rPr kumimoji="0" lang="en-US" b="0" i="0" u="none" strike="noStrike" cap="none" normalizeH="0" baseline="0" dirty="0">
                <a:ln>
                  <a:noFill/>
                </a:ln>
                <a:effectLst/>
                <a:cs typeface="Arial" panose="020B0604020202020204" pitchFamily="34" charset="0"/>
              </a:rPr>
              <a:t>. Odd parity code contains the data bits and odd parity bit.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effectLst/>
            </a:endParaRPr>
          </a:p>
        </p:txBody>
      </p:sp>
    </p:spTree>
    <p:extLst>
      <p:ext uri="{BB962C8B-B14F-4D97-AF65-F5344CB8AC3E}">
        <p14:creationId xmlns:p14="http://schemas.microsoft.com/office/powerpoint/2010/main" val="103658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8328" y="165845"/>
            <a:ext cx="9905998" cy="1478570"/>
          </a:xfrm>
        </p:spPr>
        <p:txBody>
          <a:bodyPr/>
          <a:lstStyle/>
          <a:p>
            <a:r>
              <a:rPr lang="en-US" dirty="0"/>
              <a:t>Odd parity</a:t>
            </a:r>
          </a:p>
        </p:txBody>
      </p:sp>
      <p:sp>
        <p:nvSpPr>
          <p:cNvPr id="5" name="Rectangle 4"/>
          <p:cNvSpPr/>
          <p:nvPr/>
        </p:nvSpPr>
        <p:spPr>
          <a:xfrm>
            <a:off x="78463" y="1514004"/>
            <a:ext cx="3224084" cy="3816429"/>
          </a:xfrm>
          <a:prstGeom prst="rect">
            <a:avLst/>
          </a:prstGeom>
        </p:spPr>
        <p:txBody>
          <a:bodyPr wrap="square">
            <a:spAutoFit/>
          </a:bodyPr>
          <a:lstStyle/>
          <a:p>
            <a:pPr lvl="0" algn="just">
              <a:buFontTx/>
              <a:buChar char="•"/>
            </a:pPr>
            <a:r>
              <a:rPr lang="en-US" sz="2200" dirty="0">
                <a:cs typeface="Arial" panose="020B0604020202020204" pitchFamily="34" charset="0"/>
              </a:rPr>
              <a:t>The following table shows the </a:t>
            </a:r>
            <a:r>
              <a:rPr lang="en-US" sz="2200" b="1" dirty="0">
                <a:cs typeface="Arial" panose="020B0604020202020204" pitchFamily="34" charset="0"/>
              </a:rPr>
              <a:t>odd parity codes</a:t>
            </a:r>
            <a:r>
              <a:rPr lang="en-US" sz="2200" dirty="0">
                <a:cs typeface="Arial" panose="020B0604020202020204" pitchFamily="34" charset="0"/>
              </a:rPr>
              <a:t> corresponding to each 3-bit binary code. Here, the odd parity bit is included to the right of LSB of binary code. If the other system receives one of these odd parity codes, then there is no error in the received data. </a:t>
            </a:r>
          </a:p>
        </p:txBody>
      </p:sp>
      <p:grpSp>
        <p:nvGrpSpPr>
          <p:cNvPr id="10" name="Group 9"/>
          <p:cNvGrpSpPr/>
          <p:nvPr/>
        </p:nvGrpSpPr>
        <p:grpSpPr>
          <a:xfrm>
            <a:off x="3374975" y="950397"/>
            <a:ext cx="8889454" cy="5832122"/>
            <a:chOff x="3374975" y="950397"/>
            <a:chExt cx="8889454" cy="5832122"/>
          </a:xfrm>
        </p:grpSpPr>
        <p:pic>
          <p:nvPicPr>
            <p:cNvPr id="4" name="Picture 3"/>
            <p:cNvPicPr>
              <a:picLocks noChangeAspect="1"/>
            </p:cNvPicPr>
            <p:nvPr/>
          </p:nvPicPr>
          <p:blipFill rotWithShape="1">
            <a:blip r:embed="rId2"/>
            <a:srcRect l="24736" t="20102" r="25476" b="31982"/>
            <a:stretch/>
          </p:blipFill>
          <p:spPr>
            <a:xfrm>
              <a:off x="3374975" y="950397"/>
              <a:ext cx="8889454" cy="5832122"/>
            </a:xfrm>
            <a:prstGeom prst="rect">
              <a:avLst/>
            </a:prstGeom>
          </p:spPr>
        </p:pic>
        <p:cxnSp>
          <p:nvCxnSpPr>
            <p:cNvPr id="7" name="Straight Connector 6"/>
            <p:cNvCxnSpPr/>
            <p:nvPr/>
          </p:nvCxnSpPr>
          <p:spPr>
            <a:xfrm>
              <a:off x="10601608" y="1765426"/>
              <a:ext cx="18107" cy="4734962"/>
            </a:xfrm>
            <a:prstGeom prst="line">
              <a:avLst/>
            </a:prstGeom>
          </p:spPr>
          <p:style>
            <a:lnRef idx="2">
              <a:schemeClr val="accent3"/>
            </a:lnRef>
            <a:fillRef idx="0">
              <a:schemeClr val="accent3"/>
            </a:fillRef>
            <a:effectRef idx="1">
              <a:schemeClr val="accent3"/>
            </a:effectRef>
            <a:fontRef idx="minor">
              <a:schemeClr val="tx1"/>
            </a:fontRef>
          </p:style>
        </p:cxnSp>
      </p:grpSp>
    </p:spTree>
    <p:extLst>
      <p:ext uri="{BB962C8B-B14F-4D97-AF65-F5344CB8AC3E}">
        <p14:creationId xmlns:p14="http://schemas.microsoft.com/office/powerpoint/2010/main" val="339697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0632" y="446502"/>
            <a:ext cx="9905998" cy="1478570"/>
          </a:xfrm>
        </p:spPr>
        <p:txBody>
          <a:bodyPr/>
          <a:lstStyle/>
          <a:p>
            <a:r>
              <a:rPr lang="en-US" dirty="0"/>
              <a:t>Hamming code</a:t>
            </a:r>
          </a:p>
        </p:txBody>
      </p:sp>
      <p:sp>
        <p:nvSpPr>
          <p:cNvPr id="3" name="TextBox 2"/>
          <p:cNvSpPr txBox="1"/>
          <p:nvPr/>
        </p:nvSpPr>
        <p:spPr>
          <a:xfrm>
            <a:off x="670633" y="2118511"/>
            <a:ext cx="10944964" cy="1015663"/>
          </a:xfrm>
          <a:prstGeom prst="rect">
            <a:avLst/>
          </a:prstGeom>
          <a:noFill/>
        </p:spPr>
        <p:txBody>
          <a:bodyPr wrap="square" rtlCol="0">
            <a:spAutoFit/>
          </a:bodyPr>
          <a:lstStyle/>
          <a:p>
            <a:r>
              <a:rPr lang="en-US" sz="3000" dirty="0"/>
              <a:t>Hamming code is useful for both detection and correction of error present in the received data.  This code uses multiple parity bits. </a:t>
            </a:r>
          </a:p>
        </p:txBody>
      </p:sp>
    </p:spTree>
    <p:extLst>
      <p:ext uri="{BB962C8B-B14F-4D97-AF65-F5344CB8AC3E}">
        <p14:creationId xmlns:p14="http://schemas.microsoft.com/office/powerpoint/2010/main" val="2164879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6558" y="1587239"/>
            <a:ext cx="9905998" cy="1478570"/>
          </a:xfrm>
        </p:spPr>
        <p:txBody>
          <a:bodyPr/>
          <a:lstStyle/>
          <a:p>
            <a:pPr algn="ctr"/>
            <a:r>
              <a:rPr lang="en-US" dirty="0"/>
              <a:t>codes</a:t>
            </a:r>
          </a:p>
        </p:txBody>
      </p:sp>
    </p:spTree>
    <p:extLst>
      <p:ext uri="{BB962C8B-B14F-4D97-AF65-F5344CB8AC3E}">
        <p14:creationId xmlns:p14="http://schemas.microsoft.com/office/powerpoint/2010/main" val="891429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515BD0-759D-477D-90C7-15001229AEDB}"/>
              </a:ext>
            </a:extLst>
          </p:cNvPr>
          <p:cNvSpPr>
            <a:spLocks noGrp="1"/>
          </p:cNvSpPr>
          <p:nvPr>
            <p:ph type="title"/>
          </p:nvPr>
        </p:nvSpPr>
        <p:spPr>
          <a:xfrm>
            <a:off x="1141413" y="-137345"/>
            <a:ext cx="9905998" cy="1478570"/>
          </a:xfrm>
        </p:spPr>
        <p:txBody>
          <a:bodyPr>
            <a:normAutofit/>
          </a:bodyPr>
          <a:lstStyle/>
          <a:p>
            <a:r>
              <a:rPr lang="en-US" dirty="0"/>
              <a:t/>
            </a:r>
            <a:br>
              <a:rPr lang="en-US" dirty="0"/>
            </a:br>
            <a:r>
              <a:rPr lang="en-US" dirty="0">
                <a:latin typeface="Arial" panose="020B0604020202020204" pitchFamily="34" charset="0"/>
              </a:rPr>
              <a:t>ASCII</a:t>
            </a:r>
            <a:endParaRPr lang="en-US" dirty="0"/>
          </a:p>
        </p:txBody>
      </p:sp>
      <p:sp>
        <p:nvSpPr>
          <p:cNvPr id="4" name="TextBox 3">
            <a:extLst>
              <a:ext uri="{FF2B5EF4-FFF2-40B4-BE49-F238E27FC236}">
                <a16:creationId xmlns:a16="http://schemas.microsoft.com/office/drawing/2014/main" xmlns="" id="{7DC355C4-1228-4ACF-8EA4-9A2F37A5D124}"/>
              </a:ext>
            </a:extLst>
          </p:cNvPr>
          <p:cNvSpPr txBox="1"/>
          <p:nvPr/>
        </p:nvSpPr>
        <p:spPr>
          <a:xfrm>
            <a:off x="648652" y="1658096"/>
            <a:ext cx="10891520" cy="4093428"/>
          </a:xfrm>
          <a:prstGeom prst="rect">
            <a:avLst/>
          </a:prstGeom>
          <a:noFill/>
        </p:spPr>
        <p:txBody>
          <a:bodyPr wrap="square" rtlCol="0">
            <a:spAutoFit/>
          </a:bodyPr>
          <a:lstStyle/>
          <a:p>
            <a:pPr algn="just"/>
            <a:r>
              <a:rPr lang="en-US" sz="2600" b="0" i="0" dirty="0">
                <a:effectLst/>
                <a:latin typeface="Arial" panose="020B0604020202020204" pitchFamily="34" charset="0"/>
              </a:rPr>
              <a:t>Besides numerical data, computer must be able to handle alphabets, punctuation marks, mathematical operators, special symbols etc. that form the complete </a:t>
            </a:r>
            <a:r>
              <a:rPr lang="en-US" sz="2600" b="0" i="0" u="sng" dirty="0">
                <a:effectLst/>
                <a:latin typeface="Arial" panose="020B0604020202020204" pitchFamily="34" charset="0"/>
              </a:rPr>
              <a:t>character </a:t>
            </a:r>
            <a:r>
              <a:rPr lang="en-US" sz="2600" b="0" i="0" dirty="0">
                <a:effectLst/>
                <a:latin typeface="Arial" panose="020B0604020202020204" pitchFamily="34" charset="0"/>
              </a:rPr>
              <a:t>set of English language. The complete set of characters or symbols are called alphanumeric codes. </a:t>
            </a:r>
          </a:p>
          <a:p>
            <a:pPr algn="just"/>
            <a:endParaRPr lang="en-US" sz="2600" b="0" i="0" dirty="0">
              <a:effectLst/>
              <a:latin typeface="Arial" panose="020B0604020202020204" pitchFamily="34" charset="0"/>
            </a:endParaRPr>
          </a:p>
          <a:p>
            <a:pPr>
              <a:buFont typeface="Arial" panose="020B0604020202020204" pitchFamily="34" charset="0"/>
              <a:buChar char="•"/>
            </a:pPr>
            <a:r>
              <a:rPr lang="en-US" sz="2600" b="0" i="0" dirty="0">
                <a:effectLst/>
                <a:latin typeface="Arial" panose="020B0604020202020204" pitchFamily="34" charset="0"/>
              </a:rPr>
              <a:t>26 upper case letters</a:t>
            </a:r>
          </a:p>
          <a:p>
            <a:pPr>
              <a:buFont typeface="Arial" panose="020B0604020202020204" pitchFamily="34" charset="0"/>
              <a:buChar char="•"/>
            </a:pPr>
            <a:r>
              <a:rPr lang="en-US" sz="2600" b="0" i="0" dirty="0">
                <a:effectLst/>
                <a:latin typeface="Arial" panose="020B0604020202020204" pitchFamily="34" charset="0"/>
              </a:rPr>
              <a:t>26 lower case letters</a:t>
            </a:r>
          </a:p>
          <a:p>
            <a:pPr>
              <a:buFont typeface="Arial" panose="020B0604020202020204" pitchFamily="34" charset="0"/>
              <a:buChar char="•"/>
            </a:pPr>
            <a:r>
              <a:rPr lang="en-US" sz="2600" b="0" i="0" dirty="0">
                <a:effectLst/>
                <a:latin typeface="Arial" panose="020B0604020202020204" pitchFamily="34" charset="0"/>
              </a:rPr>
              <a:t>10 numeric digits</a:t>
            </a:r>
          </a:p>
          <a:p>
            <a:pPr>
              <a:buFont typeface="Arial" panose="020B0604020202020204" pitchFamily="34" charset="0"/>
              <a:buChar char="•"/>
            </a:pPr>
            <a:r>
              <a:rPr lang="en-US" sz="2600" b="0" i="0" dirty="0">
                <a:effectLst/>
                <a:latin typeface="Arial" panose="020B0604020202020204" pitchFamily="34" charset="0"/>
              </a:rPr>
              <a:t>7 punctuation marks</a:t>
            </a:r>
          </a:p>
          <a:p>
            <a:pPr>
              <a:buFont typeface="Arial" panose="020B0604020202020204" pitchFamily="34" charset="0"/>
              <a:buChar char="•"/>
            </a:pPr>
            <a:r>
              <a:rPr lang="en-US" sz="2600" b="0" i="0" dirty="0">
                <a:effectLst/>
                <a:latin typeface="Arial" panose="020B0604020202020204" pitchFamily="34" charset="0"/>
              </a:rPr>
              <a:t>20 to 40 special characters</a:t>
            </a:r>
          </a:p>
        </p:txBody>
      </p:sp>
    </p:spTree>
    <p:extLst>
      <p:ext uri="{BB962C8B-B14F-4D97-AF65-F5344CB8AC3E}">
        <p14:creationId xmlns:p14="http://schemas.microsoft.com/office/powerpoint/2010/main" val="2534186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515BD0-759D-477D-90C7-15001229AEDB}"/>
              </a:ext>
            </a:extLst>
          </p:cNvPr>
          <p:cNvSpPr>
            <a:spLocks noGrp="1"/>
          </p:cNvSpPr>
          <p:nvPr>
            <p:ph type="title"/>
          </p:nvPr>
        </p:nvSpPr>
        <p:spPr>
          <a:xfrm>
            <a:off x="987504" y="79937"/>
            <a:ext cx="9905998" cy="1478570"/>
          </a:xfrm>
        </p:spPr>
        <p:txBody>
          <a:bodyPr/>
          <a:lstStyle/>
          <a:p>
            <a:r>
              <a:rPr lang="en-US" dirty="0"/>
              <a:t>CODES</a:t>
            </a:r>
            <a:br>
              <a:rPr lang="en-US" dirty="0"/>
            </a:br>
            <a:r>
              <a:rPr lang="en-US" dirty="0"/>
              <a:t>ASCII</a:t>
            </a:r>
          </a:p>
        </p:txBody>
      </p:sp>
      <p:sp>
        <p:nvSpPr>
          <p:cNvPr id="4" name="TextBox 3">
            <a:extLst>
              <a:ext uri="{FF2B5EF4-FFF2-40B4-BE49-F238E27FC236}">
                <a16:creationId xmlns:a16="http://schemas.microsoft.com/office/drawing/2014/main" xmlns="" id="{7DC355C4-1228-4ACF-8EA4-9A2F37A5D124}"/>
              </a:ext>
            </a:extLst>
          </p:cNvPr>
          <p:cNvSpPr txBox="1"/>
          <p:nvPr/>
        </p:nvSpPr>
        <p:spPr>
          <a:xfrm>
            <a:off x="684866" y="1697626"/>
            <a:ext cx="10891520" cy="2308324"/>
          </a:xfrm>
          <a:prstGeom prst="rect">
            <a:avLst/>
          </a:prstGeom>
          <a:noFill/>
        </p:spPr>
        <p:txBody>
          <a:bodyPr wrap="square" rtlCol="0">
            <a:spAutoFit/>
          </a:bodyPr>
          <a:lstStyle/>
          <a:p>
            <a:pPr algn="just"/>
            <a:r>
              <a:rPr lang="en-US" sz="2400" b="0" i="0" dirty="0">
                <a:effectLst/>
                <a:latin typeface="Arial" panose="020B0604020202020204" pitchFamily="34" charset="0"/>
              </a:rPr>
              <a:t>A computer understands only numeric values, whatever the number system used. So all characters must have a numeric equivalent called the alphanumeric code. The most widely used alphanumeric code is American Standard Code for Information Interchange (ASCII). ASCII is a 7-bit code that has 128 (2</a:t>
            </a:r>
            <a:r>
              <a:rPr lang="en-US" sz="2400" b="0" i="0" baseline="30000" dirty="0">
                <a:effectLst/>
                <a:latin typeface="Arial" panose="020B0604020202020204" pitchFamily="34" charset="0"/>
              </a:rPr>
              <a:t>7</a:t>
            </a:r>
            <a:r>
              <a:rPr lang="en-US" sz="2400" b="0" i="0" dirty="0">
                <a:effectLst/>
                <a:latin typeface="Arial" panose="020B0604020202020204" pitchFamily="34" charset="0"/>
              </a:rPr>
              <a:t>) possible codes.</a:t>
            </a:r>
          </a:p>
          <a:p>
            <a:pPr algn="just"/>
            <a:endParaRPr lang="en-US" sz="2400" dirty="0"/>
          </a:p>
        </p:txBody>
      </p:sp>
    </p:spTree>
    <p:extLst>
      <p:ext uri="{BB962C8B-B14F-4D97-AF65-F5344CB8AC3E}">
        <p14:creationId xmlns:p14="http://schemas.microsoft.com/office/powerpoint/2010/main" val="3702255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515BD0-759D-477D-90C7-15001229AEDB}"/>
              </a:ext>
            </a:extLst>
          </p:cNvPr>
          <p:cNvSpPr>
            <a:spLocks noGrp="1"/>
          </p:cNvSpPr>
          <p:nvPr>
            <p:ph type="title"/>
          </p:nvPr>
        </p:nvSpPr>
        <p:spPr>
          <a:xfrm>
            <a:off x="1132360" y="224793"/>
            <a:ext cx="9905998" cy="1478570"/>
          </a:xfrm>
        </p:spPr>
        <p:txBody>
          <a:bodyPr/>
          <a:lstStyle/>
          <a:p>
            <a:r>
              <a:rPr lang="en-US" dirty="0"/>
              <a:t>ASCII</a:t>
            </a:r>
          </a:p>
        </p:txBody>
      </p:sp>
      <p:grpSp>
        <p:nvGrpSpPr>
          <p:cNvPr id="15" name="Group 14">
            <a:extLst>
              <a:ext uri="{FF2B5EF4-FFF2-40B4-BE49-F238E27FC236}">
                <a16:creationId xmlns:a16="http://schemas.microsoft.com/office/drawing/2014/main" xmlns="" id="{1AF426DB-6675-ABCE-4CFF-556D416FC654}"/>
              </a:ext>
            </a:extLst>
          </p:cNvPr>
          <p:cNvGrpSpPr/>
          <p:nvPr/>
        </p:nvGrpSpPr>
        <p:grpSpPr>
          <a:xfrm>
            <a:off x="3041965" y="-3"/>
            <a:ext cx="9150037" cy="6858002"/>
            <a:chOff x="3041965" y="-3"/>
            <a:chExt cx="9150037" cy="6858002"/>
          </a:xfrm>
        </p:grpSpPr>
        <p:grpSp>
          <p:nvGrpSpPr>
            <p:cNvPr id="6" name="Group 5">
              <a:extLst>
                <a:ext uri="{FF2B5EF4-FFF2-40B4-BE49-F238E27FC236}">
                  <a16:creationId xmlns:a16="http://schemas.microsoft.com/office/drawing/2014/main" xmlns="" id="{7CD4FC81-091B-DE2F-FBCB-6B6DDCE648B1}"/>
                </a:ext>
              </a:extLst>
            </p:cNvPr>
            <p:cNvGrpSpPr/>
            <p:nvPr/>
          </p:nvGrpSpPr>
          <p:grpSpPr>
            <a:xfrm>
              <a:off x="3041965" y="-3"/>
              <a:ext cx="9150037" cy="6858002"/>
              <a:chOff x="3041965" y="-3"/>
              <a:chExt cx="9150037" cy="6858002"/>
            </a:xfrm>
          </p:grpSpPr>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l="8813" t="9770" r="4235" b="23431"/>
              <a:stretch/>
            </p:blipFill>
            <p:spPr>
              <a:xfrm rot="16200000">
                <a:off x="4187983" y="-1146021"/>
                <a:ext cx="6858002" cy="9150037"/>
              </a:xfrm>
              <a:prstGeom prst="rect">
                <a:avLst/>
              </a:prstGeom>
            </p:spPr>
          </p:pic>
          <p:cxnSp>
            <p:nvCxnSpPr>
              <p:cNvPr id="5" name="Straight Connector 4">
                <a:extLst>
                  <a:ext uri="{FF2B5EF4-FFF2-40B4-BE49-F238E27FC236}">
                    <a16:creationId xmlns:a16="http://schemas.microsoft.com/office/drawing/2014/main" xmlns="" id="{4B71BE14-8F5E-79A9-140E-6F6150B2B310}"/>
                  </a:ext>
                </a:extLst>
              </p:cNvPr>
              <p:cNvCxnSpPr/>
              <p:nvPr/>
            </p:nvCxnSpPr>
            <p:spPr>
              <a:xfrm flipV="1">
                <a:off x="3362325" y="2400300"/>
                <a:ext cx="1095375" cy="104775"/>
              </a:xfrm>
              <a:prstGeom prst="line">
                <a:avLst/>
              </a:prstGeom>
            </p:spPr>
            <p:style>
              <a:lnRef idx="3">
                <a:schemeClr val="accent3"/>
              </a:lnRef>
              <a:fillRef idx="0">
                <a:schemeClr val="accent3"/>
              </a:fillRef>
              <a:effectRef idx="2">
                <a:schemeClr val="accent3"/>
              </a:effectRef>
              <a:fontRef idx="minor">
                <a:schemeClr val="tx1"/>
              </a:fontRef>
            </p:style>
          </p:cxnSp>
        </p:grpSp>
        <p:cxnSp>
          <p:nvCxnSpPr>
            <p:cNvPr id="11" name="Straight Connector 10">
              <a:extLst>
                <a:ext uri="{FF2B5EF4-FFF2-40B4-BE49-F238E27FC236}">
                  <a16:creationId xmlns:a16="http://schemas.microsoft.com/office/drawing/2014/main" xmlns="" id="{94B974A9-0ABD-D838-8211-14E777E2CE96}"/>
                </a:ext>
              </a:extLst>
            </p:cNvPr>
            <p:cNvCxnSpPr/>
            <p:nvPr/>
          </p:nvCxnSpPr>
          <p:spPr>
            <a:xfrm>
              <a:off x="5972175" y="923925"/>
              <a:ext cx="514350"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12" name="Straight Connector 11">
              <a:extLst>
                <a:ext uri="{FF2B5EF4-FFF2-40B4-BE49-F238E27FC236}">
                  <a16:creationId xmlns:a16="http://schemas.microsoft.com/office/drawing/2014/main" xmlns="" id="{16BE2CCA-4429-E706-ADC6-52FE10757E8F}"/>
                </a:ext>
              </a:extLst>
            </p:cNvPr>
            <p:cNvCxnSpPr/>
            <p:nvPr/>
          </p:nvCxnSpPr>
          <p:spPr>
            <a:xfrm>
              <a:off x="6096000" y="3857625"/>
              <a:ext cx="514350"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13" name="Straight Connector 12">
              <a:extLst>
                <a:ext uri="{FF2B5EF4-FFF2-40B4-BE49-F238E27FC236}">
                  <a16:creationId xmlns:a16="http://schemas.microsoft.com/office/drawing/2014/main" xmlns="" id="{0B00E4A2-F08B-F6D9-C6DE-7422DDCFBCF2}"/>
                </a:ext>
              </a:extLst>
            </p:cNvPr>
            <p:cNvCxnSpPr/>
            <p:nvPr/>
          </p:nvCxnSpPr>
          <p:spPr>
            <a:xfrm>
              <a:off x="7762875" y="952500"/>
              <a:ext cx="514350"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14" name="Straight Connector 13">
              <a:extLst>
                <a:ext uri="{FF2B5EF4-FFF2-40B4-BE49-F238E27FC236}">
                  <a16:creationId xmlns:a16="http://schemas.microsoft.com/office/drawing/2014/main" xmlns="" id="{1A58ED23-C878-029C-D937-9F8AEA580014}"/>
                </a:ext>
              </a:extLst>
            </p:cNvPr>
            <p:cNvCxnSpPr/>
            <p:nvPr/>
          </p:nvCxnSpPr>
          <p:spPr>
            <a:xfrm>
              <a:off x="10229850" y="6857999"/>
              <a:ext cx="514350" cy="0"/>
            </a:xfrm>
            <a:prstGeom prst="line">
              <a:avLst/>
            </a:prstGeom>
          </p:spPr>
          <p:style>
            <a:lnRef idx="3">
              <a:schemeClr val="accent3"/>
            </a:lnRef>
            <a:fillRef idx="0">
              <a:schemeClr val="accent3"/>
            </a:fillRef>
            <a:effectRef idx="2">
              <a:schemeClr val="accent3"/>
            </a:effectRef>
            <a:fontRef idx="minor">
              <a:schemeClr val="tx1"/>
            </a:fontRef>
          </p:style>
        </p:cxnSp>
      </p:grpSp>
    </p:spTree>
    <p:extLst>
      <p:ext uri="{BB962C8B-B14F-4D97-AF65-F5344CB8AC3E}">
        <p14:creationId xmlns:p14="http://schemas.microsoft.com/office/powerpoint/2010/main" val="1577904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7DC355C4-1228-4ACF-8EA4-9A2F37A5D124}"/>
              </a:ext>
            </a:extLst>
          </p:cNvPr>
          <p:cNvSpPr txBox="1"/>
          <p:nvPr/>
        </p:nvSpPr>
        <p:spPr>
          <a:xfrm>
            <a:off x="5852160" y="5781040"/>
            <a:ext cx="8107680" cy="461665"/>
          </a:xfrm>
          <a:prstGeom prst="rect">
            <a:avLst/>
          </a:prstGeom>
          <a:noFill/>
        </p:spPr>
        <p:txBody>
          <a:bodyPr wrap="square" rtlCol="0">
            <a:spAutoFit/>
          </a:bodyPr>
          <a:lstStyle/>
          <a:p>
            <a:endParaRPr lang="en-US" sz="2400" dirty="0"/>
          </a:p>
        </p:txBody>
      </p:sp>
      <p:sp>
        <p:nvSpPr>
          <p:cNvPr id="3" name="Rectangle 1">
            <a:extLst>
              <a:ext uri="{FF2B5EF4-FFF2-40B4-BE49-F238E27FC236}">
                <a16:creationId xmlns:a16="http://schemas.microsoft.com/office/drawing/2014/main" xmlns="" id="{587C5A8F-F783-4EA1-8003-4E88A8885835}"/>
              </a:ext>
            </a:extLst>
          </p:cNvPr>
          <p:cNvSpPr>
            <a:spLocks noChangeArrowheads="1"/>
          </p:cNvSpPr>
          <p:nvPr/>
        </p:nvSpPr>
        <p:spPr bwMode="auto">
          <a:xfrm>
            <a:off x="4541520" y="145738"/>
            <a:ext cx="6468437" cy="7155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41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xmlns="" id="{F8515BD0-759D-477D-90C7-15001229AEDB}"/>
              </a:ext>
            </a:extLst>
          </p:cNvPr>
          <p:cNvSpPr>
            <a:spLocks noGrp="1"/>
          </p:cNvSpPr>
          <p:nvPr>
            <p:ph type="title"/>
          </p:nvPr>
        </p:nvSpPr>
        <p:spPr>
          <a:xfrm>
            <a:off x="1132360" y="224793"/>
            <a:ext cx="9905998" cy="1478570"/>
          </a:xfrm>
        </p:spPr>
        <p:txBody>
          <a:bodyPr/>
          <a:lstStyle/>
          <a:p>
            <a:r>
              <a:rPr lang="en-US" dirty="0"/>
              <a:t>ASCII</a:t>
            </a:r>
          </a:p>
        </p:txBody>
      </p:sp>
      <p:grpSp>
        <p:nvGrpSpPr>
          <p:cNvPr id="8" name="Group 7">
            <a:extLst>
              <a:ext uri="{FF2B5EF4-FFF2-40B4-BE49-F238E27FC236}">
                <a16:creationId xmlns:a16="http://schemas.microsoft.com/office/drawing/2014/main" xmlns="" id="{96C6CFAC-CC18-4054-A8B1-C684E245A807}"/>
              </a:ext>
            </a:extLst>
          </p:cNvPr>
          <p:cNvGrpSpPr/>
          <p:nvPr/>
        </p:nvGrpSpPr>
        <p:grpSpPr>
          <a:xfrm>
            <a:off x="4314825" y="-142875"/>
            <a:ext cx="7877175" cy="7000875"/>
            <a:chOff x="4314825" y="-142875"/>
            <a:chExt cx="7877175" cy="7000875"/>
          </a:xfrm>
        </p:grpSpPr>
        <p:pic>
          <p:nvPicPr>
            <p:cNvPr id="6146" name="Picture 2" descr="ASCII Code">
              <a:extLst>
                <a:ext uri="{FF2B5EF4-FFF2-40B4-BE49-F238E27FC236}">
                  <a16:creationId xmlns:a16="http://schemas.microsoft.com/office/drawing/2014/main" xmlns="" id="{9081D03D-7C96-4579-8D0B-F037FDDF87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4825" y="-142875"/>
              <a:ext cx="7877175" cy="700087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xmlns="" id="{F5005B9B-3DF6-B417-F9EF-7A798A2B6B30}"/>
                </a:ext>
              </a:extLst>
            </p:cNvPr>
            <p:cNvCxnSpPr>
              <a:cxnSpLocks/>
            </p:cNvCxnSpPr>
            <p:nvPr/>
          </p:nvCxnSpPr>
          <p:spPr>
            <a:xfrm>
              <a:off x="5305425" y="781050"/>
              <a:ext cx="0" cy="5705475"/>
            </a:xfrm>
            <a:prstGeom prst="line">
              <a:avLst/>
            </a:prstGeom>
          </p:spPr>
          <p:style>
            <a:lnRef idx="3">
              <a:schemeClr val="accent3"/>
            </a:lnRef>
            <a:fillRef idx="0">
              <a:schemeClr val="accent3"/>
            </a:fillRef>
            <a:effectRef idx="2">
              <a:schemeClr val="accent3"/>
            </a:effectRef>
            <a:fontRef idx="minor">
              <a:schemeClr val="tx1"/>
            </a:fontRef>
          </p:style>
        </p:cxnSp>
        <p:cxnSp>
          <p:nvCxnSpPr>
            <p:cNvPr id="9" name="Straight Connector 8">
              <a:extLst>
                <a:ext uri="{FF2B5EF4-FFF2-40B4-BE49-F238E27FC236}">
                  <a16:creationId xmlns:a16="http://schemas.microsoft.com/office/drawing/2014/main" xmlns="" id="{8B034DEF-60AD-CE91-C4F8-8B8D5C1D3E84}"/>
                </a:ext>
              </a:extLst>
            </p:cNvPr>
            <p:cNvCxnSpPr>
              <a:cxnSpLocks/>
            </p:cNvCxnSpPr>
            <p:nvPr/>
          </p:nvCxnSpPr>
          <p:spPr>
            <a:xfrm>
              <a:off x="7143750" y="685800"/>
              <a:ext cx="0" cy="5705475"/>
            </a:xfrm>
            <a:prstGeom prst="line">
              <a:avLst/>
            </a:prstGeom>
          </p:spPr>
          <p:style>
            <a:lnRef idx="3">
              <a:schemeClr val="accent3"/>
            </a:lnRef>
            <a:fillRef idx="0">
              <a:schemeClr val="accent3"/>
            </a:fillRef>
            <a:effectRef idx="2">
              <a:schemeClr val="accent3"/>
            </a:effectRef>
            <a:fontRef idx="minor">
              <a:schemeClr val="tx1"/>
            </a:fontRef>
          </p:style>
        </p:cxnSp>
        <p:cxnSp>
          <p:nvCxnSpPr>
            <p:cNvPr id="10" name="Straight Connector 9">
              <a:extLst>
                <a:ext uri="{FF2B5EF4-FFF2-40B4-BE49-F238E27FC236}">
                  <a16:creationId xmlns:a16="http://schemas.microsoft.com/office/drawing/2014/main" xmlns="" id="{B6FCB2F0-17B5-D864-DB1A-156BE82925CF}"/>
                </a:ext>
              </a:extLst>
            </p:cNvPr>
            <p:cNvCxnSpPr>
              <a:cxnSpLocks/>
            </p:cNvCxnSpPr>
            <p:nvPr/>
          </p:nvCxnSpPr>
          <p:spPr>
            <a:xfrm>
              <a:off x="8972550" y="685800"/>
              <a:ext cx="0" cy="5705475"/>
            </a:xfrm>
            <a:prstGeom prst="line">
              <a:avLst/>
            </a:prstGeom>
          </p:spPr>
          <p:style>
            <a:lnRef idx="3">
              <a:schemeClr val="accent3"/>
            </a:lnRef>
            <a:fillRef idx="0">
              <a:schemeClr val="accent3"/>
            </a:fillRef>
            <a:effectRef idx="2">
              <a:schemeClr val="accent3"/>
            </a:effectRef>
            <a:fontRef idx="minor">
              <a:schemeClr val="tx1"/>
            </a:fontRef>
          </p:style>
        </p:cxnSp>
        <p:cxnSp>
          <p:nvCxnSpPr>
            <p:cNvPr id="11" name="Straight Connector 10">
              <a:extLst>
                <a:ext uri="{FF2B5EF4-FFF2-40B4-BE49-F238E27FC236}">
                  <a16:creationId xmlns:a16="http://schemas.microsoft.com/office/drawing/2014/main" xmlns="" id="{E19883E4-4A90-CE1B-25BA-75BDB9E5FED0}"/>
                </a:ext>
              </a:extLst>
            </p:cNvPr>
            <p:cNvCxnSpPr>
              <a:cxnSpLocks/>
            </p:cNvCxnSpPr>
            <p:nvPr/>
          </p:nvCxnSpPr>
          <p:spPr>
            <a:xfrm>
              <a:off x="10801350" y="685800"/>
              <a:ext cx="0" cy="5705475"/>
            </a:xfrm>
            <a:prstGeom prst="line">
              <a:avLst/>
            </a:prstGeom>
          </p:spPr>
          <p:style>
            <a:lnRef idx="3">
              <a:schemeClr val="accent3"/>
            </a:lnRef>
            <a:fillRef idx="0">
              <a:schemeClr val="accent3"/>
            </a:fillRef>
            <a:effectRef idx="2">
              <a:schemeClr val="accent3"/>
            </a:effectRef>
            <a:fontRef idx="minor">
              <a:schemeClr val="tx1"/>
            </a:fontRef>
          </p:style>
        </p:cxnSp>
      </p:grpSp>
    </p:spTree>
    <p:extLst>
      <p:ext uri="{BB962C8B-B14F-4D97-AF65-F5344CB8AC3E}">
        <p14:creationId xmlns:p14="http://schemas.microsoft.com/office/powerpoint/2010/main" val="2392625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515BD0-759D-477D-90C7-15001229AEDB}"/>
              </a:ext>
            </a:extLst>
          </p:cNvPr>
          <p:cNvSpPr>
            <a:spLocks noGrp="1"/>
          </p:cNvSpPr>
          <p:nvPr>
            <p:ph type="title"/>
          </p:nvPr>
        </p:nvSpPr>
        <p:spPr>
          <a:xfrm>
            <a:off x="833595" y="0"/>
            <a:ext cx="9905998" cy="1478570"/>
          </a:xfrm>
        </p:spPr>
        <p:txBody>
          <a:bodyPr/>
          <a:lstStyle/>
          <a:p>
            <a:r>
              <a:rPr lang="en-US" dirty="0"/>
              <a:t>Other codes</a:t>
            </a:r>
          </a:p>
        </p:txBody>
      </p:sp>
      <p:sp>
        <p:nvSpPr>
          <p:cNvPr id="5" name="Rectangle 2"/>
          <p:cNvSpPr>
            <a:spLocks noChangeArrowheads="1"/>
          </p:cNvSpPr>
          <p:nvPr/>
        </p:nvSpPr>
        <p:spPr bwMode="auto">
          <a:xfrm rot="10800000" flipV="1">
            <a:off x="746449" y="1106093"/>
            <a:ext cx="10615650" cy="449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600" b="0" i="0" u="none" strike="noStrike" cap="none" normalizeH="0" baseline="0" dirty="0">
                <a:ln>
                  <a:noFill/>
                </a:ln>
                <a:effectLst/>
                <a:cs typeface="Arial" panose="020B0604020202020204" pitchFamily="34" charset="0"/>
              </a:rPr>
              <a:t>We know that the bits 0 and 1 corresponding to two different range of analog voltages. So, during transmission of binary data from one system to the other, the noise may</a:t>
            </a:r>
            <a:r>
              <a:rPr kumimoji="0" lang="en-US" sz="2600" b="0" i="0" u="none" strike="noStrike" cap="none" normalizeH="0" dirty="0">
                <a:ln>
                  <a:noFill/>
                </a:ln>
                <a:effectLst/>
                <a:cs typeface="Arial" panose="020B0604020202020204" pitchFamily="34" charset="0"/>
              </a:rPr>
              <a:t> </a:t>
            </a:r>
            <a:r>
              <a:rPr kumimoji="0" lang="en-US" sz="2600" b="0" i="0" u="none" strike="noStrike" cap="none" normalizeH="0" baseline="0" dirty="0">
                <a:ln>
                  <a:noFill/>
                </a:ln>
                <a:effectLst/>
                <a:cs typeface="Arial" panose="020B0604020202020204" pitchFamily="34" charset="0"/>
              </a:rPr>
              <a:t>also be added. Due to this, there may be errors in the received data at other system.</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600" b="0" i="0" u="none" strike="noStrike" cap="none" normalizeH="0" baseline="0" dirty="0">
              <a:ln>
                <a:noFill/>
              </a:ln>
              <a:effectLst/>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600" b="0" i="0" u="none" strike="noStrike" cap="none" normalizeH="0" baseline="0" dirty="0">
                <a:ln>
                  <a:noFill/>
                </a:ln>
                <a:effectLst/>
                <a:cs typeface="Arial" panose="020B0604020202020204" pitchFamily="34" charset="0"/>
              </a:rPr>
              <a:t>That means a bit 0 may change to 1 or a bit 1 may change to 0. We can’t avoid the interference of noise. But, we can get back the original data first by detecting whether any errors present and then correcting those errors. For this purpose, we can use the following codes</a:t>
            </a: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600" dirty="0">
                <a:cs typeface="Arial" panose="020B0604020202020204" pitchFamily="34" charset="0"/>
              </a:rPr>
              <a:t>Error detection codes</a:t>
            </a: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2600" b="0" i="0" u="none" strike="noStrike" cap="none" normalizeH="0" baseline="0" dirty="0">
                <a:ln>
                  <a:noFill/>
                </a:ln>
                <a:effectLst/>
                <a:cs typeface="Arial" panose="020B0604020202020204" pitchFamily="34" charset="0"/>
              </a:rPr>
              <a:t>Error correction codes</a:t>
            </a:r>
          </a:p>
        </p:txBody>
      </p:sp>
    </p:spTree>
    <p:extLst>
      <p:ext uri="{BB962C8B-B14F-4D97-AF65-F5344CB8AC3E}">
        <p14:creationId xmlns:p14="http://schemas.microsoft.com/office/powerpoint/2010/main" val="2963909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515BD0-759D-477D-90C7-15001229AEDB}"/>
              </a:ext>
            </a:extLst>
          </p:cNvPr>
          <p:cNvSpPr>
            <a:spLocks noGrp="1"/>
          </p:cNvSpPr>
          <p:nvPr>
            <p:ph type="title"/>
          </p:nvPr>
        </p:nvSpPr>
        <p:spPr>
          <a:xfrm>
            <a:off x="815489" y="0"/>
            <a:ext cx="9905998" cy="1478570"/>
          </a:xfrm>
        </p:spPr>
        <p:txBody>
          <a:bodyPr/>
          <a:lstStyle/>
          <a:p>
            <a:r>
              <a:rPr lang="en-US" dirty="0"/>
              <a:t>Other codes</a:t>
            </a:r>
          </a:p>
        </p:txBody>
      </p:sp>
      <p:sp>
        <p:nvSpPr>
          <p:cNvPr id="3" name="Rectangle 1"/>
          <p:cNvSpPr>
            <a:spLocks noChangeArrowheads="1"/>
          </p:cNvSpPr>
          <p:nvPr/>
        </p:nvSpPr>
        <p:spPr bwMode="auto">
          <a:xfrm>
            <a:off x="815489" y="1270341"/>
            <a:ext cx="10772948" cy="5693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600" b="1" i="0" u="none" strike="noStrike" cap="none" normalizeH="0" baseline="0" dirty="0">
                <a:ln>
                  <a:noFill/>
                </a:ln>
                <a:effectLst/>
                <a:cs typeface="Arial" panose="020B0604020202020204" pitchFamily="34" charset="0"/>
              </a:rPr>
              <a:t>Error detection codes</a:t>
            </a:r>
            <a:r>
              <a:rPr kumimoji="0" lang="en-US" sz="2600" b="0" i="0" u="none" strike="noStrike" cap="none" normalizeH="0" baseline="0" dirty="0">
                <a:ln>
                  <a:noFill/>
                </a:ln>
                <a:effectLst/>
                <a:cs typeface="Arial" panose="020B0604020202020204" pitchFamily="34" charset="0"/>
              </a:rPr>
              <a:t> − are used to detect the errors present in the received data bit stream.</a:t>
            </a:r>
            <a:r>
              <a:rPr kumimoji="0" lang="en-US" sz="2600" b="0" i="0" u="none" strike="noStrike" cap="none" normalizeH="0" dirty="0">
                <a:ln>
                  <a:noFill/>
                </a:ln>
                <a:effectLst/>
                <a:cs typeface="Arial" panose="020B0604020202020204" pitchFamily="34" charset="0"/>
              </a:rPr>
              <a:t> </a:t>
            </a:r>
            <a:r>
              <a:rPr kumimoji="0" lang="en-US" sz="2600" b="0" i="0" u="none" strike="noStrike" cap="none" normalizeH="0" baseline="0" dirty="0">
                <a:ln>
                  <a:noFill/>
                </a:ln>
                <a:effectLst/>
                <a:cs typeface="Arial" panose="020B0604020202020204" pitchFamily="34" charset="0"/>
              </a:rPr>
              <a:t>These codes contain some bits, which are included appended to the original bit stream. These codes detect the error, if it is occurred </a:t>
            </a:r>
            <a:r>
              <a:rPr kumimoji="0" lang="en-US" sz="2600" b="0" i="0" strike="noStrike" cap="none" normalizeH="0" baseline="0" dirty="0">
                <a:ln>
                  <a:noFill/>
                </a:ln>
                <a:effectLst/>
                <a:cs typeface="Arial" panose="020B0604020202020204" pitchFamily="34" charset="0"/>
              </a:rPr>
              <a:t>during transmission </a:t>
            </a:r>
            <a:r>
              <a:rPr kumimoji="0" lang="en-US" sz="2600" b="0" i="0" u="none" strike="noStrike" cap="none" normalizeH="0" baseline="0" dirty="0">
                <a:ln>
                  <a:noFill/>
                </a:ln>
                <a:effectLst/>
                <a:cs typeface="Arial" panose="020B0604020202020204" pitchFamily="34" charset="0"/>
              </a:rPr>
              <a:t>of the original data bit stream.</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600" b="1" i="0" u="none" strike="noStrike" cap="none" normalizeH="0" baseline="0" dirty="0">
                <a:ln>
                  <a:noFill/>
                </a:ln>
                <a:effectLst/>
                <a:cs typeface="Arial" panose="020B0604020202020204" pitchFamily="34" charset="0"/>
              </a:rPr>
              <a:t>Example</a:t>
            </a:r>
            <a:r>
              <a:rPr kumimoji="0" lang="en-US" sz="2600" b="0" i="0" u="none" strike="noStrike" cap="none" normalizeH="0" baseline="0" dirty="0">
                <a:ln>
                  <a:noFill/>
                </a:ln>
                <a:effectLst/>
                <a:cs typeface="Arial" panose="020B0604020202020204" pitchFamily="34" charset="0"/>
              </a:rPr>
              <a:t> − Parity code, Hamming code.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600" b="0" i="0" u="none" strike="noStrike" cap="none" normalizeH="0" baseline="0" dirty="0">
              <a:ln>
                <a:noFill/>
              </a:ln>
              <a:effectLst/>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600" b="1" i="0" u="none" strike="noStrike" cap="none" normalizeH="0" baseline="0" dirty="0">
                <a:ln>
                  <a:noFill/>
                </a:ln>
                <a:effectLst/>
                <a:cs typeface="Arial" panose="020B0604020202020204" pitchFamily="34" charset="0"/>
              </a:rPr>
              <a:t>Error correction codes</a:t>
            </a:r>
            <a:r>
              <a:rPr kumimoji="0" lang="en-US" sz="2600" b="0" i="0" u="none" strike="noStrike" cap="none" normalizeH="0" baseline="0" dirty="0">
                <a:ln>
                  <a:noFill/>
                </a:ln>
                <a:effectLst/>
                <a:cs typeface="Arial" panose="020B0604020202020204" pitchFamily="34" charset="0"/>
              </a:rPr>
              <a:t> − are used to correct the errors present in the </a:t>
            </a:r>
            <a:r>
              <a:rPr kumimoji="0" lang="en-US" sz="2600" b="0" i="0" u="sng" strike="noStrike" cap="none" normalizeH="0" baseline="0" dirty="0">
                <a:ln>
                  <a:noFill/>
                </a:ln>
                <a:effectLst/>
                <a:cs typeface="Arial" panose="020B0604020202020204" pitchFamily="34" charset="0"/>
              </a:rPr>
              <a:t>received data bit stream </a:t>
            </a:r>
            <a:r>
              <a:rPr kumimoji="0" lang="en-US" sz="2600" b="0" i="0" u="none" strike="noStrike" cap="none" normalizeH="0" baseline="0" dirty="0">
                <a:ln>
                  <a:noFill/>
                </a:ln>
                <a:effectLst/>
                <a:cs typeface="Arial" panose="020B0604020202020204" pitchFamily="34" charset="0"/>
              </a:rPr>
              <a:t>so that, we will get the original data. Error correction codes also use the similar strategy of error detection codes. </a:t>
            </a:r>
            <a:r>
              <a:rPr kumimoji="0" lang="en-US" sz="2600" b="1" i="0" u="none" strike="noStrike" cap="none" normalizeH="0" baseline="0" dirty="0">
                <a:ln>
                  <a:noFill/>
                </a:ln>
                <a:effectLst/>
                <a:cs typeface="Arial" panose="020B0604020202020204" pitchFamily="34" charset="0"/>
              </a:rPr>
              <a:t>Example</a:t>
            </a:r>
            <a:r>
              <a:rPr kumimoji="0" lang="en-US" sz="2600" b="0" i="0" u="none" strike="noStrike" cap="none" normalizeH="0" baseline="0" dirty="0">
                <a:ln>
                  <a:noFill/>
                </a:ln>
                <a:effectLst/>
                <a:cs typeface="Arial" panose="020B0604020202020204" pitchFamily="34" charset="0"/>
              </a:rPr>
              <a:t> − Hamming code.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600" b="0" i="0" u="none" strike="noStrike" cap="none" normalizeH="0" baseline="0" dirty="0">
              <a:ln>
                <a:noFill/>
              </a:ln>
              <a:effectLst/>
              <a:cs typeface="Arial" panose="020B0604020202020204" pitchFamily="34" charset="0"/>
            </a:endParaRPr>
          </a:p>
          <a:p>
            <a:pPr lvl="0" algn="just" defTabSz="914400"/>
            <a:r>
              <a:rPr kumimoji="0" lang="en-US" sz="2600" b="0" i="0" u="none" strike="noStrike" cap="none" normalizeH="0" baseline="0" dirty="0">
                <a:ln>
                  <a:noFill/>
                </a:ln>
                <a:effectLst/>
                <a:cs typeface="Arial" panose="020B0604020202020204" pitchFamily="34" charset="0"/>
              </a:rPr>
              <a:t>Therefore, to detect and correct the errors, additional bits are appended to the data bits at the time of transmission.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600" b="0" i="0" u="none" strike="noStrike" cap="none" normalizeH="0" baseline="0" dirty="0">
              <a:ln>
                <a:noFill/>
              </a:ln>
              <a:effectLst/>
              <a:cs typeface="Arial" panose="020B0604020202020204" pitchFamily="34" charset="0"/>
            </a:endParaRPr>
          </a:p>
        </p:txBody>
      </p:sp>
    </p:spTree>
    <p:extLst>
      <p:ext uri="{BB962C8B-B14F-4D97-AF65-F5344CB8AC3E}">
        <p14:creationId xmlns:p14="http://schemas.microsoft.com/office/powerpoint/2010/main" val="2580623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515BD0-759D-477D-90C7-15001229AEDB}"/>
              </a:ext>
            </a:extLst>
          </p:cNvPr>
          <p:cNvSpPr>
            <a:spLocks noGrp="1"/>
          </p:cNvSpPr>
          <p:nvPr>
            <p:ph type="title"/>
          </p:nvPr>
        </p:nvSpPr>
        <p:spPr>
          <a:xfrm>
            <a:off x="906023" y="0"/>
            <a:ext cx="9905998" cy="1478570"/>
          </a:xfrm>
        </p:spPr>
        <p:txBody>
          <a:bodyPr/>
          <a:lstStyle/>
          <a:p>
            <a:r>
              <a:rPr lang="en-US" dirty="0"/>
              <a:t>Parity code</a:t>
            </a:r>
          </a:p>
        </p:txBody>
      </p:sp>
      <p:sp>
        <p:nvSpPr>
          <p:cNvPr id="3" name="Rectangle 1"/>
          <p:cNvSpPr>
            <a:spLocks noChangeArrowheads="1"/>
          </p:cNvSpPr>
          <p:nvPr/>
        </p:nvSpPr>
        <p:spPr bwMode="auto">
          <a:xfrm>
            <a:off x="672635" y="1176164"/>
            <a:ext cx="11268885"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just" defTabSz="914400"/>
            <a:r>
              <a:rPr lang="en-US" sz="2600" dirty="0">
                <a:cs typeface="Arial" panose="020B0604020202020204" pitchFamily="34" charset="0"/>
              </a:rPr>
              <a:t>It is easy to include append one parity bit either to the left of MSB or to the right of LSB of original bit stream. There are two types of parity codes, namely even parity code and odd parity code based on the type of parity being chosen.</a:t>
            </a:r>
          </a:p>
          <a:p>
            <a:pPr lvl="0" algn="just" defTabSz="914400"/>
            <a:endParaRPr lang="en-US" sz="2600" dirty="0">
              <a:cs typeface="Arial" panose="020B0604020202020204" pitchFamily="34" charset="0"/>
            </a:endParaRPr>
          </a:p>
          <a:p>
            <a:pPr lvl="0" algn="just" defTabSz="914400"/>
            <a:r>
              <a:rPr lang="en-US" sz="2600" u="sng" dirty="0">
                <a:cs typeface="Arial" panose="020B0604020202020204" pitchFamily="34" charset="0"/>
              </a:rPr>
              <a:t>Even Parity Code:</a:t>
            </a:r>
          </a:p>
          <a:p>
            <a:pPr lvl="0" algn="just" defTabSz="914400"/>
            <a:endParaRPr lang="en-US" sz="2600" u="sng" dirty="0">
              <a:cs typeface="Arial" panose="020B0604020202020204" pitchFamily="34" charset="0"/>
            </a:endParaRPr>
          </a:p>
          <a:p>
            <a:pPr lvl="0" algn="just" defTabSz="914400"/>
            <a:r>
              <a:rPr lang="en-US" sz="2600" dirty="0">
                <a:cs typeface="Arial" panose="020B0604020202020204" pitchFamily="34" charset="0"/>
              </a:rPr>
              <a:t>The value of even parity bit should be zero, if </a:t>
            </a:r>
            <a:r>
              <a:rPr lang="en-US" sz="2600" u="sng" dirty="0">
                <a:cs typeface="Arial" panose="020B0604020202020204" pitchFamily="34" charset="0"/>
              </a:rPr>
              <a:t>even number of ones </a:t>
            </a:r>
            <a:r>
              <a:rPr lang="en-US" sz="2600" dirty="0">
                <a:cs typeface="Arial" panose="020B0604020202020204" pitchFamily="34" charset="0"/>
              </a:rPr>
              <a:t>present in the binary code. Otherwise, it should be one. So that, even number of ones present in </a:t>
            </a:r>
            <a:r>
              <a:rPr lang="en-US" sz="2600" b="1" dirty="0">
                <a:cs typeface="Arial" panose="020B0604020202020204" pitchFamily="34" charset="0"/>
              </a:rPr>
              <a:t>even parity code</a:t>
            </a:r>
            <a:r>
              <a:rPr lang="en-US" sz="2600" dirty="0">
                <a:cs typeface="Arial" panose="020B0604020202020204" pitchFamily="34" charset="0"/>
              </a:rPr>
              <a:t>. Even parity code contains the data bits and even parity bit.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600" b="0" i="0" u="none" strike="noStrike" cap="none" normalizeH="0" baseline="0" dirty="0">
              <a:ln>
                <a:noFill/>
              </a:ln>
              <a:effectLst/>
              <a:cs typeface="Arial" panose="020B0604020202020204" pitchFamily="34" charset="0"/>
            </a:endParaRPr>
          </a:p>
        </p:txBody>
      </p:sp>
    </p:spTree>
    <p:extLst>
      <p:ext uri="{BB962C8B-B14F-4D97-AF65-F5344CB8AC3E}">
        <p14:creationId xmlns:p14="http://schemas.microsoft.com/office/powerpoint/2010/main" val="40720734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502</TotalTime>
  <Words>393</Words>
  <Application>Microsoft Office PowerPoint</Application>
  <PresentationFormat>Widescreen</PresentationFormat>
  <Paragraphs>50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MathJax_Math-italic</vt:lpstr>
      <vt:lpstr>Trebuchet MS</vt:lpstr>
      <vt:lpstr>Tw Cen MT</vt:lpstr>
      <vt:lpstr>Circuit</vt:lpstr>
      <vt:lpstr>PowerPoint Presentation</vt:lpstr>
      <vt:lpstr>codes</vt:lpstr>
      <vt:lpstr> ASCII</vt:lpstr>
      <vt:lpstr>CODES ASCII</vt:lpstr>
      <vt:lpstr>ASCII</vt:lpstr>
      <vt:lpstr>ASCII</vt:lpstr>
      <vt:lpstr>Other codes</vt:lpstr>
      <vt:lpstr>Other codes</vt:lpstr>
      <vt:lpstr>Parity code</vt:lpstr>
      <vt:lpstr>Even parity code</vt:lpstr>
      <vt:lpstr>Even parity code</vt:lpstr>
      <vt:lpstr>Odd parity code</vt:lpstr>
      <vt:lpstr>Odd parity</vt:lpstr>
      <vt:lpstr>Hamming code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Nahid akter</dc:creator>
  <cp:lastModifiedBy>Dr. Nahid akter</cp:lastModifiedBy>
  <cp:revision>68</cp:revision>
  <dcterms:created xsi:type="dcterms:W3CDTF">2022-03-13T10:11:18Z</dcterms:created>
  <dcterms:modified xsi:type="dcterms:W3CDTF">2023-05-07T05:20:49Z</dcterms:modified>
</cp:coreProperties>
</file>