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2" r:id="rId2"/>
    <p:sldId id="298" r:id="rId3"/>
    <p:sldId id="367" r:id="rId4"/>
    <p:sldId id="368" r:id="rId5"/>
    <p:sldId id="411" r:id="rId6"/>
    <p:sldId id="370" r:id="rId7"/>
    <p:sldId id="409" r:id="rId8"/>
    <p:sldId id="410" r:id="rId9"/>
    <p:sldId id="372" r:id="rId10"/>
    <p:sldId id="416" r:id="rId11"/>
    <p:sldId id="412" r:id="rId12"/>
    <p:sldId id="350" r:id="rId13"/>
    <p:sldId id="405" r:id="rId14"/>
    <p:sldId id="373" r:id="rId15"/>
    <p:sldId id="391" r:id="rId16"/>
    <p:sldId id="413" r:id="rId17"/>
    <p:sldId id="374" r:id="rId18"/>
    <p:sldId id="406" r:id="rId19"/>
    <p:sldId id="392" r:id="rId20"/>
    <p:sldId id="393" r:id="rId21"/>
    <p:sldId id="414" r:id="rId22"/>
    <p:sldId id="375" r:id="rId23"/>
    <p:sldId id="407" r:id="rId24"/>
    <p:sldId id="394" r:id="rId25"/>
    <p:sldId id="396" r:id="rId26"/>
    <p:sldId id="397" r:id="rId27"/>
    <p:sldId id="415" r:id="rId28"/>
    <p:sldId id="399" r:id="rId29"/>
    <p:sldId id="408" r:id="rId30"/>
    <p:sldId id="326" r:id="rId31"/>
    <p:sldId id="381" r:id="rId32"/>
    <p:sldId id="321" r:id="rId33"/>
    <p:sldId id="400" r:id="rId34"/>
    <p:sldId id="402" r:id="rId35"/>
    <p:sldId id="401" r:id="rId36"/>
    <p:sldId id="40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0" d="100"/>
          <a:sy n="70" d="100"/>
        </p:scale>
        <p:origin x="5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E69EF76-E8AD-40FF-9E7C-AA31C07EDF9C}" type="datetimeFigureOut">
              <a:rPr lang="en-US" smtClean="0"/>
              <a:t>5/21/2023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9775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02831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295111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590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612155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69EF76-E8AD-40FF-9E7C-AA31C07EDF9C}" type="datetimeFigureOut">
              <a:rPr lang="en-US" smtClean="0"/>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349452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69EF76-E8AD-40FF-9E7C-AA31C07EDF9C}" type="datetimeFigureOut">
              <a:rPr lang="en-US" smtClean="0"/>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152657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710786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11094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878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9EF76-E8AD-40FF-9E7C-AA31C07EDF9C}" type="datetimeFigureOut">
              <a:rPr lang="en-US" smtClean="0"/>
              <a:t>5/21/2023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24801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69EF76-E8AD-40FF-9E7C-AA31C07EDF9C}"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26677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69EF76-E8AD-40FF-9E7C-AA31C07EDF9C}" type="datetimeFigureOut">
              <a:rPr lang="en-US" smtClean="0"/>
              <a:t>5/21/2023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78997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69EF76-E8AD-40FF-9E7C-AA31C07EDF9C}" type="datetimeFigureOut">
              <a:rPr lang="en-US" smtClean="0"/>
              <a:t>5/21/2023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2893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9EF76-E8AD-40FF-9E7C-AA31C07EDF9C}" type="datetimeFigureOut">
              <a:rPr lang="en-US" smtClean="0"/>
              <a:t>5/21/2023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200244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22069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5/21/2023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870978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69EF76-E8AD-40FF-9E7C-AA31C07EDF9C}" type="datetimeFigureOut">
              <a:rPr lang="en-US" smtClean="0"/>
              <a:t>5/21/2023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9D5056-13B9-493F-9F5B-BF52AB2154FB}" type="slidenum">
              <a:rPr lang="en-US" smtClean="0"/>
              <a:t>‹#›</a:t>
            </a:fld>
            <a:endParaRPr lang="en-US"/>
          </a:p>
        </p:txBody>
      </p:sp>
    </p:spTree>
    <p:extLst>
      <p:ext uri="{BB962C8B-B14F-4D97-AF65-F5344CB8AC3E}">
        <p14:creationId xmlns:p14="http://schemas.microsoft.com/office/powerpoint/2010/main" val="19839770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F1195262-7542-6C52-FAB1-EDE535EC72F3}"/>
              </a:ext>
            </a:extLst>
          </p:cNvPr>
          <p:cNvSpPr>
            <a:spLocks noGrp="1"/>
          </p:cNvSpPr>
          <p:nvPr>
            <p:ph type="title"/>
          </p:nvPr>
        </p:nvSpPr>
        <p:spPr>
          <a:xfrm>
            <a:off x="1303338" y="1632513"/>
            <a:ext cx="9905998" cy="1478570"/>
          </a:xfrm>
        </p:spPr>
        <p:txBody>
          <a:bodyPr>
            <a:normAutofit/>
          </a:bodyPr>
          <a:lstStyle/>
          <a:p>
            <a:pPr algn="ctr"/>
            <a:r>
              <a:rPr lang="en-US" dirty="0" smtClean="0"/>
              <a:t>Flip-flops</a:t>
            </a:r>
            <a:endParaRPr lang="en-US" dirty="0"/>
          </a:p>
        </p:txBody>
      </p:sp>
    </p:spTree>
    <p:extLst>
      <p:ext uri="{BB962C8B-B14F-4D97-AF65-F5344CB8AC3E}">
        <p14:creationId xmlns:p14="http://schemas.microsoft.com/office/powerpoint/2010/main" val="1361389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2359" y="2039912"/>
            <a:ext cx="9905998" cy="1478570"/>
          </a:xfrm>
        </p:spPr>
        <p:txBody>
          <a:bodyPr/>
          <a:lstStyle/>
          <a:p>
            <a:pPr algn="ctr"/>
            <a:r>
              <a:rPr lang="en-US" dirty="0" smtClean="0"/>
              <a:t>Latch</a:t>
            </a:r>
            <a:endParaRPr lang="en-US" dirty="0"/>
          </a:p>
        </p:txBody>
      </p:sp>
    </p:spTree>
    <p:extLst>
      <p:ext uri="{BB962C8B-B14F-4D97-AF65-F5344CB8AC3E}">
        <p14:creationId xmlns:p14="http://schemas.microsoft.com/office/powerpoint/2010/main" val="2691072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625364" y="1863470"/>
            <a:ext cx="9905998" cy="1478570"/>
          </a:xfrm>
        </p:spPr>
        <p:txBody>
          <a:bodyPr>
            <a:normAutofit/>
          </a:bodyPr>
          <a:lstStyle/>
          <a:p>
            <a:pPr algn="ctr"/>
            <a:r>
              <a:rPr lang="en-US" dirty="0" smtClean="0"/>
              <a:t>1. No change stage</a:t>
            </a:r>
            <a:endParaRPr lang="en-US" dirty="0"/>
          </a:p>
        </p:txBody>
      </p:sp>
    </p:spTree>
    <p:extLst>
      <p:ext uri="{BB962C8B-B14F-4D97-AF65-F5344CB8AC3E}">
        <p14:creationId xmlns:p14="http://schemas.microsoft.com/office/powerpoint/2010/main" val="4095170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516222C-8024-26A9-C838-86588A26EE7D}"/>
              </a:ext>
            </a:extLst>
          </p:cNvPr>
          <p:cNvSpPr>
            <a:spLocks noGrp="1"/>
          </p:cNvSpPr>
          <p:nvPr>
            <p:ph type="title"/>
          </p:nvPr>
        </p:nvSpPr>
        <p:spPr>
          <a:xfrm>
            <a:off x="1112650" y="113983"/>
            <a:ext cx="9905998" cy="1478570"/>
          </a:xfrm>
        </p:spPr>
        <p:txBody>
          <a:bodyPr>
            <a:normAutofit/>
          </a:bodyPr>
          <a:lstStyle/>
          <a:p>
            <a:r>
              <a:rPr lang="en-US" dirty="0" smtClean="0"/>
              <a:t>NAND Gate Latch</a:t>
            </a:r>
            <a:r>
              <a:rPr lang="bn-IN" dirty="0" smtClean="0"/>
              <a:t> (</a:t>
            </a:r>
            <a:r>
              <a:rPr lang="en-US" dirty="0" smtClean="0"/>
              <a:t>a</a:t>
            </a:r>
            <a:r>
              <a:rPr lang="bn-IN" dirty="0" smtClean="0"/>
              <a:t>)</a:t>
            </a:r>
            <a:r>
              <a:rPr lang="en-US" dirty="0" smtClean="0"/>
              <a:t> </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352" t="14785" r="33161" b="24357"/>
          <a:stretch/>
        </p:blipFill>
        <p:spPr>
          <a:xfrm rot="16200000">
            <a:off x="3466692" y="-195112"/>
            <a:ext cx="4664106" cy="7885568"/>
          </a:xfrm>
          <a:prstGeom prst="rect">
            <a:avLst/>
          </a:prstGeom>
        </p:spPr>
      </p:pic>
    </p:spTree>
    <p:extLst>
      <p:ext uri="{BB962C8B-B14F-4D97-AF65-F5344CB8AC3E}">
        <p14:creationId xmlns:p14="http://schemas.microsoft.com/office/powerpoint/2010/main" val="171652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516222C-8024-26A9-C838-86588A26EE7D}"/>
              </a:ext>
            </a:extLst>
          </p:cNvPr>
          <p:cNvSpPr>
            <a:spLocks noGrp="1"/>
          </p:cNvSpPr>
          <p:nvPr>
            <p:ph type="title"/>
          </p:nvPr>
        </p:nvSpPr>
        <p:spPr>
          <a:xfrm>
            <a:off x="1112650" y="113983"/>
            <a:ext cx="9905998" cy="1478570"/>
          </a:xfrm>
        </p:spPr>
        <p:txBody>
          <a:bodyPr>
            <a:normAutofit/>
          </a:bodyPr>
          <a:lstStyle/>
          <a:p>
            <a:r>
              <a:rPr lang="en-US" dirty="0" smtClean="0"/>
              <a:t>NAND Gate Latch (B)</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2273" t="16765" r="27352" b="22640"/>
          <a:stretch/>
        </p:blipFill>
        <p:spPr>
          <a:xfrm rot="16200000">
            <a:off x="3568576" y="-355690"/>
            <a:ext cx="5175564" cy="8474045"/>
          </a:xfrm>
          <a:prstGeom prst="rect">
            <a:avLst/>
          </a:prstGeom>
        </p:spPr>
      </p:pic>
    </p:spTree>
    <p:extLst>
      <p:ext uri="{BB962C8B-B14F-4D97-AF65-F5344CB8AC3E}">
        <p14:creationId xmlns:p14="http://schemas.microsoft.com/office/powerpoint/2010/main" val="4783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516222C-8024-26A9-C838-86588A26EE7D}"/>
              </a:ext>
            </a:extLst>
          </p:cNvPr>
          <p:cNvSpPr>
            <a:spLocks noGrp="1"/>
          </p:cNvSpPr>
          <p:nvPr>
            <p:ph type="title"/>
          </p:nvPr>
        </p:nvSpPr>
        <p:spPr>
          <a:xfrm>
            <a:off x="1112650" y="113983"/>
            <a:ext cx="9905998" cy="1478570"/>
          </a:xfrm>
        </p:spPr>
        <p:txBody>
          <a:bodyPr>
            <a:normAutofit/>
          </a:bodyPr>
          <a:lstStyle/>
          <a:p>
            <a:r>
              <a:rPr lang="en-US" dirty="0" smtClean="0"/>
              <a:t>NAND Gate Latch</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88FABAFB-6F33-62F3-129D-A38C414CB70F}"/>
                  </a:ext>
                </a:extLst>
              </p:cNvPr>
              <p:cNvSpPr txBox="1"/>
              <p:nvPr/>
            </p:nvSpPr>
            <p:spPr>
              <a:xfrm>
                <a:off x="679011" y="1592553"/>
                <a:ext cx="11371152" cy="4712059"/>
              </a:xfrm>
              <a:prstGeom prst="rect">
                <a:avLst/>
              </a:prstGeom>
              <a:noFill/>
            </p:spPr>
            <p:txBody>
              <a:bodyPr wrap="square" rtlCol="0">
                <a:spAutoFit/>
              </a:bodyPr>
              <a:lstStyle/>
              <a:p>
                <a:pPr algn="just"/>
                <a:r>
                  <a:rPr lang="en-US" sz="3000" dirty="0" smtClean="0"/>
                  <a:t>Figure (a) shows, two NAND gates are cross-coupled so that the output of NAND-1 is connected to one of the inputs of NAND-2 and vice-versa. The gate outputs, labeled </a:t>
                </a:r>
                <a14:m>
                  <m:oMath xmlns:m="http://schemas.openxmlformats.org/officeDocument/2006/math">
                    <m:r>
                      <a:rPr lang="en-US" sz="3000" i="1">
                        <a:latin typeface="Cambria Math" panose="02040503050406030204" pitchFamily="18" charset="0"/>
                      </a:rPr>
                      <m:t>𝑄</m:t>
                    </m:r>
                    <m:r>
                      <a:rPr lang="en-US" sz="3000" i="1">
                        <a:latin typeface="Cambria Math" panose="02040503050406030204" pitchFamily="18" charset="0"/>
                      </a:rPr>
                      <m:t> </m:t>
                    </m:r>
                    <m:r>
                      <a:rPr lang="en-US" sz="3000" i="1">
                        <a:latin typeface="Cambria Math" panose="02040503050406030204" pitchFamily="18" charset="0"/>
                      </a:rPr>
                      <m:t>𝑎𝑛𝑑</m:t>
                    </m:r>
                    <m:r>
                      <a:rPr lang="en-US" sz="3000" i="1">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𝑄</m:t>
                        </m:r>
                      </m:e>
                    </m:acc>
                  </m:oMath>
                </a14:m>
                <a:r>
                  <a:rPr lang="en-US" sz="3000" dirty="0" smtClean="0"/>
                  <a:t> respectively, are the latch output. Under normal conditions, these output will always be the inverse of each other. There are two latch input: SET and RESET. SET input sets </a:t>
                </a:r>
                <a14:m>
                  <m:oMath xmlns:m="http://schemas.openxmlformats.org/officeDocument/2006/math">
                    <m:r>
                      <a:rPr lang="en-US" sz="3000" i="1">
                        <a:latin typeface="Cambria Math" panose="02040503050406030204" pitchFamily="18" charset="0"/>
                      </a:rPr>
                      <m:t>𝑄</m:t>
                    </m:r>
                    <m:r>
                      <a:rPr lang="en-US" sz="3000" i="1">
                        <a:latin typeface="Cambria Math" panose="02040503050406030204" pitchFamily="18" charset="0"/>
                      </a:rPr>
                      <m:t>=1</m:t>
                    </m:r>
                  </m:oMath>
                </a14:m>
                <a:r>
                  <a:rPr lang="en-US" sz="3000" dirty="0" smtClean="0"/>
                  <a:t> and RESET input resets </a:t>
                </a:r>
                <a14:m>
                  <m:oMath xmlns:m="http://schemas.openxmlformats.org/officeDocument/2006/math">
                    <m:r>
                      <a:rPr lang="en-US" sz="3000" i="1">
                        <a:latin typeface="Cambria Math" panose="02040503050406030204" pitchFamily="18" charset="0"/>
                      </a:rPr>
                      <m:t>𝑄</m:t>
                    </m:r>
                    <m:r>
                      <a:rPr lang="en-US" sz="3000" i="1">
                        <a:latin typeface="Cambria Math" panose="02040503050406030204" pitchFamily="18" charset="0"/>
                      </a:rPr>
                      <m:t>=0</m:t>
                    </m:r>
                  </m:oMath>
                </a14:m>
                <a:r>
                  <a:rPr lang="en-US" sz="3000" dirty="0" smtClean="0"/>
                  <a:t>. </a:t>
                </a:r>
              </a:p>
              <a:p>
                <a:pPr algn="just"/>
                <a:r>
                  <a:rPr lang="en-US" sz="3000" dirty="0" smtClean="0"/>
                  <a:t>At first, SET=RESET=1, we have </a:t>
                </a:r>
                <a14:m>
                  <m:oMath xmlns:m="http://schemas.openxmlformats.org/officeDocument/2006/math">
                    <m:r>
                      <a:rPr lang="en-US" sz="3000" i="1">
                        <a:latin typeface="Cambria Math" panose="02040503050406030204" pitchFamily="18" charset="0"/>
                      </a:rPr>
                      <m:t>𝑄</m:t>
                    </m:r>
                    <m:r>
                      <a:rPr lang="en-US" sz="3000" b="0" i="1" smtClean="0">
                        <a:latin typeface="Cambria Math" panose="02040503050406030204" pitchFamily="18" charset="0"/>
                      </a:rPr>
                      <m:t>=0</m:t>
                    </m:r>
                    <m:r>
                      <a:rPr lang="en-US" sz="3000" i="1">
                        <a:latin typeface="Cambria Math" panose="02040503050406030204" pitchFamily="18" charset="0"/>
                      </a:rPr>
                      <m:t> </m:t>
                    </m:r>
                    <m:r>
                      <a:rPr lang="en-US" sz="3000" i="1">
                        <a:latin typeface="Cambria Math" panose="02040503050406030204" pitchFamily="18" charset="0"/>
                      </a:rPr>
                      <m:t>𝑎𝑛𝑑</m:t>
                    </m:r>
                    <m:r>
                      <a:rPr lang="en-US" sz="3000" i="1">
                        <a:latin typeface="Cambria Math" panose="02040503050406030204" pitchFamily="18" charset="0"/>
                      </a:rPr>
                      <m:t> </m:t>
                    </m:r>
                    <m:acc>
                      <m:accPr>
                        <m:chr m:val="̅"/>
                        <m:ctrlPr>
                          <a:rPr lang="en-US" sz="3000" i="1">
                            <a:latin typeface="Cambria Math" panose="02040503050406030204" pitchFamily="18" charset="0"/>
                          </a:rPr>
                        </m:ctrlPr>
                      </m:accPr>
                      <m:e>
                        <m:r>
                          <a:rPr lang="en-US" sz="3000" i="1">
                            <a:latin typeface="Cambria Math" panose="02040503050406030204" pitchFamily="18" charset="0"/>
                          </a:rPr>
                          <m:t>𝑄</m:t>
                        </m:r>
                      </m:e>
                    </m:acc>
                    <m:r>
                      <a:rPr lang="en-US" sz="3000" b="0" i="1" smtClean="0">
                        <a:latin typeface="Cambria Math" panose="02040503050406030204" pitchFamily="18" charset="0"/>
                      </a:rPr>
                      <m:t>=1 </m:t>
                    </m:r>
                    <m:d>
                      <m:dPr>
                        <m:ctrlPr>
                          <a:rPr lang="en-US" sz="3000" b="0" i="1" smtClean="0">
                            <a:latin typeface="Cambria Math" panose="02040503050406030204" pitchFamily="18" charset="0"/>
                          </a:rPr>
                        </m:ctrlPr>
                      </m:dPr>
                      <m:e>
                        <m:r>
                          <a:rPr lang="en-US" sz="3000" b="0" i="1" smtClean="0">
                            <a:latin typeface="Cambria Math" panose="02040503050406030204" pitchFamily="18" charset="0"/>
                          </a:rPr>
                          <m:t>𝑠𝑒𝑒</m:t>
                        </m:r>
                        <m:r>
                          <a:rPr lang="en-US" sz="3000" b="0" i="1" smtClean="0">
                            <a:latin typeface="Cambria Math" panose="02040503050406030204" pitchFamily="18" charset="0"/>
                          </a:rPr>
                          <m:t> </m:t>
                        </m:r>
                        <m:r>
                          <a:rPr lang="en-US" sz="3000" b="0" i="1" smtClean="0">
                            <a:latin typeface="Cambria Math" panose="02040503050406030204" pitchFamily="18" charset="0"/>
                          </a:rPr>
                          <m:t>𝑓𝑖𝑔</m:t>
                        </m:r>
                        <m:r>
                          <a:rPr lang="en-US" sz="3000" b="0" i="1" smtClean="0">
                            <a:latin typeface="Cambria Math" panose="02040503050406030204" pitchFamily="18" charset="0"/>
                          </a:rPr>
                          <m:t>.</m:t>
                        </m:r>
                      </m:e>
                    </m:d>
                  </m:oMath>
                </a14:m>
                <a:r>
                  <a:rPr lang="en-US" sz="3000" dirty="0" smtClean="0"/>
                  <a:t>. With </a:t>
                </a:r>
                <a14:m>
                  <m:oMath xmlns:m="http://schemas.openxmlformats.org/officeDocument/2006/math">
                    <m:r>
                      <a:rPr lang="en-US" sz="3000" i="1">
                        <a:latin typeface="Cambria Math" panose="02040503050406030204" pitchFamily="18" charset="0"/>
                      </a:rPr>
                      <m:t>𝑄</m:t>
                    </m:r>
                    <m:r>
                      <a:rPr lang="en-US" sz="3000" b="0" i="1" smtClean="0">
                        <a:latin typeface="Cambria Math" panose="02040503050406030204" pitchFamily="18" charset="0"/>
                      </a:rPr>
                      <m:t>=0, </m:t>
                    </m:r>
                  </m:oMath>
                </a14:m>
                <a:r>
                  <a:rPr lang="en-US" sz="3000" dirty="0" smtClean="0"/>
                  <a:t>input of NAND-2 are 0 and 1. Which produce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𝑄</m:t>
                        </m:r>
                      </m:e>
                    </m:acc>
                    <m:r>
                      <a:rPr lang="en-US" sz="3000" i="1">
                        <a:latin typeface="Cambria Math" panose="02040503050406030204" pitchFamily="18" charset="0"/>
                      </a:rPr>
                      <m:t>=1</m:t>
                    </m:r>
                  </m:oMath>
                </a14:m>
                <a:r>
                  <a:rPr lang="en-US" sz="3000" dirty="0" smtClean="0"/>
                  <a:t>. Again,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𝑄</m:t>
                        </m:r>
                      </m:e>
                    </m:acc>
                    <m:r>
                      <a:rPr lang="en-US" sz="3000" i="1">
                        <a:latin typeface="Cambria Math" panose="02040503050406030204" pitchFamily="18" charset="0"/>
                      </a:rPr>
                      <m:t>=1</m:t>
                    </m:r>
                  </m:oMath>
                </a14:m>
                <a:r>
                  <a:rPr lang="en-US" sz="3000" dirty="0" smtClean="0"/>
                  <a:t> causes NAND-1 to have both inputs 1 which produce </a:t>
                </a:r>
                <a14:m>
                  <m:oMath xmlns:m="http://schemas.openxmlformats.org/officeDocument/2006/math">
                    <m:r>
                      <a:rPr lang="en-US" sz="3000" i="1">
                        <a:latin typeface="Cambria Math" panose="02040503050406030204" pitchFamily="18" charset="0"/>
                      </a:rPr>
                      <m:t>𝑄</m:t>
                    </m:r>
                    <m:r>
                      <a:rPr lang="en-US" sz="3000" i="1">
                        <a:latin typeface="Cambria Math" panose="02040503050406030204" pitchFamily="18" charset="0"/>
                      </a:rPr>
                      <m:t>=0 </m:t>
                    </m:r>
                  </m:oMath>
                </a14:m>
                <a:r>
                  <a:rPr lang="en-US" sz="3000" dirty="0" smtClean="0"/>
                  <a:t>.</a:t>
                </a:r>
                <a:endParaRPr lang="en-US" sz="3000" dirty="0"/>
              </a:p>
              <a:p>
                <a:pPr algn="just"/>
                <a:endParaRPr lang="en-US" sz="3000" dirty="0"/>
              </a:p>
            </p:txBody>
          </p:sp>
        </mc:Choice>
        <mc:Fallback xmlns="">
          <p:sp>
            <p:nvSpPr>
              <p:cNvPr id="3" name="TextBox 2">
                <a:extLst>
                  <a:ext uri="{FF2B5EF4-FFF2-40B4-BE49-F238E27FC236}">
                    <a16:creationId xmlns="" xmlns:a16="http://schemas.microsoft.com/office/drawing/2014/main" id="{88FABAFB-6F33-62F3-129D-A38C414CB70F}"/>
                  </a:ext>
                </a:extLst>
              </p:cNvPr>
              <p:cNvSpPr txBox="1">
                <a:spLocks noRot="1" noChangeAspect="1" noMove="1" noResize="1" noEditPoints="1" noAdjustHandles="1" noChangeArrowheads="1" noChangeShapeType="1" noTextEdit="1"/>
              </p:cNvSpPr>
              <p:nvPr/>
            </p:nvSpPr>
            <p:spPr>
              <a:xfrm>
                <a:off x="679011" y="1592553"/>
                <a:ext cx="11371152" cy="4712059"/>
              </a:xfrm>
              <a:prstGeom prst="rect">
                <a:avLst/>
              </a:prstGeom>
              <a:blipFill rotWithShape="0">
                <a:blip r:embed="rId2"/>
                <a:stretch>
                  <a:fillRect l="-1233" t="-1552" r="-1233"/>
                </a:stretch>
              </a:blipFill>
            </p:spPr>
            <p:txBody>
              <a:bodyPr/>
              <a:lstStyle/>
              <a:p>
                <a:r>
                  <a:rPr lang="en-US">
                    <a:noFill/>
                  </a:rPr>
                  <a:t> </a:t>
                </a:r>
              </a:p>
            </p:txBody>
          </p:sp>
        </mc:Fallback>
      </mc:AlternateContent>
    </p:spTree>
    <p:extLst>
      <p:ext uri="{BB962C8B-B14F-4D97-AF65-F5344CB8AC3E}">
        <p14:creationId xmlns:p14="http://schemas.microsoft.com/office/powerpoint/2010/main" val="2629867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516222C-8024-26A9-C838-86588A26EE7D}"/>
              </a:ext>
            </a:extLst>
          </p:cNvPr>
          <p:cNvSpPr>
            <a:spLocks noGrp="1"/>
          </p:cNvSpPr>
          <p:nvPr>
            <p:ph type="title"/>
          </p:nvPr>
        </p:nvSpPr>
        <p:spPr>
          <a:xfrm>
            <a:off x="1112650" y="113983"/>
            <a:ext cx="9905998" cy="1478570"/>
          </a:xfrm>
        </p:spPr>
        <p:txBody>
          <a:bodyPr>
            <a:normAutofit/>
          </a:bodyPr>
          <a:lstStyle/>
          <a:p>
            <a:r>
              <a:rPr lang="en-US" dirty="0" smtClean="0"/>
              <a:t>NAND Gate Latch</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88FABAFB-6F33-62F3-129D-A38C414CB70F}"/>
                  </a:ext>
                </a:extLst>
              </p:cNvPr>
              <p:cNvSpPr txBox="1"/>
              <p:nvPr/>
            </p:nvSpPr>
            <p:spPr>
              <a:xfrm>
                <a:off x="651850" y="1755515"/>
                <a:ext cx="11371152" cy="1940018"/>
              </a:xfrm>
              <a:prstGeom prst="rect">
                <a:avLst/>
              </a:prstGeom>
              <a:noFill/>
            </p:spPr>
            <p:txBody>
              <a:bodyPr wrap="square" rtlCol="0">
                <a:spAutoFit/>
              </a:bodyPr>
              <a:lstStyle/>
              <a:p>
                <a:pPr algn="just"/>
                <a:r>
                  <a:rPr lang="en-US" sz="3000" dirty="0" smtClean="0">
                    <a:solidFill>
                      <a:schemeClr val="tx1"/>
                    </a:solidFill>
                  </a:rPr>
                  <a:t>Figure (b) shows, </a:t>
                </a:r>
                <a14:m>
                  <m:oMath xmlns:m="http://schemas.openxmlformats.org/officeDocument/2006/math">
                    <m:r>
                      <a:rPr lang="en-US" sz="3000" i="1">
                        <a:solidFill>
                          <a:schemeClr val="tx1"/>
                        </a:solidFill>
                        <a:latin typeface="Cambria Math" panose="02040503050406030204" pitchFamily="18" charset="0"/>
                      </a:rPr>
                      <m:t>𝑄</m:t>
                    </m:r>
                    <m:r>
                      <a:rPr lang="en-US" sz="3000" i="1">
                        <a:solidFill>
                          <a:schemeClr val="tx1"/>
                        </a:solidFill>
                        <a:latin typeface="Cambria Math" panose="02040503050406030204" pitchFamily="18" charset="0"/>
                      </a:rPr>
                      <m:t>=1 </m:t>
                    </m:r>
                    <m:r>
                      <a:rPr lang="en-US" sz="3000" i="1">
                        <a:solidFill>
                          <a:schemeClr val="tx1"/>
                        </a:solidFill>
                        <a:latin typeface="Cambria Math" panose="02040503050406030204" pitchFamily="18" charset="0"/>
                      </a:rPr>
                      <m:t>𝑎𝑛𝑑</m:t>
                    </m:r>
                    <m:r>
                      <a:rPr lang="en-US" sz="3000" i="1">
                        <a:solidFill>
                          <a:schemeClr val="tx1"/>
                        </a:solidFill>
                        <a:latin typeface="Cambria Math" panose="02040503050406030204" pitchFamily="18" charset="0"/>
                      </a:rPr>
                      <m:t> </m:t>
                    </m:r>
                    <m:acc>
                      <m:accPr>
                        <m:chr m:val="̅"/>
                        <m:ctrlPr>
                          <a:rPr lang="en-US" sz="3000" i="1">
                            <a:solidFill>
                              <a:schemeClr val="tx1"/>
                            </a:solidFill>
                            <a:latin typeface="Cambria Math" panose="02040503050406030204" pitchFamily="18" charset="0"/>
                          </a:rPr>
                        </m:ctrlPr>
                      </m:accPr>
                      <m:e>
                        <m:r>
                          <a:rPr lang="en-US" sz="3000" i="1">
                            <a:solidFill>
                              <a:schemeClr val="tx1"/>
                            </a:solidFill>
                            <a:latin typeface="Cambria Math" panose="02040503050406030204" pitchFamily="18" charset="0"/>
                          </a:rPr>
                          <m:t>𝑄</m:t>
                        </m:r>
                      </m:e>
                    </m:acc>
                    <m:r>
                      <a:rPr lang="en-US" sz="3000" i="1">
                        <a:solidFill>
                          <a:schemeClr val="tx1"/>
                        </a:solidFill>
                        <a:latin typeface="Cambria Math" panose="02040503050406030204" pitchFamily="18" charset="0"/>
                      </a:rPr>
                      <m:t>=</m:t>
                    </m:r>
                    <m:r>
                      <a:rPr lang="en-US" sz="3000" b="0" i="1" smtClean="0">
                        <a:solidFill>
                          <a:schemeClr val="tx1"/>
                        </a:solidFill>
                        <a:latin typeface="Cambria Math" panose="02040503050406030204" pitchFamily="18" charset="0"/>
                      </a:rPr>
                      <m:t>0.</m:t>
                    </m:r>
                    <m:r>
                      <a:rPr lang="en-US" sz="3000" b="0" i="0" smtClean="0">
                        <a:solidFill>
                          <a:schemeClr val="tx1"/>
                        </a:solidFill>
                        <a:latin typeface="Cambria Math" panose="02040503050406030204" pitchFamily="18" charset="0"/>
                      </a:rPr>
                      <m:t> </m:t>
                    </m:r>
                  </m:oMath>
                </a14:m>
                <a:r>
                  <a:rPr lang="en-US" sz="3000" dirty="0" smtClean="0">
                    <a:solidFill>
                      <a:schemeClr val="tx1"/>
                    </a:solidFill>
                  </a:rPr>
                  <a:t>HIGH output from NAND-1 is the input to NAND-2 produces a LOW output, which in turn keeps the NAND-1 output HIGH. Thus, there are two possible output states when SET=RESET=1 .</a:t>
                </a:r>
                <a:endParaRPr lang="en-US" sz="3000" dirty="0">
                  <a:solidFill>
                    <a:schemeClr val="tx1"/>
                  </a:solidFill>
                </a:endParaRPr>
              </a:p>
            </p:txBody>
          </p:sp>
        </mc:Choice>
        <mc:Fallback xmlns="">
          <p:sp>
            <p:nvSpPr>
              <p:cNvPr id="3" name="TextBox 2">
                <a:extLst>
                  <a:ext uri="{FF2B5EF4-FFF2-40B4-BE49-F238E27FC236}">
                    <a16:creationId xmlns:a16="http://schemas.microsoft.com/office/drawing/2014/main" xmlns="" xmlns:a14="http://schemas.microsoft.com/office/drawing/2010/main" id="{88FABAFB-6F33-62F3-129D-A38C414CB70F}"/>
                  </a:ext>
                </a:extLst>
              </p:cNvPr>
              <p:cNvSpPr txBox="1">
                <a:spLocks noRot="1" noChangeAspect="1" noMove="1" noResize="1" noEditPoints="1" noAdjustHandles="1" noChangeArrowheads="1" noChangeShapeType="1" noTextEdit="1"/>
              </p:cNvSpPr>
              <p:nvPr/>
            </p:nvSpPr>
            <p:spPr>
              <a:xfrm>
                <a:off x="651850" y="1755515"/>
                <a:ext cx="11371152" cy="1940018"/>
              </a:xfrm>
              <a:prstGeom prst="rect">
                <a:avLst/>
              </a:prstGeom>
              <a:blipFill rotWithShape="0">
                <a:blip r:embed="rId2"/>
                <a:stretch>
                  <a:fillRect l="-1287" t="-3459" r="-1233" b="-9119"/>
                </a:stretch>
              </a:blipFill>
            </p:spPr>
            <p:txBody>
              <a:bodyPr/>
              <a:lstStyle/>
              <a:p>
                <a:r>
                  <a:rPr lang="en-US">
                    <a:noFill/>
                  </a:rPr>
                  <a:t> </a:t>
                </a:r>
              </a:p>
            </p:txBody>
          </p:sp>
        </mc:Fallback>
      </mc:AlternateContent>
    </p:spTree>
    <p:extLst>
      <p:ext uri="{BB962C8B-B14F-4D97-AF65-F5344CB8AC3E}">
        <p14:creationId xmlns:p14="http://schemas.microsoft.com/office/powerpoint/2010/main" val="3555164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625364" y="1863470"/>
            <a:ext cx="9905998" cy="1478570"/>
          </a:xfrm>
        </p:spPr>
        <p:txBody>
          <a:bodyPr>
            <a:normAutofit/>
          </a:bodyPr>
          <a:lstStyle/>
          <a:p>
            <a:pPr algn="ctr"/>
            <a:r>
              <a:rPr lang="en-US" dirty="0"/>
              <a:t>2</a:t>
            </a:r>
            <a:r>
              <a:rPr lang="en-US" dirty="0" smtClean="0"/>
              <a:t>. SET</a:t>
            </a:r>
            <a:endParaRPr lang="en-US" dirty="0"/>
          </a:p>
        </p:txBody>
      </p:sp>
    </p:spTree>
    <p:extLst>
      <p:ext uri="{BB962C8B-B14F-4D97-AF65-F5344CB8AC3E}">
        <p14:creationId xmlns:p14="http://schemas.microsoft.com/office/powerpoint/2010/main" val="23570860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516222C-8024-26A9-C838-86588A26EE7D}"/>
              </a:ext>
            </a:extLst>
          </p:cNvPr>
          <p:cNvSpPr>
            <a:spLocks noGrp="1"/>
          </p:cNvSpPr>
          <p:nvPr>
            <p:ph type="title"/>
          </p:nvPr>
        </p:nvSpPr>
        <p:spPr>
          <a:xfrm>
            <a:off x="1112650" y="113983"/>
            <a:ext cx="9905998" cy="1478570"/>
          </a:xfrm>
        </p:spPr>
        <p:txBody>
          <a:bodyPr>
            <a:normAutofit/>
          </a:bodyPr>
          <a:lstStyle/>
          <a:p>
            <a:r>
              <a:rPr lang="en-US" dirty="0" smtClean="0"/>
              <a:t>Setting the latch </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6322" t="8185" r="11335" b="6270"/>
          <a:stretch/>
        </p:blipFill>
        <p:spPr>
          <a:xfrm rot="16200000">
            <a:off x="3413376" y="-348781"/>
            <a:ext cx="4969913" cy="8519311"/>
          </a:xfrm>
          <a:prstGeom prst="rect">
            <a:avLst/>
          </a:prstGeom>
        </p:spPr>
      </p:pic>
    </p:spTree>
    <p:extLst>
      <p:ext uri="{BB962C8B-B14F-4D97-AF65-F5344CB8AC3E}">
        <p14:creationId xmlns:p14="http://schemas.microsoft.com/office/powerpoint/2010/main" val="2906134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516222C-8024-26A9-C838-86588A26EE7D}"/>
              </a:ext>
            </a:extLst>
          </p:cNvPr>
          <p:cNvSpPr>
            <a:spLocks noGrp="1"/>
          </p:cNvSpPr>
          <p:nvPr>
            <p:ph type="title"/>
          </p:nvPr>
        </p:nvSpPr>
        <p:spPr>
          <a:xfrm>
            <a:off x="1112650" y="113983"/>
            <a:ext cx="9905998" cy="1478570"/>
          </a:xfrm>
        </p:spPr>
        <p:txBody>
          <a:bodyPr>
            <a:normAutofit/>
          </a:bodyPr>
          <a:lstStyle/>
          <a:p>
            <a:r>
              <a:rPr lang="en-US" dirty="0" smtClean="0"/>
              <a:t>Setting the latch</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1745" t="7657" r="29465" b="21848"/>
          <a:stretch/>
        </p:blipFill>
        <p:spPr>
          <a:xfrm rot="16200000">
            <a:off x="3245429" y="-712123"/>
            <a:ext cx="5170004" cy="9234535"/>
          </a:xfrm>
          <a:prstGeom prst="rect">
            <a:avLst/>
          </a:prstGeom>
        </p:spPr>
      </p:pic>
    </p:spTree>
    <p:extLst>
      <p:ext uri="{BB962C8B-B14F-4D97-AF65-F5344CB8AC3E}">
        <p14:creationId xmlns:p14="http://schemas.microsoft.com/office/powerpoint/2010/main" val="1552845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516222C-8024-26A9-C838-86588A26EE7D}"/>
              </a:ext>
            </a:extLst>
          </p:cNvPr>
          <p:cNvSpPr>
            <a:spLocks noGrp="1"/>
          </p:cNvSpPr>
          <p:nvPr>
            <p:ph type="title"/>
          </p:nvPr>
        </p:nvSpPr>
        <p:spPr>
          <a:xfrm>
            <a:off x="1112650" y="113983"/>
            <a:ext cx="9905998" cy="1478570"/>
          </a:xfrm>
        </p:spPr>
        <p:txBody>
          <a:bodyPr>
            <a:normAutofit/>
          </a:bodyPr>
          <a:lstStyle/>
          <a:p>
            <a:r>
              <a:rPr lang="en-US" dirty="0" smtClean="0"/>
              <a:t>Setting the Latch </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88FABAFB-6F33-62F3-129D-A38C414CB70F}"/>
                  </a:ext>
                </a:extLst>
              </p:cNvPr>
              <p:cNvSpPr txBox="1"/>
              <p:nvPr/>
            </p:nvSpPr>
            <p:spPr>
              <a:xfrm>
                <a:off x="651850" y="1755515"/>
                <a:ext cx="11371152" cy="3171125"/>
              </a:xfrm>
              <a:prstGeom prst="rect">
                <a:avLst/>
              </a:prstGeom>
              <a:noFill/>
            </p:spPr>
            <p:txBody>
              <a:bodyPr wrap="square" rtlCol="0">
                <a:spAutoFit/>
              </a:bodyPr>
              <a:lstStyle/>
              <a:p>
                <a:pPr algn="just"/>
                <a:r>
                  <a:rPr lang="en-US" sz="3000" dirty="0" smtClean="0"/>
                  <a:t>Let’s investigate what happens when the SET input is momentarily pulsed LOW while RESET is kept HIGH</a:t>
                </a:r>
                <a:r>
                  <a:rPr lang="en-US" sz="3000" dirty="0" smtClean="0">
                    <a:solidFill>
                      <a:schemeClr val="tx1"/>
                    </a:solidFill>
                  </a:rPr>
                  <a:t>. </a:t>
                </a:r>
                <a14:m>
                  <m:oMath xmlns:m="http://schemas.openxmlformats.org/officeDocument/2006/math">
                    <m:r>
                      <a:rPr lang="en-US" sz="3000" i="1">
                        <a:solidFill>
                          <a:schemeClr val="tx1"/>
                        </a:solidFill>
                        <a:latin typeface="Cambria Math" panose="02040503050406030204" pitchFamily="18" charset="0"/>
                      </a:rPr>
                      <m:t>𝑄</m:t>
                    </m:r>
                    <m:r>
                      <a:rPr lang="en-US" sz="3000" i="1">
                        <a:solidFill>
                          <a:schemeClr val="tx1"/>
                        </a:solidFill>
                        <a:latin typeface="Cambria Math" panose="02040503050406030204" pitchFamily="18" charset="0"/>
                      </a:rPr>
                      <m:t>=0</m:t>
                    </m:r>
                  </m:oMath>
                </a14:m>
                <a:r>
                  <a:rPr lang="en-US" sz="3000" dirty="0" smtClean="0">
                    <a:solidFill>
                      <a:schemeClr val="tx1"/>
                    </a:solidFill>
                  </a:rPr>
                  <a:t> prior to the occurrence of the pulse. As SET is pulsed LOW at time t</a:t>
                </a:r>
                <a:r>
                  <a:rPr lang="en-US" sz="3000" baseline="-25000" dirty="0" smtClean="0">
                    <a:solidFill>
                      <a:schemeClr val="tx1"/>
                    </a:solidFill>
                  </a:rPr>
                  <a:t>0</a:t>
                </a:r>
                <a:r>
                  <a:rPr lang="en-US" sz="3000" dirty="0" smtClean="0">
                    <a:solidFill>
                      <a:schemeClr val="tx1"/>
                    </a:solidFill>
                  </a:rPr>
                  <a:t> Q will go HIGH (</a:t>
                </a:r>
                <a14:m>
                  <m:oMath xmlns:m="http://schemas.openxmlformats.org/officeDocument/2006/math">
                    <m:r>
                      <a:rPr lang="en-US" sz="3000" i="1">
                        <a:latin typeface="Cambria Math" panose="02040503050406030204" pitchFamily="18" charset="0"/>
                      </a:rPr>
                      <m:t>𝑄</m:t>
                    </m:r>
                    <m:r>
                      <a:rPr lang="en-US" sz="3000" i="1">
                        <a:latin typeface="Cambria Math" panose="02040503050406030204" pitchFamily="18" charset="0"/>
                      </a:rPr>
                      <m:t>=1</m:t>
                    </m:r>
                  </m:oMath>
                </a14:m>
                <a:r>
                  <a:rPr lang="en-US" sz="3000" dirty="0" smtClean="0">
                    <a:solidFill>
                      <a:schemeClr val="tx1"/>
                    </a:solidFill>
                  </a:rPr>
                  <a:t>), this HIGH will force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𝑄</m:t>
                        </m:r>
                      </m:e>
                    </m:acc>
                    <m:r>
                      <m:rPr>
                        <m:nor/>
                      </m:rPr>
                      <a:rPr lang="en-US" sz="3000" b="0" i="0" smtClean="0">
                        <a:latin typeface="Cambria Math" panose="02040503050406030204" pitchFamily="18" charset="0"/>
                      </a:rPr>
                      <m:t> </m:t>
                    </m:r>
                  </m:oMath>
                </a14:m>
                <a:r>
                  <a:rPr lang="en-US" sz="3000" dirty="0" smtClean="0"/>
                  <a:t>to go LOW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𝑄</m:t>
                        </m:r>
                      </m:e>
                    </m:acc>
                    <m:r>
                      <m:rPr>
                        <m:nor/>
                      </m:rPr>
                      <a:rPr lang="en-US" sz="3000">
                        <a:latin typeface="Cambria Math" panose="02040503050406030204" pitchFamily="18" charset="0"/>
                      </a:rPr>
                      <m:t> </m:t>
                    </m:r>
                  </m:oMath>
                </a14:m>
                <a:r>
                  <a:rPr lang="en-US" sz="3000" dirty="0" smtClean="0"/>
                  <a:t>=0). So that NAND-1 has two LOW inputs. Thus, when SET returns to HIGH (1) state at t</a:t>
                </a:r>
                <a:r>
                  <a:rPr lang="en-US" sz="3000" baseline="-25000" dirty="0" smtClean="0"/>
                  <a:t>1</a:t>
                </a:r>
                <a:r>
                  <a:rPr lang="en-US" sz="3000" dirty="0" smtClean="0"/>
                  <a:t>. NAND-1 output remains HIGH, which in turn keeps the NAND-2 output LOW.  </a:t>
                </a:r>
                <a:endParaRPr lang="en-US" sz="3000" baseline="-25000" dirty="0" smtClean="0">
                  <a:solidFill>
                    <a:schemeClr val="tx1"/>
                  </a:solidFill>
                </a:endParaRPr>
              </a:p>
              <a:p>
                <a:pPr algn="just"/>
                <a:endParaRPr lang="en-US" sz="3000" baseline="-25000" dirty="0">
                  <a:solidFill>
                    <a:schemeClr val="tx1"/>
                  </a:solidFill>
                </a:endParaRPr>
              </a:p>
            </p:txBody>
          </p:sp>
        </mc:Choice>
        <mc:Fallback xmlns="">
          <p:sp>
            <p:nvSpPr>
              <p:cNvPr id="3" name="TextBox 2">
                <a:extLst>
                  <a:ext uri="{FF2B5EF4-FFF2-40B4-BE49-F238E27FC236}">
                    <a16:creationId xmlns="" xmlns:a16="http://schemas.microsoft.com/office/drawing/2014/main" id="{88FABAFB-6F33-62F3-129D-A38C414CB70F}"/>
                  </a:ext>
                </a:extLst>
              </p:cNvPr>
              <p:cNvSpPr txBox="1">
                <a:spLocks noRot="1" noChangeAspect="1" noMove="1" noResize="1" noEditPoints="1" noAdjustHandles="1" noChangeArrowheads="1" noChangeShapeType="1" noTextEdit="1"/>
              </p:cNvSpPr>
              <p:nvPr/>
            </p:nvSpPr>
            <p:spPr>
              <a:xfrm>
                <a:off x="651850" y="1755515"/>
                <a:ext cx="11371152" cy="3171125"/>
              </a:xfrm>
              <a:prstGeom prst="rect">
                <a:avLst/>
              </a:prstGeom>
              <a:blipFill rotWithShape="0">
                <a:blip r:embed="rId2"/>
                <a:stretch>
                  <a:fillRect l="-1287" t="-2308" r="-1233"/>
                </a:stretch>
              </a:blipFill>
            </p:spPr>
            <p:txBody>
              <a:bodyPr/>
              <a:lstStyle/>
              <a:p>
                <a:r>
                  <a:rPr lang="en-US">
                    <a:noFill/>
                  </a:rPr>
                  <a:t> </a:t>
                </a:r>
              </a:p>
            </p:txBody>
          </p:sp>
        </mc:Fallback>
      </mc:AlternateContent>
    </p:spTree>
    <p:extLst>
      <p:ext uri="{BB962C8B-B14F-4D97-AF65-F5344CB8AC3E}">
        <p14:creationId xmlns:p14="http://schemas.microsoft.com/office/powerpoint/2010/main" val="156066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79938"/>
            <a:ext cx="9905998" cy="1478570"/>
          </a:xfrm>
        </p:spPr>
        <p:txBody>
          <a:bodyPr>
            <a:normAutofit/>
          </a:bodyPr>
          <a:lstStyle/>
          <a:p>
            <a:r>
              <a:rPr lang="en-US" dirty="0" smtClean="0"/>
              <a:t>outline</a:t>
            </a:r>
            <a:endParaRPr lang="en-US" dirty="0"/>
          </a:p>
        </p:txBody>
      </p:sp>
      <p:sp>
        <p:nvSpPr>
          <p:cNvPr id="3" name="TextBox 2">
            <a:extLst>
              <a:ext uri="{FF2B5EF4-FFF2-40B4-BE49-F238E27FC236}">
                <a16:creationId xmlns:mc="http://schemas.openxmlformats.org/markup-compatibility/2006" xmlns:a14="http://schemas.microsoft.com/office/drawing/2010/main" xmlns="" xmlns:a16="http://schemas.microsoft.com/office/drawing/2014/main" id="{88FABAFB-6F33-62F3-129D-A38C414CB70F}"/>
              </a:ext>
            </a:extLst>
          </p:cNvPr>
          <p:cNvSpPr txBox="1"/>
          <p:nvPr/>
        </p:nvSpPr>
        <p:spPr>
          <a:xfrm>
            <a:off x="826883" y="1874728"/>
            <a:ext cx="11163300" cy="1077218"/>
          </a:xfrm>
          <a:prstGeom prst="rect">
            <a:avLst/>
          </a:prstGeom>
          <a:noFill/>
        </p:spPr>
        <p:txBody>
          <a:bodyPr wrap="square" rtlCol="0">
            <a:spAutoFit/>
          </a:bodyPr>
          <a:lstStyle/>
          <a:p>
            <a:pPr algn="just"/>
            <a:r>
              <a:rPr lang="en-US" sz="3200" dirty="0"/>
              <a:t>Flip-Flops (FF): </a:t>
            </a:r>
            <a:r>
              <a:rPr lang="en-US" sz="3200" dirty="0">
                <a:solidFill>
                  <a:srgbClr val="0070C0"/>
                </a:solidFill>
              </a:rPr>
              <a:t>NAND gate latch, NOR gate latch, </a:t>
            </a:r>
            <a:r>
              <a:rPr lang="en-US" sz="3200" dirty="0"/>
              <a:t>D latch, </a:t>
            </a:r>
            <a:endParaRPr lang="en-US" sz="3200" dirty="0" smtClean="0"/>
          </a:p>
          <a:p>
            <a:pPr algn="just"/>
            <a:r>
              <a:rPr lang="en-US" sz="3200" dirty="0" smtClean="0"/>
              <a:t>clock </a:t>
            </a:r>
            <a:r>
              <a:rPr lang="en-US" sz="3200" dirty="0"/>
              <a:t>signals and clocked </a:t>
            </a:r>
            <a:r>
              <a:rPr lang="en-US" sz="3200" dirty="0" smtClean="0"/>
              <a:t>FFs</a:t>
            </a:r>
            <a:r>
              <a:rPr lang="en-US" sz="3200" dirty="0"/>
              <a:t>, </a:t>
            </a:r>
            <a:r>
              <a:rPr lang="en-US" sz="3200" dirty="0" smtClean="0"/>
              <a:t>clocked </a:t>
            </a:r>
            <a:r>
              <a:rPr lang="en-US" sz="3200" dirty="0"/>
              <a:t>S-C FF</a:t>
            </a:r>
          </a:p>
        </p:txBody>
      </p:sp>
    </p:spTree>
    <p:extLst>
      <p:ext uri="{BB962C8B-B14F-4D97-AF65-F5344CB8AC3E}">
        <p14:creationId xmlns:p14="http://schemas.microsoft.com/office/powerpoint/2010/main" val="1693264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516222C-8024-26A9-C838-86588A26EE7D}"/>
              </a:ext>
            </a:extLst>
          </p:cNvPr>
          <p:cNvSpPr>
            <a:spLocks noGrp="1"/>
          </p:cNvSpPr>
          <p:nvPr>
            <p:ph type="title"/>
          </p:nvPr>
        </p:nvSpPr>
        <p:spPr>
          <a:xfrm>
            <a:off x="1112650" y="113983"/>
            <a:ext cx="9905998" cy="1478570"/>
          </a:xfrm>
        </p:spPr>
        <p:txBody>
          <a:bodyPr>
            <a:normAutofit/>
          </a:bodyPr>
          <a:lstStyle/>
          <a:p>
            <a:r>
              <a:rPr lang="en-US" dirty="0" smtClean="0"/>
              <a:t>summary</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88FABAFB-6F33-62F3-129D-A38C414CB70F}"/>
                  </a:ext>
                </a:extLst>
              </p:cNvPr>
              <p:cNvSpPr txBox="1"/>
              <p:nvPr/>
            </p:nvSpPr>
            <p:spPr>
              <a:xfrm>
                <a:off x="651850" y="1755515"/>
                <a:ext cx="11371152" cy="1323439"/>
              </a:xfrm>
              <a:prstGeom prst="rect">
                <a:avLst/>
              </a:prstGeom>
              <a:noFill/>
            </p:spPr>
            <p:txBody>
              <a:bodyPr wrap="square" rtlCol="0">
                <a:spAutoFit/>
              </a:bodyPr>
              <a:lstStyle/>
              <a:p>
                <a:pPr algn="just"/>
                <a:r>
                  <a:rPr lang="en-US" sz="3000" dirty="0" smtClean="0"/>
                  <a:t>LOW pulse on the SET input will always cause the latch to end up in the </a:t>
                </a:r>
                <a14:m>
                  <m:oMath xmlns:m="http://schemas.openxmlformats.org/officeDocument/2006/math">
                    <m:r>
                      <a:rPr lang="en-US" sz="3000" i="1">
                        <a:latin typeface="Cambria Math" panose="02040503050406030204" pitchFamily="18" charset="0"/>
                      </a:rPr>
                      <m:t>𝑄</m:t>
                    </m:r>
                    <m:r>
                      <a:rPr lang="en-US" sz="3000" i="1">
                        <a:latin typeface="Cambria Math" panose="02040503050406030204" pitchFamily="18" charset="0"/>
                      </a:rPr>
                      <m:t>=1</m:t>
                    </m:r>
                  </m:oMath>
                </a14:m>
                <a:r>
                  <a:rPr lang="en-US" sz="3000" dirty="0" smtClean="0"/>
                  <a:t> state. This operation is called setting the latch or FF. </a:t>
                </a:r>
              </a:p>
              <a:p>
                <a:pPr algn="just"/>
                <a:endParaRPr lang="en-US" sz="3000" baseline="-25000" dirty="0">
                  <a:solidFill>
                    <a:schemeClr val="tx1"/>
                  </a:solidFill>
                </a:endParaRPr>
              </a:p>
            </p:txBody>
          </p:sp>
        </mc:Choice>
        <mc:Fallback xmlns="">
          <p:sp>
            <p:nvSpPr>
              <p:cNvPr id="3" name="TextBox 2">
                <a:extLst>
                  <a:ext uri="{FF2B5EF4-FFF2-40B4-BE49-F238E27FC236}">
                    <a16:creationId xmlns="" xmlns:a16="http://schemas.microsoft.com/office/drawing/2014/main" id="{88FABAFB-6F33-62F3-129D-A38C414CB70F}"/>
                  </a:ext>
                </a:extLst>
              </p:cNvPr>
              <p:cNvSpPr txBox="1">
                <a:spLocks noRot="1" noChangeAspect="1" noMove="1" noResize="1" noEditPoints="1" noAdjustHandles="1" noChangeArrowheads="1" noChangeShapeType="1" noTextEdit="1"/>
              </p:cNvSpPr>
              <p:nvPr/>
            </p:nvSpPr>
            <p:spPr>
              <a:xfrm>
                <a:off x="651850" y="1755515"/>
                <a:ext cx="11371152" cy="1323439"/>
              </a:xfrm>
              <a:prstGeom prst="rect">
                <a:avLst/>
              </a:prstGeom>
              <a:blipFill rotWithShape="0">
                <a:blip r:embed="rId2"/>
                <a:stretch>
                  <a:fillRect l="-1287" t="-5530" r="-1233"/>
                </a:stretch>
              </a:blipFill>
            </p:spPr>
            <p:txBody>
              <a:bodyPr/>
              <a:lstStyle/>
              <a:p>
                <a:r>
                  <a:rPr lang="en-US">
                    <a:noFill/>
                  </a:rPr>
                  <a:t> </a:t>
                </a:r>
              </a:p>
            </p:txBody>
          </p:sp>
        </mc:Fallback>
      </mc:AlternateContent>
    </p:spTree>
    <p:extLst>
      <p:ext uri="{BB962C8B-B14F-4D97-AF65-F5344CB8AC3E}">
        <p14:creationId xmlns:p14="http://schemas.microsoft.com/office/powerpoint/2010/main" val="4006219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625364" y="1863470"/>
            <a:ext cx="9905998" cy="1478570"/>
          </a:xfrm>
        </p:spPr>
        <p:txBody>
          <a:bodyPr>
            <a:normAutofit/>
          </a:bodyPr>
          <a:lstStyle/>
          <a:p>
            <a:pPr algn="ctr"/>
            <a:r>
              <a:rPr lang="en-US" dirty="0" smtClean="0"/>
              <a:t>3. </a:t>
            </a:r>
            <a:r>
              <a:rPr lang="en-US" dirty="0" err="1" smtClean="0"/>
              <a:t>reSET</a:t>
            </a:r>
            <a:endParaRPr lang="en-US" dirty="0"/>
          </a:p>
        </p:txBody>
      </p:sp>
    </p:spTree>
    <p:extLst>
      <p:ext uri="{BB962C8B-B14F-4D97-AF65-F5344CB8AC3E}">
        <p14:creationId xmlns:p14="http://schemas.microsoft.com/office/powerpoint/2010/main" val="1973981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516222C-8024-26A9-C838-86588A26EE7D}"/>
              </a:ext>
            </a:extLst>
          </p:cNvPr>
          <p:cNvSpPr>
            <a:spLocks noGrp="1"/>
          </p:cNvSpPr>
          <p:nvPr>
            <p:ph type="title"/>
          </p:nvPr>
        </p:nvSpPr>
        <p:spPr>
          <a:xfrm>
            <a:off x="1112650" y="113983"/>
            <a:ext cx="9905998" cy="1478570"/>
          </a:xfrm>
        </p:spPr>
        <p:txBody>
          <a:bodyPr>
            <a:normAutofit/>
          </a:bodyPr>
          <a:lstStyle/>
          <a:p>
            <a:r>
              <a:rPr lang="en-US" dirty="0" smtClean="0"/>
              <a:t>resetting the latch</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2626" t="13333" r="26825" b="14852"/>
          <a:stretch/>
        </p:blipFill>
        <p:spPr>
          <a:xfrm rot="16200000">
            <a:off x="3460448" y="443"/>
            <a:ext cx="4975012" cy="7867461"/>
          </a:xfrm>
          <a:prstGeom prst="rect">
            <a:avLst/>
          </a:prstGeom>
        </p:spPr>
      </p:pic>
    </p:spTree>
    <p:extLst>
      <p:ext uri="{BB962C8B-B14F-4D97-AF65-F5344CB8AC3E}">
        <p14:creationId xmlns:p14="http://schemas.microsoft.com/office/powerpoint/2010/main" val="3356051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516222C-8024-26A9-C838-86588A26EE7D}"/>
              </a:ext>
            </a:extLst>
          </p:cNvPr>
          <p:cNvSpPr>
            <a:spLocks noGrp="1"/>
          </p:cNvSpPr>
          <p:nvPr>
            <p:ph type="title"/>
          </p:nvPr>
        </p:nvSpPr>
        <p:spPr>
          <a:xfrm>
            <a:off x="1112650" y="113983"/>
            <a:ext cx="9905998" cy="1478570"/>
          </a:xfrm>
        </p:spPr>
        <p:txBody>
          <a:bodyPr>
            <a:normAutofit/>
          </a:bodyPr>
          <a:lstStyle/>
          <a:p>
            <a:r>
              <a:rPr lang="en-US" dirty="0" smtClean="0"/>
              <a:t>resetting the latch</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577" t="10165" r="25240" b="20924"/>
          <a:stretch/>
        </p:blipFill>
        <p:spPr>
          <a:xfrm rot="16200000">
            <a:off x="3366121" y="-325013"/>
            <a:ext cx="4910515" cy="8311080"/>
          </a:xfrm>
          <a:prstGeom prst="rect">
            <a:avLst/>
          </a:prstGeom>
        </p:spPr>
      </p:pic>
    </p:spTree>
    <p:extLst>
      <p:ext uri="{BB962C8B-B14F-4D97-AF65-F5344CB8AC3E}">
        <p14:creationId xmlns:p14="http://schemas.microsoft.com/office/powerpoint/2010/main" val="3547313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516222C-8024-26A9-C838-86588A26EE7D}"/>
              </a:ext>
            </a:extLst>
          </p:cNvPr>
          <p:cNvSpPr>
            <a:spLocks noGrp="1"/>
          </p:cNvSpPr>
          <p:nvPr>
            <p:ph type="title"/>
          </p:nvPr>
        </p:nvSpPr>
        <p:spPr>
          <a:xfrm>
            <a:off x="1112650" y="113983"/>
            <a:ext cx="9905998" cy="1478570"/>
          </a:xfrm>
        </p:spPr>
        <p:txBody>
          <a:bodyPr>
            <a:normAutofit/>
          </a:bodyPr>
          <a:lstStyle/>
          <a:p>
            <a:r>
              <a:rPr lang="en-US" dirty="0" err="1" smtClean="0">
                <a:solidFill>
                  <a:srgbClr val="FF0000"/>
                </a:solidFill>
              </a:rPr>
              <a:t>reSetting</a:t>
            </a:r>
            <a:r>
              <a:rPr lang="en-US" dirty="0" smtClean="0">
                <a:solidFill>
                  <a:srgbClr val="FF0000"/>
                </a:solidFill>
              </a:rPr>
              <a:t> the Latch </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88FABAFB-6F33-62F3-129D-A38C414CB70F}"/>
                  </a:ext>
                </a:extLst>
              </p:cNvPr>
              <p:cNvSpPr txBox="1"/>
              <p:nvPr/>
            </p:nvSpPr>
            <p:spPr>
              <a:xfrm>
                <a:off x="651850" y="1755515"/>
                <a:ext cx="11371152" cy="2710486"/>
              </a:xfrm>
              <a:prstGeom prst="rect">
                <a:avLst/>
              </a:prstGeom>
              <a:noFill/>
            </p:spPr>
            <p:txBody>
              <a:bodyPr wrap="square" rtlCol="0">
                <a:spAutoFit/>
              </a:bodyPr>
              <a:lstStyle/>
              <a:p>
                <a:pPr algn="just"/>
                <a:r>
                  <a:rPr lang="en-US" sz="3000" dirty="0" smtClean="0"/>
                  <a:t>When the RESET input is pulsed LOW while SET is kept HIGH. Figure (a) shows, prior to the application of the pulse </a:t>
                </a:r>
                <a14:m>
                  <m:oMath xmlns:m="http://schemas.openxmlformats.org/officeDocument/2006/math">
                    <m:r>
                      <a:rPr lang="en-US" sz="3000" i="1">
                        <a:latin typeface="Cambria Math" panose="02040503050406030204" pitchFamily="18" charset="0"/>
                      </a:rPr>
                      <m:t>𝑄</m:t>
                    </m:r>
                    <m:r>
                      <a:rPr lang="en-US" sz="3000" i="1">
                        <a:latin typeface="Cambria Math" panose="02040503050406030204" pitchFamily="18" charset="0"/>
                      </a:rPr>
                      <m:t>=0</m:t>
                    </m:r>
                  </m:oMath>
                </a14:m>
                <a:r>
                  <a:rPr lang="en-US" sz="3000" dirty="0" smtClean="0"/>
                  <a:t> and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𝑄</m:t>
                        </m:r>
                      </m:e>
                    </m:acc>
                    <m:r>
                      <m:rPr>
                        <m:nor/>
                      </m:rPr>
                      <a:rPr lang="en-US" sz="3000">
                        <a:latin typeface="Cambria Math" panose="02040503050406030204" pitchFamily="18" charset="0"/>
                      </a:rPr>
                      <m:t> </m:t>
                    </m:r>
                  </m:oMath>
                </a14:m>
                <a:r>
                  <a:rPr lang="en-US" sz="3000" dirty="0" smtClean="0"/>
                  <a:t>=1. Since </a:t>
                </a:r>
                <a14:m>
                  <m:oMath xmlns:m="http://schemas.openxmlformats.org/officeDocument/2006/math">
                    <m:r>
                      <a:rPr lang="en-US" sz="3000" i="1">
                        <a:latin typeface="Cambria Math" panose="02040503050406030204" pitchFamily="18" charset="0"/>
                      </a:rPr>
                      <m:t>𝑄</m:t>
                    </m:r>
                    <m:r>
                      <a:rPr lang="en-US" sz="3000" i="1">
                        <a:latin typeface="Cambria Math" panose="02040503050406030204" pitchFamily="18" charset="0"/>
                      </a:rPr>
                      <m:t>=0</m:t>
                    </m:r>
                  </m:oMath>
                </a14:m>
                <a:r>
                  <a:rPr lang="en-US" sz="3000" dirty="0"/>
                  <a:t> </a:t>
                </a:r>
                <a:r>
                  <a:rPr lang="en-US" sz="3000" dirty="0" smtClean="0"/>
                  <a:t>is already keeping the NAND-2 output HIGH, the LOW pulse at RESET will not have any effect. When RESET returns HIGH (at t</a:t>
                </a:r>
                <a:r>
                  <a:rPr lang="en-US" sz="3000" baseline="-25000" dirty="0" smtClean="0"/>
                  <a:t>1</a:t>
                </a:r>
                <a:r>
                  <a:rPr lang="en-US" sz="3000" dirty="0" smtClean="0"/>
                  <a:t>), the latch outputs are still </a:t>
                </a:r>
                <a14:m>
                  <m:oMath xmlns:m="http://schemas.openxmlformats.org/officeDocument/2006/math">
                    <m:r>
                      <a:rPr lang="en-US" sz="3000" i="1">
                        <a:latin typeface="Cambria Math" panose="02040503050406030204" pitchFamily="18" charset="0"/>
                      </a:rPr>
                      <m:t>𝑄</m:t>
                    </m:r>
                    <m:r>
                      <a:rPr lang="en-US" sz="3000" i="1">
                        <a:latin typeface="Cambria Math" panose="02040503050406030204" pitchFamily="18" charset="0"/>
                      </a:rPr>
                      <m:t>=0</m:t>
                    </m:r>
                  </m:oMath>
                </a14:m>
                <a:r>
                  <a:rPr lang="en-US" sz="3000" dirty="0"/>
                  <a:t> and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𝑄</m:t>
                        </m:r>
                      </m:e>
                    </m:acc>
                    <m:r>
                      <m:rPr>
                        <m:nor/>
                      </m:rPr>
                      <a:rPr lang="en-US" sz="3000">
                        <a:latin typeface="Cambria Math" panose="02040503050406030204" pitchFamily="18" charset="0"/>
                      </a:rPr>
                      <m:t> </m:t>
                    </m:r>
                  </m:oMath>
                </a14:m>
                <a:r>
                  <a:rPr lang="en-US" sz="3000" dirty="0"/>
                  <a:t>=1</a:t>
                </a:r>
                <a:r>
                  <a:rPr lang="en-US" sz="3000" dirty="0" smtClean="0"/>
                  <a:t>.</a:t>
                </a:r>
              </a:p>
              <a:p>
                <a:pPr algn="just"/>
                <a:endParaRPr lang="en-US" sz="3000" baseline="-25000" dirty="0">
                  <a:solidFill>
                    <a:schemeClr val="tx1"/>
                  </a:solidFill>
                </a:endParaRPr>
              </a:p>
            </p:txBody>
          </p:sp>
        </mc:Choice>
        <mc:Fallback xmlns="">
          <p:sp>
            <p:nvSpPr>
              <p:cNvPr id="3" name="TextBox 2">
                <a:extLst>
                  <a:ext uri="{FF2B5EF4-FFF2-40B4-BE49-F238E27FC236}">
                    <a16:creationId xmlns="" xmlns:a16="http://schemas.microsoft.com/office/drawing/2014/main" id="{88FABAFB-6F33-62F3-129D-A38C414CB70F}"/>
                  </a:ext>
                </a:extLst>
              </p:cNvPr>
              <p:cNvSpPr txBox="1">
                <a:spLocks noRot="1" noChangeAspect="1" noMove="1" noResize="1" noEditPoints="1" noAdjustHandles="1" noChangeArrowheads="1" noChangeShapeType="1" noTextEdit="1"/>
              </p:cNvSpPr>
              <p:nvPr/>
            </p:nvSpPr>
            <p:spPr>
              <a:xfrm>
                <a:off x="651850" y="1755515"/>
                <a:ext cx="11371152" cy="2710486"/>
              </a:xfrm>
              <a:prstGeom prst="rect">
                <a:avLst/>
              </a:prstGeom>
              <a:blipFill rotWithShape="0">
                <a:blip r:embed="rId2"/>
                <a:stretch>
                  <a:fillRect l="-1287" t="-2697" r="-1233"/>
                </a:stretch>
              </a:blipFill>
            </p:spPr>
            <p:txBody>
              <a:bodyPr/>
              <a:lstStyle/>
              <a:p>
                <a:r>
                  <a:rPr lang="en-US">
                    <a:noFill/>
                  </a:rPr>
                  <a:t> </a:t>
                </a:r>
              </a:p>
            </p:txBody>
          </p:sp>
        </mc:Fallback>
      </mc:AlternateContent>
    </p:spTree>
    <p:extLst>
      <p:ext uri="{BB962C8B-B14F-4D97-AF65-F5344CB8AC3E}">
        <p14:creationId xmlns:p14="http://schemas.microsoft.com/office/powerpoint/2010/main" val="2891706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516222C-8024-26A9-C838-86588A26EE7D}"/>
              </a:ext>
            </a:extLst>
          </p:cNvPr>
          <p:cNvSpPr>
            <a:spLocks noGrp="1"/>
          </p:cNvSpPr>
          <p:nvPr>
            <p:ph type="title"/>
          </p:nvPr>
        </p:nvSpPr>
        <p:spPr>
          <a:xfrm>
            <a:off x="1112650" y="113983"/>
            <a:ext cx="9905998" cy="1478570"/>
          </a:xfrm>
        </p:spPr>
        <p:txBody>
          <a:bodyPr>
            <a:normAutofit/>
          </a:bodyPr>
          <a:lstStyle/>
          <a:p>
            <a:r>
              <a:rPr lang="en-US" dirty="0" err="1" smtClean="0"/>
              <a:t>reSetting</a:t>
            </a:r>
            <a:r>
              <a:rPr lang="en-US" dirty="0" smtClean="0"/>
              <a:t> the Latch </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88FABAFB-6F33-62F3-129D-A38C414CB70F}"/>
                  </a:ext>
                </a:extLst>
              </p:cNvPr>
              <p:cNvSpPr txBox="1"/>
              <p:nvPr/>
            </p:nvSpPr>
            <p:spPr>
              <a:xfrm>
                <a:off x="651850" y="1755515"/>
                <a:ext cx="11371152" cy="2401683"/>
              </a:xfrm>
              <a:prstGeom prst="rect">
                <a:avLst/>
              </a:prstGeom>
              <a:noFill/>
            </p:spPr>
            <p:txBody>
              <a:bodyPr wrap="square" rtlCol="0">
                <a:spAutoFit/>
              </a:bodyPr>
              <a:lstStyle/>
              <a:p>
                <a:pPr algn="just"/>
                <a:r>
                  <a:rPr lang="en-US" sz="3000" dirty="0" smtClean="0"/>
                  <a:t>Fig. (b) shows the situation where </a:t>
                </a:r>
                <a14:m>
                  <m:oMath xmlns:m="http://schemas.openxmlformats.org/officeDocument/2006/math">
                    <m:r>
                      <a:rPr lang="en-US" sz="3000" i="1">
                        <a:latin typeface="Cambria Math" panose="02040503050406030204" pitchFamily="18" charset="0"/>
                      </a:rPr>
                      <m:t>𝑄</m:t>
                    </m:r>
                    <m:r>
                      <a:rPr lang="en-US" sz="3000" i="1">
                        <a:latin typeface="Cambria Math" panose="02040503050406030204" pitchFamily="18" charset="0"/>
                      </a:rPr>
                      <m:t>=1</m:t>
                    </m:r>
                  </m:oMath>
                </a14:m>
                <a:r>
                  <a:rPr lang="en-US" sz="3000" dirty="0" smtClean="0"/>
                  <a:t>, prior to the occurrence of the RESET pulse. As RESET pulsed LOW at t</a:t>
                </a:r>
                <a:r>
                  <a:rPr lang="en-US" sz="3000" baseline="-25000" dirty="0" smtClean="0"/>
                  <a:t>0</a:t>
                </a:r>
                <a:r>
                  <a:rPr lang="en-US" sz="3000" dirty="0" smtClean="0"/>
                  <a:t>,</a:t>
                </a:r>
                <a14:m>
                  <m:oMath xmlns:m="http://schemas.openxmlformats.org/officeDocument/2006/math">
                    <m:acc>
                      <m:accPr>
                        <m:chr m:val="̅"/>
                        <m:ctrlPr>
                          <a:rPr lang="en-US" sz="3000" i="1">
                            <a:latin typeface="Cambria Math" panose="02040503050406030204" pitchFamily="18" charset="0"/>
                          </a:rPr>
                        </m:ctrlPr>
                      </m:accPr>
                      <m:e>
                        <m:r>
                          <a:rPr lang="en-US" sz="3000" b="0" i="1" smtClean="0">
                            <a:latin typeface="Cambria Math" panose="02040503050406030204" pitchFamily="18" charset="0"/>
                          </a:rPr>
                          <m:t> </m:t>
                        </m:r>
                        <m:r>
                          <a:rPr lang="en-US" sz="3000" i="1">
                            <a:latin typeface="Cambria Math" panose="02040503050406030204" pitchFamily="18" charset="0"/>
                          </a:rPr>
                          <m:t>𝑄</m:t>
                        </m:r>
                      </m:e>
                    </m:acc>
                    <m:r>
                      <m:rPr>
                        <m:nor/>
                      </m:rPr>
                      <a:rPr lang="en-US" sz="3000">
                        <a:latin typeface="Cambria Math" panose="02040503050406030204" pitchFamily="18" charset="0"/>
                      </a:rPr>
                      <m:t> </m:t>
                    </m:r>
                  </m:oMath>
                </a14:m>
                <a:r>
                  <a:rPr lang="en-US" sz="3000" dirty="0" smtClean="0"/>
                  <a:t>will go HIGH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𝑄</m:t>
                        </m:r>
                      </m:e>
                    </m:acc>
                    <m:r>
                      <m:rPr>
                        <m:nor/>
                      </m:rPr>
                      <a:rPr lang="en-US" sz="3000">
                        <a:latin typeface="Cambria Math" panose="02040503050406030204" pitchFamily="18" charset="0"/>
                      </a:rPr>
                      <m:t> </m:t>
                    </m:r>
                  </m:oMath>
                </a14:m>
                <a:r>
                  <a:rPr lang="en-US" sz="3000" dirty="0"/>
                  <a:t>=1</a:t>
                </a:r>
                <a:r>
                  <a:rPr lang="en-US" sz="3000" dirty="0" smtClean="0"/>
                  <a:t>). This high forces </a:t>
                </a:r>
                <a14:m>
                  <m:oMath xmlns:m="http://schemas.openxmlformats.org/officeDocument/2006/math">
                    <m:r>
                      <a:rPr lang="en-US" sz="3000" i="1">
                        <a:latin typeface="Cambria Math" panose="02040503050406030204" pitchFamily="18" charset="0"/>
                      </a:rPr>
                      <m:t>𝑄</m:t>
                    </m:r>
                    <m:r>
                      <a:rPr lang="en-US" sz="3000" i="1">
                        <a:latin typeface="Cambria Math" panose="02040503050406030204" pitchFamily="18" charset="0"/>
                      </a:rPr>
                      <m:t> </m:t>
                    </m:r>
                  </m:oMath>
                </a14:m>
                <a:r>
                  <a:rPr lang="en-US" sz="3000" dirty="0" smtClean="0"/>
                  <a:t>to go LOW so that NAND-2 now has two LOW inputs. Thus when RESET returns HIGH at t1, the NAND-2 output remains HIGH which in turns keeps the NAND-1 output LOW.</a:t>
                </a:r>
              </a:p>
            </p:txBody>
          </p:sp>
        </mc:Choice>
        <mc:Fallback xmlns="">
          <p:sp>
            <p:nvSpPr>
              <p:cNvPr id="3" name="TextBox 2">
                <a:extLst>
                  <a:ext uri="{FF2B5EF4-FFF2-40B4-BE49-F238E27FC236}">
                    <a16:creationId xmlns="" xmlns:a16="http://schemas.microsoft.com/office/drawing/2014/main" id="{88FABAFB-6F33-62F3-129D-A38C414CB70F}"/>
                  </a:ext>
                </a:extLst>
              </p:cNvPr>
              <p:cNvSpPr txBox="1">
                <a:spLocks noRot="1" noChangeAspect="1" noMove="1" noResize="1" noEditPoints="1" noAdjustHandles="1" noChangeArrowheads="1" noChangeShapeType="1" noTextEdit="1"/>
              </p:cNvSpPr>
              <p:nvPr/>
            </p:nvSpPr>
            <p:spPr>
              <a:xfrm>
                <a:off x="651850" y="1755515"/>
                <a:ext cx="11371152" cy="2401683"/>
              </a:xfrm>
              <a:prstGeom prst="rect">
                <a:avLst/>
              </a:prstGeom>
              <a:blipFill rotWithShape="0">
                <a:blip r:embed="rId2"/>
                <a:stretch>
                  <a:fillRect l="-1287" t="-3046" r="-1233" b="-7107"/>
                </a:stretch>
              </a:blipFill>
            </p:spPr>
            <p:txBody>
              <a:bodyPr/>
              <a:lstStyle/>
              <a:p>
                <a:r>
                  <a:rPr lang="en-US">
                    <a:noFill/>
                  </a:rPr>
                  <a:t> </a:t>
                </a:r>
              </a:p>
            </p:txBody>
          </p:sp>
        </mc:Fallback>
      </mc:AlternateContent>
    </p:spTree>
    <p:extLst>
      <p:ext uri="{BB962C8B-B14F-4D97-AF65-F5344CB8AC3E}">
        <p14:creationId xmlns:p14="http://schemas.microsoft.com/office/powerpoint/2010/main" val="1729860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516222C-8024-26A9-C838-86588A26EE7D}"/>
              </a:ext>
            </a:extLst>
          </p:cNvPr>
          <p:cNvSpPr>
            <a:spLocks noGrp="1"/>
          </p:cNvSpPr>
          <p:nvPr>
            <p:ph type="title"/>
          </p:nvPr>
        </p:nvSpPr>
        <p:spPr>
          <a:xfrm>
            <a:off x="1112650" y="113983"/>
            <a:ext cx="9905998" cy="1478570"/>
          </a:xfrm>
        </p:spPr>
        <p:txBody>
          <a:bodyPr>
            <a:normAutofit/>
          </a:bodyPr>
          <a:lstStyle/>
          <a:p>
            <a:r>
              <a:rPr lang="en-US" dirty="0" smtClean="0"/>
              <a:t>summary</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88FABAFB-6F33-62F3-129D-A38C414CB70F}"/>
                  </a:ext>
                </a:extLst>
              </p:cNvPr>
              <p:cNvSpPr txBox="1"/>
              <p:nvPr/>
            </p:nvSpPr>
            <p:spPr>
              <a:xfrm>
                <a:off x="651850" y="1755515"/>
                <a:ext cx="11371152" cy="1323439"/>
              </a:xfrm>
              <a:prstGeom prst="rect">
                <a:avLst/>
              </a:prstGeom>
              <a:noFill/>
            </p:spPr>
            <p:txBody>
              <a:bodyPr wrap="square" rtlCol="0">
                <a:spAutoFit/>
              </a:bodyPr>
              <a:lstStyle/>
              <a:p>
                <a:pPr algn="just"/>
                <a:r>
                  <a:rPr lang="en-US" sz="3000" dirty="0" smtClean="0"/>
                  <a:t>LOW pulse on the RESET input will always cause the latch to end up in the </a:t>
                </a:r>
                <a14:m>
                  <m:oMath xmlns:m="http://schemas.openxmlformats.org/officeDocument/2006/math">
                    <m:r>
                      <a:rPr lang="en-US" sz="3000" i="1">
                        <a:latin typeface="Cambria Math" panose="02040503050406030204" pitchFamily="18" charset="0"/>
                      </a:rPr>
                      <m:t>𝑄</m:t>
                    </m:r>
                    <m:r>
                      <a:rPr lang="en-US" sz="3000" i="1">
                        <a:latin typeface="Cambria Math" panose="02040503050406030204" pitchFamily="18" charset="0"/>
                      </a:rPr>
                      <m:t>=0</m:t>
                    </m:r>
                  </m:oMath>
                </a14:m>
                <a:r>
                  <a:rPr lang="en-US" sz="3000" dirty="0" smtClean="0"/>
                  <a:t> state. This operation is called clearing or resetting the latch or FF. </a:t>
                </a:r>
              </a:p>
              <a:p>
                <a:pPr algn="just"/>
                <a:endParaRPr lang="en-US" sz="3000" baseline="-25000" dirty="0">
                  <a:solidFill>
                    <a:schemeClr val="tx1"/>
                  </a:solidFill>
                </a:endParaRPr>
              </a:p>
            </p:txBody>
          </p:sp>
        </mc:Choice>
        <mc:Fallback xmlns="">
          <p:sp>
            <p:nvSpPr>
              <p:cNvPr id="3" name="TextBox 2">
                <a:extLst>
                  <a:ext uri="{FF2B5EF4-FFF2-40B4-BE49-F238E27FC236}">
                    <a16:creationId xmlns="" xmlns:a16="http://schemas.microsoft.com/office/drawing/2014/main" id="{88FABAFB-6F33-62F3-129D-A38C414CB70F}"/>
                  </a:ext>
                </a:extLst>
              </p:cNvPr>
              <p:cNvSpPr txBox="1">
                <a:spLocks noRot="1" noChangeAspect="1" noMove="1" noResize="1" noEditPoints="1" noAdjustHandles="1" noChangeArrowheads="1" noChangeShapeType="1" noTextEdit="1"/>
              </p:cNvSpPr>
              <p:nvPr/>
            </p:nvSpPr>
            <p:spPr>
              <a:xfrm>
                <a:off x="651850" y="1755515"/>
                <a:ext cx="11371152" cy="1323439"/>
              </a:xfrm>
              <a:prstGeom prst="rect">
                <a:avLst/>
              </a:prstGeom>
              <a:blipFill rotWithShape="0">
                <a:blip r:embed="rId2"/>
                <a:stretch>
                  <a:fillRect l="-1287" t="-5530" r="-1233"/>
                </a:stretch>
              </a:blipFill>
            </p:spPr>
            <p:txBody>
              <a:bodyPr/>
              <a:lstStyle/>
              <a:p>
                <a:r>
                  <a:rPr lang="en-US">
                    <a:noFill/>
                  </a:rPr>
                  <a:t> </a:t>
                </a:r>
              </a:p>
            </p:txBody>
          </p:sp>
        </mc:Fallback>
      </mc:AlternateContent>
    </p:spTree>
    <p:extLst>
      <p:ext uri="{BB962C8B-B14F-4D97-AF65-F5344CB8AC3E}">
        <p14:creationId xmlns:p14="http://schemas.microsoft.com/office/powerpoint/2010/main" val="2255063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516222C-8024-26A9-C838-86588A26EE7D}"/>
              </a:ext>
            </a:extLst>
          </p:cNvPr>
          <p:cNvSpPr>
            <a:spLocks noGrp="1"/>
          </p:cNvSpPr>
          <p:nvPr>
            <p:ph type="title"/>
          </p:nvPr>
        </p:nvSpPr>
        <p:spPr>
          <a:xfrm>
            <a:off x="1112650" y="113983"/>
            <a:ext cx="9905998" cy="1478570"/>
          </a:xfrm>
        </p:spPr>
        <p:txBody>
          <a:bodyPr>
            <a:normAutofit/>
          </a:bodyPr>
          <a:lstStyle/>
          <a:p>
            <a:r>
              <a:rPr lang="en-US" dirty="0" smtClean="0"/>
              <a:t>Question</a:t>
            </a:r>
            <a:endParaRPr lang="en-US" dirty="0"/>
          </a:p>
        </p:txBody>
      </p:sp>
      <p:sp>
        <p:nvSpPr>
          <p:cNvPr id="3" name="TextBox 2">
            <a:extLst>
              <a:ext uri="{FF2B5EF4-FFF2-40B4-BE49-F238E27FC236}">
                <a16:creationId xmlns="" xmlns:a16="http://schemas.microsoft.com/office/drawing/2014/main" id="{88FABAFB-6F33-62F3-129D-A38C414CB70F}"/>
              </a:ext>
            </a:extLst>
          </p:cNvPr>
          <p:cNvSpPr txBox="1"/>
          <p:nvPr/>
        </p:nvSpPr>
        <p:spPr>
          <a:xfrm>
            <a:off x="959667" y="1791729"/>
            <a:ext cx="11371152" cy="2092881"/>
          </a:xfrm>
          <a:prstGeom prst="rect">
            <a:avLst/>
          </a:prstGeom>
          <a:noFill/>
        </p:spPr>
        <p:txBody>
          <a:bodyPr wrap="square" rtlCol="0">
            <a:spAutoFit/>
          </a:bodyPr>
          <a:lstStyle/>
          <a:p>
            <a:pPr algn="just"/>
            <a:r>
              <a:rPr lang="en-US" sz="3000" dirty="0" smtClean="0"/>
              <a:t>1. Where </a:t>
            </a:r>
            <a:r>
              <a:rPr lang="en-US" sz="3000" dirty="0"/>
              <a:t>should pulse be applied, when you need to 'set' a latch? </a:t>
            </a:r>
            <a:endParaRPr lang="en-US" sz="3000" dirty="0" smtClean="0"/>
          </a:p>
          <a:p>
            <a:pPr algn="just"/>
            <a:r>
              <a:rPr lang="en-US" sz="3000" dirty="0" smtClean="0"/>
              <a:t>2. Where </a:t>
            </a:r>
            <a:r>
              <a:rPr lang="en-US" sz="3000" dirty="0"/>
              <a:t>should pulse be applied, when you need to ‘clear' a latch? </a:t>
            </a:r>
            <a:endParaRPr lang="en-US" sz="3000" baseline="-25000" dirty="0"/>
          </a:p>
          <a:p>
            <a:pPr algn="just"/>
            <a:endParaRPr lang="en-US" sz="3000" dirty="0"/>
          </a:p>
          <a:p>
            <a:pPr algn="just"/>
            <a:endParaRPr lang="en-US" sz="3000" baseline="-25000" dirty="0"/>
          </a:p>
          <a:p>
            <a:pPr algn="just"/>
            <a:endParaRPr lang="en-US" sz="3000" baseline="-25000" dirty="0">
              <a:solidFill>
                <a:schemeClr val="tx1"/>
              </a:solidFill>
            </a:endParaRPr>
          </a:p>
        </p:txBody>
      </p:sp>
    </p:spTree>
    <p:extLst>
      <p:ext uri="{BB962C8B-B14F-4D97-AF65-F5344CB8AC3E}">
        <p14:creationId xmlns:p14="http://schemas.microsoft.com/office/powerpoint/2010/main" val="2386260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516222C-8024-26A9-C838-86588A26EE7D}"/>
              </a:ext>
            </a:extLst>
          </p:cNvPr>
          <p:cNvSpPr>
            <a:spLocks noGrp="1"/>
          </p:cNvSpPr>
          <p:nvPr>
            <p:ph type="title"/>
          </p:nvPr>
        </p:nvSpPr>
        <p:spPr>
          <a:xfrm>
            <a:off x="976848" y="168304"/>
            <a:ext cx="9905998" cy="1478570"/>
          </a:xfrm>
        </p:spPr>
        <p:txBody>
          <a:bodyPr>
            <a:normAutofit/>
          </a:bodyPr>
          <a:lstStyle/>
          <a:p>
            <a:r>
              <a:rPr lang="en-US" dirty="0" smtClean="0"/>
              <a:t>Summary of NAND latch</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88FABAFB-6F33-62F3-129D-A38C414CB70F}"/>
                  </a:ext>
                </a:extLst>
              </p:cNvPr>
              <p:cNvSpPr txBox="1"/>
              <p:nvPr/>
            </p:nvSpPr>
            <p:spPr>
              <a:xfrm>
                <a:off x="497941" y="1393376"/>
                <a:ext cx="11371152" cy="5551135"/>
              </a:xfrm>
              <a:prstGeom prst="rect">
                <a:avLst/>
              </a:prstGeom>
              <a:noFill/>
            </p:spPr>
            <p:txBody>
              <a:bodyPr wrap="square" rtlCol="0">
                <a:spAutoFit/>
              </a:bodyPr>
              <a:lstStyle/>
              <a:p>
                <a:pPr marL="514350" indent="-514350" algn="just">
                  <a:buFont typeface="+mj-lt"/>
                  <a:buAutoNum type="arabicPeriod"/>
                </a:pPr>
                <a:r>
                  <a:rPr lang="en-US" sz="2800" dirty="0" smtClean="0"/>
                  <a:t>SET=RESET=1. This condition is the normal resting state and it has no effect on the output state. </a:t>
                </a:r>
              </a:p>
              <a:p>
                <a:pPr marL="514350" indent="-514350" algn="just">
                  <a:buFont typeface="+mj-lt"/>
                  <a:buAutoNum type="arabicPeriod"/>
                </a:pPr>
                <a:r>
                  <a:rPr lang="en-US" sz="2800" dirty="0" smtClean="0"/>
                  <a:t>SET=0, RESET=1. This will always cause the output to go to the </a:t>
                </a:r>
                <a14:m>
                  <m:oMath xmlns:m="http://schemas.openxmlformats.org/officeDocument/2006/math">
                    <m:r>
                      <a:rPr lang="en-US" sz="2800" i="1">
                        <a:latin typeface="Cambria Math" panose="02040503050406030204" pitchFamily="18" charset="0"/>
                      </a:rPr>
                      <m:t>𝑄</m:t>
                    </m:r>
                    <m:r>
                      <a:rPr lang="en-US" sz="2800" i="1">
                        <a:latin typeface="Cambria Math" panose="02040503050406030204" pitchFamily="18" charset="0"/>
                      </a:rPr>
                      <m:t>=1</m:t>
                    </m:r>
                  </m:oMath>
                </a14:m>
                <a:r>
                  <a:rPr lang="en-US" sz="2800" dirty="0"/>
                  <a:t> </a:t>
                </a:r>
                <a:r>
                  <a:rPr lang="en-US" sz="2800" dirty="0" smtClean="0"/>
                  <a:t>state, where it will remain even after SET returns HIGH. This is called setting the latch. </a:t>
                </a:r>
              </a:p>
              <a:p>
                <a:pPr marL="514350" indent="-514350" algn="just">
                  <a:buFont typeface="+mj-lt"/>
                  <a:buAutoNum type="arabicPeriod"/>
                </a:pPr>
                <a:r>
                  <a:rPr lang="en-US" sz="2800" dirty="0" smtClean="0"/>
                  <a:t>SET=1, RESET=0. This will always produce the </a:t>
                </a:r>
                <a14:m>
                  <m:oMath xmlns:m="http://schemas.openxmlformats.org/officeDocument/2006/math">
                    <m:r>
                      <a:rPr lang="en-US" sz="2800" i="1">
                        <a:latin typeface="Cambria Math" panose="02040503050406030204" pitchFamily="18" charset="0"/>
                      </a:rPr>
                      <m:t>𝑄</m:t>
                    </m:r>
                    <m:r>
                      <a:rPr lang="en-US" sz="2800" i="1">
                        <a:latin typeface="Cambria Math" panose="02040503050406030204" pitchFamily="18" charset="0"/>
                      </a:rPr>
                      <m:t>=0 </m:t>
                    </m:r>
                  </m:oMath>
                </a14:m>
                <a:r>
                  <a:rPr lang="en-US" sz="2800" dirty="0" smtClean="0"/>
                  <a:t>state, where the output will remain even after RESET remains HIGH. This is called clearing the Latch. </a:t>
                </a:r>
              </a:p>
              <a:p>
                <a:pPr marL="514350" indent="-514350" algn="just">
                  <a:buFont typeface="+mj-lt"/>
                  <a:buAutoNum type="arabicPeriod"/>
                </a:pPr>
                <a:r>
                  <a:rPr lang="en-US" sz="2800" dirty="0" smtClean="0"/>
                  <a:t>SET=RESET=0. This condition tries to set and clear the latch at the same time and it produces </a:t>
                </a:r>
                <a14:m>
                  <m:oMath xmlns:m="http://schemas.openxmlformats.org/officeDocument/2006/math">
                    <m:r>
                      <a:rPr lang="en-US" sz="2800" i="1">
                        <a:latin typeface="Cambria Math" panose="02040503050406030204" pitchFamily="18" charset="0"/>
                      </a:rPr>
                      <m:t>𝑄</m:t>
                    </m:r>
                    <m:r>
                      <a:rPr lang="en-US" sz="2800" b="0" i="0"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𝑄</m:t>
                        </m:r>
                      </m:e>
                    </m:acc>
                    <m:r>
                      <m:rPr>
                        <m:nor/>
                      </m:rPr>
                      <a:rPr lang="en-US" sz="2800">
                        <a:latin typeface="Cambria Math" panose="02040503050406030204" pitchFamily="18" charset="0"/>
                      </a:rPr>
                      <m:t> </m:t>
                    </m:r>
                  </m:oMath>
                </a14:m>
                <a:r>
                  <a:rPr lang="en-US" sz="2800" dirty="0"/>
                  <a:t>=</a:t>
                </a:r>
                <a:r>
                  <a:rPr lang="en-US" sz="2800" dirty="0" smtClean="0"/>
                  <a:t>1. If the inputs are returned to 1 simultaneously, the resulting state is unpredictable. This input condition should not be used. </a:t>
                </a:r>
              </a:p>
              <a:p>
                <a:pPr algn="just"/>
                <a:endParaRPr lang="en-US" sz="2800" baseline="-25000" dirty="0">
                  <a:solidFill>
                    <a:schemeClr val="tx1"/>
                  </a:solidFill>
                </a:endParaRPr>
              </a:p>
            </p:txBody>
          </p:sp>
        </mc:Choice>
        <mc:Fallback xmlns="">
          <p:sp>
            <p:nvSpPr>
              <p:cNvPr id="3" name="TextBox 2">
                <a:extLst>
                  <a:ext uri="{FF2B5EF4-FFF2-40B4-BE49-F238E27FC236}">
                    <a16:creationId xmlns:a16="http://schemas.microsoft.com/office/drawing/2014/main" xmlns="" xmlns:a14="http://schemas.microsoft.com/office/drawing/2010/main" id="{88FABAFB-6F33-62F3-129D-A38C414CB70F}"/>
                  </a:ext>
                </a:extLst>
              </p:cNvPr>
              <p:cNvSpPr txBox="1">
                <a:spLocks noRot="1" noChangeAspect="1" noMove="1" noResize="1" noEditPoints="1" noAdjustHandles="1" noChangeArrowheads="1" noChangeShapeType="1" noTextEdit="1"/>
              </p:cNvSpPr>
              <p:nvPr/>
            </p:nvSpPr>
            <p:spPr>
              <a:xfrm>
                <a:off x="497941" y="1393376"/>
                <a:ext cx="11371152" cy="5551135"/>
              </a:xfrm>
              <a:prstGeom prst="rect">
                <a:avLst/>
              </a:prstGeom>
              <a:blipFill rotWithShape="0">
                <a:blip r:embed="rId2"/>
                <a:stretch>
                  <a:fillRect l="-965" t="-1209" r="-1072"/>
                </a:stretch>
              </a:blipFill>
            </p:spPr>
            <p:txBody>
              <a:bodyPr/>
              <a:lstStyle/>
              <a:p>
                <a:r>
                  <a:rPr lang="en-US">
                    <a:noFill/>
                  </a:rPr>
                  <a:t> </a:t>
                </a:r>
              </a:p>
            </p:txBody>
          </p:sp>
        </mc:Fallback>
      </mc:AlternateContent>
    </p:spTree>
    <p:extLst>
      <p:ext uri="{BB962C8B-B14F-4D97-AF65-F5344CB8AC3E}">
        <p14:creationId xmlns:p14="http://schemas.microsoft.com/office/powerpoint/2010/main" val="4701711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516222C-8024-26A9-C838-86588A26EE7D}"/>
              </a:ext>
            </a:extLst>
          </p:cNvPr>
          <p:cNvSpPr>
            <a:spLocks noGrp="1"/>
          </p:cNvSpPr>
          <p:nvPr>
            <p:ph type="title"/>
          </p:nvPr>
        </p:nvSpPr>
        <p:spPr>
          <a:xfrm>
            <a:off x="1112650" y="113983"/>
            <a:ext cx="9905998" cy="1478570"/>
          </a:xfrm>
        </p:spPr>
        <p:txBody>
          <a:bodyPr>
            <a:normAutofit/>
          </a:bodyPr>
          <a:lstStyle/>
          <a:p>
            <a:r>
              <a:rPr lang="en-US" dirty="0"/>
              <a:t>Summary of NAND latch</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745" t="6337" r="30873" b="7854"/>
          <a:stretch/>
        </p:blipFill>
        <p:spPr>
          <a:xfrm rot="16200000">
            <a:off x="3772813" y="-791595"/>
            <a:ext cx="4797731" cy="9566028"/>
          </a:xfrm>
          <a:prstGeom prst="rect">
            <a:avLst/>
          </a:prstGeom>
        </p:spPr>
      </p:pic>
    </p:spTree>
    <p:extLst>
      <p:ext uri="{BB962C8B-B14F-4D97-AF65-F5344CB8AC3E}">
        <p14:creationId xmlns:p14="http://schemas.microsoft.com/office/powerpoint/2010/main" val="1694326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79938"/>
            <a:ext cx="9905998" cy="1478570"/>
          </a:xfrm>
        </p:spPr>
        <p:txBody>
          <a:bodyPr>
            <a:normAutofit/>
          </a:bodyPr>
          <a:lstStyle/>
          <a:p>
            <a:r>
              <a:rPr lang="en-US" dirty="0" smtClean="0"/>
              <a:t>introduction</a:t>
            </a:r>
            <a:endParaRPr lang="en-US" dirty="0"/>
          </a:p>
        </p:txBody>
      </p:sp>
      <p:sp>
        <p:nvSpPr>
          <p:cNvPr id="3" name="TextBox 2">
            <a:extLst>
              <a:ext uri="{FF2B5EF4-FFF2-40B4-BE49-F238E27FC236}">
                <a16:creationId xmlns="" xmlns:a16="http://schemas.microsoft.com/office/drawing/2014/main" id="{88FABAFB-6F33-62F3-129D-A38C414CB70F}"/>
              </a:ext>
            </a:extLst>
          </p:cNvPr>
          <p:cNvSpPr txBox="1"/>
          <p:nvPr/>
        </p:nvSpPr>
        <p:spPr>
          <a:xfrm>
            <a:off x="591493" y="1558508"/>
            <a:ext cx="11163300" cy="3539430"/>
          </a:xfrm>
          <a:prstGeom prst="rect">
            <a:avLst/>
          </a:prstGeom>
          <a:noFill/>
        </p:spPr>
        <p:txBody>
          <a:bodyPr wrap="square" rtlCol="0">
            <a:spAutoFit/>
          </a:bodyPr>
          <a:lstStyle/>
          <a:p>
            <a:pPr algn="just"/>
            <a:r>
              <a:rPr lang="en-US" sz="3200" dirty="0" smtClean="0"/>
              <a:t>The logic circuits such as </a:t>
            </a:r>
            <a:r>
              <a:rPr lang="en-US" sz="3200" u="sng" dirty="0" smtClean="0"/>
              <a:t>combinational circuits </a:t>
            </a:r>
            <a:r>
              <a:rPr lang="en-US" sz="3200" dirty="0" smtClean="0"/>
              <a:t>whose output levels at any instant of time are dependent on the levels present at the inputs at that time. Any prior input level conditions have no effect on the present outputs because combinational logic circuits have no memory. </a:t>
            </a:r>
          </a:p>
          <a:p>
            <a:pPr algn="just"/>
            <a:r>
              <a:rPr lang="en-US" sz="3200" dirty="0" smtClean="0"/>
              <a:t>Most digital systems consists of both combinational circuits and memory elements.  </a:t>
            </a:r>
            <a:endParaRPr lang="en-US" sz="3200" dirty="0"/>
          </a:p>
        </p:txBody>
      </p:sp>
    </p:spTree>
    <p:extLst>
      <p:ext uri="{BB962C8B-B14F-4D97-AF65-F5344CB8AC3E}">
        <p14:creationId xmlns:p14="http://schemas.microsoft.com/office/powerpoint/2010/main" val="30217886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79938"/>
            <a:ext cx="9905998" cy="1478570"/>
          </a:xfrm>
        </p:spPr>
        <p:txBody>
          <a:bodyPr>
            <a:normAutofit/>
          </a:bodyPr>
          <a:lstStyle/>
          <a:p>
            <a:r>
              <a:rPr lang="en-US" dirty="0" smtClean="0"/>
              <a:t>Alternate representation</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0371" t="4489" r="18552" b="4951"/>
          <a:stretch/>
        </p:blipFill>
        <p:spPr>
          <a:xfrm rot="16200000">
            <a:off x="3664975" y="-884354"/>
            <a:ext cx="4858873" cy="9605726"/>
          </a:xfrm>
          <a:prstGeom prst="rect">
            <a:avLst/>
          </a:prstGeom>
        </p:spPr>
      </p:pic>
    </p:spTree>
    <p:extLst>
      <p:ext uri="{BB962C8B-B14F-4D97-AF65-F5344CB8AC3E}">
        <p14:creationId xmlns:p14="http://schemas.microsoft.com/office/powerpoint/2010/main" val="1483829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F8515BD0-759D-477D-90C7-15001229AEDB}"/>
              </a:ext>
            </a:extLst>
          </p:cNvPr>
          <p:cNvSpPr txBox="1">
            <a:spLocks/>
          </p:cNvSpPr>
          <p:nvPr/>
        </p:nvSpPr>
        <p:spPr>
          <a:xfrm>
            <a:off x="1143001" y="216873"/>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smtClean="0"/>
              <a:t>Example: NAND latch waveform</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5266" t="17558" r="29993" b="13531"/>
          <a:stretch/>
        </p:blipFill>
        <p:spPr>
          <a:xfrm rot="16200000">
            <a:off x="3715313" y="-361637"/>
            <a:ext cx="5054103" cy="8483097"/>
          </a:xfrm>
          <a:prstGeom prst="rect">
            <a:avLst/>
          </a:prstGeom>
        </p:spPr>
      </p:pic>
    </p:spTree>
    <p:extLst>
      <p:ext uri="{BB962C8B-B14F-4D97-AF65-F5344CB8AC3E}">
        <p14:creationId xmlns:p14="http://schemas.microsoft.com/office/powerpoint/2010/main" val="29769400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F8515BD0-759D-477D-90C7-15001229AEDB}"/>
              </a:ext>
            </a:extLst>
          </p:cNvPr>
          <p:cNvSpPr txBox="1">
            <a:spLocks/>
          </p:cNvSpPr>
          <p:nvPr/>
        </p:nvSpPr>
        <p:spPr>
          <a:xfrm>
            <a:off x="1170161" y="1602054"/>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dirty="0" smtClean="0"/>
              <a:t>Nor gate latch</a:t>
            </a:r>
          </a:p>
          <a:p>
            <a:pPr algn="ctr"/>
            <a:r>
              <a:rPr lang="en-US" dirty="0" smtClean="0"/>
              <a:t>(Home work)</a:t>
            </a:r>
            <a:endParaRPr lang="en-US" dirty="0"/>
          </a:p>
        </p:txBody>
      </p:sp>
    </p:spTree>
    <p:extLst>
      <p:ext uri="{BB962C8B-B14F-4D97-AF65-F5344CB8AC3E}">
        <p14:creationId xmlns:p14="http://schemas.microsoft.com/office/powerpoint/2010/main" val="1339624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F8515BD0-759D-477D-90C7-15001229AEDB}"/>
              </a:ext>
            </a:extLst>
          </p:cNvPr>
          <p:cNvSpPr txBox="1">
            <a:spLocks/>
          </p:cNvSpPr>
          <p:nvPr/>
        </p:nvSpPr>
        <p:spPr>
          <a:xfrm>
            <a:off x="1143001" y="216873"/>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smtClean="0"/>
              <a:t>Nor gate latch</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0018" t="14389" r="31929" b="25413"/>
          <a:stretch/>
        </p:blipFill>
        <p:spPr>
          <a:xfrm rot="16200000">
            <a:off x="1679324" y="486188"/>
            <a:ext cx="4255013" cy="7107271"/>
          </a:xfrm>
          <a:prstGeom prst="rect">
            <a:avLst/>
          </a:prstGeom>
        </p:spPr>
      </p:pic>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21075" t="15973" r="38794" b="45082"/>
          <a:stretch/>
        </p:blipFill>
        <p:spPr>
          <a:xfrm rot="16200000">
            <a:off x="7909134" y="-548668"/>
            <a:ext cx="3734199" cy="4831533"/>
          </a:xfrm>
          <a:prstGeom prst="rect">
            <a:avLst/>
          </a:prstGeom>
        </p:spPr>
      </p:pic>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21603" t="11353" r="29464" b="34522"/>
          <a:stretch/>
        </p:blipFill>
        <p:spPr>
          <a:xfrm rot="16200000">
            <a:off x="8214333" y="2880334"/>
            <a:ext cx="3123803" cy="4831532"/>
          </a:xfrm>
          <a:prstGeom prst="rect">
            <a:avLst/>
          </a:prstGeom>
        </p:spPr>
      </p:pic>
    </p:spTree>
    <p:extLst>
      <p:ext uri="{BB962C8B-B14F-4D97-AF65-F5344CB8AC3E}">
        <p14:creationId xmlns:p14="http://schemas.microsoft.com/office/powerpoint/2010/main" val="1344992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F8515BD0-759D-477D-90C7-15001229AEDB}"/>
              </a:ext>
            </a:extLst>
          </p:cNvPr>
          <p:cNvSpPr txBox="1">
            <a:spLocks/>
          </p:cNvSpPr>
          <p:nvPr/>
        </p:nvSpPr>
        <p:spPr>
          <a:xfrm>
            <a:off x="1143001" y="216873"/>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smtClean="0"/>
              <a:t>Nor gate latch</a:t>
            </a:r>
            <a:endParaRPr lang="en-US" dirty="0"/>
          </a:p>
        </p:txBody>
      </p:sp>
      <p:sp>
        <p:nvSpPr>
          <p:cNvPr id="2" name="TextBox 1"/>
          <p:cNvSpPr txBox="1"/>
          <p:nvPr/>
        </p:nvSpPr>
        <p:spPr>
          <a:xfrm>
            <a:off x="841973" y="2064190"/>
            <a:ext cx="11045228" cy="1015663"/>
          </a:xfrm>
          <a:prstGeom prst="rect">
            <a:avLst/>
          </a:prstGeom>
          <a:noFill/>
        </p:spPr>
        <p:txBody>
          <a:bodyPr wrap="square" rtlCol="0">
            <a:spAutoFit/>
          </a:bodyPr>
          <a:lstStyle/>
          <a:p>
            <a:r>
              <a:rPr lang="en-US" sz="3000" dirty="0" smtClean="0"/>
              <a:t>Operation of NOR latch can be performed in exactly the same manner as for the NAND latch. The results are given in the function table.</a:t>
            </a:r>
            <a:endParaRPr lang="en-US" sz="3000" dirty="0"/>
          </a:p>
        </p:txBody>
      </p:sp>
    </p:spTree>
    <p:extLst>
      <p:ext uri="{BB962C8B-B14F-4D97-AF65-F5344CB8AC3E}">
        <p14:creationId xmlns:p14="http://schemas.microsoft.com/office/powerpoint/2010/main" val="1627421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516222C-8024-26A9-C838-86588A26EE7D}"/>
              </a:ext>
            </a:extLst>
          </p:cNvPr>
          <p:cNvSpPr>
            <a:spLocks noGrp="1"/>
          </p:cNvSpPr>
          <p:nvPr>
            <p:ph type="title"/>
          </p:nvPr>
        </p:nvSpPr>
        <p:spPr>
          <a:xfrm>
            <a:off x="976848" y="168304"/>
            <a:ext cx="9905998" cy="1478570"/>
          </a:xfrm>
        </p:spPr>
        <p:txBody>
          <a:bodyPr>
            <a:normAutofit/>
          </a:bodyPr>
          <a:lstStyle/>
          <a:p>
            <a:r>
              <a:rPr lang="en-US" dirty="0" smtClean="0"/>
              <a:t>Summary of Nor latch</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88FABAFB-6F33-62F3-129D-A38C414CB70F}"/>
                  </a:ext>
                </a:extLst>
              </p:cNvPr>
              <p:cNvSpPr txBox="1"/>
              <p:nvPr/>
            </p:nvSpPr>
            <p:spPr>
              <a:xfrm>
                <a:off x="497941" y="1393376"/>
                <a:ext cx="11371152" cy="4689361"/>
              </a:xfrm>
              <a:prstGeom prst="rect">
                <a:avLst/>
              </a:prstGeom>
              <a:noFill/>
            </p:spPr>
            <p:txBody>
              <a:bodyPr wrap="square" rtlCol="0">
                <a:spAutoFit/>
              </a:bodyPr>
              <a:lstStyle/>
              <a:p>
                <a:pPr marL="514350" indent="-514350" algn="just">
                  <a:buFont typeface="+mj-lt"/>
                  <a:buAutoNum type="arabicPeriod"/>
                </a:pPr>
                <a:r>
                  <a:rPr lang="en-US" sz="2800" dirty="0" smtClean="0"/>
                  <a:t>SET=RESET=0. This condition is the normal resting state for NOR latch, and it has no effect on the output state. </a:t>
                </a:r>
              </a:p>
              <a:p>
                <a:pPr marL="514350" indent="-514350" algn="just">
                  <a:buFont typeface="+mj-lt"/>
                  <a:buAutoNum type="arabicPeriod"/>
                </a:pPr>
                <a:r>
                  <a:rPr lang="en-US" sz="2800" dirty="0" smtClean="0"/>
                  <a:t>SET=1, RESET=0. This will always set </a:t>
                </a:r>
                <a14:m>
                  <m:oMath xmlns:m="http://schemas.openxmlformats.org/officeDocument/2006/math">
                    <m:r>
                      <a:rPr lang="en-US" sz="2800" i="1">
                        <a:latin typeface="Cambria Math" panose="02040503050406030204" pitchFamily="18" charset="0"/>
                      </a:rPr>
                      <m:t>𝑄</m:t>
                    </m:r>
                    <m:r>
                      <a:rPr lang="en-US" sz="2800" i="1">
                        <a:latin typeface="Cambria Math" panose="02040503050406030204" pitchFamily="18" charset="0"/>
                      </a:rPr>
                      <m:t>=1</m:t>
                    </m:r>
                  </m:oMath>
                </a14:m>
                <a:r>
                  <a:rPr lang="en-US" sz="2800" dirty="0" smtClean="0"/>
                  <a:t>, where it will remain even after SET returns to LOW (0). This is called setting the latch. </a:t>
                </a:r>
              </a:p>
              <a:p>
                <a:pPr marL="514350" indent="-514350" algn="just">
                  <a:buFont typeface="+mj-lt"/>
                  <a:buAutoNum type="arabicPeriod"/>
                </a:pPr>
                <a:r>
                  <a:rPr lang="en-US" sz="2800" dirty="0" smtClean="0"/>
                  <a:t>SET=0, RESET=1. This will always clear </a:t>
                </a:r>
                <a14:m>
                  <m:oMath xmlns:m="http://schemas.openxmlformats.org/officeDocument/2006/math">
                    <m:r>
                      <a:rPr lang="en-US" sz="2800" i="1">
                        <a:latin typeface="Cambria Math" panose="02040503050406030204" pitchFamily="18" charset="0"/>
                      </a:rPr>
                      <m:t>𝑄</m:t>
                    </m:r>
                    <m:r>
                      <a:rPr lang="en-US" sz="2800" i="1">
                        <a:latin typeface="Cambria Math" panose="02040503050406030204" pitchFamily="18" charset="0"/>
                      </a:rPr>
                      <m:t>=0 </m:t>
                    </m:r>
                  </m:oMath>
                </a14:m>
                <a:r>
                  <a:rPr lang="en-US" sz="2800" dirty="0" smtClean="0"/>
                  <a:t>, where it will remain even after RESET returns to LOW (0). This is called clearing the Latch. </a:t>
                </a:r>
              </a:p>
              <a:p>
                <a:pPr marL="514350" indent="-514350" algn="just">
                  <a:buFont typeface="+mj-lt"/>
                  <a:buAutoNum type="arabicPeriod"/>
                </a:pPr>
                <a:r>
                  <a:rPr lang="en-US" sz="2800" dirty="0" smtClean="0"/>
                  <a:t>SET=RESET=1. This condition tries to set and clear the latch at the same time and it produces </a:t>
                </a:r>
                <a14:m>
                  <m:oMath xmlns:m="http://schemas.openxmlformats.org/officeDocument/2006/math">
                    <m:r>
                      <a:rPr lang="en-US" sz="2800" i="1">
                        <a:latin typeface="Cambria Math" panose="02040503050406030204" pitchFamily="18" charset="0"/>
                      </a:rPr>
                      <m:t>𝑄</m:t>
                    </m:r>
                    <m:r>
                      <a:rPr lang="en-US" sz="2800" b="0" i="0" smtClean="0">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𝑄</m:t>
                        </m:r>
                      </m:e>
                    </m:acc>
                    <m:r>
                      <m:rPr>
                        <m:nor/>
                      </m:rPr>
                      <a:rPr lang="en-US" sz="2800">
                        <a:latin typeface="Cambria Math" panose="02040503050406030204" pitchFamily="18" charset="0"/>
                      </a:rPr>
                      <m:t> </m:t>
                    </m:r>
                  </m:oMath>
                </a14:m>
                <a:r>
                  <a:rPr lang="en-US" sz="2800" dirty="0"/>
                  <a:t>=</a:t>
                </a:r>
                <a:r>
                  <a:rPr lang="en-US" sz="2800" dirty="0" smtClean="0"/>
                  <a:t>1. If the inputs are returned to 0 simultaneously, the resulting output state is unpredictable. This input condition should not be used. </a:t>
                </a:r>
              </a:p>
              <a:p>
                <a:pPr algn="just"/>
                <a:endParaRPr lang="en-US" sz="2800" baseline="-25000" dirty="0">
                  <a:solidFill>
                    <a:schemeClr val="tx1"/>
                  </a:solidFill>
                </a:endParaRPr>
              </a:p>
            </p:txBody>
          </p:sp>
        </mc:Choice>
        <mc:Fallback xmlns="">
          <p:sp>
            <p:nvSpPr>
              <p:cNvPr id="3" name="TextBox 2">
                <a:extLst>
                  <a:ext uri="{FF2B5EF4-FFF2-40B4-BE49-F238E27FC236}">
                    <a16:creationId xmlns="" xmlns:a16="http://schemas.microsoft.com/office/drawing/2014/main" id="{88FABAFB-6F33-62F3-129D-A38C414CB70F}"/>
                  </a:ext>
                </a:extLst>
              </p:cNvPr>
              <p:cNvSpPr txBox="1">
                <a:spLocks noRot="1" noChangeAspect="1" noMove="1" noResize="1" noEditPoints="1" noAdjustHandles="1" noChangeArrowheads="1" noChangeShapeType="1" noTextEdit="1"/>
              </p:cNvSpPr>
              <p:nvPr/>
            </p:nvSpPr>
            <p:spPr>
              <a:xfrm>
                <a:off x="497941" y="1393376"/>
                <a:ext cx="11371152" cy="4689361"/>
              </a:xfrm>
              <a:prstGeom prst="rect">
                <a:avLst/>
              </a:prstGeom>
              <a:blipFill rotWithShape="0">
                <a:blip r:embed="rId2"/>
                <a:stretch>
                  <a:fillRect l="-965" t="-1430" r="-1072"/>
                </a:stretch>
              </a:blipFill>
            </p:spPr>
            <p:txBody>
              <a:bodyPr/>
              <a:lstStyle/>
              <a:p>
                <a:r>
                  <a:rPr lang="en-US">
                    <a:noFill/>
                  </a:rPr>
                  <a:t> </a:t>
                </a:r>
              </a:p>
            </p:txBody>
          </p:sp>
        </mc:Fallback>
      </mc:AlternateContent>
    </p:spTree>
    <p:extLst>
      <p:ext uri="{BB962C8B-B14F-4D97-AF65-F5344CB8AC3E}">
        <p14:creationId xmlns:p14="http://schemas.microsoft.com/office/powerpoint/2010/main" val="1794201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F8515BD0-759D-477D-90C7-15001229AEDB}"/>
              </a:ext>
            </a:extLst>
          </p:cNvPr>
          <p:cNvSpPr txBox="1">
            <a:spLocks/>
          </p:cNvSpPr>
          <p:nvPr/>
        </p:nvSpPr>
        <p:spPr>
          <a:xfrm>
            <a:off x="1143001" y="216873"/>
            <a:ext cx="9905998"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dirty="0" smtClean="0"/>
              <a:t>Example: NOR latch waveform</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6674" t="9241" r="25592" b="11155"/>
          <a:stretch/>
        </p:blipFill>
        <p:spPr>
          <a:xfrm rot="16200000">
            <a:off x="3584709" y="-606290"/>
            <a:ext cx="5259479" cy="9669100"/>
          </a:xfrm>
          <a:prstGeom prst="rect">
            <a:avLst/>
          </a:prstGeom>
        </p:spPr>
      </p:pic>
    </p:spTree>
    <p:extLst>
      <p:ext uri="{BB962C8B-B14F-4D97-AF65-F5344CB8AC3E}">
        <p14:creationId xmlns:p14="http://schemas.microsoft.com/office/powerpoint/2010/main" val="3549947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79938"/>
            <a:ext cx="9905998" cy="1478570"/>
          </a:xfrm>
        </p:spPr>
        <p:txBody>
          <a:bodyPr>
            <a:normAutofit/>
          </a:bodyPr>
          <a:lstStyle/>
          <a:p>
            <a:r>
              <a:rPr lang="en-US" dirty="0" smtClean="0"/>
              <a:t>Flip-flop (FF)</a:t>
            </a:r>
            <a:endParaRPr lang="en-US" dirty="0"/>
          </a:p>
        </p:txBody>
      </p:sp>
      <p:sp>
        <p:nvSpPr>
          <p:cNvPr id="3" name="TextBox 2">
            <a:extLst>
              <a:ext uri="{FF2B5EF4-FFF2-40B4-BE49-F238E27FC236}">
                <a16:creationId xmlns="" xmlns:a16="http://schemas.microsoft.com/office/drawing/2014/main" id="{88FABAFB-6F33-62F3-129D-A38C414CB70F}"/>
              </a:ext>
            </a:extLst>
          </p:cNvPr>
          <p:cNvSpPr txBox="1"/>
          <p:nvPr/>
        </p:nvSpPr>
        <p:spPr>
          <a:xfrm>
            <a:off x="512762" y="1874728"/>
            <a:ext cx="11163300" cy="584775"/>
          </a:xfrm>
          <a:prstGeom prst="rect">
            <a:avLst/>
          </a:prstGeom>
          <a:noFill/>
        </p:spPr>
        <p:txBody>
          <a:bodyPr wrap="square" rtlCol="0">
            <a:spAutoFit/>
          </a:bodyPr>
          <a:lstStyle/>
          <a:p>
            <a:pPr algn="ctr"/>
            <a:r>
              <a:rPr lang="en-US" sz="3200" dirty="0" smtClean="0"/>
              <a:t>FF is a memory element, made up of logic gates. </a:t>
            </a:r>
            <a:endParaRPr lang="en-US" sz="3200" dirty="0"/>
          </a:p>
        </p:txBody>
      </p:sp>
    </p:spTree>
    <p:extLst>
      <p:ext uri="{BB962C8B-B14F-4D97-AF65-F5344CB8AC3E}">
        <p14:creationId xmlns:p14="http://schemas.microsoft.com/office/powerpoint/2010/main" val="361952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833595" y="0"/>
            <a:ext cx="9905998" cy="1478570"/>
          </a:xfrm>
        </p:spPr>
        <p:txBody>
          <a:bodyPr>
            <a:normAutofit/>
          </a:bodyPr>
          <a:lstStyle/>
          <a:p>
            <a:r>
              <a:rPr lang="en-US" dirty="0" smtClean="0"/>
              <a:t>Flip-flop (FF)</a:t>
            </a:r>
            <a:endParaRPr lang="en-US" dirty="0"/>
          </a:p>
        </p:txBody>
      </p:sp>
      <p:sp>
        <p:nvSpPr>
          <p:cNvPr id="3" name="TextBox 2">
            <a:extLst>
              <a:ext uri="{FF2B5EF4-FFF2-40B4-BE49-F238E27FC236}">
                <a16:creationId xmlns="" xmlns:a16="http://schemas.microsoft.com/office/drawing/2014/main" id="{88FABAFB-6F33-62F3-129D-A38C414CB70F}"/>
              </a:ext>
            </a:extLst>
          </p:cNvPr>
          <p:cNvSpPr txBox="1"/>
          <p:nvPr/>
        </p:nvSpPr>
        <p:spPr>
          <a:xfrm>
            <a:off x="711938" y="1478570"/>
            <a:ext cx="11163300" cy="2862322"/>
          </a:xfrm>
          <a:prstGeom prst="rect">
            <a:avLst/>
          </a:prstGeom>
          <a:noFill/>
        </p:spPr>
        <p:txBody>
          <a:bodyPr wrap="square" rtlCol="0">
            <a:spAutoFit/>
          </a:bodyPr>
          <a:lstStyle/>
          <a:p>
            <a:pPr algn="just"/>
            <a:r>
              <a:rPr lang="en-US" sz="3000" dirty="0" smtClean="0"/>
              <a:t>A FF can have one or more inputs. This inputs are used to cause the FF to switch back and forth (flip-flop) between its possible output states. Most FF inputs need only to be momentarily activated (pulse) in order to cause a change in the FF output state, and the output will remain in that new state even after the input pulse is over. This is the FF’s memory characteristic.</a:t>
            </a:r>
            <a:endParaRPr lang="en-US" sz="3000" dirty="0"/>
          </a:p>
        </p:txBody>
      </p:sp>
    </p:spTree>
    <p:extLst>
      <p:ext uri="{BB962C8B-B14F-4D97-AF65-F5344CB8AC3E}">
        <p14:creationId xmlns:p14="http://schemas.microsoft.com/office/powerpoint/2010/main" val="2556026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164505"/>
            <a:ext cx="9905998" cy="1478570"/>
          </a:xfrm>
        </p:spPr>
        <p:txBody>
          <a:bodyPr>
            <a:normAutofit/>
          </a:bodyPr>
          <a:lstStyle/>
          <a:p>
            <a:r>
              <a:rPr lang="en-US" dirty="0" smtClean="0"/>
              <a:t>Flip-flop (FF)</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 xmlns:a16="http://schemas.microsoft.com/office/drawing/2014/main" id="{88FABAFB-6F33-62F3-129D-A38C414CB70F}"/>
                  </a:ext>
                </a:extLst>
              </p:cNvPr>
              <p:cNvSpPr txBox="1"/>
              <p:nvPr/>
            </p:nvSpPr>
            <p:spPr>
              <a:xfrm>
                <a:off x="748152" y="1141398"/>
                <a:ext cx="11163300" cy="5635389"/>
              </a:xfrm>
              <a:prstGeom prst="rect">
                <a:avLst/>
              </a:prstGeom>
              <a:noFill/>
            </p:spPr>
            <p:txBody>
              <a:bodyPr wrap="square" rtlCol="0">
                <a:spAutoFit/>
              </a:bodyPr>
              <a:lstStyle/>
              <a:p>
                <a:pPr algn="just"/>
                <a:r>
                  <a:rPr lang="en-US" sz="3000" dirty="0" smtClean="0"/>
                  <a:t>Figure shows a general symbol of FF. It shows two outputs </a:t>
                </a:r>
                <a14:m>
                  <m:oMath xmlns:m="http://schemas.openxmlformats.org/officeDocument/2006/math">
                    <m:r>
                      <a:rPr lang="en-US" sz="3000" b="0" i="1" smtClean="0">
                        <a:latin typeface="Cambria Math" panose="02040503050406030204" pitchFamily="18" charset="0"/>
                      </a:rPr>
                      <m:t>𝑄</m:t>
                    </m:r>
                    <m:r>
                      <a:rPr lang="en-US" sz="3000" b="0" i="1" smtClean="0">
                        <a:latin typeface="Cambria Math" panose="02040503050406030204" pitchFamily="18" charset="0"/>
                      </a:rPr>
                      <m:t> </m:t>
                    </m:r>
                    <m:r>
                      <a:rPr lang="en-US" sz="3000" b="0" i="1" smtClean="0">
                        <a:latin typeface="Cambria Math" panose="02040503050406030204" pitchFamily="18" charset="0"/>
                      </a:rPr>
                      <m:t>𝑎𝑛𝑑</m:t>
                    </m:r>
                    <m:r>
                      <a:rPr lang="en-US" sz="3000" b="0" i="1" smtClean="0">
                        <a:latin typeface="Cambria Math" panose="02040503050406030204" pitchFamily="18" charset="0"/>
                      </a:rPr>
                      <m:t> </m:t>
                    </m:r>
                    <m:acc>
                      <m:accPr>
                        <m:chr m:val="̅"/>
                        <m:ctrlPr>
                          <a:rPr lang="en-US" sz="3000" b="0" i="1" smtClean="0">
                            <a:latin typeface="Cambria Math" panose="02040503050406030204" pitchFamily="18" charset="0"/>
                          </a:rPr>
                        </m:ctrlPr>
                      </m:accPr>
                      <m:e>
                        <m:r>
                          <a:rPr lang="en-US" sz="3000" b="0" i="1" smtClean="0">
                            <a:latin typeface="Cambria Math" panose="02040503050406030204" pitchFamily="18" charset="0"/>
                          </a:rPr>
                          <m:t>𝑄</m:t>
                        </m:r>
                      </m:e>
                    </m:acc>
                    <m:r>
                      <a:rPr lang="en-US" sz="3000" b="0" i="1" smtClean="0">
                        <a:latin typeface="Cambria Math" panose="02040503050406030204" pitchFamily="18" charset="0"/>
                      </a:rPr>
                      <m:t>. </m:t>
                    </m:r>
                  </m:oMath>
                </a14:m>
                <a:r>
                  <a:rPr lang="en-US" sz="3000" dirty="0" smtClean="0"/>
                  <a:t>It may represents as </a:t>
                </a:r>
                <a14:m>
                  <m:oMath xmlns:m="http://schemas.openxmlformats.org/officeDocument/2006/math">
                    <m:r>
                      <a:rPr lang="en-US" sz="3000" b="0" i="1" smtClean="0">
                        <a:latin typeface="Cambria Math" panose="02040503050406030204" pitchFamily="18" charset="0"/>
                      </a:rPr>
                      <m:t>𝑋</m:t>
                    </m:r>
                    <m:r>
                      <a:rPr lang="en-US" sz="3000" i="1">
                        <a:latin typeface="Cambria Math" panose="02040503050406030204" pitchFamily="18" charset="0"/>
                      </a:rPr>
                      <m:t>𝑎𝑛𝑑</m:t>
                    </m:r>
                    <m:r>
                      <a:rPr lang="en-US" sz="3000" i="1">
                        <a:latin typeface="Cambria Math" panose="02040503050406030204" pitchFamily="18" charset="0"/>
                      </a:rPr>
                      <m:t> </m:t>
                    </m:r>
                    <m:acc>
                      <m:accPr>
                        <m:chr m:val="̅"/>
                        <m:ctrlPr>
                          <a:rPr lang="en-US" sz="3000" i="1">
                            <a:latin typeface="Cambria Math" panose="02040503050406030204" pitchFamily="18" charset="0"/>
                          </a:rPr>
                        </m:ctrlPr>
                      </m:accPr>
                      <m:e>
                        <m:r>
                          <a:rPr lang="en-US" sz="3000" b="0" i="1" smtClean="0">
                            <a:latin typeface="Cambria Math" panose="02040503050406030204" pitchFamily="18" charset="0"/>
                          </a:rPr>
                          <m:t>𝑋</m:t>
                        </m:r>
                      </m:e>
                    </m:acc>
                    <m:r>
                      <a:rPr lang="en-US" sz="3000" b="0" i="1" smtClean="0">
                        <a:latin typeface="Cambria Math" panose="02040503050406030204" pitchFamily="18" charset="0"/>
                      </a:rPr>
                      <m:t>, </m:t>
                    </m:r>
                    <m:r>
                      <a:rPr lang="en-US" sz="3000" b="0" i="1" smtClean="0">
                        <a:latin typeface="Cambria Math" panose="02040503050406030204" pitchFamily="18" charset="0"/>
                      </a:rPr>
                      <m:t>𝐴</m:t>
                    </m:r>
                    <m:r>
                      <a:rPr lang="en-US" sz="3000" i="1">
                        <a:latin typeface="Cambria Math" panose="02040503050406030204" pitchFamily="18" charset="0"/>
                      </a:rPr>
                      <m:t> </m:t>
                    </m:r>
                    <m:r>
                      <a:rPr lang="en-US" sz="3000" i="1">
                        <a:latin typeface="Cambria Math" panose="02040503050406030204" pitchFamily="18" charset="0"/>
                      </a:rPr>
                      <m:t>𝑎𝑛𝑑</m:t>
                    </m:r>
                    <m:r>
                      <a:rPr lang="en-US" sz="3000" i="1">
                        <a:latin typeface="Cambria Math" panose="02040503050406030204" pitchFamily="18" charset="0"/>
                      </a:rPr>
                      <m:t> </m:t>
                    </m:r>
                    <m:acc>
                      <m:accPr>
                        <m:chr m:val="̅"/>
                        <m:ctrlPr>
                          <a:rPr lang="en-US" sz="3000" i="1">
                            <a:latin typeface="Cambria Math" panose="02040503050406030204" pitchFamily="18" charset="0"/>
                          </a:rPr>
                        </m:ctrlPr>
                      </m:accPr>
                      <m:e>
                        <m:r>
                          <a:rPr lang="en-US" sz="3000" b="0" i="1" smtClean="0">
                            <a:latin typeface="Cambria Math" panose="02040503050406030204" pitchFamily="18" charset="0"/>
                          </a:rPr>
                          <m:t>𝐴</m:t>
                        </m:r>
                      </m:e>
                    </m:acc>
                  </m:oMath>
                </a14:m>
                <a:r>
                  <a:rPr lang="en-US" sz="3000" dirty="0" smtClean="0"/>
                  <a:t> etc. One is normal output and other is inverted output. The state of a FF referring to the state of it’s normal output. If we say a FF is in the HIGH state, we mean </a:t>
                </a:r>
                <a14:m>
                  <m:oMath xmlns:m="http://schemas.openxmlformats.org/officeDocument/2006/math">
                    <m:r>
                      <a:rPr lang="en-US" sz="3000" i="1">
                        <a:latin typeface="Cambria Math" panose="02040503050406030204" pitchFamily="18" charset="0"/>
                      </a:rPr>
                      <m:t>𝑄</m:t>
                    </m:r>
                    <m:r>
                      <a:rPr lang="en-US" sz="3000" i="1">
                        <a:latin typeface="Cambria Math" panose="02040503050406030204" pitchFamily="18" charset="0"/>
                      </a:rPr>
                      <m:t> </m:t>
                    </m:r>
                  </m:oMath>
                </a14:m>
                <a:r>
                  <a:rPr lang="en-US" sz="3000" i="1" dirty="0" smtClean="0"/>
                  <a:t>=1</a:t>
                </a:r>
                <a:r>
                  <a:rPr lang="en-US" sz="3000" dirty="0" smtClean="0"/>
                  <a:t>. If we say FF is in LOW state, we mean </a:t>
                </a:r>
                <a14:m>
                  <m:oMath xmlns:m="http://schemas.openxmlformats.org/officeDocument/2006/math">
                    <m:r>
                      <a:rPr lang="en-US" sz="3000" i="1">
                        <a:latin typeface="Cambria Math" panose="02040503050406030204" pitchFamily="18" charset="0"/>
                      </a:rPr>
                      <m:t>𝑄</m:t>
                    </m:r>
                    <m:r>
                      <a:rPr lang="en-US" sz="3000" i="1">
                        <a:latin typeface="Cambria Math" panose="02040503050406030204" pitchFamily="18" charset="0"/>
                      </a:rPr>
                      <m:t> </m:t>
                    </m:r>
                  </m:oMath>
                </a14:m>
                <a:r>
                  <a:rPr lang="en-US" sz="3000" dirty="0" smtClean="0"/>
                  <a:t>=0. Of course the </a:t>
                </a:r>
                <a14:m>
                  <m:oMath xmlns:m="http://schemas.openxmlformats.org/officeDocument/2006/math">
                    <m:acc>
                      <m:accPr>
                        <m:chr m:val="̅"/>
                        <m:ctrlPr>
                          <a:rPr lang="en-US" sz="3000" i="1">
                            <a:latin typeface="Cambria Math" panose="02040503050406030204" pitchFamily="18" charset="0"/>
                          </a:rPr>
                        </m:ctrlPr>
                      </m:accPr>
                      <m:e>
                        <m:r>
                          <a:rPr lang="en-US" sz="3000" i="1">
                            <a:latin typeface="Cambria Math" panose="02040503050406030204" pitchFamily="18" charset="0"/>
                          </a:rPr>
                          <m:t>𝑄</m:t>
                        </m:r>
                      </m:e>
                    </m:acc>
                  </m:oMath>
                </a14:m>
                <a:r>
                  <a:rPr lang="en-US" sz="3000" dirty="0" smtClean="0"/>
                  <a:t> state will always be the inverse of </a:t>
                </a:r>
                <a14:m>
                  <m:oMath xmlns:m="http://schemas.openxmlformats.org/officeDocument/2006/math">
                    <m:r>
                      <a:rPr lang="en-US" sz="3000" i="1">
                        <a:latin typeface="Cambria Math" panose="02040503050406030204" pitchFamily="18" charset="0"/>
                      </a:rPr>
                      <m:t>𝑄</m:t>
                    </m:r>
                  </m:oMath>
                </a14:m>
                <a:r>
                  <a:rPr lang="en-US" sz="3000" dirty="0" smtClean="0"/>
                  <a:t>. </a:t>
                </a:r>
              </a:p>
              <a:p>
                <a:pPr algn="just"/>
                <a:endParaRPr lang="en-US" sz="3000" dirty="0" smtClean="0"/>
              </a:p>
              <a:p>
                <a:pPr algn="just"/>
                <a:r>
                  <a:rPr lang="en-US" sz="3000" dirty="0" smtClean="0"/>
                  <a:t>HIGH state= SET state= setting the FF</a:t>
                </a:r>
              </a:p>
              <a:p>
                <a:pPr algn="just"/>
                <a:r>
                  <a:rPr lang="en-US" sz="3000" dirty="0" smtClean="0"/>
                  <a:t>LOW state=CLEAR/RESET state= clearing or resetting the FF.</a:t>
                </a:r>
              </a:p>
              <a:p>
                <a:pPr algn="just"/>
                <a:r>
                  <a:rPr lang="en-US" sz="3000" dirty="0" smtClean="0"/>
                  <a:t>Note: Many FF have a SET input or a CLEAR input that is used to drive the FF into a specific output state. </a:t>
                </a:r>
              </a:p>
              <a:p>
                <a:pPr algn="just"/>
                <a:endParaRPr lang="en-US" sz="3000" dirty="0"/>
              </a:p>
            </p:txBody>
          </p:sp>
        </mc:Choice>
        <mc:Fallback xmlns="">
          <p:sp>
            <p:nvSpPr>
              <p:cNvPr id="3" name="TextBox 2">
                <a:extLst>
                  <a:ext uri="{FF2B5EF4-FFF2-40B4-BE49-F238E27FC236}">
                    <a16:creationId xmlns="" xmlns:a16="http://schemas.microsoft.com/office/drawing/2014/main" xmlns:a14="http://schemas.microsoft.com/office/drawing/2010/main" id="{88FABAFB-6F33-62F3-129D-A38C414CB70F}"/>
                  </a:ext>
                </a:extLst>
              </p:cNvPr>
              <p:cNvSpPr txBox="1">
                <a:spLocks noRot="1" noChangeAspect="1" noMove="1" noResize="1" noEditPoints="1" noAdjustHandles="1" noChangeArrowheads="1" noChangeShapeType="1" noTextEdit="1"/>
              </p:cNvSpPr>
              <p:nvPr/>
            </p:nvSpPr>
            <p:spPr>
              <a:xfrm>
                <a:off x="748152" y="1141398"/>
                <a:ext cx="11163300" cy="5635389"/>
              </a:xfrm>
              <a:prstGeom prst="rect">
                <a:avLst/>
              </a:prstGeom>
              <a:blipFill rotWithShape="0">
                <a:blip r:embed="rId2"/>
                <a:stretch>
                  <a:fillRect l="-1311" t="-1189" r="-1256"/>
                </a:stretch>
              </a:blipFill>
            </p:spPr>
            <p:txBody>
              <a:bodyPr/>
              <a:lstStyle/>
              <a:p>
                <a:r>
                  <a:rPr lang="en-US">
                    <a:noFill/>
                  </a:rPr>
                  <a:t> </a:t>
                </a:r>
              </a:p>
            </p:txBody>
          </p:sp>
        </mc:Fallback>
      </mc:AlternateContent>
    </p:spTree>
    <p:extLst>
      <p:ext uri="{BB962C8B-B14F-4D97-AF65-F5344CB8AC3E}">
        <p14:creationId xmlns:p14="http://schemas.microsoft.com/office/powerpoint/2010/main" val="106776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79938"/>
            <a:ext cx="9905998" cy="1478570"/>
          </a:xfrm>
        </p:spPr>
        <p:txBody>
          <a:bodyPr>
            <a:normAutofit/>
          </a:bodyPr>
          <a:lstStyle/>
          <a:p>
            <a:r>
              <a:rPr lang="en-US" dirty="0" smtClean="0"/>
              <a:t>Flip-flop (FF) (a)</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7235" t="14917" r="27880" b="6931"/>
          <a:stretch/>
        </p:blipFill>
        <p:spPr>
          <a:xfrm rot="16200000">
            <a:off x="4023596" y="-890778"/>
            <a:ext cx="3978670" cy="9236753"/>
          </a:xfrm>
          <a:prstGeom prst="rect">
            <a:avLst/>
          </a:prstGeom>
        </p:spPr>
      </p:pic>
    </p:spTree>
    <p:extLst>
      <p:ext uri="{BB962C8B-B14F-4D97-AF65-F5344CB8AC3E}">
        <p14:creationId xmlns:p14="http://schemas.microsoft.com/office/powerpoint/2010/main" val="3214956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1516222C-8024-26A9-C838-86588A26EE7D}"/>
              </a:ext>
            </a:extLst>
          </p:cNvPr>
          <p:cNvSpPr>
            <a:spLocks noGrp="1"/>
          </p:cNvSpPr>
          <p:nvPr>
            <p:ph type="title"/>
          </p:nvPr>
        </p:nvSpPr>
        <p:spPr>
          <a:xfrm>
            <a:off x="1112650" y="113983"/>
            <a:ext cx="9905998" cy="1478570"/>
          </a:xfrm>
        </p:spPr>
        <p:txBody>
          <a:bodyPr>
            <a:normAutofit/>
          </a:bodyPr>
          <a:lstStyle/>
          <a:p>
            <a:r>
              <a:rPr lang="en-US" dirty="0"/>
              <a:t>Flip-flop (FF</a:t>
            </a:r>
            <a:r>
              <a:rPr lang="en-US" dirty="0" smtClean="0"/>
              <a:t>) (B) </a:t>
            </a:r>
            <a:endParaRPr lang="en-US" dirty="0"/>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4035" t="10957" r="22071" b="17755"/>
          <a:stretch/>
        </p:blipFill>
        <p:spPr>
          <a:xfrm rot="16200000">
            <a:off x="3490047" y="-515985"/>
            <a:ext cx="4762250" cy="8809021"/>
          </a:xfrm>
          <a:prstGeom prst="rect">
            <a:avLst/>
          </a:prstGeom>
        </p:spPr>
      </p:pic>
    </p:spTree>
    <p:extLst>
      <p:ext uri="{BB962C8B-B14F-4D97-AF65-F5344CB8AC3E}">
        <p14:creationId xmlns:p14="http://schemas.microsoft.com/office/powerpoint/2010/main" val="3800718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515BD0-759D-477D-90C7-15001229AEDB}"/>
              </a:ext>
            </a:extLst>
          </p:cNvPr>
          <p:cNvSpPr>
            <a:spLocks noGrp="1"/>
          </p:cNvSpPr>
          <p:nvPr>
            <p:ph type="title"/>
          </p:nvPr>
        </p:nvSpPr>
        <p:spPr>
          <a:xfrm>
            <a:off x="1141413" y="79938"/>
            <a:ext cx="9905998" cy="1478570"/>
          </a:xfrm>
        </p:spPr>
        <p:txBody>
          <a:bodyPr>
            <a:normAutofit/>
          </a:bodyPr>
          <a:lstStyle/>
          <a:p>
            <a:r>
              <a:rPr lang="en-US" dirty="0" smtClean="0"/>
              <a:t>Flip-flop (FF)</a:t>
            </a:r>
            <a:endParaRPr lang="en-US" dirty="0"/>
          </a:p>
        </p:txBody>
      </p:sp>
      <p:sp>
        <p:nvSpPr>
          <p:cNvPr id="3" name="TextBox 2">
            <a:extLst>
              <a:ext uri="{FF2B5EF4-FFF2-40B4-BE49-F238E27FC236}">
                <a16:creationId xmlns="" xmlns:a16="http://schemas.microsoft.com/office/drawing/2014/main" id="{88FABAFB-6F33-62F3-129D-A38C414CB70F}"/>
              </a:ext>
            </a:extLst>
          </p:cNvPr>
          <p:cNvSpPr txBox="1"/>
          <p:nvPr/>
        </p:nvSpPr>
        <p:spPr>
          <a:xfrm>
            <a:off x="1354735" y="1838514"/>
            <a:ext cx="7490501" cy="1477328"/>
          </a:xfrm>
          <a:prstGeom prst="rect">
            <a:avLst/>
          </a:prstGeom>
          <a:noFill/>
        </p:spPr>
        <p:txBody>
          <a:bodyPr wrap="square" rtlCol="0">
            <a:spAutoFit/>
          </a:bodyPr>
          <a:lstStyle/>
          <a:p>
            <a:pPr algn="just"/>
            <a:r>
              <a:rPr lang="en-US" sz="3000" dirty="0" smtClean="0"/>
              <a:t>It is known as bi</a:t>
            </a:r>
            <a:r>
              <a:rPr lang="bn-IN" sz="3000" dirty="0" smtClean="0"/>
              <a:t>-</a:t>
            </a:r>
            <a:r>
              <a:rPr lang="en-US" sz="3000" dirty="0" smtClean="0"/>
              <a:t>stable </a:t>
            </a:r>
            <a:r>
              <a:rPr lang="en-US" sz="3000" dirty="0" err="1" smtClean="0"/>
              <a:t>multivibrator</a:t>
            </a:r>
            <a:r>
              <a:rPr lang="en-US" sz="3000" dirty="0" smtClean="0"/>
              <a:t>.</a:t>
            </a:r>
          </a:p>
          <a:p>
            <a:pPr algn="just"/>
            <a:r>
              <a:rPr lang="en-US" sz="3000" dirty="0" smtClean="0"/>
              <a:t>Certain types of FFs known as latch. </a:t>
            </a:r>
          </a:p>
          <a:p>
            <a:pPr algn="just"/>
            <a:endParaRPr lang="en-US" sz="3000" dirty="0"/>
          </a:p>
        </p:txBody>
      </p:sp>
    </p:spTree>
    <p:extLst>
      <p:ext uri="{BB962C8B-B14F-4D97-AF65-F5344CB8AC3E}">
        <p14:creationId xmlns:p14="http://schemas.microsoft.com/office/powerpoint/2010/main" val="2205038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1116</TotalTime>
  <Words>814</Words>
  <Application>Microsoft Office PowerPoint</Application>
  <PresentationFormat>Widescreen</PresentationFormat>
  <Paragraphs>70</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Cambria Math</vt:lpstr>
      <vt:lpstr>Trebuchet MS</vt:lpstr>
      <vt:lpstr>Tw Cen MT</vt:lpstr>
      <vt:lpstr>Vrinda</vt:lpstr>
      <vt:lpstr>Circuit</vt:lpstr>
      <vt:lpstr>Flip-flops</vt:lpstr>
      <vt:lpstr>outline</vt:lpstr>
      <vt:lpstr>introduction</vt:lpstr>
      <vt:lpstr>Flip-flop (FF)</vt:lpstr>
      <vt:lpstr>Flip-flop (FF)</vt:lpstr>
      <vt:lpstr>Flip-flop (FF)</vt:lpstr>
      <vt:lpstr>Flip-flop (FF) (a)</vt:lpstr>
      <vt:lpstr>Flip-flop (FF) (B) </vt:lpstr>
      <vt:lpstr>Flip-flop (FF)</vt:lpstr>
      <vt:lpstr>Latch</vt:lpstr>
      <vt:lpstr>1. No change stage</vt:lpstr>
      <vt:lpstr>NAND Gate Latch (a) </vt:lpstr>
      <vt:lpstr>NAND Gate Latch (B)</vt:lpstr>
      <vt:lpstr>NAND Gate Latch</vt:lpstr>
      <vt:lpstr>NAND Gate Latch</vt:lpstr>
      <vt:lpstr>2. SET</vt:lpstr>
      <vt:lpstr>Setting the latch </vt:lpstr>
      <vt:lpstr>Setting the latch</vt:lpstr>
      <vt:lpstr>Setting the Latch </vt:lpstr>
      <vt:lpstr>summary</vt:lpstr>
      <vt:lpstr>3. reSET</vt:lpstr>
      <vt:lpstr>resetting the latch</vt:lpstr>
      <vt:lpstr>resetting the latch</vt:lpstr>
      <vt:lpstr>reSetting the Latch </vt:lpstr>
      <vt:lpstr>reSetting the Latch </vt:lpstr>
      <vt:lpstr>summary</vt:lpstr>
      <vt:lpstr>Question</vt:lpstr>
      <vt:lpstr>Summary of NAND latch</vt:lpstr>
      <vt:lpstr>Summary of NAND latch</vt:lpstr>
      <vt:lpstr>Alternate representation</vt:lpstr>
      <vt:lpstr>PowerPoint Presentation</vt:lpstr>
      <vt:lpstr>PowerPoint Presentation</vt:lpstr>
      <vt:lpstr>PowerPoint Presentation</vt:lpstr>
      <vt:lpstr>PowerPoint Presentation</vt:lpstr>
      <vt:lpstr>Summary of Nor latch</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Nahid akter</dc:creator>
  <cp:lastModifiedBy>Dr. Nahid akter</cp:lastModifiedBy>
  <cp:revision>140</cp:revision>
  <dcterms:created xsi:type="dcterms:W3CDTF">2022-03-13T10:11:18Z</dcterms:created>
  <dcterms:modified xsi:type="dcterms:W3CDTF">2023-05-21T14:10:30Z</dcterms:modified>
</cp:coreProperties>
</file>