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87" r:id="rId4"/>
    <p:sldId id="289" r:id="rId5"/>
    <p:sldId id="288" r:id="rId6"/>
    <p:sldId id="257" r:id="rId7"/>
    <p:sldId id="276" r:id="rId8"/>
    <p:sldId id="277" r:id="rId9"/>
    <p:sldId id="278" r:id="rId10"/>
    <p:sldId id="279" r:id="rId11"/>
    <p:sldId id="280" r:id="rId12"/>
    <p:sldId id="263" r:id="rId13"/>
    <p:sldId id="281" r:id="rId14"/>
    <p:sldId id="283" r:id="rId15"/>
    <p:sldId id="284" r:id="rId16"/>
    <p:sldId id="282" r:id="rId17"/>
    <p:sldId id="28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35BB-74E8-4BF2-B580-ADB840A65C07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D3623-ACA7-447F-BFA3-5778C65AC8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1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AF3901-59DB-4A12-88B4-090EEDB81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6154A-BB77-474E-8CD9-F549E5C663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7B8E74D-564D-4B6B-80F9-050E0008E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1F7DB82-2622-4505-BAFF-48931FABE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49A4-72BD-4928-B2EA-E7713423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DE5B-4CB5-4480-8ED9-22888E46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532E-449E-44DB-84C8-07E68E25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8B0D-B690-44EB-B879-46BBE171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E43F-D30D-4A72-9C40-2B9B82F9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6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7E87-9CF3-458C-BE09-D37E96CC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3982-2A6D-4388-A4FB-33ED9B17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1FC4-3E72-4A56-A6EE-042BB162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6A8E-A590-43ED-95CB-1A437DCE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05F-D9F4-484E-8061-F0145E27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6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59C80-0FAD-4783-BF62-D92EA1C6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177A9-E357-4CAA-BAEC-CAFA4DF1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CDC5-8FF2-4E8C-9B59-6F2E2B4C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086D-779E-44BE-94FF-2EF5B10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AB28-3E07-45A6-BF7D-2B74924E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A466-B871-4A1A-B25E-BBB1B9C7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8C0-395D-4A1A-8229-CEEF856C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74AC-27F3-4BEA-987E-F297B971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8989-C132-4B39-9BE1-4E10778F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8CF2-A672-4593-A61A-82EF9E2F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326-83B7-4458-BCA1-C70ECF02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4312-2E01-4394-9A2A-786B2204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B230-1DFC-48FA-8314-C89D5BA4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F776-23D0-4161-AB4D-55A95298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6E4A-625F-48F5-91D4-923D2251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022B-F28B-493F-AF05-34AE7ECF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ABE7-C69A-4A98-983F-BE6CFE46D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D8D6-A4A5-452E-BC9D-2D0264DE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0CE8-DB20-4A38-B746-47D84741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9E22-B6F2-432D-A696-76966C4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75C01-68CE-45D6-A84E-0C6BA778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31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1EA7-0CCA-48DB-A7C1-0EB662F8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54BCC-68C5-438A-9A8F-94D7456D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E4E-A5F9-4CDB-8FBE-4FAC187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1590-5A32-4223-9878-81E6AE00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3164-5FB0-4C91-B5F7-85558ADA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39C3-9262-4824-AF03-2623070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0BCC1-1FA4-4CD1-B469-C7BA4C60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DD159-C690-4781-B3D8-AB0873E1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638A-5B21-4112-AC6C-D229BF66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E3D54-905F-4C4F-AAF8-F134A825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B3AF-F8D4-4A7A-8393-04C7C5EE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A7EEB-D968-4589-B0B1-91938C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27B78-CB81-4D45-A92D-E5F7AF1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278DD-AFE8-4E3D-A1DC-2BDF6C1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E8B5-9275-4F64-82D2-574281C1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4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2F8-CE73-4C6E-B160-D1784FA8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225B-5AF3-4D33-A791-1F84E87C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D193-A51E-47C4-8A5C-199E6641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46A88-EEFD-4030-AD98-6F1B1B5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DD6B-7442-4EE7-B92A-5AC68E6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BC12-B0BC-41FF-A6E4-15C70E0B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5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DEB-6D32-45B4-8EDA-A4A5338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B91C1-58B1-4B54-A46F-C20232BF8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E6BE6-F282-4241-A850-3B0613EF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F353-5128-470E-82EE-2D11432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230A-B55B-4A09-9A42-086C92FD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9B2F-4B0D-488F-A642-594D088A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BAD81-5CA9-4C1B-9247-7B267972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9C4AA-61FE-45F5-B90E-97328C5E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B8D5-87E8-4853-8B92-19E44B09F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A910-6B6C-492D-9236-CA06F9382005}" type="datetimeFigureOut">
              <a:rPr lang="en-AU" smtClean="0"/>
              <a:t>30/10/2022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2BD1-8489-4BE4-B9C7-811657B0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86F4-BB0F-4130-80B7-F0EF166D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4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4650-456C-4943-A8E7-C3BBDF2B3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Finite Automata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3E93-26DA-43DE-A3B7-26E77B9E2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Chapter-2 (Part-3)</a:t>
            </a:r>
          </a:p>
        </p:txBody>
      </p:sp>
    </p:spTree>
    <p:extLst>
      <p:ext uri="{BB962C8B-B14F-4D97-AF65-F5344CB8AC3E}">
        <p14:creationId xmlns:p14="http://schemas.microsoft.com/office/powerpoint/2010/main" val="346910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ABC-C0A5-4C6D-A033-A0126A7C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Extended Transition Function for an NFA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0D035-6AE9-4F01-86A6-05FC2D95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100"/>
            <a:ext cx="11144250" cy="3494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4AC75-C1D5-4D32-AA20-B5A98F108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63531" cy="8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B2F-992E-4BE3-826F-DAF4290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Extended Transition Function for an NFA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6DC79-5796-425A-96D9-7043BFDD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2" y="2062163"/>
            <a:ext cx="4724400" cy="1103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7B0E6D-A3D1-4B42-B981-93E5FF5C3B0E}"/>
                  </a:ext>
                </a:extLst>
              </p:cNvPr>
              <p:cNvSpPr txBox="1"/>
              <p:nvPr/>
            </p:nvSpPr>
            <p:spPr>
              <a:xfrm>
                <a:off x="707302" y="3692084"/>
                <a:ext cx="4512398" cy="725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C00000"/>
                    </a:solidFill>
                  </a:rPr>
                  <a:t>Show how to process a string 00101 using </a:t>
                </a:r>
              </a:p>
              <a:p>
                <a:r>
                  <a:rPr lang="en-AU" sz="2000" dirty="0">
                    <a:solidFill>
                      <a:srgbClr val="C00000"/>
                    </a:solidFill>
                  </a:rPr>
                  <a:t>Extended transition function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AU" sz="2000" dirty="0">
                    <a:solidFill>
                      <a:srgbClr val="C00000"/>
                    </a:solidFill>
                  </a:rPr>
                  <a:t>)?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7B0E6D-A3D1-4B42-B981-93E5FF5C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2" y="3692084"/>
                <a:ext cx="4512398" cy="725263"/>
              </a:xfrm>
              <a:prstGeom prst="rect">
                <a:avLst/>
              </a:prstGeom>
              <a:blipFill>
                <a:blip r:embed="rId3"/>
                <a:stretch>
                  <a:fillRect l="-1351" t="-5042" r="-2297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5FBFEBD-5737-47BF-AB8F-3C1E5210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49" y="2607344"/>
            <a:ext cx="2205038" cy="428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754CF-D39B-4034-960D-AA3F9C5D5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49" y="3145554"/>
            <a:ext cx="3738563" cy="343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D2224-E592-4EF9-87A2-E4FD272B5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49" y="3597836"/>
            <a:ext cx="6181725" cy="401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0DA42-162A-4D67-9CD7-885DE94CA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75" y="4108569"/>
            <a:ext cx="6181725" cy="363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2E9961-DBFA-4E7E-87D8-7487F2871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042" y="4536548"/>
            <a:ext cx="6126957" cy="410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ADE94-E709-43B1-8921-AC07208B7B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042" y="5057281"/>
            <a:ext cx="6179345" cy="389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41E2F-7F1B-408F-A321-1359D0C29DCC}"/>
                  </a:ext>
                </a:extLst>
              </p:cNvPr>
              <p:cNvSpPr txBox="1"/>
              <p:nvPr/>
            </p:nvSpPr>
            <p:spPr>
              <a:xfrm>
                <a:off x="5911488" y="1911113"/>
                <a:ext cx="4512398" cy="725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C00000"/>
                    </a:solidFill>
                  </a:rPr>
                  <a:t>The steps of processing a string 00101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AU" sz="2000" dirty="0">
                    <a:solidFill>
                      <a:srgbClr val="C00000"/>
                    </a:solidFill>
                  </a:rPr>
                  <a:t> are as follows: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41E2F-7F1B-408F-A321-1359D0C2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88" y="1911113"/>
                <a:ext cx="4512398" cy="725263"/>
              </a:xfrm>
              <a:prstGeom prst="rect">
                <a:avLst/>
              </a:prstGeom>
              <a:blipFill>
                <a:blip r:embed="rId10"/>
                <a:stretch>
                  <a:fillRect l="-1486" t="-5085" b="-152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50D3092-9E88-4002-BFC4-8724E8E14405}"/>
              </a:ext>
            </a:extLst>
          </p:cNvPr>
          <p:cNvSpPr txBox="1"/>
          <p:nvPr/>
        </p:nvSpPr>
        <p:spPr>
          <a:xfrm>
            <a:off x="5911488" y="5571380"/>
            <a:ext cx="61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>
                <a:solidFill>
                  <a:srgbClr val="C00000"/>
                </a:solidFill>
              </a:rPr>
              <a:t>As the NFA is at </a:t>
            </a:r>
            <a:r>
              <a:rPr lang="en-AU" sz="2000" i="1" dirty="0">
                <a:solidFill>
                  <a:srgbClr val="C00000"/>
                </a:solidFill>
              </a:rPr>
              <a:t>q</a:t>
            </a:r>
            <a:r>
              <a:rPr lang="en-AU" sz="2000" baseline="-25000" dirty="0">
                <a:solidFill>
                  <a:srgbClr val="C00000"/>
                </a:solidFill>
              </a:rPr>
              <a:t>0</a:t>
            </a:r>
            <a:r>
              <a:rPr lang="en-AU" sz="2000" dirty="0">
                <a:solidFill>
                  <a:srgbClr val="C00000"/>
                </a:solidFill>
              </a:rPr>
              <a:t> and </a:t>
            </a:r>
            <a:r>
              <a:rPr lang="en-AU" sz="2000" i="1" dirty="0">
                <a:solidFill>
                  <a:srgbClr val="C00000"/>
                </a:solidFill>
              </a:rPr>
              <a:t>q</a:t>
            </a:r>
            <a:r>
              <a:rPr lang="en-AU" sz="2000" baseline="-25000" dirty="0">
                <a:solidFill>
                  <a:srgbClr val="C00000"/>
                </a:solidFill>
              </a:rPr>
              <a:t>2</a:t>
            </a:r>
            <a:r>
              <a:rPr lang="en-AU" sz="2000" dirty="0">
                <a:solidFill>
                  <a:srgbClr val="C00000"/>
                </a:solidFill>
              </a:rPr>
              <a:t> states after processing the given string and </a:t>
            </a:r>
            <a:r>
              <a:rPr lang="en-AU" sz="2000" i="1" dirty="0">
                <a:solidFill>
                  <a:srgbClr val="C00000"/>
                </a:solidFill>
              </a:rPr>
              <a:t>q</a:t>
            </a:r>
            <a:r>
              <a:rPr lang="en-AU" sz="2000" baseline="-25000" dirty="0">
                <a:solidFill>
                  <a:srgbClr val="C00000"/>
                </a:solidFill>
              </a:rPr>
              <a:t>2</a:t>
            </a:r>
            <a:r>
              <a:rPr lang="en-AU" sz="2000" dirty="0">
                <a:solidFill>
                  <a:srgbClr val="C00000"/>
                </a:solidFill>
              </a:rPr>
              <a:t> is a final state of the NFA, the string is accepted for the NFA.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ABDDF-E87F-4E35-9904-3CF5CA2B8601}"/>
                  </a:ext>
                </a:extLst>
              </p:cNvPr>
              <p:cNvSpPr txBox="1"/>
              <p:nvPr/>
            </p:nvSpPr>
            <p:spPr>
              <a:xfrm>
                <a:off x="707301" y="5571380"/>
                <a:ext cx="4724399" cy="79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C00000"/>
                    </a:solidFill>
                  </a:rPr>
                  <a:t>TRY Yourself: </a:t>
                </a:r>
              </a:p>
              <a:p>
                <a:r>
                  <a:rPr lang="en-AU" sz="2400" dirty="0">
                    <a:latin typeface="+mj-lt"/>
                    <a:ea typeface="+mj-ea"/>
                    <a:cs typeface="+mj-cs"/>
                  </a:rPr>
                  <a:t>Show how to process 1011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AU" sz="2400" dirty="0"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ABDDF-E87F-4E35-9904-3CF5CA2B8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1" y="5571380"/>
                <a:ext cx="4724399" cy="790216"/>
              </a:xfrm>
              <a:prstGeom prst="rect">
                <a:avLst/>
              </a:prstGeom>
              <a:blipFill>
                <a:blip r:embed="rId11"/>
                <a:stretch>
                  <a:fillRect l="-1935" t="-4615" b="-1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916AC5-6FF1-4C62-BC46-62EF272E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CB0-5ECA-4A17-A6CA-31EBA352726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B0F7703-93FA-4384-915C-A3F18DA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Language of an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A474427D-3E38-459F-998A-A988BC5CC63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altLang="en-US" dirty="0"/>
                  <a:t>A string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 is accepted by an NFA if </a:t>
                </a:r>
                <a:r>
                  <a:rPr lang="en-US" altLang="en-US" i="1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q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) contains at least one final state.</a:t>
                </a:r>
              </a:p>
              <a:p>
                <a:r>
                  <a:rPr lang="en-US" altLang="en-US" dirty="0"/>
                  <a:t>The language of the NFA is the set of strings it accepts.</a:t>
                </a:r>
              </a:p>
              <a:p>
                <a:r>
                  <a:rPr lang="en-US" altLang="en-US" dirty="0"/>
                  <a:t>Formally, if </a:t>
                </a:r>
                <a:r>
                  <a:rPr lang="en-AU" i="1" dirty="0">
                    <a:solidFill>
                      <a:srgbClr val="C00000"/>
                    </a:solidFill>
                  </a:rPr>
                  <a:t>A</a:t>
                </a:r>
                <a:r>
                  <a:rPr lang="en-AU" dirty="0">
                    <a:solidFill>
                      <a:srgbClr val="C00000"/>
                    </a:solidFill>
                  </a:rPr>
                  <a:t>=(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Σ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en-US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F</a:t>
                </a:r>
                <a:r>
                  <a:rPr lang="en-AU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altLang="en-US" dirty="0"/>
                  <a:t>is an NFA, then </a:t>
                </a:r>
              </a:p>
              <a:p>
                <a:pPr marL="0" indent="0">
                  <a:buNone/>
                </a:pPr>
                <a:endParaRPr lang="en-AU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That is, L(A) is the set of strings w in </a:t>
                </a:r>
                <a:r>
                  <a:rPr lang="en-US" altLang="en-US" dirty="0"/>
                  <a:t>Σ* </a:t>
                </a:r>
                <a:r>
                  <a:rPr lang="en-US" dirty="0"/>
                  <a:t>such that contains at least one accepting state.</a:t>
                </a:r>
                <a:endParaRPr lang="en-AU" dirty="0"/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A474427D-3E38-459F-998A-A988BC5CC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217" t="-2446" r="-2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9A3-984C-4205-8FDD-6A90FC75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Equivalence of DFA and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1930-59AF-4B4B-A006-7BFE86F5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DFA can be turned into an NFA that accepts the same language.</a:t>
            </a:r>
          </a:p>
          <a:p>
            <a:r>
              <a:rPr lang="en-US" altLang="en-US" dirty="0"/>
              <a:t>If </a:t>
            </a:r>
            <a:r>
              <a:rPr lang="en-US" altLang="en-US" dirty="0" err="1">
                <a:latin typeface="Lucida Sans Unicode" panose="020B0602030504020204" pitchFamily="34" charset="0"/>
              </a:rPr>
              <a:t>δ</a:t>
            </a:r>
            <a:r>
              <a:rPr lang="en-US" altLang="en-US" baseline="-25000" dirty="0" err="1"/>
              <a:t>D</a:t>
            </a:r>
            <a:r>
              <a:rPr lang="en-US" altLang="en-US" dirty="0"/>
              <a:t>(q, a) = p, let the NFA have    </a:t>
            </a:r>
            <a:r>
              <a:rPr lang="en-US" altLang="en-US" dirty="0" err="1">
                <a:latin typeface="Lucida Sans Unicode" panose="020B0602030504020204" pitchFamily="34" charset="0"/>
              </a:rPr>
              <a:t>δ</a:t>
            </a:r>
            <a:r>
              <a:rPr lang="en-US" altLang="en-US" baseline="-25000" dirty="0" err="1"/>
              <a:t>N</a:t>
            </a:r>
            <a:r>
              <a:rPr lang="en-US" altLang="en-US" dirty="0"/>
              <a:t>(q, a) = {p}.</a:t>
            </a:r>
          </a:p>
          <a:p>
            <a:r>
              <a:rPr lang="en-US" altLang="en-US" dirty="0"/>
              <a:t>Then the NFA is always in a set containing exactly one state – the state the DFA is in after reading the same input.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38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F842-0D98-4D2D-827D-D17722A6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Equivalence of DFA and NFA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78EE-BF2A-4C25-8D24-01E054D6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Surprisingly, for any NFA there is a DFA that accepts the same language.</a:t>
            </a:r>
          </a:p>
          <a:p>
            <a:r>
              <a:rPr lang="en-US" altLang="en-US" dirty="0"/>
              <a:t>Proof is the </a:t>
            </a:r>
            <a:r>
              <a:rPr lang="en-US" altLang="en-US" i="1" dirty="0">
                <a:solidFill>
                  <a:srgbClr val="FF0066"/>
                </a:solidFill>
              </a:rPr>
              <a:t>subset construction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number of states of the DFA can be exponential in the number of states of the NFA.</a:t>
            </a:r>
          </a:p>
          <a:p>
            <a:r>
              <a:rPr lang="en-US" altLang="en-US" dirty="0"/>
              <a:t>Thus, NFA’s accept exactly the regular languages.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23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462-35F1-489B-AC1B-6114DD7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Subset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CAB4-A19E-4A26-9801-F79BA057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an NFA with states Q, inputs </a:t>
            </a:r>
            <a:r>
              <a:rPr lang="en-US" altLang="en-US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, transition function </a:t>
            </a:r>
            <a:r>
              <a:rPr lang="en-US" altLang="en-US" dirty="0" err="1">
                <a:latin typeface="Lucida Sans Unicode" panose="020B0602030504020204" pitchFamily="34" charset="0"/>
              </a:rPr>
              <a:t>δ</a:t>
            </a:r>
            <a:r>
              <a:rPr lang="en-US" altLang="en-US" baseline="-25000" dirty="0" err="1"/>
              <a:t>N</a:t>
            </a:r>
            <a:r>
              <a:rPr lang="en-US" altLang="en-US" dirty="0"/>
              <a:t>, state </a:t>
            </a:r>
            <a:r>
              <a:rPr lang="en-US" altLang="en-US" dirty="0" err="1"/>
              <a:t>state</a:t>
            </a:r>
            <a:r>
              <a:rPr lang="en-US" altLang="en-US" dirty="0"/>
              <a:t> q</a:t>
            </a:r>
            <a:r>
              <a:rPr lang="en-US" altLang="en-US" baseline="-25000" dirty="0"/>
              <a:t>0</a:t>
            </a:r>
            <a:r>
              <a:rPr lang="en-US" altLang="en-US" dirty="0"/>
              <a:t>, and final states F, construct equivalent DFA with:</a:t>
            </a:r>
          </a:p>
          <a:p>
            <a:pPr lvl="1"/>
            <a:r>
              <a:rPr lang="en-US" altLang="en-US" dirty="0"/>
              <a:t>States 2</a:t>
            </a:r>
            <a:r>
              <a:rPr lang="en-US" altLang="en-US" baseline="30000" dirty="0"/>
              <a:t>Q</a:t>
            </a:r>
            <a:r>
              <a:rPr lang="en-US" altLang="en-US" dirty="0"/>
              <a:t> (Set of subsets of Q).</a:t>
            </a:r>
          </a:p>
          <a:p>
            <a:pPr lvl="1"/>
            <a:r>
              <a:rPr lang="en-US" altLang="en-US" dirty="0"/>
              <a:t>Inputs </a:t>
            </a:r>
            <a:r>
              <a:rPr lang="en-US" altLang="en-US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Start state {q</a:t>
            </a:r>
            <a:r>
              <a:rPr lang="en-US" altLang="en-US" baseline="-25000" dirty="0"/>
              <a:t>0</a:t>
            </a:r>
            <a:r>
              <a:rPr lang="en-US" altLang="en-US" dirty="0"/>
              <a:t>}.</a:t>
            </a:r>
          </a:p>
          <a:p>
            <a:pPr lvl="1"/>
            <a:r>
              <a:rPr lang="en-US" altLang="en-US" dirty="0"/>
              <a:t>Final states = all those with a member of F.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10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F1C5-E126-456F-A385-389C105B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01D034-05D7-4E5B-A309-870EE303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8162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976C6-B5E5-4EC5-88F9-0459FD18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6" y="439583"/>
            <a:ext cx="2819400" cy="3457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54E4F-4299-434D-81A8-7C1853B13DD4}"/>
              </a:ext>
            </a:extLst>
          </p:cNvPr>
          <p:cNvSpPr txBox="1"/>
          <p:nvPr/>
        </p:nvSpPr>
        <p:spPr>
          <a:xfrm>
            <a:off x="187816" y="173279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NFA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E3945B-3EE7-4C52-8636-413DD3DEA816}"/>
              </a:ext>
            </a:extLst>
          </p:cNvPr>
          <p:cNvGrpSpPr/>
          <p:nvPr/>
        </p:nvGrpSpPr>
        <p:grpSpPr>
          <a:xfrm>
            <a:off x="838201" y="3743217"/>
            <a:ext cx="5381624" cy="2848190"/>
            <a:chOff x="838201" y="3664827"/>
            <a:chExt cx="5381624" cy="29255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25C21-7166-4D2E-8A84-2A7500DD7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3469" y="3664827"/>
              <a:ext cx="4716356" cy="29255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3D57C9-D97C-4EFC-9222-18D498FD17D1}"/>
                </a:ext>
              </a:extLst>
            </p:cNvPr>
            <p:cNvSpPr txBox="1"/>
            <p:nvPr/>
          </p:nvSpPr>
          <p:spPr>
            <a:xfrm rot="16200000">
              <a:off x="-118813" y="4889530"/>
              <a:ext cx="256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70C0"/>
                  </a:solidFill>
                </a:rPr>
                <a:t>The Complete Subset</a:t>
              </a:r>
            </a:p>
            <a:p>
              <a:pPr algn="ctr"/>
              <a:r>
                <a:rPr lang="en-AU" b="1" dirty="0">
                  <a:solidFill>
                    <a:srgbClr val="0070C0"/>
                  </a:solidFill>
                </a:rPr>
                <a:t>Construction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90ABF5-C25D-4280-A240-104A7685DBCC}"/>
              </a:ext>
            </a:extLst>
          </p:cNvPr>
          <p:cNvSpPr txBox="1"/>
          <p:nvPr/>
        </p:nvSpPr>
        <p:spPr>
          <a:xfrm>
            <a:off x="1484532" y="3180271"/>
            <a:ext cx="303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Number of States in DFA=2</a:t>
            </a:r>
            <a:r>
              <a:rPr lang="en-AU" b="1" baseline="30000" dirty="0">
                <a:solidFill>
                  <a:srgbClr val="0070C0"/>
                </a:solidFill>
              </a:rPr>
              <a:t>3</a:t>
            </a:r>
            <a:r>
              <a:rPr lang="en-A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59AC0-51C8-4DFC-B85D-F5A47AC19CC9}"/>
              </a:ext>
            </a:extLst>
          </p:cNvPr>
          <p:cNvSpPr txBox="1"/>
          <p:nvPr/>
        </p:nvSpPr>
        <p:spPr>
          <a:xfrm rot="16200000">
            <a:off x="6365291" y="1917462"/>
            <a:ext cx="249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Renaming the states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CF3FC0-7273-4405-AE6A-29D9D8A9BD96}"/>
              </a:ext>
            </a:extLst>
          </p:cNvPr>
          <p:cNvGrpSpPr/>
          <p:nvPr/>
        </p:nvGrpSpPr>
        <p:grpSpPr>
          <a:xfrm>
            <a:off x="7426962" y="412950"/>
            <a:ext cx="2988624" cy="3457575"/>
            <a:chOff x="7426962" y="412950"/>
            <a:chExt cx="2988624" cy="34575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0940EF5-E147-43A9-811A-30A69D3B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6186" y="412950"/>
              <a:ext cx="2819400" cy="34575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97F307-A252-45BE-8F24-5CD828E7B7EB}"/>
                </a:ext>
              </a:extLst>
            </p:cNvPr>
            <p:cNvSpPr txBox="1"/>
            <p:nvPr/>
          </p:nvSpPr>
          <p:spPr>
            <a:xfrm rot="16200000">
              <a:off x="6365291" y="1890829"/>
              <a:ext cx="249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70C0"/>
                  </a:solidFill>
                </a:rPr>
                <a:t>Renaming the states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88AB4DE-6732-4B4C-8C60-A116DCE85258}"/>
              </a:ext>
            </a:extLst>
          </p:cNvPr>
          <p:cNvSpPr/>
          <p:nvPr/>
        </p:nvSpPr>
        <p:spPr>
          <a:xfrm>
            <a:off x="8005109" y="1165255"/>
            <a:ext cx="2201662" cy="31071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A5492-42D3-4FAB-B402-37B2F22A32CB}"/>
              </a:ext>
            </a:extLst>
          </p:cNvPr>
          <p:cNvSpPr/>
          <p:nvPr/>
        </p:nvSpPr>
        <p:spPr>
          <a:xfrm>
            <a:off x="8005109" y="2179667"/>
            <a:ext cx="2201662" cy="31071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10571-9FFD-4B35-B2A3-07053632B634}"/>
              </a:ext>
            </a:extLst>
          </p:cNvPr>
          <p:cNvSpPr/>
          <p:nvPr/>
        </p:nvSpPr>
        <p:spPr>
          <a:xfrm>
            <a:off x="8005109" y="2517805"/>
            <a:ext cx="2201662" cy="31071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EDA93-8A4C-40D2-A28D-473763140095}"/>
              </a:ext>
            </a:extLst>
          </p:cNvPr>
          <p:cNvGrpSpPr/>
          <p:nvPr/>
        </p:nvGrpSpPr>
        <p:grpSpPr>
          <a:xfrm>
            <a:off x="6848474" y="4217105"/>
            <a:ext cx="4857750" cy="2249420"/>
            <a:chOff x="6848474" y="4217105"/>
            <a:chExt cx="4857750" cy="224942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27692A4-159C-4D11-8470-CDA21F1A9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5199" y="4217105"/>
              <a:ext cx="4391025" cy="22494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1E34E8-B18E-4B70-AA71-8C71D9F662B1}"/>
                </a:ext>
              </a:extLst>
            </p:cNvPr>
            <p:cNvSpPr txBox="1"/>
            <p:nvPr/>
          </p:nvSpPr>
          <p:spPr>
            <a:xfrm>
              <a:off x="6848474" y="5258326"/>
              <a:ext cx="725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70C0"/>
                  </a:solidFill>
                </a:rPr>
                <a:t>DFA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FB6F-FFBA-47FE-91B2-E15D3FA0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214-D281-4540-ABCE-A168AEC9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Theorem 2.11 and 2.12</a:t>
            </a:r>
          </a:p>
          <a:p>
            <a:r>
              <a:rPr lang="en-AU" dirty="0"/>
              <a:t>Solve relevant exercises</a:t>
            </a:r>
          </a:p>
        </p:txBody>
      </p:sp>
    </p:spTree>
    <p:extLst>
      <p:ext uri="{BB962C8B-B14F-4D97-AF65-F5344CB8AC3E}">
        <p14:creationId xmlns:p14="http://schemas.microsoft.com/office/powerpoint/2010/main" val="31595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987A-E70C-4631-9B85-25EC1B9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8606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6000" b="1" dirty="0">
                <a:solidFill>
                  <a:srgbClr val="C00000"/>
                </a:solidFill>
              </a:rPr>
              <a:t>?</a:t>
            </a:r>
            <a:br>
              <a:rPr lang="en-AU" sz="6000" b="1" dirty="0">
                <a:solidFill>
                  <a:srgbClr val="C00000"/>
                </a:solidFill>
              </a:rPr>
            </a:br>
            <a:r>
              <a:rPr lang="en-AU" sz="6000" b="1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CDBF-AC4D-4B1B-B56A-3D83171E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F9A3-0EE4-45F2-A50A-2FE28B7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4EF8-CC92-7751-3D49-14E3388F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43AD-FA76-03BE-FD2F-C1F655E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For input string: </a:t>
            </a:r>
            <a:r>
              <a:rPr lang="en-AU" b="1" dirty="0" err="1">
                <a:solidFill>
                  <a:srgbClr val="C00000"/>
                </a:solidFill>
              </a:rPr>
              <a:t>bababaa</a:t>
            </a:r>
            <a:endParaRPr lang="en-AU" b="1" dirty="0">
              <a:solidFill>
                <a:srgbClr val="C00000"/>
              </a:solidFill>
            </a:endParaRPr>
          </a:p>
          <a:p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0</a:t>
            </a:r>
            <a:r>
              <a:rPr lang="en-AU" b="1" i="1" dirty="0">
                <a:solidFill>
                  <a:srgbClr val="C00000"/>
                </a:solidFill>
              </a:rPr>
              <a:t>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 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0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 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0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   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1</a:t>
            </a:r>
            <a:endParaRPr lang="en-AU" b="1" i="1" dirty="0">
              <a:solidFill>
                <a:srgbClr val="C00000"/>
              </a:solidFill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D513E0-2F5B-62FB-E594-37673A0D3C74}"/>
              </a:ext>
            </a:extLst>
          </p:cNvPr>
          <p:cNvSpPr/>
          <p:nvPr/>
        </p:nvSpPr>
        <p:spPr>
          <a:xfrm>
            <a:off x="5428806" y="2746075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4B617-CC8D-904C-A69F-D626CC71B2E5}"/>
              </a:ext>
            </a:extLst>
          </p:cNvPr>
          <p:cNvSpPr/>
          <p:nvPr/>
        </p:nvSpPr>
        <p:spPr>
          <a:xfrm>
            <a:off x="3673617" y="2746075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F60DF-D8D8-FA2E-9BF0-C98B70C1200E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409631" y="3067891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2CA232-3103-E4B9-51B9-8E0A60A85AD2}"/>
              </a:ext>
            </a:extLst>
          </p:cNvPr>
          <p:cNvSpPr txBox="1"/>
          <p:nvPr/>
        </p:nvSpPr>
        <p:spPr>
          <a:xfrm>
            <a:off x="3836137" y="288322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3C1A4-37AC-33F6-41C3-B043A353F6EB}"/>
              </a:ext>
            </a:extLst>
          </p:cNvPr>
          <p:cNvSpPr txBox="1"/>
          <p:nvPr/>
        </p:nvSpPr>
        <p:spPr>
          <a:xfrm>
            <a:off x="5611226" y="2852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23ABB-D8ED-30D8-CB6F-2D0F2CDF99E3}"/>
              </a:ext>
            </a:extLst>
          </p:cNvPr>
          <p:cNvSpPr txBox="1"/>
          <p:nvPr/>
        </p:nvSpPr>
        <p:spPr>
          <a:xfrm>
            <a:off x="4371154" y="2683169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EBB0D-D8B5-F657-A907-49EA9FEA25D8}"/>
              </a:ext>
            </a:extLst>
          </p:cNvPr>
          <p:cNvCxnSpPr/>
          <p:nvPr/>
        </p:nvCxnSpPr>
        <p:spPr>
          <a:xfrm>
            <a:off x="2653305" y="3067891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1CA92D-AEB6-5CE9-87B5-AF4670BF974B}"/>
              </a:ext>
            </a:extLst>
          </p:cNvPr>
          <p:cNvSpPr txBox="1"/>
          <p:nvPr/>
        </p:nvSpPr>
        <p:spPr>
          <a:xfrm>
            <a:off x="2834271" y="2398273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B81893C-01EC-D7E0-DE57-1361E5A32EC0}"/>
              </a:ext>
            </a:extLst>
          </p:cNvPr>
          <p:cNvCxnSpPr/>
          <p:nvPr/>
        </p:nvCxnSpPr>
        <p:spPr>
          <a:xfrm rot="16200000" flipV="1">
            <a:off x="5792610" y="2581516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77F08D1-EF0A-AF59-091C-5A90DDBCECF6}"/>
              </a:ext>
            </a:extLst>
          </p:cNvPr>
          <p:cNvSpPr/>
          <p:nvPr/>
        </p:nvSpPr>
        <p:spPr>
          <a:xfrm flipH="1">
            <a:off x="5526784" y="27926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2D057-4462-B5EA-35D1-8D0A7D0A7097}"/>
              </a:ext>
            </a:extLst>
          </p:cNvPr>
          <p:cNvSpPr txBox="1"/>
          <p:nvPr/>
        </p:nvSpPr>
        <p:spPr>
          <a:xfrm>
            <a:off x="4731972" y="3211577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72642C-FFD9-E3B0-7F1F-988317107D90}"/>
              </a:ext>
            </a:extLst>
          </p:cNvPr>
          <p:cNvCxnSpPr>
            <a:cxnSpLocks/>
          </p:cNvCxnSpPr>
          <p:nvPr/>
        </p:nvCxnSpPr>
        <p:spPr>
          <a:xfrm rot="5400000" flipH="1">
            <a:off x="5002692" y="2595091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003574-FA05-8481-B6BB-20223C7301FA}"/>
              </a:ext>
            </a:extLst>
          </p:cNvPr>
          <p:cNvSpPr txBox="1"/>
          <p:nvPr/>
        </p:nvSpPr>
        <p:spPr>
          <a:xfrm>
            <a:off x="5415406" y="210554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5770805-BFD7-5C81-D693-0B15E16F0A5C}"/>
              </a:ext>
            </a:extLst>
          </p:cNvPr>
          <p:cNvCxnSpPr/>
          <p:nvPr/>
        </p:nvCxnSpPr>
        <p:spPr>
          <a:xfrm rot="16200000" flipV="1">
            <a:off x="4050638" y="2566534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B609A-83E8-A2D6-295C-20D6604580B8}"/>
              </a:ext>
            </a:extLst>
          </p:cNvPr>
          <p:cNvSpPr txBox="1"/>
          <p:nvPr/>
        </p:nvSpPr>
        <p:spPr>
          <a:xfrm>
            <a:off x="3673434" y="2090566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8DAB7-41FC-E5C4-1D5A-529B2084212C}"/>
              </a:ext>
            </a:extLst>
          </p:cNvPr>
          <p:cNvGrpSpPr/>
          <p:nvPr/>
        </p:nvGrpSpPr>
        <p:grpSpPr>
          <a:xfrm>
            <a:off x="1418979" y="4269287"/>
            <a:ext cx="622884" cy="400110"/>
            <a:chOff x="4614941" y="1313023"/>
            <a:chExt cx="622884" cy="4001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DDBAB-EE2E-12D9-AD40-DA011451B75C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041F8-2782-BC07-36B5-9A2A257E3B5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9175F8-F8EA-D2FD-5217-E3B995BCD657}"/>
              </a:ext>
            </a:extLst>
          </p:cNvPr>
          <p:cNvGrpSpPr/>
          <p:nvPr/>
        </p:nvGrpSpPr>
        <p:grpSpPr>
          <a:xfrm>
            <a:off x="2341863" y="4264897"/>
            <a:ext cx="622884" cy="400110"/>
            <a:chOff x="4614941" y="1313023"/>
            <a:chExt cx="622884" cy="40011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8F3920-74D3-10C7-96F1-A24E52A4DBDF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99D374-522F-6887-35FE-0DA6721017DF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A39A53-0198-AF52-F750-8F2E6A30B0A1}"/>
              </a:ext>
            </a:extLst>
          </p:cNvPr>
          <p:cNvGrpSpPr/>
          <p:nvPr/>
        </p:nvGrpSpPr>
        <p:grpSpPr>
          <a:xfrm>
            <a:off x="3264747" y="4264897"/>
            <a:ext cx="622884" cy="400110"/>
            <a:chOff x="4614941" y="1313023"/>
            <a:chExt cx="622884" cy="40011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A842E7-77E2-082E-ED82-13033A17332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581BF9-0E7A-CF88-0A0A-E7195C647F5D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977FFC-CF19-5843-2F53-3977BE455C3E}"/>
              </a:ext>
            </a:extLst>
          </p:cNvPr>
          <p:cNvGrpSpPr/>
          <p:nvPr/>
        </p:nvGrpSpPr>
        <p:grpSpPr>
          <a:xfrm>
            <a:off x="4187631" y="4261466"/>
            <a:ext cx="622884" cy="400110"/>
            <a:chOff x="4614941" y="1313023"/>
            <a:chExt cx="622884" cy="40011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C83C5EB-2EB5-68A4-6973-2C2022A90D3A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F46275-5C3B-43EA-8A94-C92E12D527D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533F4C-853B-6E5C-AD28-5081CF080228}"/>
              </a:ext>
            </a:extLst>
          </p:cNvPr>
          <p:cNvGrpSpPr/>
          <p:nvPr/>
        </p:nvGrpSpPr>
        <p:grpSpPr>
          <a:xfrm>
            <a:off x="5103964" y="4246842"/>
            <a:ext cx="622884" cy="400110"/>
            <a:chOff x="4614941" y="1313023"/>
            <a:chExt cx="622884" cy="4001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07D59E-92AB-9914-739B-D146BD057F5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8F3891-8A1D-EEBE-B790-BF8DEF336291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2F25A6-087D-C2B6-D8A1-A9F9E53C1078}"/>
              </a:ext>
            </a:extLst>
          </p:cNvPr>
          <p:cNvGrpSpPr/>
          <p:nvPr/>
        </p:nvGrpSpPr>
        <p:grpSpPr>
          <a:xfrm>
            <a:off x="5985729" y="4246842"/>
            <a:ext cx="622884" cy="400110"/>
            <a:chOff x="4614941" y="1313023"/>
            <a:chExt cx="622884" cy="40011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D7AA02-3E50-DFAE-71FF-90D078E50741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6C07B9-99BB-29F9-9C12-9492A898E076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1959BA-C274-3F19-7D26-A4CCEF8079C4}"/>
              </a:ext>
            </a:extLst>
          </p:cNvPr>
          <p:cNvGrpSpPr/>
          <p:nvPr/>
        </p:nvGrpSpPr>
        <p:grpSpPr>
          <a:xfrm>
            <a:off x="7017483" y="4246842"/>
            <a:ext cx="622884" cy="400110"/>
            <a:chOff x="4614941" y="1313023"/>
            <a:chExt cx="622884" cy="40011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74F2E4-6C46-2F61-C545-22D2CBB45D97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83F0E9-9E06-C1A0-B259-D268881EA4E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1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5" grpId="0"/>
      <p:bldP spid="17" grpId="0" animBg="1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4EF8-CC92-7751-3D49-14E3388F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43AD-FA76-03BE-FD2F-C1F655E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For input string: </a:t>
            </a:r>
            <a:r>
              <a:rPr lang="en-AU" b="1" dirty="0" err="1">
                <a:solidFill>
                  <a:srgbClr val="C00000"/>
                </a:solidFill>
              </a:rPr>
              <a:t>bababaa</a:t>
            </a:r>
            <a:endParaRPr lang="en-AU" b="1" dirty="0">
              <a:solidFill>
                <a:srgbClr val="C00000"/>
              </a:solidFill>
            </a:endParaRPr>
          </a:p>
          <a:p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0</a:t>
            </a:r>
            <a:r>
              <a:rPr lang="en-AU" b="1" i="1" dirty="0">
                <a:solidFill>
                  <a:srgbClr val="C00000"/>
                </a:solidFill>
              </a:rPr>
              <a:t>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r>
              <a:rPr lang="en-AU" b="1" i="1" baseline="-25000" dirty="0">
                <a:solidFill>
                  <a:srgbClr val="C00000"/>
                </a:solidFill>
              </a:rPr>
              <a:t>              </a:t>
            </a:r>
            <a:r>
              <a:rPr lang="en-AU" b="1" i="1" dirty="0" err="1">
                <a:solidFill>
                  <a:srgbClr val="C00000"/>
                </a:solidFill>
              </a:rPr>
              <a:t>S</a:t>
            </a:r>
            <a:r>
              <a:rPr lang="en-AU" b="1" i="1" baseline="-25000" dirty="0" err="1">
                <a:solidFill>
                  <a:srgbClr val="C00000"/>
                </a:solidFill>
              </a:rPr>
              <a:t>0</a:t>
            </a:r>
            <a:endParaRPr lang="en-AU" b="1" i="1" dirty="0">
              <a:solidFill>
                <a:srgbClr val="C00000"/>
              </a:solidFill>
            </a:endParaRPr>
          </a:p>
          <a:p>
            <a:endParaRPr lang="en-AU" dirty="0"/>
          </a:p>
          <a:p>
            <a:pPr marL="0" indent="0">
              <a:buNone/>
            </a:pPr>
            <a:r>
              <a:rPr lang="en-AU" b="1" i="1" dirty="0">
                <a:solidFill>
                  <a:srgbClr val="C00000"/>
                </a:solidFill>
              </a:rPr>
              <a:t>                       S</a:t>
            </a:r>
            <a:r>
              <a:rPr lang="en-AU" b="1" i="1" baseline="-25000" dirty="0">
                <a:solidFill>
                  <a:srgbClr val="C00000"/>
                </a:solidFill>
              </a:rPr>
              <a:t>1</a:t>
            </a:r>
            <a:r>
              <a:rPr lang="en-AU" b="1" i="1" dirty="0">
                <a:solidFill>
                  <a:srgbClr val="C00000"/>
                </a:solidFill>
              </a:rPr>
              <a:t> </a:t>
            </a:r>
            <a:r>
              <a:rPr lang="en-AU" sz="1200" b="1" dirty="0"/>
              <a:t>(stuck)</a:t>
            </a:r>
            <a:r>
              <a:rPr lang="en-AU" b="1" dirty="0"/>
              <a:t>  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</a:t>
            </a:r>
            <a:r>
              <a:rPr lang="en-AU" b="1" i="1" dirty="0">
                <a:solidFill>
                  <a:srgbClr val="C00000"/>
                </a:solidFill>
              </a:rPr>
              <a:t> </a:t>
            </a:r>
            <a:r>
              <a:rPr lang="en-AU" sz="1200" b="1" dirty="0"/>
              <a:t>(stuck)                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</a:t>
            </a:r>
            <a:r>
              <a:rPr lang="en-AU" sz="1200" b="1" i="1" dirty="0">
                <a:solidFill>
                  <a:srgbClr val="C00000"/>
                </a:solidFill>
              </a:rPr>
              <a:t> </a:t>
            </a:r>
            <a:r>
              <a:rPr lang="en-AU" sz="1200" b="1" dirty="0"/>
              <a:t>(stuck)         </a:t>
            </a:r>
            <a:r>
              <a:rPr lang="en-AU" b="1" i="1" dirty="0">
                <a:solidFill>
                  <a:srgbClr val="C00000"/>
                </a:solidFill>
              </a:rPr>
              <a:t>S</a:t>
            </a:r>
            <a:r>
              <a:rPr lang="en-AU" b="1" i="1" baseline="-25000" dirty="0">
                <a:solidFill>
                  <a:srgbClr val="C00000"/>
                </a:solidFill>
              </a:rPr>
              <a:t>1</a:t>
            </a:r>
            <a:r>
              <a:rPr lang="en-AU" sz="1200" b="1" i="1" dirty="0">
                <a:solidFill>
                  <a:srgbClr val="C00000"/>
                </a:solidFill>
              </a:rPr>
              <a:t>                    </a:t>
            </a:r>
            <a:r>
              <a:rPr lang="en-AU" sz="2200" b="1" dirty="0"/>
              <a:t>(Accepted)</a:t>
            </a:r>
            <a:endParaRPr lang="en-AU" b="1" dirty="0"/>
          </a:p>
          <a:p>
            <a:pPr marL="0" indent="0">
              <a:buNone/>
            </a:pPr>
            <a:r>
              <a:rPr lang="en-AU" dirty="0"/>
              <a:t>                              </a:t>
            </a:r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D513E0-2F5B-62FB-E594-37673A0D3C74}"/>
              </a:ext>
            </a:extLst>
          </p:cNvPr>
          <p:cNvSpPr/>
          <p:nvPr/>
        </p:nvSpPr>
        <p:spPr>
          <a:xfrm>
            <a:off x="5428806" y="2746075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4B617-CC8D-904C-A69F-D626CC71B2E5}"/>
              </a:ext>
            </a:extLst>
          </p:cNvPr>
          <p:cNvSpPr/>
          <p:nvPr/>
        </p:nvSpPr>
        <p:spPr>
          <a:xfrm>
            <a:off x="3673617" y="2746075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F60DF-D8D8-FA2E-9BF0-C98B70C1200E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409631" y="3067891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2CA232-3103-E4B9-51B9-8E0A60A85AD2}"/>
              </a:ext>
            </a:extLst>
          </p:cNvPr>
          <p:cNvSpPr txBox="1"/>
          <p:nvPr/>
        </p:nvSpPr>
        <p:spPr>
          <a:xfrm>
            <a:off x="3836137" y="288322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3C1A4-37AC-33F6-41C3-B043A353F6EB}"/>
              </a:ext>
            </a:extLst>
          </p:cNvPr>
          <p:cNvSpPr txBox="1"/>
          <p:nvPr/>
        </p:nvSpPr>
        <p:spPr>
          <a:xfrm>
            <a:off x="5611226" y="2852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23ABB-D8ED-30D8-CB6F-2D0F2CDF99E3}"/>
              </a:ext>
            </a:extLst>
          </p:cNvPr>
          <p:cNvSpPr txBox="1"/>
          <p:nvPr/>
        </p:nvSpPr>
        <p:spPr>
          <a:xfrm>
            <a:off x="4371154" y="2683169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EBB0D-D8B5-F657-A907-49EA9FEA25D8}"/>
              </a:ext>
            </a:extLst>
          </p:cNvPr>
          <p:cNvCxnSpPr/>
          <p:nvPr/>
        </p:nvCxnSpPr>
        <p:spPr>
          <a:xfrm>
            <a:off x="2653305" y="3067891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1CA92D-AEB6-5CE9-87B5-AF4670BF974B}"/>
              </a:ext>
            </a:extLst>
          </p:cNvPr>
          <p:cNvSpPr txBox="1"/>
          <p:nvPr/>
        </p:nvSpPr>
        <p:spPr>
          <a:xfrm>
            <a:off x="2834271" y="2398273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F08D1-EF0A-AF59-091C-5A90DDBCECF6}"/>
              </a:ext>
            </a:extLst>
          </p:cNvPr>
          <p:cNvSpPr/>
          <p:nvPr/>
        </p:nvSpPr>
        <p:spPr>
          <a:xfrm flipH="1">
            <a:off x="5526784" y="27926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5770805-BFD7-5C81-D693-0B15E16F0A5C}"/>
              </a:ext>
            </a:extLst>
          </p:cNvPr>
          <p:cNvCxnSpPr/>
          <p:nvPr/>
        </p:nvCxnSpPr>
        <p:spPr>
          <a:xfrm rot="16200000" flipV="1">
            <a:off x="4050638" y="2566534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B609A-83E8-A2D6-295C-20D6604580B8}"/>
              </a:ext>
            </a:extLst>
          </p:cNvPr>
          <p:cNvSpPr txBox="1"/>
          <p:nvPr/>
        </p:nvSpPr>
        <p:spPr>
          <a:xfrm>
            <a:off x="3673434" y="2090566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dirty="0" err="1"/>
              <a:t>a,</a:t>
            </a:r>
            <a:r>
              <a:rPr lang="en-AU" sz="2000" dirty="0" err="1"/>
              <a:t>b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8DAB7-41FC-E5C4-1D5A-529B2084212C}"/>
              </a:ext>
            </a:extLst>
          </p:cNvPr>
          <p:cNvGrpSpPr/>
          <p:nvPr/>
        </p:nvGrpSpPr>
        <p:grpSpPr>
          <a:xfrm>
            <a:off x="1449997" y="4006331"/>
            <a:ext cx="622884" cy="400110"/>
            <a:chOff x="4614941" y="1313023"/>
            <a:chExt cx="622884" cy="4001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DDBAB-EE2E-12D9-AD40-DA011451B75C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041F8-2782-BC07-36B5-9A2A257E3B5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9175F8-F8EA-D2FD-5217-E3B995BCD657}"/>
              </a:ext>
            </a:extLst>
          </p:cNvPr>
          <p:cNvGrpSpPr/>
          <p:nvPr/>
        </p:nvGrpSpPr>
        <p:grpSpPr>
          <a:xfrm>
            <a:off x="2385845" y="4025191"/>
            <a:ext cx="622884" cy="400110"/>
            <a:chOff x="4614941" y="1313023"/>
            <a:chExt cx="622884" cy="40011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8F3920-74D3-10C7-96F1-A24E52A4DBDF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99D374-522F-6887-35FE-0DA6721017DF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A39A53-0198-AF52-F750-8F2E6A30B0A1}"/>
              </a:ext>
            </a:extLst>
          </p:cNvPr>
          <p:cNvGrpSpPr/>
          <p:nvPr/>
        </p:nvGrpSpPr>
        <p:grpSpPr>
          <a:xfrm>
            <a:off x="3319849" y="4025191"/>
            <a:ext cx="622884" cy="400110"/>
            <a:chOff x="4614941" y="1313023"/>
            <a:chExt cx="622884" cy="40011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A842E7-77E2-082E-ED82-13033A17332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581BF9-0E7A-CF88-0A0A-E7195C647F5D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977FFC-CF19-5843-2F53-3977BE455C3E}"/>
              </a:ext>
            </a:extLst>
          </p:cNvPr>
          <p:cNvGrpSpPr/>
          <p:nvPr/>
        </p:nvGrpSpPr>
        <p:grpSpPr>
          <a:xfrm>
            <a:off x="4251106" y="4025191"/>
            <a:ext cx="622884" cy="400110"/>
            <a:chOff x="4614941" y="1313023"/>
            <a:chExt cx="622884" cy="40011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C83C5EB-2EB5-68A4-6973-2C2022A90D3A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F46275-5C3B-43EA-8A94-C92E12D527D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533F4C-853B-6E5C-AD28-5081CF080228}"/>
              </a:ext>
            </a:extLst>
          </p:cNvPr>
          <p:cNvGrpSpPr/>
          <p:nvPr/>
        </p:nvGrpSpPr>
        <p:grpSpPr>
          <a:xfrm>
            <a:off x="5027948" y="4006331"/>
            <a:ext cx="733913" cy="400110"/>
            <a:chOff x="4614941" y="1313023"/>
            <a:chExt cx="622884" cy="4001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07D59E-92AB-9914-739B-D146BD057F5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8F3891-8A1D-EEBE-B790-BF8DEF336291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2F25A6-087D-C2B6-D8A1-A9F9E53C1078}"/>
              </a:ext>
            </a:extLst>
          </p:cNvPr>
          <p:cNvGrpSpPr/>
          <p:nvPr/>
        </p:nvGrpSpPr>
        <p:grpSpPr>
          <a:xfrm>
            <a:off x="6011725" y="3983743"/>
            <a:ext cx="622884" cy="400110"/>
            <a:chOff x="4614941" y="1313023"/>
            <a:chExt cx="622884" cy="40011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D7AA02-3E50-DFAE-71FF-90D078E50741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6C07B9-99BB-29F9-9C12-9492A898E076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1959BA-C274-3F19-7D26-A4CCEF8079C4}"/>
              </a:ext>
            </a:extLst>
          </p:cNvPr>
          <p:cNvGrpSpPr/>
          <p:nvPr/>
        </p:nvGrpSpPr>
        <p:grpSpPr>
          <a:xfrm>
            <a:off x="6977165" y="3983743"/>
            <a:ext cx="622884" cy="400110"/>
            <a:chOff x="4614941" y="1313023"/>
            <a:chExt cx="622884" cy="40011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74F2E4-6C46-2F61-C545-22D2CBB45D97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83F0E9-9E06-C1A0-B259-D268881EA4EC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4D1EDE4-6CA9-F30F-DF41-FCB48E285D17}"/>
              </a:ext>
            </a:extLst>
          </p:cNvPr>
          <p:cNvGrpSpPr/>
          <p:nvPr/>
        </p:nvGrpSpPr>
        <p:grpSpPr>
          <a:xfrm rot="2554175">
            <a:off x="2321307" y="4560818"/>
            <a:ext cx="622884" cy="400110"/>
            <a:chOff x="4614941" y="1313023"/>
            <a:chExt cx="622884" cy="4001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ADEF3E-D6D7-A3C7-2F9F-C7F2C95F6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2CC2D9-2881-E489-B3F6-5F9B5D463165}"/>
                </a:ext>
              </a:extLst>
            </p:cNvPr>
            <p:cNvSpPr txBox="1"/>
            <p:nvPr/>
          </p:nvSpPr>
          <p:spPr>
            <a:xfrm>
              <a:off x="4614941" y="1313023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F228BD-49DA-AAA3-FA03-79B94CFF40C4}"/>
              </a:ext>
            </a:extLst>
          </p:cNvPr>
          <p:cNvGrpSpPr/>
          <p:nvPr/>
        </p:nvGrpSpPr>
        <p:grpSpPr>
          <a:xfrm rot="2554175">
            <a:off x="4234659" y="4468491"/>
            <a:ext cx="623980" cy="400110"/>
            <a:chOff x="4613845" y="1314031"/>
            <a:chExt cx="623980" cy="40011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262E1C-34AC-5725-CD83-0A3949240FD6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92A69D-996F-1CCB-8B30-3CA1117B73B5}"/>
                </a:ext>
              </a:extLst>
            </p:cNvPr>
            <p:cNvSpPr txBox="1"/>
            <p:nvPr/>
          </p:nvSpPr>
          <p:spPr>
            <a:xfrm>
              <a:off x="4613845" y="1314031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4D5527-9A3F-E98A-E294-08DDE0882EFB}"/>
              </a:ext>
            </a:extLst>
          </p:cNvPr>
          <p:cNvGrpSpPr/>
          <p:nvPr/>
        </p:nvGrpSpPr>
        <p:grpSpPr>
          <a:xfrm rot="2554175">
            <a:off x="5930994" y="4468489"/>
            <a:ext cx="623980" cy="400110"/>
            <a:chOff x="4613845" y="1314031"/>
            <a:chExt cx="623980" cy="40011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85325BF-2F82-C7CF-7B70-1A4182A27A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718255-944B-311E-FC6F-B6097B37B6EA}"/>
                </a:ext>
              </a:extLst>
            </p:cNvPr>
            <p:cNvSpPr txBox="1"/>
            <p:nvPr/>
          </p:nvSpPr>
          <p:spPr>
            <a:xfrm>
              <a:off x="4613845" y="1314031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04CEDF-3185-4FAC-57B5-FB24E23C7D1E}"/>
              </a:ext>
            </a:extLst>
          </p:cNvPr>
          <p:cNvGrpSpPr/>
          <p:nvPr/>
        </p:nvGrpSpPr>
        <p:grpSpPr>
          <a:xfrm rot="2554175">
            <a:off x="6891094" y="4468489"/>
            <a:ext cx="623980" cy="400110"/>
            <a:chOff x="4613845" y="1314031"/>
            <a:chExt cx="623980" cy="40011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75D615-9CD8-825A-F63F-653F63C75ED7}"/>
                </a:ext>
              </a:extLst>
            </p:cNvPr>
            <p:cNvCxnSpPr>
              <a:cxnSpLocks/>
            </p:cNvCxnSpPr>
            <p:nvPr/>
          </p:nvCxnSpPr>
          <p:spPr>
            <a:xfrm>
              <a:off x="4658327" y="1690688"/>
              <a:ext cx="57949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5F2943-AEA8-13EE-BFBE-5A76653DDB0F}"/>
                </a:ext>
              </a:extLst>
            </p:cNvPr>
            <p:cNvSpPr txBox="1"/>
            <p:nvPr/>
          </p:nvSpPr>
          <p:spPr>
            <a:xfrm>
              <a:off x="4613845" y="1314031"/>
              <a:ext cx="55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sz="20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5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5" grpId="0"/>
      <p:bldP spid="1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2EF-CBA9-06F0-D68A-CB58D571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DFA vs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1C9C-2473-E553-1824-D418F698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DFA: {S</a:t>
            </a:r>
            <a:r>
              <a:rPr lang="en-AU" baseline="-25000" dirty="0"/>
              <a:t>0</a:t>
            </a:r>
            <a:r>
              <a:rPr lang="en-AU" dirty="0"/>
              <a:t>,a}={S</a:t>
            </a:r>
            <a:r>
              <a:rPr lang="en-AU" baseline="-25000" dirty="0"/>
              <a:t>1</a:t>
            </a:r>
            <a:r>
              <a:rPr lang="en-AU" dirty="0"/>
              <a:t>}</a:t>
            </a:r>
          </a:p>
          <a:p>
            <a:r>
              <a:rPr lang="en-AU" dirty="0"/>
              <a:t>NFA: </a:t>
            </a:r>
          </a:p>
          <a:p>
            <a:pPr lvl="1"/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,a}={S</a:t>
            </a:r>
            <a:r>
              <a:rPr lang="en-AU" baseline="-25000" dirty="0"/>
              <a:t>0</a:t>
            </a:r>
            <a:r>
              <a:rPr lang="en-AU" dirty="0"/>
              <a:t>} </a:t>
            </a:r>
          </a:p>
          <a:p>
            <a:pPr lvl="1"/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,a}={S</a:t>
            </a:r>
            <a:r>
              <a:rPr lang="en-AU" baseline="-25000" dirty="0"/>
              <a:t>1</a:t>
            </a:r>
            <a:r>
              <a:rPr lang="en-AU" dirty="0"/>
              <a:t>} </a:t>
            </a:r>
          </a:p>
          <a:p>
            <a:pPr lvl="1"/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,a}={S</a:t>
            </a:r>
            <a:r>
              <a:rPr lang="en-AU" baseline="-25000" dirty="0"/>
              <a:t>0</a:t>
            </a:r>
            <a:r>
              <a:rPr lang="en-AU" dirty="0"/>
              <a:t>,S</a:t>
            </a:r>
            <a:r>
              <a:rPr lang="en-AU" baseline="-25000" dirty="0"/>
              <a:t>1</a:t>
            </a:r>
            <a:r>
              <a:rPr lang="en-AU" dirty="0"/>
              <a:t>} </a:t>
            </a:r>
          </a:p>
          <a:p>
            <a:pPr lvl="1"/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,a}={{S</a:t>
            </a:r>
            <a:r>
              <a:rPr lang="en-AU" baseline="-25000" dirty="0"/>
              <a:t>0</a:t>
            </a:r>
            <a:r>
              <a:rPr lang="en-AU" dirty="0"/>
              <a:t>} , {S</a:t>
            </a:r>
            <a:r>
              <a:rPr lang="en-AU" baseline="-25000" dirty="0"/>
              <a:t>1</a:t>
            </a:r>
            <a:r>
              <a:rPr lang="en-AU" dirty="0"/>
              <a:t>}, {S</a:t>
            </a:r>
            <a:r>
              <a:rPr lang="en-AU" baseline="-25000" dirty="0"/>
              <a:t>0</a:t>
            </a:r>
            <a:r>
              <a:rPr lang="en-AU" dirty="0"/>
              <a:t>,S</a:t>
            </a:r>
            <a:r>
              <a:rPr lang="en-AU" baseline="-25000" dirty="0"/>
              <a:t>1</a:t>
            </a:r>
            <a:r>
              <a:rPr lang="en-AU" dirty="0"/>
              <a:t>},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ɸ}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when number of states is 2, there are 2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possible for a given input symbol</a:t>
            </a:r>
            <a:endParaRPr lang="en-AU" dirty="0"/>
          </a:p>
          <a:p>
            <a:pPr lvl="1"/>
            <a:r>
              <a:rPr lang="en-AU" dirty="0"/>
              <a:t> Similarly, when number of states is 3, there are 2</a:t>
            </a:r>
            <a:r>
              <a:rPr lang="en-AU" baseline="30000" dirty="0"/>
              <a:t>3 </a:t>
            </a:r>
            <a:r>
              <a:rPr lang="en-AU" dirty="0"/>
              <a:t>states possible for a given input symbol</a:t>
            </a:r>
          </a:p>
          <a:p>
            <a:pPr lvl="2"/>
            <a:r>
              <a:rPr lang="en-AU" dirty="0"/>
              <a:t>{S</a:t>
            </a:r>
            <a:r>
              <a:rPr lang="en-AU" baseline="-25000" dirty="0"/>
              <a:t>0</a:t>
            </a:r>
            <a:r>
              <a:rPr lang="en-AU" dirty="0"/>
              <a:t>,a}={{S</a:t>
            </a:r>
            <a:r>
              <a:rPr lang="en-AU" baseline="-25000" dirty="0"/>
              <a:t>0</a:t>
            </a:r>
            <a:r>
              <a:rPr lang="en-AU" dirty="0"/>
              <a:t>} , {S</a:t>
            </a:r>
            <a:r>
              <a:rPr lang="en-AU" baseline="-25000" dirty="0"/>
              <a:t>1</a:t>
            </a:r>
            <a:r>
              <a:rPr lang="en-AU" dirty="0"/>
              <a:t>}, {S</a:t>
            </a:r>
            <a:r>
              <a:rPr lang="en-AU" baseline="-25000" dirty="0"/>
              <a:t>2</a:t>
            </a:r>
            <a:r>
              <a:rPr lang="en-AU" dirty="0"/>
              <a:t>}, {S</a:t>
            </a:r>
            <a:r>
              <a:rPr lang="en-AU" baseline="-25000" dirty="0"/>
              <a:t>0</a:t>
            </a:r>
            <a:r>
              <a:rPr lang="en-AU" dirty="0"/>
              <a:t>,S</a:t>
            </a:r>
            <a:r>
              <a:rPr lang="en-AU" baseline="-25000" dirty="0"/>
              <a:t>1</a:t>
            </a:r>
            <a:r>
              <a:rPr lang="en-AU" dirty="0"/>
              <a:t>}, {S</a:t>
            </a:r>
            <a:r>
              <a:rPr lang="en-AU" baseline="-25000" dirty="0"/>
              <a:t>0</a:t>
            </a:r>
            <a:r>
              <a:rPr lang="en-AU" dirty="0"/>
              <a:t>,S</a:t>
            </a:r>
            <a:r>
              <a:rPr lang="en-AU" baseline="-25000" dirty="0"/>
              <a:t>2</a:t>
            </a:r>
            <a:r>
              <a:rPr lang="en-AU" dirty="0"/>
              <a:t>}, {S</a:t>
            </a:r>
            <a:r>
              <a:rPr lang="en-AU" baseline="-25000" dirty="0"/>
              <a:t>1</a:t>
            </a:r>
            <a:r>
              <a:rPr lang="en-AU" dirty="0"/>
              <a:t>,S</a:t>
            </a:r>
            <a:r>
              <a:rPr lang="en-AU" baseline="-25000" dirty="0"/>
              <a:t>2</a:t>
            </a:r>
            <a:r>
              <a:rPr lang="en-AU" dirty="0"/>
              <a:t>}, {S</a:t>
            </a:r>
            <a:r>
              <a:rPr lang="en-AU" baseline="-25000" dirty="0"/>
              <a:t>0</a:t>
            </a:r>
            <a:r>
              <a:rPr lang="en-AU" dirty="0"/>
              <a:t>,S</a:t>
            </a:r>
            <a:r>
              <a:rPr lang="en-AU" baseline="-25000" dirty="0"/>
              <a:t>1</a:t>
            </a:r>
            <a:r>
              <a:rPr lang="en-AU" dirty="0"/>
              <a:t>, S</a:t>
            </a:r>
            <a:r>
              <a:rPr lang="en-AU" baseline="-25000" dirty="0"/>
              <a:t>2</a:t>
            </a:r>
            <a:r>
              <a:rPr lang="en-AU" dirty="0"/>
              <a:t>},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ɸ}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30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F544-F559-7B50-E4AF-DB69464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DFA vs NFA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1CAC-5E1C-0B3C-FAD0-535B167A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 of possible states for an input symbol: </a:t>
            </a:r>
          </a:p>
          <a:p>
            <a:pPr lvl="1"/>
            <a:r>
              <a:rPr lang="en-US" dirty="0"/>
              <a:t>DFA: Q 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Ʃ→ Q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NFA: </a:t>
            </a:r>
            <a:r>
              <a:rPr lang="en-US" dirty="0"/>
              <a:t>Q 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Ʃ→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0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2A1-AE94-4E28-8A6C-D92C5ACC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Nondeterministic Finite Automata (NFA)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EE0A-33F4-4B40-B6F0-F8CB9835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nondeterministic finite automaton</a:t>
            </a:r>
            <a:r>
              <a:rPr lang="en-US" altLang="en-US" dirty="0"/>
              <a:t>  has the ability to be in several states at once.</a:t>
            </a:r>
          </a:p>
          <a:p>
            <a:r>
              <a:rPr lang="en-US" altLang="en-US" dirty="0"/>
              <a:t>Transitions from a state on an input symbol can be to any set of states.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64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43B6-1053-4463-B147-14847DAF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NFA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818E-03F7-43F2-A2D2-E4AB4AF3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dirty="0"/>
              <a:t>An NFA is represented as follows:</a:t>
            </a:r>
          </a:p>
          <a:p>
            <a:pPr marL="0" indent="0" algn="ctr">
              <a:buNone/>
            </a:pPr>
            <a:r>
              <a:rPr lang="en-AU" i="1" dirty="0">
                <a:solidFill>
                  <a:srgbClr val="C00000"/>
                </a:solidFill>
              </a:rPr>
              <a:t>A</a:t>
            </a:r>
            <a:r>
              <a:rPr lang="en-AU" dirty="0">
                <a:solidFill>
                  <a:srgbClr val="C00000"/>
                </a:solidFill>
              </a:rPr>
              <a:t>=(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F</a:t>
            </a:r>
            <a:r>
              <a:rPr lang="en-AU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en-US" dirty="0"/>
              <a:t>where</a:t>
            </a:r>
          </a:p>
          <a:p>
            <a:pPr marL="1066800" lvl="1" indent="-609600">
              <a:buFont typeface="+mj-lt"/>
              <a:buAutoNum type="arabicPeriod"/>
            </a:pPr>
            <a:r>
              <a:rPr lang="en-US" altLang="en-US" i="1" dirty="0"/>
              <a:t>Q</a:t>
            </a:r>
            <a:r>
              <a:rPr lang="en-US" altLang="en-US" dirty="0"/>
              <a:t> is a finite set of </a:t>
            </a:r>
            <a:r>
              <a:rPr lang="en-US" altLang="en-US" i="1" dirty="0">
                <a:solidFill>
                  <a:srgbClr val="FF0066"/>
                </a:solidFill>
              </a:rPr>
              <a:t>states</a:t>
            </a:r>
            <a:r>
              <a:rPr lang="en-US" altLang="en-US" dirty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i="1" dirty="0"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latin typeface="Lucida Sans Unicode" panose="020B0602030504020204" pitchFamily="34" charset="0"/>
              </a:rPr>
              <a:t> </a:t>
            </a:r>
            <a:r>
              <a:rPr lang="en-US" altLang="en-US" dirty="0"/>
              <a:t>is a finite set of </a:t>
            </a:r>
            <a:r>
              <a:rPr lang="en-US" altLang="en-US" i="1" dirty="0">
                <a:solidFill>
                  <a:srgbClr val="FF0066"/>
                </a:solidFill>
              </a:rPr>
              <a:t>input symbols</a:t>
            </a:r>
            <a:r>
              <a:rPr lang="en-US" altLang="en-US" dirty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, a member of </a:t>
            </a:r>
            <a:r>
              <a:rPr lang="en-US" altLang="en-US" i="1" dirty="0"/>
              <a:t>Q</a:t>
            </a:r>
            <a:r>
              <a:rPr lang="en-US" altLang="en-US" dirty="0"/>
              <a:t>, is the </a:t>
            </a:r>
            <a:r>
              <a:rPr lang="en-US" altLang="en-US" i="1" dirty="0">
                <a:solidFill>
                  <a:srgbClr val="FF0066"/>
                </a:solidFill>
              </a:rPr>
              <a:t>start state</a:t>
            </a:r>
            <a:r>
              <a:rPr lang="en-US" altLang="en-US" dirty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i="1" dirty="0"/>
              <a:t>F, </a:t>
            </a:r>
            <a:r>
              <a:rPr lang="en-US" altLang="en-US" dirty="0"/>
              <a:t>a subset of </a:t>
            </a:r>
            <a:r>
              <a:rPr lang="en-US" altLang="en-US" i="1" dirty="0"/>
              <a:t>Q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>
                <a:latin typeface="Lucida Sans Unicode" panose="020B0602030504020204" pitchFamily="34" charset="0"/>
              </a:rPr>
              <a:t>⊆ </a:t>
            </a:r>
            <a:r>
              <a:rPr lang="en-US" altLang="en-US" i="1" dirty="0"/>
              <a:t>Q</a:t>
            </a:r>
            <a:r>
              <a:rPr lang="en-US" altLang="en-US" dirty="0"/>
              <a:t>), is </a:t>
            </a:r>
            <a:r>
              <a:rPr lang="en-US" altLang="en-US" i="1" dirty="0"/>
              <a:t>the </a:t>
            </a:r>
            <a:r>
              <a:rPr lang="en-US" altLang="en-US" dirty="0"/>
              <a:t>set of </a:t>
            </a:r>
            <a:r>
              <a:rPr lang="en-US" altLang="en-US" i="1" dirty="0">
                <a:solidFill>
                  <a:srgbClr val="FF0066"/>
                </a:solidFill>
              </a:rPr>
              <a:t>final states</a:t>
            </a:r>
            <a:r>
              <a:rPr lang="en-US" altLang="en-US" dirty="0"/>
              <a:t>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 dirty="0"/>
              <a:t>“Final” and “accepting” are synonyms.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transition function</a:t>
            </a:r>
            <a:r>
              <a:rPr lang="en-US" altLang="en-US" dirty="0"/>
              <a:t>  (</a:t>
            </a:r>
            <a:r>
              <a:rPr lang="en-US" altLang="en-US" i="1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, typically) is a function that takes a state in </a:t>
            </a:r>
            <a:r>
              <a:rPr lang="en-US" altLang="en-US" i="1" dirty="0"/>
              <a:t>Q</a:t>
            </a:r>
            <a:r>
              <a:rPr lang="en-US" altLang="en-US" dirty="0"/>
              <a:t> and an input symbol in </a:t>
            </a:r>
            <a:r>
              <a:rPr lang="en-US" altLang="en-US" i="1" dirty="0"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latin typeface="Lucida Sans Unicode" panose="020B0602030504020204" pitchFamily="34" charset="0"/>
              </a:rPr>
              <a:t> </a:t>
            </a:r>
            <a:r>
              <a:rPr lang="en-US" altLang="en-US" dirty="0"/>
              <a:t>as arguments and returns a subset of </a:t>
            </a:r>
            <a:r>
              <a:rPr lang="en-US" altLang="en-US" i="1" dirty="0"/>
              <a:t>Q</a:t>
            </a:r>
            <a:r>
              <a:rPr lang="en-US" alt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016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A8EA-15C2-4172-9098-E807E98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Difference between DFA and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5C32-168B-4494-BF0E-BB4844AD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76"/>
            <a:ext cx="10515600" cy="2107183"/>
          </a:xfrm>
        </p:spPr>
        <p:txBody>
          <a:bodyPr/>
          <a:lstStyle/>
          <a:p>
            <a:r>
              <a:rPr lang="en-AU" dirty="0"/>
              <a:t>The only difference between an NFA and a DFA is in the type of value that </a:t>
            </a:r>
            <a:r>
              <a:rPr lang="en-US" altLang="en-US" i="1" dirty="0">
                <a:latin typeface="Lucida Sans Unicode" panose="020B0602030504020204" pitchFamily="34" charset="0"/>
              </a:rPr>
              <a:t>δ </a:t>
            </a:r>
            <a:r>
              <a:rPr lang="en-AU" dirty="0"/>
              <a:t>returns: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A set of zero, one, or more states in the case of an NFA, and 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A single state in the case of a DFA.</a:t>
            </a:r>
          </a:p>
        </p:txBody>
      </p:sp>
    </p:spTree>
    <p:extLst>
      <p:ext uri="{BB962C8B-B14F-4D97-AF65-F5344CB8AC3E}">
        <p14:creationId xmlns:p14="http://schemas.microsoft.com/office/powerpoint/2010/main" val="337950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90CC-43FA-4331-BA82-22F9F7B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More about NFA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812A5-8954-48D9-8C23-D8E22DC6E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225" y="1424358"/>
            <a:ext cx="5381625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20DC4-6480-4598-9E10-A73534BD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11" y="4321151"/>
            <a:ext cx="1276395" cy="2208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BFFA7-6269-40C7-A53F-FA8350F7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6" y="4321151"/>
            <a:ext cx="1055797" cy="2208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6B464-ECC7-49F1-9B8A-2285C7A99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303" y="4252912"/>
            <a:ext cx="974697" cy="2361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7A232-E9EA-4867-BE26-1480B6438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1334"/>
            <a:ext cx="947975" cy="2433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63F80F-CFF4-45DD-8AB8-8235E0D40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697" y="4219044"/>
            <a:ext cx="1161072" cy="23576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C5FBBF-2ECA-4D6C-A68C-666D41B3FFA9}"/>
              </a:ext>
            </a:extLst>
          </p:cNvPr>
          <p:cNvGrpSpPr/>
          <p:nvPr/>
        </p:nvGrpSpPr>
        <p:grpSpPr>
          <a:xfrm>
            <a:off x="1022965" y="2782278"/>
            <a:ext cx="3771900" cy="786398"/>
            <a:chOff x="1022965" y="2782278"/>
            <a:chExt cx="3771900" cy="7863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F11E6F-BFE8-42F8-9401-79CA1852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2965" y="3063851"/>
              <a:ext cx="3771900" cy="5048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733302-1F1E-463E-ABC8-B6EB5E0AFAF5}"/>
                </a:ext>
              </a:extLst>
            </p:cNvPr>
            <p:cNvSpPr txBox="1"/>
            <p:nvPr/>
          </p:nvSpPr>
          <p:spPr>
            <a:xfrm>
              <a:off x="1091953" y="2782278"/>
              <a:ext cx="323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NFA can be described as follows: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BB11A-F763-42ED-B4EC-3249D677AAED}"/>
              </a:ext>
            </a:extLst>
          </p:cNvPr>
          <p:cNvGrpSpPr/>
          <p:nvPr/>
        </p:nvGrpSpPr>
        <p:grpSpPr>
          <a:xfrm>
            <a:off x="6450499" y="2171620"/>
            <a:ext cx="5121151" cy="1819275"/>
            <a:chOff x="6450499" y="2171620"/>
            <a:chExt cx="5121151" cy="18192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7B4359-F12D-41D0-9215-34F4B182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6000" y="2171620"/>
              <a:ext cx="3295650" cy="18192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043079-F641-40F7-BA6B-53FF3111BE8C}"/>
                </a:ext>
              </a:extLst>
            </p:cNvPr>
            <p:cNvSpPr txBox="1"/>
            <p:nvPr/>
          </p:nvSpPr>
          <p:spPr>
            <a:xfrm>
              <a:off x="6450499" y="3172748"/>
              <a:ext cx="189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Transition Table -&gt;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FD5418-291C-41EA-912E-7B219640FD1C}"/>
              </a:ext>
            </a:extLst>
          </p:cNvPr>
          <p:cNvSpPr txBox="1"/>
          <p:nvPr/>
        </p:nvSpPr>
        <p:spPr>
          <a:xfrm>
            <a:off x="329787" y="5127463"/>
            <a:ext cx="231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 Processing an NFA for </a:t>
            </a:r>
          </a:p>
          <a:p>
            <a:r>
              <a:rPr lang="en-AU" dirty="0">
                <a:solidFill>
                  <a:srgbClr val="C00000"/>
                </a:solidFill>
              </a:rPr>
              <a:t>The string </a:t>
            </a:r>
            <a:r>
              <a:rPr lang="en-AU" i="1" dirty="0">
                <a:solidFill>
                  <a:srgbClr val="C00000"/>
                </a:solidFill>
              </a:rPr>
              <a:t>00101</a:t>
            </a:r>
            <a:r>
              <a:rPr lang="en-AU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59A6A-0D4A-41D4-97B1-BFE20E429A7D}"/>
              </a:ext>
            </a:extLst>
          </p:cNvPr>
          <p:cNvSpPr/>
          <p:nvPr/>
        </p:nvSpPr>
        <p:spPr>
          <a:xfrm>
            <a:off x="7856738" y="5589128"/>
            <a:ext cx="419262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6C5FE-759E-48C9-AC2E-69E958A3C02A}"/>
              </a:ext>
            </a:extLst>
          </p:cNvPr>
          <p:cNvSpPr txBox="1"/>
          <p:nvPr/>
        </p:nvSpPr>
        <p:spPr>
          <a:xfrm>
            <a:off x="8902287" y="5450628"/>
            <a:ext cx="3333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As the automaton is at final state,</a:t>
            </a:r>
          </a:p>
          <a:p>
            <a:r>
              <a:rPr lang="en-AU" dirty="0">
                <a:solidFill>
                  <a:srgbClr val="C00000"/>
                </a:solidFill>
              </a:rPr>
              <a:t>The string 00101 is accepted for </a:t>
            </a:r>
          </a:p>
          <a:p>
            <a:r>
              <a:rPr lang="en-AU" dirty="0">
                <a:solidFill>
                  <a:srgbClr val="C00000"/>
                </a:solidFill>
              </a:rPr>
              <a:t>The NFA. 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BEB99BE8-4D51-4F90-A982-51D937492E32}"/>
              </a:ext>
            </a:extLst>
          </p:cNvPr>
          <p:cNvSpPr/>
          <p:nvPr/>
        </p:nvSpPr>
        <p:spPr>
          <a:xfrm>
            <a:off x="8343774" y="5681461"/>
            <a:ext cx="504825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924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Sans Unicode</vt:lpstr>
      <vt:lpstr>Monotype Sorts</vt:lpstr>
      <vt:lpstr>Times New Roman</vt:lpstr>
      <vt:lpstr>Office Theme</vt:lpstr>
      <vt:lpstr>Finite Automata </vt:lpstr>
      <vt:lpstr>DFA</vt:lpstr>
      <vt:lpstr>NFA</vt:lpstr>
      <vt:lpstr>DFA vs NFA</vt:lpstr>
      <vt:lpstr>DFA vs NFA</vt:lpstr>
      <vt:lpstr>Nondeterministic Finite Automata (NFA)</vt:lpstr>
      <vt:lpstr>NFA (contd…)</vt:lpstr>
      <vt:lpstr>Difference between DFA and NFA</vt:lpstr>
      <vt:lpstr>More about NFA</vt:lpstr>
      <vt:lpstr>Extended Transition Function for an NFA</vt:lpstr>
      <vt:lpstr>Extended Transition Function for an NFA (contd…)</vt:lpstr>
      <vt:lpstr>Language of an NFA</vt:lpstr>
      <vt:lpstr>Equivalence of DFA and NFA</vt:lpstr>
      <vt:lpstr>Equivalence of DFA and NFA (cont’d)</vt:lpstr>
      <vt:lpstr>Subset Construction</vt:lpstr>
      <vt:lpstr>Example</vt:lpstr>
      <vt:lpstr>SELF STUDY</vt:lpstr>
      <vt:lpstr>?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Majadi</dc:creator>
  <cp:lastModifiedBy>Nazia Majadi</cp:lastModifiedBy>
  <cp:revision>28</cp:revision>
  <dcterms:created xsi:type="dcterms:W3CDTF">2019-06-27T06:45:15Z</dcterms:created>
  <dcterms:modified xsi:type="dcterms:W3CDTF">2022-10-30T09:08:52Z</dcterms:modified>
</cp:coreProperties>
</file>