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7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3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20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80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29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314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164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442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17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42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564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38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73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91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85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8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2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6BA1FD-E50B-4AC6-BD5E-F73343B178FC}" type="datetimeFigureOut">
              <a:rPr lang="en-AU" smtClean="0"/>
              <a:t>10/12/2022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0C2E15-5D88-498C-BF08-D4259B05E2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8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EC38-80C5-F888-B11F-43A7747D3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Decidability vs Undecidability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36359-91C9-629C-3796-9B8A2F25E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CHAPTER- 9 (</a:t>
            </a:r>
            <a:r>
              <a:rPr lang="en-AU" dirty="0"/>
              <a:t>PART 1)</a:t>
            </a:r>
          </a:p>
        </p:txBody>
      </p:sp>
    </p:spTree>
    <p:extLst>
      <p:ext uri="{BB962C8B-B14F-4D97-AF65-F5344CB8AC3E}">
        <p14:creationId xmlns:p14="http://schemas.microsoft.com/office/powerpoint/2010/main" val="343060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C1AB-9629-13FF-10A2-419D35F2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Post Correspondence Problem (PCP)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FFDB-D3C1-2C7D-D10E-BD0AC40C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PCP is an undecidable decision problem that was introduced by Emil Post in 1946.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2E718-D83C-9B8B-3155-DABF4C9D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29" y="3312214"/>
            <a:ext cx="6666972" cy="35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0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9C1C-8F38-E11E-B1D0-1496F576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6164-EBBE-00CC-498B-55A8CFD9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084A8-6417-DCD2-CDCC-FA54764C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16" y="2058459"/>
            <a:ext cx="6667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4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C603-6922-C47D-9085-2AA08281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D467-05CB-9ADA-74A6-28959A3B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43C6C-41DA-141A-6A66-BCDEA66E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11" y="2603500"/>
            <a:ext cx="7637270" cy="36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2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6CC2-DD0B-3593-713E-392D186B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Undecidability- The PCP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5E6F-2652-830D-71F2-E3107864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F2D4B-89F2-10B5-5149-C4EE3816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8" y="2603500"/>
            <a:ext cx="88106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59F0-9F2F-DFB9-B281-8827107F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Decidability and 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DACC-9174-16FA-5193-8384945BE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Recursive Language:</a:t>
            </a:r>
          </a:p>
          <a:p>
            <a:pPr lvl="1"/>
            <a:r>
              <a:rPr lang="en-AU" dirty="0"/>
              <a:t>A language ‘L’ is said to be recursive if there exists a TM which will accept all the strings in ‘L’ and rejects all the strings not in ‘L’.</a:t>
            </a:r>
          </a:p>
          <a:p>
            <a:pPr lvl="1"/>
            <a:r>
              <a:rPr lang="en-AU" dirty="0"/>
              <a:t>The TM will halt every time and give an answer (accepted or rejected) for each and every string input.</a:t>
            </a:r>
          </a:p>
          <a:p>
            <a:r>
              <a:rPr lang="en-AU" b="1" dirty="0"/>
              <a:t>Recursively Enumerable Language:</a:t>
            </a:r>
          </a:p>
          <a:p>
            <a:pPr lvl="1"/>
            <a:r>
              <a:rPr lang="en-AU" dirty="0"/>
              <a:t>A language ‘L’ is said to be a recursively enumerable language if there exists a TM which will accept (and therefore halt) for all the input strings which are in ‘L’.</a:t>
            </a:r>
          </a:p>
          <a:p>
            <a:pPr lvl="1"/>
            <a:r>
              <a:rPr lang="en-AU" dirty="0"/>
              <a:t>But may or may not halt for all input strings which are not in ‘L’.</a:t>
            </a:r>
          </a:p>
        </p:txBody>
      </p:sp>
    </p:spTree>
    <p:extLst>
      <p:ext uri="{BB962C8B-B14F-4D97-AF65-F5344CB8AC3E}">
        <p14:creationId xmlns:p14="http://schemas.microsoft.com/office/powerpoint/2010/main" val="285391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D3C2-867C-E243-3FC3-E12A8BE6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0165-1F5D-70DE-EA10-3EA6F094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Decidable Language:</a:t>
            </a:r>
          </a:p>
          <a:p>
            <a:pPr lvl="1"/>
            <a:r>
              <a:rPr lang="en-AU" dirty="0"/>
              <a:t>A language ‘L’ is decidable if it is a recursive language.</a:t>
            </a:r>
          </a:p>
          <a:p>
            <a:pPr lvl="1"/>
            <a:r>
              <a:rPr lang="en-AU" dirty="0"/>
              <a:t>All decidable languages are recursive languages and vice-versa.</a:t>
            </a:r>
          </a:p>
          <a:p>
            <a:r>
              <a:rPr lang="en-AU" b="1" dirty="0"/>
              <a:t>Partially Decidable Language:</a:t>
            </a:r>
          </a:p>
          <a:p>
            <a:pPr lvl="1"/>
            <a:r>
              <a:rPr lang="en-AU" dirty="0"/>
              <a:t>A language ‘L’ is partially decidable if ‘L’ is a recursively enumerable language.</a:t>
            </a:r>
          </a:p>
          <a:p>
            <a:r>
              <a:rPr lang="en-AU" b="1" dirty="0"/>
              <a:t>Undecidable Language:</a:t>
            </a:r>
          </a:p>
          <a:p>
            <a:pPr lvl="1"/>
            <a:r>
              <a:rPr lang="en-AU" dirty="0"/>
              <a:t>A language is undecidable if it is not decidable.</a:t>
            </a:r>
          </a:p>
          <a:p>
            <a:pPr lvl="1"/>
            <a:r>
              <a:rPr lang="en-AU" dirty="0"/>
              <a:t>An undecidable language may sometimes be partially decidable but not decidable.</a:t>
            </a:r>
          </a:p>
          <a:p>
            <a:pPr lvl="1"/>
            <a:r>
              <a:rPr lang="en-AU" dirty="0"/>
              <a:t>If a language is not even partially decidable, then there exists no TM for that language.</a:t>
            </a:r>
          </a:p>
        </p:txBody>
      </p:sp>
    </p:spTree>
    <p:extLst>
      <p:ext uri="{BB962C8B-B14F-4D97-AF65-F5344CB8AC3E}">
        <p14:creationId xmlns:p14="http://schemas.microsoft.com/office/powerpoint/2010/main" val="170460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9A0-752E-84AC-7389-E37D983F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3DC85D-B9B9-AE49-7065-848CC6B20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839282"/>
              </p:ext>
            </p:extLst>
          </p:nvPr>
        </p:nvGraphicFramePr>
        <p:xfrm>
          <a:off x="1155700" y="2603500"/>
          <a:ext cx="88249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3812025361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210788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5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Recursive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TM will always 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2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Recursively Enumerable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TM will halt sometimes and may not halt sometime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04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Decidable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Recursive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2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Partially Decidable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Recursively Enumerable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5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Undecidable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 TM for that </a:t>
                      </a:r>
                      <a:r>
                        <a:rPr lang="en-AU" dirty="0" err="1"/>
                        <a:t>langauge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55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2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D435-6004-337A-BA7A-65C69AE1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Universal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327B-35C1-E6E5-2CA2-4394090B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641" y="2603500"/>
            <a:ext cx="9936379" cy="34163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Language:</a:t>
            </a:r>
          </a:p>
          <a:p>
            <a:pPr marL="0" indent="0">
              <a:buNone/>
            </a:pPr>
            <a:r>
              <a:rPr lang="en-AU" b="1" dirty="0"/>
              <a:t>A</a:t>
            </a:r>
            <a:r>
              <a:rPr lang="en-AU" b="1" baseline="-25000" dirty="0"/>
              <a:t>TM</a:t>
            </a:r>
            <a:r>
              <a:rPr lang="en-AU" b="1" dirty="0"/>
              <a:t>={&lt;</a:t>
            </a:r>
            <a:r>
              <a:rPr lang="en-AU" b="1" dirty="0" err="1"/>
              <a:t>M,w</a:t>
            </a:r>
            <a:r>
              <a:rPr lang="en-AU" b="1" dirty="0"/>
              <a:t>&gt; | M is a Turing Machine and M accepts w} is Turing Recognizable.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/>
              <a:t>Given the description of a TM and some input, can we determine whether the machine accepts it?</a:t>
            </a:r>
          </a:p>
          <a:p>
            <a:pPr lvl="1"/>
            <a:r>
              <a:rPr lang="en-AU" dirty="0"/>
              <a:t>Just simulate/Run the TM on the input</a:t>
            </a:r>
          </a:p>
          <a:p>
            <a:r>
              <a:rPr lang="en-AU" dirty="0"/>
              <a:t>M Accepts w: Our algorithm will Halt &amp; Accept</a:t>
            </a:r>
          </a:p>
          <a:p>
            <a:r>
              <a:rPr lang="en-AU" dirty="0"/>
              <a:t>M Rejects w: Out algorithm will Halt &amp; Reject</a:t>
            </a:r>
          </a:p>
          <a:p>
            <a:r>
              <a:rPr lang="en-AU" dirty="0"/>
              <a:t>M Loops on w: Our algorithm will not Halt </a:t>
            </a:r>
          </a:p>
        </p:txBody>
      </p:sp>
    </p:spTree>
    <p:extLst>
      <p:ext uri="{BB962C8B-B14F-4D97-AF65-F5344CB8AC3E}">
        <p14:creationId xmlns:p14="http://schemas.microsoft.com/office/powerpoint/2010/main" val="38341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652B-93CE-40BB-A76B-0D79AD61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E0A2-A1B3-24EB-AC2D-6320C56E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Input: </a:t>
            </a:r>
          </a:p>
          <a:p>
            <a:pPr lvl="1"/>
            <a:r>
              <a:rPr lang="en-AU" dirty="0"/>
              <a:t>M= the description of some TM</a:t>
            </a:r>
          </a:p>
          <a:p>
            <a:pPr lvl="1"/>
            <a:r>
              <a:rPr lang="en-AU" dirty="0"/>
              <a:t>w= an input strings for M</a:t>
            </a:r>
          </a:p>
          <a:p>
            <a:r>
              <a:rPr lang="en-AU" dirty="0"/>
              <a:t>Action:</a:t>
            </a:r>
          </a:p>
          <a:p>
            <a:pPr lvl="1"/>
            <a:r>
              <a:rPr lang="en-AU" dirty="0"/>
              <a:t>Simulate M</a:t>
            </a:r>
          </a:p>
          <a:p>
            <a:pPr lvl="1"/>
            <a:r>
              <a:rPr lang="en-AU" dirty="0"/>
              <a:t>Behave just like M would (may accept, reject or loop)</a:t>
            </a:r>
          </a:p>
          <a:p>
            <a:endParaRPr lang="en-AU" dirty="0"/>
          </a:p>
          <a:p>
            <a:r>
              <a:rPr lang="en-AU" dirty="0"/>
              <a:t>The UTM is a recognizer (but not a decider) for</a:t>
            </a:r>
          </a:p>
          <a:p>
            <a:pPr lvl="1"/>
            <a:r>
              <a:rPr lang="en-AU" dirty="0"/>
              <a:t>A</a:t>
            </a:r>
            <a:r>
              <a:rPr lang="en-AU" baseline="-25000" dirty="0"/>
              <a:t>TM</a:t>
            </a:r>
            <a:r>
              <a:rPr lang="en-AU" dirty="0"/>
              <a:t>={&lt;</a:t>
            </a:r>
            <a:r>
              <a:rPr lang="en-AU" dirty="0" err="1"/>
              <a:t>M,w</a:t>
            </a:r>
            <a:r>
              <a:rPr lang="en-AU" dirty="0"/>
              <a:t>&gt; | M is a Turing Machine and M accepts w}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693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B720-D0F0-335A-4860-B7550350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C3E6-162B-496F-398C-2711CAAA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Given a Program, will it HALT?</a:t>
            </a:r>
          </a:p>
          <a:p>
            <a:r>
              <a:rPr lang="en-AU" dirty="0"/>
              <a:t>Given a TM, will it halt when run on some particular given input string?</a:t>
            </a:r>
          </a:p>
          <a:p>
            <a:r>
              <a:rPr lang="en-AU" dirty="0"/>
              <a:t>Give some program written in some language (Java/C, etc.) will it ever get into an infinite loop or will it always terminate?</a:t>
            </a:r>
          </a:p>
          <a:p>
            <a:endParaRPr lang="en-AU" dirty="0"/>
          </a:p>
          <a:p>
            <a:r>
              <a:rPr lang="en-AU" b="1" dirty="0"/>
              <a:t>Answer:</a:t>
            </a:r>
          </a:p>
          <a:p>
            <a:pPr lvl="1"/>
            <a:r>
              <a:rPr lang="en-AU" dirty="0"/>
              <a:t>In general, we can not always know.</a:t>
            </a:r>
          </a:p>
          <a:p>
            <a:pPr lvl="1"/>
            <a:r>
              <a:rPr lang="en-AU" dirty="0"/>
              <a:t>The best we can do is to run the program and see whether it halts.</a:t>
            </a:r>
          </a:p>
          <a:p>
            <a:pPr lvl="1"/>
            <a:r>
              <a:rPr lang="en-AU" dirty="0"/>
              <a:t>For many programs we can see that it will always halt or sometimes loop</a:t>
            </a:r>
          </a:p>
          <a:p>
            <a:r>
              <a:rPr lang="en-AU" dirty="0"/>
              <a:t>But for programs in general the question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355059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6A86-49CF-A4DA-9F71-F5D72D68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Undecidability- The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2E38-0F5B-4B85-A7EB-2BDB98538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a program, will it Halt?</a:t>
            </a:r>
          </a:p>
          <a:p>
            <a:r>
              <a:rPr lang="en-AU" dirty="0"/>
              <a:t>Can we design a machine which if given a program can find out or decide if that program will always halt or not halt on a particular input?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03C36-0C52-EE46-371D-D3405F05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16" y="3895559"/>
            <a:ext cx="93059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5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4B94-BD44-B5FE-7BE6-A8473D61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728F-25C5-857A-9264-A6F3DD8D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5018D-4A5B-F428-146F-1C84D577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46" y="2675062"/>
            <a:ext cx="48672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14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941</TotalTime>
  <Words>588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Decidability vs Undecidability </vt:lpstr>
      <vt:lpstr>Decidability and Undecidability</vt:lpstr>
      <vt:lpstr>Contd…</vt:lpstr>
      <vt:lpstr>Contd…</vt:lpstr>
      <vt:lpstr>Universal Turing Machine</vt:lpstr>
      <vt:lpstr>Contd…</vt:lpstr>
      <vt:lpstr>The Halting Problem</vt:lpstr>
      <vt:lpstr>Undecidability- The Halting Problem</vt:lpstr>
      <vt:lpstr>Contd…</vt:lpstr>
      <vt:lpstr>The Post Correspondence Problem (PCP)</vt:lpstr>
      <vt:lpstr>Example</vt:lpstr>
      <vt:lpstr>Example 2</vt:lpstr>
      <vt:lpstr>Undecidability- The PCP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Decidability </dc:title>
  <dc:creator>Nazia Majadi</dc:creator>
  <cp:lastModifiedBy>Nazia Majadi</cp:lastModifiedBy>
  <cp:revision>7</cp:revision>
  <dcterms:created xsi:type="dcterms:W3CDTF">2022-12-10T13:28:00Z</dcterms:created>
  <dcterms:modified xsi:type="dcterms:W3CDTF">2022-12-11T05:09:46Z</dcterms:modified>
</cp:coreProperties>
</file>