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6" r:id="rId2"/>
    <p:sldId id="377" r:id="rId3"/>
    <p:sldId id="378" r:id="rId4"/>
    <p:sldId id="379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90" r:id="rId16"/>
    <p:sldId id="391" r:id="rId17"/>
    <p:sldId id="392" r:id="rId18"/>
    <p:sldId id="393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3" r:id="rId29"/>
    <p:sldId id="404" r:id="rId30"/>
    <p:sldId id="405" r:id="rId31"/>
    <p:sldId id="406" r:id="rId32"/>
    <p:sldId id="407" r:id="rId33"/>
    <p:sldId id="408" r:id="rId34"/>
    <p:sldId id="409" r:id="rId35"/>
    <p:sldId id="410" r:id="rId36"/>
    <p:sldId id="411" r:id="rId37"/>
    <p:sldId id="412" r:id="rId38"/>
    <p:sldId id="413" r:id="rId39"/>
    <p:sldId id="414" r:id="rId40"/>
    <p:sldId id="415" r:id="rId41"/>
    <p:sldId id="416" r:id="rId42"/>
    <p:sldId id="417" r:id="rId43"/>
    <p:sldId id="418" r:id="rId44"/>
    <p:sldId id="419" r:id="rId45"/>
    <p:sldId id="420" r:id="rId46"/>
    <p:sldId id="421" r:id="rId47"/>
    <p:sldId id="422" r:id="rId48"/>
    <p:sldId id="423" r:id="rId49"/>
    <p:sldId id="424" r:id="rId50"/>
    <p:sldId id="425" r:id="rId51"/>
    <p:sldId id="426" r:id="rId52"/>
    <p:sldId id="427" r:id="rId53"/>
    <p:sldId id="428" r:id="rId54"/>
    <p:sldId id="429" r:id="rId55"/>
    <p:sldId id="430" r:id="rId56"/>
    <p:sldId id="431" r:id="rId57"/>
    <p:sldId id="432" r:id="rId58"/>
    <p:sldId id="433" r:id="rId59"/>
    <p:sldId id="434" r:id="rId60"/>
    <p:sldId id="435" r:id="rId61"/>
    <p:sldId id="436" r:id="rId62"/>
    <p:sldId id="439" r:id="rId63"/>
    <p:sldId id="437" r:id="rId64"/>
    <p:sldId id="440" r:id="rId65"/>
    <p:sldId id="438" r:id="rId66"/>
    <p:sldId id="44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class hierarchy, when a method in a subclass has the same return type and signature as a method in its superclass, then the method in the subclass is said to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method in the superclass.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 overridden method is called from within a subclass, it will always refer to the version of that method defined by the subclass.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of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defined by the superclass will be hidden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38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270" y="869607"/>
            <a:ext cx="9181100" cy="555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11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0" y="1054057"/>
            <a:ext cx="10178171" cy="481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92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fontScale="92500" lnSpcReduction="10000"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takes a string parameter. This makes its signature different from the one in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takes no parameters. Therefore, no overriding (or name hiding) takes place.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4" y="1223576"/>
            <a:ext cx="8359884" cy="13214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31" y="2534107"/>
            <a:ext cx="10756948" cy="170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55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While the examples in the preceding section demonstrate the mechanics of method overriding, they do not show its </a:t>
            </a:r>
            <a:r>
              <a:rPr lang="en-US" sz="3200" dirty="0" smtClean="0"/>
              <a:t>power.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Method overriding forms the basis for </a:t>
            </a:r>
            <a:r>
              <a:rPr lang="en-US" sz="3200" dirty="0">
                <a:solidFill>
                  <a:srgbClr val="00B050"/>
                </a:solidFill>
              </a:rPr>
              <a:t>one of Java’s most powerful concepts</a:t>
            </a:r>
            <a:r>
              <a:rPr lang="en-US" sz="3200" dirty="0"/>
              <a:t>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dynamic method dispatch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710" y="195004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8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 is the mechanism by which a call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overridden method is resolved at run time rather than compile time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dispatch is important because this is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Java implements run-time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1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Let’s begin by restating an important principle: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 superclass reference variable can refer to a subclass object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Java uses this fact to resolve calls to overridden methods at run </a:t>
            </a:r>
            <a:r>
              <a:rPr lang="en-US" sz="3200" dirty="0" smtClean="0"/>
              <a:t>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Here’s how. </a:t>
            </a:r>
            <a:r>
              <a:rPr lang="en-US" sz="3200" dirty="0">
                <a:solidFill>
                  <a:srgbClr val="00B050"/>
                </a:solidFill>
              </a:rPr>
              <a:t>When an overridden method is called through a superclass reference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Java determines which version of that method to execute based upon the type of the object being referred to at the time the call occurs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04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this determination is made at run time.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objects are referred to, different versions of an overridden method will be called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if a superclass contains a method that is overridden by a subclass, then when different types of objects are referred to through a superclass reference variable, different versions of the method are executed.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137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that illustrates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method dispatch:</a:t>
            </a:r>
            <a:endParaRPr lang="en-US" sz="3200" dirty="0" smtClean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515" y="2053281"/>
            <a:ext cx="7145941" cy="4550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3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661" y="1181100"/>
            <a:ext cx="8252243" cy="209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32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569" y="789416"/>
            <a:ext cx="7105461" cy="589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631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993689"/>
            <a:ext cx="3878209" cy="3679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4735" y="4673651"/>
            <a:ext cx="9516211" cy="125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8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845" y="170291"/>
            <a:ext cx="8629650" cy="6191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7" y="1234724"/>
            <a:ext cx="6625635" cy="206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stated earlier, overridden methods allow Java to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run-time polymorphism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essential to object-oriented programming for one reason: it allows a general class to specify methods that will be common to all of its derivatives, while allowing subclasses to define the specific implementation of some or all of those methods.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622" y="166429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Overridden methods are another way </a:t>
            </a:r>
            <a:r>
              <a:rPr lang="en-US" sz="3200" dirty="0"/>
              <a:t>that Java implements the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“one interface, multiple methods” </a:t>
            </a:r>
            <a:r>
              <a:rPr lang="en-US" sz="3200" dirty="0"/>
              <a:t>aspect of polymorphism.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Part </a:t>
            </a:r>
            <a:r>
              <a:rPr lang="en-US" sz="3200" dirty="0"/>
              <a:t>of the key to successfully applying polymorphism is understanding that the </a:t>
            </a:r>
            <a:r>
              <a:rPr lang="en-US" sz="3200" dirty="0" err="1"/>
              <a:t>superclasses</a:t>
            </a:r>
            <a:r>
              <a:rPr lang="en-US" sz="3200" dirty="0"/>
              <a:t> and subclasses form a hierarchy that moves from lesser to greater specialization.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35" y="207618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0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the subclass the flexibility to define its own methods, yet still enforces a consistent interface.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by combining inheritance with overridden methods, a superclass can define the general form of the methods that will be used by all of its subclasses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35" y="207618"/>
            <a:ext cx="56292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981589"/>
            <a:ext cx="6967760" cy="569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0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814" y="1000768"/>
            <a:ext cx="9083509" cy="20142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059" y="3172597"/>
            <a:ext cx="7759231" cy="257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44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59" y="879389"/>
            <a:ext cx="8428969" cy="57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801" y="879389"/>
            <a:ext cx="7782339" cy="554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2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25" y="1018789"/>
            <a:ext cx="9723030" cy="23340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25" y="3421090"/>
            <a:ext cx="9969110" cy="195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481" y="927085"/>
            <a:ext cx="10807184" cy="329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01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7" y="1268183"/>
            <a:ext cx="11085865" cy="45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6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584" y="996006"/>
            <a:ext cx="10171218" cy="5432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08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328" y="879389"/>
            <a:ext cx="10635652" cy="5027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2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48" y="879389"/>
            <a:ext cx="11149094" cy="558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169" y="188441"/>
            <a:ext cx="7419975" cy="5334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500" y="1011968"/>
            <a:ext cx="6057373" cy="54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80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Sometimes you will want to create a superclass that defines only a generalized form that will be shared by all of its subclasses, leaving it to each subclass to fill in the details.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Such </a:t>
            </a:r>
            <a:r>
              <a:rPr lang="en-US" sz="3200" dirty="0"/>
              <a:t>a class determines the nature of the methods that the subclasses must implement but does not, itself, provide an implementation of one or more of these methods.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84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/>
              <a:t>way this situation can occur is when 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superclass is unable to create a meaningful implementation for a method</a:t>
            </a:r>
            <a:r>
              <a:rPr lang="en-US" sz="3200" dirty="0"/>
              <a:t>. This is the case with the version of </a:t>
            </a:r>
            <a:r>
              <a:rPr lang="en-US" sz="3200" b="1" dirty="0" err="1"/>
              <a:t>TwoDShape</a:t>
            </a:r>
            <a:r>
              <a:rPr lang="en-US" sz="3200" dirty="0"/>
              <a:t> used in the preceding example.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definition of </a:t>
            </a:r>
            <a:r>
              <a:rPr lang="en-US" sz="3200" b="1" dirty="0"/>
              <a:t>area( ) </a:t>
            </a:r>
            <a:r>
              <a:rPr lang="en-US" sz="3200" dirty="0"/>
              <a:t>is simply a placeholder. It will not compute and display the area of any type of object.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9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you will see as you create your own class libraries, it is not uncommon for a method to have no meaningful definition in the context of its superclass.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You </a:t>
            </a:r>
            <a:r>
              <a:rPr lang="en-US" sz="3200" dirty="0"/>
              <a:t>can handle this situation in two ways.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One </a:t>
            </a:r>
            <a:r>
              <a:rPr lang="en-US" sz="3200" dirty="0"/>
              <a:t>way, as shown in the previous example, is to simply have it report a warning message.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While this approach can be useful in certain situations—such as debugging—it is not usually appropriate.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You </a:t>
            </a:r>
            <a:r>
              <a:rPr lang="en-US" sz="3200" dirty="0"/>
              <a:t>may have methods which must be overridden by the subclass in order for the subclass to have any meaning.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00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Consider the class </a:t>
            </a:r>
            <a:r>
              <a:rPr lang="en-US" sz="3200" b="1" dirty="0"/>
              <a:t>Triangle</a:t>
            </a:r>
            <a:r>
              <a:rPr lang="en-US" sz="3200" dirty="0"/>
              <a:t>. It is incomplete if </a:t>
            </a:r>
            <a:r>
              <a:rPr lang="en-US" sz="3200" b="1" dirty="0"/>
              <a:t>area</a:t>
            </a:r>
            <a:r>
              <a:rPr lang="en-US" sz="3200" dirty="0"/>
              <a:t>( ) is not defined.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this case, you want some way to ensure that a subclass does, indeed, override all necessary methods.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Java’s </a:t>
            </a:r>
            <a:r>
              <a:rPr lang="en-US" sz="3200" dirty="0"/>
              <a:t>solution to this problem is the </a:t>
            </a:r>
            <a:r>
              <a:rPr lang="en-US" sz="3200" i="1" dirty="0">
                <a:solidFill>
                  <a:schemeClr val="accent2">
                    <a:lumMod val="75000"/>
                  </a:schemeClr>
                </a:solidFill>
              </a:rPr>
              <a:t>abstract method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An abstract method is created by specifying the </a:t>
            </a:r>
            <a:r>
              <a:rPr lang="en-US" sz="3200" b="1" dirty="0"/>
              <a:t>abstract</a:t>
            </a:r>
            <a:r>
              <a:rPr lang="en-US" sz="3200" dirty="0"/>
              <a:t> type modifier.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An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abstract method contains no body and is, therefore, not implemented by the superclass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Thus</a:t>
            </a:r>
            <a:r>
              <a:rPr lang="en-US" sz="3200" dirty="0"/>
              <a:t>, a subclass must override it—it cannot simply use the version defined in the superclass.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To </a:t>
            </a:r>
            <a:r>
              <a:rPr lang="en-US" sz="3200" dirty="0"/>
              <a:t>declare an abstract method, use this general form: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938" y="5098578"/>
            <a:ext cx="4935226" cy="61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38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791" y="1195644"/>
            <a:ext cx="9029250" cy="425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9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you can see, no method body is present.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b="1" dirty="0"/>
              <a:t>abstract</a:t>
            </a:r>
            <a:r>
              <a:rPr lang="en-US" sz="3200" dirty="0"/>
              <a:t> modifier can be used only on instance methods. It cannot be applied to </a:t>
            </a:r>
            <a:r>
              <a:rPr lang="en-US" sz="3200" b="1" dirty="0"/>
              <a:t>static</a:t>
            </a:r>
            <a:r>
              <a:rPr lang="en-US" sz="3200" dirty="0"/>
              <a:t> methods or to constructors.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6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 class that contains one or more abstract methods must also be declared as abstract by preceding its </a:t>
            </a:r>
            <a:r>
              <a:rPr lang="en-US" sz="3200" b="1" dirty="0"/>
              <a:t>class</a:t>
            </a:r>
            <a:r>
              <a:rPr lang="en-US" sz="3200" dirty="0"/>
              <a:t> declaration with the</a:t>
            </a:r>
            <a:r>
              <a:rPr lang="en-US" sz="3200" b="1" dirty="0"/>
              <a:t> abstract </a:t>
            </a:r>
            <a:r>
              <a:rPr lang="en-US" sz="3200" dirty="0"/>
              <a:t>modifier.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.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Since an abstract class does not define a complete implementation, there can be no objects of an abstract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8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Thus, attempting to create an object of an abstract class by using </a:t>
            </a:r>
            <a:r>
              <a:rPr lang="en-US" sz="3200" b="1" dirty="0"/>
              <a:t>new</a:t>
            </a:r>
            <a:r>
              <a:rPr lang="en-US" sz="3200" dirty="0"/>
              <a:t> will result in a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compile-time </a:t>
            </a:r>
            <a:r>
              <a:rPr lang="en-US" sz="3200" dirty="0" smtClean="0">
                <a:solidFill>
                  <a:schemeClr val="accent2">
                    <a:lumMod val="75000"/>
                  </a:schemeClr>
                </a:solidFill>
              </a:rPr>
              <a:t>error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When a subclass inherits an abstract class,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it must implement all of the abstract methods in the superclass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it doesn’t, then the subclass must also be specified as </a:t>
            </a:r>
            <a:r>
              <a:rPr lang="en-US" sz="3200" b="1" dirty="0"/>
              <a:t>abstract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Thus</a:t>
            </a:r>
            <a:r>
              <a:rPr lang="en-US" sz="3200" dirty="0"/>
              <a:t>, the abstract attribute is inherited until such time as a complete implementation is achieved.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4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Using an abstract class, you can improve the </a:t>
            </a:r>
            <a:r>
              <a:rPr lang="en-US" sz="3200" b="1" dirty="0" err="1"/>
              <a:t>TwoDShape</a:t>
            </a:r>
            <a:r>
              <a:rPr lang="en-US" sz="3200" dirty="0"/>
              <a:t> class.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Since </a:t>
            </a:r>
            <a:r>
              <a:rPr lang="en-US" sz="3200" dirty="0"/>
              <a:t>there is no meaningful concept of area for an undefined two-dimensional figure, the following version of the preceding program declares </a:t>
            </a:r>
            <a:r>
              <a:rPr lang="en-US" sz="3200" b="1" dirty="0"/>
              <a:t>area</a:t>
            </a:r>
            <a:r>
              <a:rPr lang="en-US" sz="3200" dirty="0"/>
              <a:t>( ) as </a:t>
            </a:r>
            <a:r>
              <a:rPr lang="en-US" sz="3200" b="1" dirty="0"/>
              <a:t>abstract</a:t>
            </a:r>
            <a:r>
              <a:rPr lang="en-US" sz="3200" dirty="0"/>
              <a:t> inside </a:t>
            </a:r>
            <a:r>
              <a:rPr lang="en-US" sz="3200" b="1" dirty="0" err="1"/>
              <a:t>TwoDShape</a:t>
            </a:r>
            <a:r>
              <a:rPr lang="en-US" sz="3200" dirty="0"/>
              <a:t>, and </a:t>
            </a:r>
            <a:r>
              <a:rPr lang="en-US" sz="3200" b="1" dirty="0" err="1"/>
              <a:t>TwoDShape</a:t>
            </a:r>
            <a:r>
              <a:rPr lang="en-US" sz="3200" dirty="0"/>
              <a:t> as </a:t>
            </a:r>
            <a:r>
              <a:rPr lang="en-US" sz="3200" b="1" dirty="0"/>
              <a:t>abstract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</a:t>
            </a:r>
            <a:r>
              <a:rPr lang="en-US" sz="3200" dirty="0"/>
              <a:t>, of course, means that all classes derived from </a:t>
            </a:r>
            <a:r>
              <a:rPr lang="en-US" sz="3200" b="1" dirty="0" err="1"/>
              <a:t>TwoDShape</a:t>
            </a:r>
            <a:r>
              <a:rPr lang="en-US" sz="3200" dirty="0"/>
              <a:t> must override </a:t>
            </a:r>
            <a:r>
              <a:rPr lang="en-US" sz="3200" b="1" dirty="0"/>
              <a:t>area</a:t>
            </a:r>
            <a:r>
              <a:rPr lang="en-US" sz="3200" dirty="0"/>
              <a:t>( </a:t>
            </a:r>
            <a:r>
              <a:rPr lang="en-US" sz="3200" dirty="0" smtClean="0"/>
              <a:t>).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1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201" y="1255239"/>
            <a:ext cx="8380069" cy="16650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623" y="2920298"/>
            <a:ext cx="6786486" cy="393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43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895" y="1102711"/>
            <a:ext cx="7899092" cy="397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6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1295528"/>
            <a:ext cx="7775048" cy="5064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7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85" y="1237993"/>
            <a:ext cx="6643688" cy="112380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2288" y="2510997"/>
            <a:ext cx="6386507" cy="376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7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783" y="267215"/>
            <a:ext cx="8518053" cy="63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496" y="1105543"/>
            <a:ext cx="10084224" cy="372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5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When </a:t>
            </a:r>
            <a:r>
              <a:rPr lang="en-US" sz="3200" b="1" dirty="0"/>
              <a:t>show</a:t>
            </a:r>
            <a:r>
              <a:rPr lang="en-US" sz="3200" dirty="0"/>
              <a:t>( ) is invoked on an object of type </a:t>
            </a:r>
            <a:r>
              <a:rPr lang="en-US" sz="3200" b="1" dirty="0"/>
              <a:t>B</a:t>
            </a:r>
            <a:r>
              <a:rPr lang="en-US" sz="3200" dirty="0"/>
              <a:t>, the version of </a:t>
            </a:r>
            <a:r>
              <a:rPr lang="en-US" sz="3200" b="1" dirty="0"/>
              <a:t>show</a:t>
            </a:r>
            <a:r>
              <a:rPr lang="en-US" sz="3200" dirty="0"/>
              <a:t>( ) defined within </a:t>
            </a:r>
            <a:r>
              <a:rPr lang="en-US" sz="3200" b="1" dirty="0"/>
              <a:t>B</a:t>
            </a:r>
            <a:r>
              <a:rPr lang="en-US" sz="3200" dirty="0"/>
              <a:t> is used. That is, the version of </a:t>
            </a:r>
            <a:r>
              <a:rPr lang="en-US" sz="3200" b="1" dirty="0"/>
              <a:t>show</a:t>
            </a:r>
            <a:r>
              <a:rPr lang="en-US" sz="3200" dirty="0"/>
              <a:t>( ) inside </a:t>
            </a:r>
            <a:r>
              <a:rPr lang="en-US" sz="3200" b="1" dirty="0"/>
              <a:t>B</a:t>
            </a:r>
            <a:r>
              <a:rPr lang="en-US" sz="3200" dirty="0"/>
              <a:t> overrides the version declared in </a:t>
            </a:r>
            <a:r>
              <a:rPr lang="en-US" sz="3200" b="1" dirty="0"/>
              <a:t>A</a:t>
            </a:r>
            <a:r>
              <a:rPr lang="en-US" sz="3200" dirty="0" smtClean="0"/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149" y="239926"/>
            <a:ext cx="9171367" cy="607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84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487" y="212897"/>
            <a:ext cx="9565485" cy="613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47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the program illustrates, all subclasses of </a:t>
            </a:r>
            <a:r>
              <a:rPr lang="en-US" sz="3200" b="1" dirty="0" err="1"/>
              <a:t>TwoDShape</a:t>
            </a:r>
            <a:r>
              <a:rPr lang="en-US" sz="3200" dirty="0"/>
              <a:t> must override </a:t>
            </a:r>
            <a:r>
              <a:rPr lang="en-US" sz="3200" b="1" dirty="0"/>
              <a:t>area</a:t>
            </a:r>
            <a:r>
              <a:rPr lang="en-US" sz="3200" dirty="0"/>
              <a:t>( ).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To </a:t>
            </a:r>
            <a:r>
              <a:rPr lang="en-US" sz="3200" dirty="0"/>
              <a:t>prove this to yourself, try creating a subclass that does not override</a:t>
            </a:r>
            <a:r>
              <a:rPr lang="en-US" sz="3200" b="1" dirty="0"/>
              <a:t> area</a:t>
            </a:r>
            <a:r>
              <a:rPr lang="en-US" sz="3200" dirty="0"/>
              <a:t>( ).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You </a:t>
            </a:r>
            <a:r>
              <a:rPr lang="en-US" sz="3200" dirty="0"/>
              <a:t>will receive a compile-time error. Of course, it is still possible to create an object reference of type </a:t>
            </a:r>
            <a:r>
              <a:rPr lang="en-US" sz="3200" b="1" dirty="0" err="1"/>
              <a:t>TwoDShape</a:t>
            </a:r>
            <a:r>
              <a:rPr lang="en-US" sz="3200" dirty="0"/>
              <a:t>, which the program does.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However</a:t>
            </a:r>
            <a:r>
              <a:rPr lang="en-US" sz="3200" dirty="0"/>
              <a:t>, it is no longer possible to declare objects of type </a:t>
            </a:r>
            <a:r>
              <a:rPr lang="en-US" sz="3200" b="1" dirty="0" err="1"/>
              <a:t>TwoDShape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98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One last point: Notice that </a:t>
            </a:r>
            <a:r>
              <a:rPr lang="en-US" sz="3200" b="1" dirty="0" err="1"/>
              <a:t>TwoDShape</a:t>
            </a:r>
            <a:r>
              <a:rPr lang="en-US" sz="3200" dirty="0"/>
              <a:t> still includes the </a:t>
            </a:r>
            <a:r>
              <a:rPr lang="en-US" sz="3200" b="1" dirty="0" err="1"/>
              <a:t>showDim</a:t>
            </a:r>
            <a:r>
              <a:rPr lang="en-US" sz="3200" dirty="0"/>
              <a:t>( ) and</a:t>
            </a:r>
            <a:r>
              <a:rPr lang="en-US" sz="3200" b="1" dirty="0"/>
              <a:t> </a:t>
            </a:r>
            <a:r>
              <a:rPr lang="en-US" sz="3200" b="1" dirty="0" err="1"/>
              <a:t>getName</a:t>
            </a:r>
            <a:r>
              <a:rPr lang="en-US" sz="3200" dirty="0"/>
              <a:t>( ) methods and that these are not modified by </a:t>
            </a:r>
            <a:r>
              <a:rPr lang="en-US" sz="3200" b="1" dirty="0"/>
              <a:t>abstract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is perfectly acceptable—indeed, quite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common—for an abstract class to contain concrete methods which a subclass is free to use as is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Only </a:t>
            </a:r>
            <a:r>
              <a:rPr lang="en-US" sz="3200" dirty="0"/>
              <a:t>those methods declared as </a:t>
            </a:r>
            <a:r>
              <a:rPr lang="en-US" sz="3200" b="1" dirty="0"/>
              <a:t>abstract</a:t>
            </a:r>
            <a:r>
              <a:rPr lang="en-US" sz="3200" dirty="0"/>
              <a:t> need be overridden by subclasses.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38" y="345989"/>
            <a:ext cx="44862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4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As powerful and useful as method overriding and inheritance are,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sometimes you will want to prevent them</a:t>
            </a:r>
            <a:r>
              <a:rPr lang="en-US" sz="3200" dirty="0"/>
              <a:t>. For example, you might have a class that encapsulates control of some hardware device.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999" y="192816"/>
            <a:ext cx="2276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4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Further</a:t>
            </a:r>
            <a:r>
              <a:rPr lang="en-US" sz="3200" dirty="0"/>
              <a:t>, this class might offer the user the ability to initialize the device, making use of private, proprietary information.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this case, you don’t want users of your class to be able to override the initialization method.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Whatever </a:t>
            </a:r>
            <a:r>
              <a:rPr lang="en-US" sz="3200" dirty="0"/>
              <a:t>the reason, in Java it is easy to prevent a method from being overridden or a class from being inherited by using the keyword </a:t>
            </a:r>
            <a:r>
              <a:rPr lang="en-US" sz="3200" b="1" dirty="0" smtClean="0"/>
              <a:t>final</a:t>
            </a:r>
            <a:r>
              <a:rPr lang="en-US" sz="3200" dirty="0" smtClean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697" y="159865"/>
            <a:ext cx="2276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9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To prevent a method from being overridden, specify </a:t>
            </a:r>
            <a:r>
              <a:rPr lang="en-US" sz="3200" b="1" dirty="0"/>
              <a:t>final</a:t>
            </a:r>
            <a:r>
              <a:rPr lang="en-US" sz="3200" dirty="0"/>
              <a:t> as a modifier at the start of its declaration.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Methods </a:t>
            </a:r>
            <a:r>
              <a:rPr lang="en-US" sz="3200" dirty="0"/>
              <a:t>declared as </a:t>
            </a:r>
            <a:r>
              <a:rPr lang="en-US" sz="3200" b="1" dirty="0"/>
              <a:t>final</a:t>
            </a:r>
            <a:r>
              <a:rPr lang="en-US" sz="3200" dirty="0"/>
              <a:t> cannot be overridden.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following fragment illustrates </a:t>
            </a:r>
            <a:r>
              <a:rPr lang="en-US" sz="3200" b="1" dirty="0"/>
              <a:t>final</a:t>
            </a:r>
            <a:r>
              <a:rPr lang="en-US" sz="3200" dirty="0"/>
              <a:t>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23" y="345989"/>
            <a:ext cx="42957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23" y="345989"/>
            <a:ext cx="4295775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204" y="1170544"/>
            <a:ext cx="8207829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76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You can prevent a class from being inherited by preceding its declaration with </a:t>
            </a:r>
            <a:r>
              <a:rPr lang="en-US" sz="3200" b="1" dirty="0"/>
              <a:t>final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Declaring </a:t>
            </a:r>
            <a:r>
              <a:rPr lang="en-US" sz="3200" dirty="0"/>
              <a:t>a class as </a:t>
            </a:r>
            <a:r>
              <a:rPr lang="en-US" sz="3200" b="1" dirty="0"/>
              <a:t>final</a:t>
            </a:r>
            <a:r>
              <a:rPr lang="en-US" sz="3200" dirty="0"/>
              <a:t> implicitly declares all of its methods as </a:t>
            </a:r>
            <a:r>
              <a:rPr lang="en-US" sz="3200" b="1" dirty="0"/>
              <a:t>final</a:t>
            </a:r>
            <a:r>
              <a:rPr lang="en-US" sz="3200" dirty="0"/>
              <a:t>, too.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As </a:t>
            </a:r>
            <a:r>
              <a:rPr lang="en-US" sz="3200" dirty="0"/>
              <a:t>you might expect, it is illegal to declare a class as both </a:t>
            </a:r>
            <a:r>
              <a:rPr lang="en-US" sz="3200" b="1" dirty="0"/>
              <a:t>abstract</a:t>
            </a:r>
            <a:r>
              <a:rPr lang="en-US" sz="3200" dirty="0"/>
              <a:t> and </a:t>
            </a:r>
            <a:r>
              <a:rPr lang="en-US" sz="3200" b="1" dirty="0"/>
              <a:t>final</a:t>
            </a:r>
            <a:r>
              <a:rPr lang="en-US" sz="3200" dirty="0"/>
              <a:t> since an abstract class is incomplete by itself and relies upon its subclasses to provide complete implementations.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23" y="345989"/>
            <a:ext cx="42291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623" y="345989"/>
            <a:ext cx="4229100" cy="5524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438" y="1323331"/>
            <a:ext cx="8873303" cy="366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05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to access the superclass version of an overridden method, you can do so by using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this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superclass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is invoked within the subclass’ version. This allows all instance variables to be displayed.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final</a:t>
            </a:r>
            <a:r>
              <a:rPr lang="en-US" sz="3200" dirty="0"/>
              <a:t> can also be applied to member variables to create what amounts to named constants.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you precede an instance variable’s name with </a:t>
            </a:r>
            <a:r>
              <a:rPr lang="en-US" sz="3200" b="1" dirty="0"/>
              <a:t>final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its value cannot be changed throughout the lifetime of your program</a:t>
            </a:r>
            <a:r>
              <a:rPr lang="en-US" sz="3200" dirty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1674"/>
            <a:ext cx="525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8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You can, of course, give that variable an initial value.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For </a:t>
            </a:r>
            <a:r>
              <a:rPr lang="en-US" sz="3200" dirty="0"/>
              <a:t>example, in Chapter 6 a simple error-management class called</a:t>
            </a:r>
            <a:r>
              <a:rPr lang="en-US" sz="3200" b="1" dirty="0"/>
              <a:t> </a:t>
            </a:r>
            <a:r>
              <a:rPr lang="en-US" sz="3200" b="1" dirty="0" err="1"/>
              <a:t>ErrorMsg</a:t>
            </a:r>
            <a:r>
              <a:rPr lang="en-US" sz="3200" b="1" dirty="0"/>
              <a:t> </a:t>
            </a:r>
            <a:r>
              <a:rPr lang="en-US" sz="3200" dirty="0"/>
              <a:t>was shown.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That </a:t>
            </a:r>
            <a:r>
              <a:rPr lang="en-US" sz="3200" dirty="0"/>
              <a:t>class mapped a human-readable string to an error code.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1674"/>
            <a:ext cx="525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5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Here</a:t>
            </a:r>
            <a:r>
              <a:rPr lang="en-US" sz="3200" dirty="0"/>
              <a:t>, that original class is improved by the addition of final constants which stand for the errors.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Now</a:t>
            </a:r>
            <a:r>
              <a:rPr lang="en-US" sz="3200" dirty="0"/>
              <a:t>, instead of passing </a:t>
            </a:r>
            <a:r>
              <a:rPr lang="en-US" sz="3200" b="1" dirty="0" err="1"/>
              <a:t>getErrorMsg</a:t>
            </a:r>
            <a:r>
              <a:rPr lang="en-US" sz="3200" dirty="0"/>
              <a:t>( ) a number such as 2, you can pass the named integer constant </a:t>
            </a:r>
            <a:r>
              <a:rPr lang="en-US" sz="3200" b="1" dirty="0" smtClean="0"/>
              <a:t>DISKERR</a:t>
            </a:r>
            <a:r>
              <a:rPr lang="en-US" sz="3200" dirty="0" smtClean="0"/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1674"/>
            <a:ext cx="5257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7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1674"/>
            <a:ext cx="52578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908" y="1191139"/>
            <a:ext cx="8161399" cy="48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421674"/>
            <a:ext cx="52578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751" y="593124"/>
            <a:ext cx="10702600" cy="57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35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Java defines one special class called </a:t>
            </a:r>
            <a:r>
              <a:rPr lang="en-US" sz="3200" b="1" dirty="0"/>
              <a:t>Object</a:t>
            </a:r>
            <a:r>
              <a:rPr lang="en-US" sz="3200" dirty="0"/>
              <a:t> that is an implicit superclass of all other classes.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In </a:t>
            </a:r>
            <a:r>
              <a:rPr lang="en-US" sz="3200" dirty="0"/>
              <a:t>other words, all other classes are subclasses of </a:t>
            </a:r>
            <a:r>
              <a:rPr lang="en-US" sz="3200" b="1" dirty="0"/>
              <a:t>Object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means that a reference variable of type</a:t>
            </a:r>
            <a:r>
              <a:rPr lang="en-US" sz="3200" b="1" dirty="0"/>
              <a:t> Object </a:t>
            </a:r>
            <a:r>
              <a:rPr lang="en-US" sz="3200" dirty="0"/>
              <a:t>can refer to an object of any other class.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Also</a:t>
            </a:r>
            <a:r>
              <a:rPr lang="en-US" sz="3200" dirty="0"/>
              <a:t>, since arrays are implemented as classes, a variable of type </a:t>
            </a:r>
            <a:r>
              <a:rPr lang="en-US" sz="3200" b="1" dirty="0"/>
              <a:t>Object</a:t>
            </a:r>
            <a:r>
              <a:rPr lang="en-US" sz="3200" dirty="0"/>
              <a:t> can also refer to any array.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95" y="227956"/>
            <a:ext cx="34766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93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1" dirty="0"/>
              <a:t>Object</a:t>
            </a:r>
            <a:r>
              <a:rPr lang="en-US" sz="3200" dirty="0"/>
              <a:t> defines the following methods, which means that they are available in every object: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195" y="227956"/>
            <a:ext cx="3476625" cy="619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50" y="1970388"/>
            <a:ext cx="97440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64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59" y="1054313"/>
            <a:ext cx="10360484" cy="498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4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substitute this version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) into the previous program, you will see the following output: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286" y="2367935"/>
            <a:ext cx="3127948" cy="121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6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Method overriding occurs only when the signatures of the two methods are identical</a:t>
            </a:r>
            <a:r>
              <a:rPr lang="en-US" sz="3200" dirty="0"/>
              <a:t>. </a:t>
            </a:r>
            <a:endParaRPr lang="en-US" sz="32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 smtClean="0"/>
              <a:t>If </a:t>
            </a:r>
            <a:r>
              <a:rPr lang="en-US" sz="3200" dirty="0"/>
              <a:t>they are not, then the two methods are simply overloaded. For example, consider this modified version of the preceding example: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963" y="221907"/>
            <a:ext cx="37909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54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3723</TotalTime>
  <Words>1746</Words>
  <Application>Microsoft Office PowerPoint</Application>
  <PresentationFormat>Widescreen</PresentationFormat>
  <Paragraphs>125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212</cp:revision>
  <dcterms:created xsi:type="dcterms:W3CDTF">2022-03-14T08:39:54Z</dcterms:created>
  <dcterms:modified xsi:type="dcterms:W3CDTF">2023-11-23T09:37:59Z</dcterms:modified>
</cp:coreProperties>
</file>