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One </a:t>
            </a:r>
            <a:r>
              <a:rPr lang="en-US" sz="3200" b="1" dirty="0"/>
              <a:t>try</a:t>
            </a:r>
            <a:r>
              <a:rPr lang="en-US" sz="3200" dirty="0"/>
              <a:t> block can be nested within another. An exception generated within the inner </a:t>
            </a:r>
            <a:r>
              <a:rPr lang="en-US" sz="3200" b="1" dirty="0"/>
              <a:t>try</a:t>
            </a:r>
            <a:r>
              <a:rPr lang="en-US" sz="3200" dirty="0"/>
              <a:t> block that is not caught by a </a:t>
            </a:r>
            <a:r>
              <a:rPr lang="en-US" sz="3200" b="1" dirty="0"/>
              <a:t>catch</a:t>
            </a:r>
            <a:r>
              <a:rPr lang="en-US" sz="3200" dirty="0"/>
              <a:t> associated with that </a:t>
            </a:r>
            <a:r>
              <a:rPr lang="en-US" sz="3200" b="1" dirty="0"/>
              <a:t>try</a:t>
            </a:r>
            <a:r>
              <a:rPr lang="en-US" sz="3200" dirty="0"/>
              <a:t> is propagated to the outer </a:t>
            </a:r>
            <a:r>
              <a:rPr lang="en-US" sz="3200" b="1" dirty="0"/>
              <a:t>try</a:t>
            </a:r>
            <a:r>
              <a:rPr lang="en-US" sz="3200" dirty="0"/>
              <a:t> block.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/>
              <a:t>example, here the </a:t>
            </a:r>
            <a:r>
              <a:rPr lang="en-US" sz="3200" b="1" dirty="0" err="1"/>
              <a:t>ArrayIndexOutOfBoundsException</a:t>
            </a:r>
            <a:r>
              <a:rPr lang="en-US" sz="3200" dirty="0"/>
              <a:t> is not caught by the inner catch, but by the outer </a:t>
            </a:r>
            <a:r>
              <a:rPr lang="en-US" sz="3200" b="1" dirty="0"/>
              <a:t>catch</a:t>
            </a:r>
            <a:r>
              <a:rPr lang="en-US" sz="3200" dirty="0"/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27" y="166816"/>
            <a:ext cx="5029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904" y="201441"/>
            <a:ext cx="4219575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12" y="1804608"/>
            <a:ext cx="9631267" cy="22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7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904" y="201441"/>
            <a:ext cx="4219575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78" y="201441"/>
            <a:ext cx="9323468" cy="59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904" y="201441"/>
            <a:ext cx="4219575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70" y="1291281"/>
            <a:ext cx="10737098" cy="37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Since all exceptions are subclasses of </a:t>
            </a:r>
            <a:r>
              <a:rPr lang="en-US" sz="3200" b="1" dirty="0" err="1"/>
              <a:t>Throwable</a:t>
            </a:r>
            <a:r>
              <a:rPr lang="en-US" sz="3200" dirty="0"/>
              <a:t>, all exceptions support the methods defined by </a:t>
            </a:r>
            <a:r>
              <a:rPr lang="en-US" sz="3200" b="1" dirty="0" err="1"/>
              <a:t>Throwable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Several commonly used ones are shown in </a:t>
            </a:r>
            <a:r>
              <a:rPr lang="en-US" sz="3200" dirty="0" smtClean="0"/>
              <a:t>the following Table.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Of the methods defined by </a:t>
            </a:r>
            <a:r>
              <a:rPr lang="en-US" sz="3200" b="1" dirty="0" err="1"/>
              <a:t>Throwable</a:t>
            </a:r>
            <a:r>
              <a:rPr lang="en-US" sz="3200" dirty="0"/>
              <a:t>, two of the most interesting are </a:t>
            </a:r>
            <a:r>
              <a:rPr lang="en-US" sz="3200" b="1" dirty="0" err="1"/>
              <a:t>printStackTrace</a:t>
            </a:r>
            <a:r>
              <a:rPr lang="en-US" sz="3200" b="1" dirty="0"/>
              <a:t>( ) </a:t>
            </a:r>
            <a:r>
              <a:rPr lang="en-US" sz="3200" dirty="0"/>
              <a:t>and </a:t>
            </a:r>
            <a:r>
              <a:rPr lang="en-US" sz="3200" b="1" dirty="0" err="1"/>
              <a:t>toString</a:t>
            </a:r>
            <a:r>
              <a:rPr lang="en-US" sz="3200" b="1" dirty="0"/>
              <a:t>( ).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88" y="199767"/>
            <a:ext cx="5514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88" y="199767"/>
            <a:ext cx="551497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9" y="1410672"/>
            <a:ext cx="98869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88" y="199767"/>
            <a:ext cx="551497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40" y="1281112"/>
            <a:ext cx="9530443" cy="44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88" y="199767"/>
            <a:ext cx="551497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28" y="887084"/>
            <a:ext cx="8914312" cy="4038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28" y="4852619"/>
            <a:ext cx="7966597" cy="155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88" y="199767"/>
            <a:ext cx="551497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637" y="1701185"/>
            <a:ext cx="7000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may vary because of JDKs version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88" y="199767"/>
            <a:ext cx="551497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79" y="2113390"/>
            <a:ext cx="45720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442" y="2883114"/>
            <a:ext cx="9505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Sometimes you will want to define a block of code that will execute when a </a:t>
            </a:r>
            <a:r>
              <a:rPr lang="en-US" sz="3200" b="1" dirty="0"/>
              <a:t>try/catch</a:t>
            </a:r>
            <a:r>
              <a:rPr lang="en-US" sz="3200" dirty="0"/>
              <a:t> block is left.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/>
              <a:t>example, an exception might cause an error that terminates the current method, causing its premature return. However, that method may have opened a file or a network connection that needs to be closed.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Such </a:t>
            </a:r>
            <a:r>
              <a:rPr lang="en-US" sz="3200" dirty="0"/>
              <a:t>types of circumstances are common in programming, and Java provides a convenient way to handle them: </a:t>
            </a:r>
            <a:r>
              <a:rPr lang="en-US" sz="3200" b="1" dirty="0"/>
              <a:t>finally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63" y="136052"/>
            <a:ext cx="2600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27" y="166816"/>
            <a:ext cx="50292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54" y="65002"/>
            <a:ext cx="9691188" cy="636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To specify a block of code to execute when a </a:t>
            </a:r>
            <a:r>
              <a:rPr lang="en-US" sz="3200" b="1" dirty="0"/>
              <a:t>try/catch</a:t>
            </a:r>
            <a:r>
              <a:rPr lang="en-US" sz="3200" dirty="0"/>
              <a:t> block is exited, include a </a:t>
            </a:r>
            <a:r>
              <a:rPr lang="en-US" sz="3200" b="1" dirty="0"/>
              <a:t>finally</a:t>
            </a:r>
            <a:r>
              <a:rPr lang="en-US" sz="3200" dirty="0"/>
              <a:t> block at the end of a try/catch sequence.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general form of a </a:t>
            </a:r>
            <a:r>
              <a:rPr lang="en-US" sz="3200" b="1" dirty="0"/>
              <a:t>try/catch</a:t>
            </a:r>
            <a:r>
              <a:rPr lang="en-US" sz="3200" dirty="0"/>
              <a:t> that includes </a:t>
            </a:r>
            <a:r>
              <a:rPr lang="en-US" sz="3200" b="1" dirty="0"/>
              <a:t>finally</a:t>
            </a:r>
            <a:r>
              <a:rPr lang="en-US" sz="3200" dirty="0"/>
              <a:t> is shown here.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63" y="136052"/>
            <a:ext cx="2600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63" y="136052"/>
            <a:ext cx="2600325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024" y="1238379"/>
            <a:ext cx="5009492" cy="46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Here is an example of </a:t>
            </a:r>
            <a:r>
              <a:rPr lang="en-US" sz="3200" b="1" dirty="0"/>
              <a:t>finally</a:t>
            </a:r>
            <a:r>
              <a:rPr lang="en-US" sz="3200" dirty="0"/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63" y="136052"/>
            <a:ext cx="2600325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57" y="863949"/>
            <a:ext cx="8103716" cy="56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63" y="136052"/>
            <a:ext cx="2600325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3" y="1350619"/>
            <a:ext cx="10402503" cy="433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63" y="136052"/>
            <a:ext cx="2600325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27" y="1106830"/>
            <a:ext cx="7795337" cy="853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470" y="2229501"/>
            <a:ext cx="5787479" cy="21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63" y="136052"/>
            <a:ext cx="2600325" cy="638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02" y="1150851"/>
            <a:ext cx="6017012" cy="41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 some cases,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if a method generates an exception that it does not handle</a:t>
            </a:r>
            <a:r>
              <a:rPr lang="en-US" sz="3200" dirty="0"/>
              <a:t>, it must declare that exception in a </a:t>
            </a:r>
            <a:r>
              <a:rPr lang="en-US" sz="3200" b="1" dirty="0"/>
              <a:t>throws</a:t>
            </a:r>
            <a:r>
              <a:rPr lang="en-US" sz="3200" dirty="0"/>
              <a:t> clause.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Here </a:t>
            </a:r>
            <a:r>
              <a:rPr lang="en-US" sz="3200" dirty="0"/>
              <a:t>is the general form of a method that includes a </a:t>
            </a:r>
            <a:r>
              <a:rPr lang="en-US" sz="3200" b="1" dirty="0"/>
              <a:t>throws</a:t>
            </a:r>
            <a:r>
              <a:rPr lang="en-US" sz="3200" dirty="0"/>
              <a:t> clause: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33" y="41189"/>
            <a:ext cx="2743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452" y="3734958"/>
            <a:ext cx="7567983" cy="13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33" y="41189"/>
            <a:ext cx="2743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20" y="1326291"/>
            <a:ext cx="10502879" cy="27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However, the </a:t>
            </a:r>
            <a:r>
              <a:rPr lang="en-US" sz="3200" b="1" dirty="0"/>
              <a:t>prompt( ) </a:t>
            </a:r>
            <a:r>
              <a:rPr lang="en-US" sz="3200" dirty="0"/>
              <a:t>method does not handle </a:t>
            </a:r>
            <a:r>
              <a:rPr lang="en-US" sz="3200" b="1" dirty="0" err="1"/>
              <a:t>IOException</a:t>
            </a:r>
            <a:r>
              <a:rPr lang="en-US" sz="3200" dirty="0"/>
              <a:t> itself.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Instead</a:t>
            </a:r>
            <a:r>
              <a:rPr lang="en-US" sz="3200" dirty="0"/>
              <a:t>, it uses a </a:t>
            </a:r>
            <a:r>
              <a:rPr lang="en-US" sz="3200" b="1" dirty="0"/>
              <a:t>throws</a:t>
            </a:r>
            <a:r>
              <a:rPr lang="en-US" sz="3200" dirty="0"/>
              <a:t> clause, which means that the calling method must handle it.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33" y="41189"/>
            <a:ext cx="27432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41" y="1872635"/>
            <a:ext cx="9801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33" y="41189"/>
            <a:ext cx="27432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47" y="0"/>
            <a:ext cx="95059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27" y="166816"/>
            <a:ext cx="50292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62" y="1988408"/>
            <a:ext cx="9950889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227" y="166816"/>
            <a:ext cx="50292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64" y="1139138"/>
            <a:ext cx="6109163" cy="34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The preceding examples have been catching exceptions generated automatically by the</a:t>
            </a:r>
            <a:r>
              <a:rPr lang="en-US" sz="3200" b="1" dirty="0"/>
              <a:t> JVM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However, it is possible to manually throw an exception by using the</a:t>
            </a:r>
            <a:r>
              <a:rPr lang="en-US" sz="3200" b="1" dirty="0"/>
              <a:t> throw </a:t>
            </a:r>
            <a:r>
              <a:rPr lang="en-US" sz="3200" dirty="0"/>
              <a:t>statement.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Its </a:t>
            </a:r>
            <a:r>
              <a:rPr lang="en-US" sz="3200" dirty="0"/>
              <a:t>general form is shown here: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39" y="91388"/>
            <a:ext cx="46101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05" y="4277237"/>
            <a:ext cx="10441729" cy="10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Here is an example that illustrates the </a:t>
            </a:r>
            <a:r>
              <a:rPr lang="en-US" sz="3200" b="1" dirty="0"/>
              <a:t>throw</a:t>
            </a:r>
            <a:r>
              <a:rPr lang="en-US" sz="3200" dirty="0"/>
              <a:t> statement by manually throwing an </a:t>
            </a:r>
            <a:r>
              <a:rPr lang="en-US" sz="3200" b="1" dirty="0" err="1"/>
              <a:t>ArithmeticException</a:t>
            </a:r>
            <a:r>
              <a:rPr lang="en-US" sz="3200" dirty="0" smtClean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39" y="91388"/>
            <a:ext cx="46101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29" y="2867925"/>
            <a:ext cx="9859946" cy="2124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464" y="5099093"/>
            <a:ext cx="392585" cy="3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39" y="91388"/>
            <a:ext cx="46101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444197"/>
            <a:ext cx="9150328" cy="25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39" y="91388"/>
            <a:ext cx="46101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54" y="1551801"/>
            <a:ext cx="6780873" cy="19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An exception caught by one </a:t>
            </a:r>
            <a:r>
              <a:rPr lang="en-US" sz="3200" b="1" dirty="0"/>
              <a:t>catch</a:t>
            </a:r>
            <a:r>
              <a:rPr lang="en-US" sz="3200" dirty="0"/>
              <a:t> statement can be </a:t>
            </a:r>
            <a:r>
              <a:rPr lang="en-US" sz="3200" dirty="0" err="1"/>
              <a:t>rethrown</a:t>
            </a:r>
            <a:r>
              <a:rPr lang="en-US" sz="3200" dirty="0"/>
              <a:t> so that it can be caught by an outer </a:t>
            </a:r>
            <a:r>
              <a:rPr lang="en-US" sz="3200" b="1" dirty="0"/>
              <a:t>catch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most likely reason for </a:t>
            </a:r>
            <a:r>
              <a:rPr lang="en-US" sz="3200" dirty="0" err="1"/>
              <a:t>rethrowing</a:t>
            </a:r>
            <a:r>
              <a:rPr lang="en-US" sz="3200" dirty="0"/>
              <a:t> this way is to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allow multiple handlers access </a:t>
            </a:r>
            <a:r>
              <a:rPr lang="en-US" sz="3200" dirty="0"/>
              <a:t>to the exception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For example</a:t>
            </a:r>
            <a:r>
              <a:rPr lang="en-US" sz="3200" dirty="0"/>
              <a:t>, perhaps one exception handler manages one aspect of an exception, and a second handler copes with another aspect.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904" y="201441"/>
            <a:ext cx="42195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423</Words>
  <Application>Microsoft Office PowerPoint</Application>
  <PresentationFormat>Widescreen</PresentationFormat>
  <Paragraphs>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268</cp:revision>
  <dcterms:created xsi:type="dcterms:W3CDTF">2022-03-14T08:39:54Z</dcterms:created>
  <dcterms:modified xsi:type="dcterms:W3CDTF">2023-12-26T06:04:42Z</dcterms:modified>
</cp:coreProperties>
</file>