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rhan Uddin" initials="BU" lastIdx="1" clrIdx="0">
    <p:extLst>
      <p:ext uri="{19B8F6BF-5375-455C-9EA6-DF929625EA0E}">
        <p15:presenceInfo xmlns:p15="http://schemas.microsoft.com/office/powerpoint/2012/main" userId="5f53a9746f8ae6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6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FC28-BF73-D99B-B289-C1CB09D6D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17E4-D9DC-94E4-EC50-EFA47FB8C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5110-FFF5-9E16-820D-E09D8F85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13EC-157A-7191-E5D8-FE7D70D1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1127-5476-FB20-CC79-43BCF4D6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2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90B0-105D-C1D5-CB79-797CA919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F765B-087E-F8A9-292E-6F128FC1C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F30-DD60-9394-B8EA-B67B0C9F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D4E2-1BB9-62DB-6D19-4B98C168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1618-DF78-8B19-9C38-E8262F24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51670-E199-EBFB-7276-9B2325D88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A9854-6B70-D6A5-A793-BB59A5FA3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4E05-5C42-571D-4975-23ACF3E6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7B57-74F8-0713-5A1E-1CBACA37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2443-A654-6E3F-62E4-4A0B6AF0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9A0F-EA7F-351A-8A48-232A9E1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47216-39C9-2172-838E-05B3CC4EC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1092B-F042-3C6F-16F4-C597505D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976F-0AAC-3395-3AD1-FE8ACAAB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3F7C4-DD84-1C11-579F-6F956036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4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0B4F-2CA0-5CC1-6719-955A963F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E2BA5-FC23-4DEC-5B50-376A896F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A32BD-21C7-1393-CE40-AE000DCF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118F7-8419-1C37-94EA-76287F17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EB0FC-6362-4A7E-2702-E5121485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D4AB-720A-D326-7DDD-30EEBE29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4096-6192-9FD4-21CF-9CEA2330E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9E229-239D-FD2D-C8FB-46CA1D7A8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5A71E-A57C-2F4B-752C-03EA6D53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E894B-DF97-35F7-2908-5BDA86D8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DFF90-9D5B-7AEF-06C8-F1A4FA16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6417-C687-2FC4-D285-07886920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0690-8DD6-7375-E290-C18EA1CB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5E574-30CE-BE93-BBE2-4296B4897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3E323-4214-7D38-514E-E6C124F33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61303-1246-E010-3715-155D59394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F7B27-687E-14AB-D538-63D13931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C16B1-6791-9576-D0A0-30D582ED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3AD87-5B6F-52E4-6232-456F2EAF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ED3C-612D-0C48-1AFF-0DC2D6AC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CDF0E-8A9A-CEF8-7603-063E5FF3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3D658-DAEC-142C-D4A8-F48585C4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F32F8-A383-768B-67E4-76315A6C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1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004FF-6987-3ED7-D70F-68F607C4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5873C2-DF71-BAF7-88FC-0DD673AF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B575C-C780-B4CE-A34D-F2B0C4EF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6FD8-C475-7F50-B14E-79732F5E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B507-41FA-751E-6A1F-52A52866A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649CD-314D-4226-21B0-012F4A7D3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8DDC-34DB-D527-3148-F7AF950D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B68B5-76FD-A322-FC3C-7172897FF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03A3E-6FFB-F4CC-08BE-8A000C6D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EA53-49C6-D884-EFC1-57F66FBB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3897A-88F6-5C47-594D-596094614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ACF8E-90A0-E816-A5F5-78710CE7E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DA506-575D-A199-4C07-0D0C8A37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127AD-117C-3BB1-E7F3-935A79BD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856D0-4337-975D-302C-FE13175A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C6766-42EE-144D-3F0A-DFADE38FF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5B1C5-8537-2486-67C0-2CD26EDDA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7030-B88C-1CFF-44B0-9D7CAA776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856E-A9A1-4048-AAC7-014B95FC5CE9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530A-D4E7-649A-218E-F20A1F8C1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D08F-5935-5499-61C4-6092B320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DD3C0-9D4E-4958-B895-39F1D0338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F8BCD-D52F-FA11-985B-D2FD8A3A50BF}"/>
              </a:ext>
            </a:extLst>
          </p:cNvPr>
          <p:cNvSpPr txBox="1"/>
          <p:nvPr/>
        </p:nvSpPr>
        <p:spPr>
          <a:xfrm>
            <a:off x="4599993" y="2640563"/>
            <a:ext cx="7763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Experiment Name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algn="l"/>
            <a:r>
              <a:rPr lang="en-US" sz="2800" b="0" i="0" dirty="0">
                <a:solidFill>
                  <a:schemeClr val="bg1"/>
                </a:solidFill>
                <a:effectLst/>
                <a:latin typeface="Söhne"/>
              </a:rPr>
              <a:t>Implementation of Modulo-8 Counter using 74LS93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11317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87D19-9098-3315-6EFB-325CD6C8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4659" cy="175465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0D466-9A3F-4476-A3BE-35222296E3D6}"/>
              </a:ext>
            </a:extLst>
          </p:cNvPr>
          <p:cNvSpPr txBox="1"/>
          <p:nvPr/>
        </p:nvSpPr>
        <p:spPr>
          <a:xfrm>
            <a:off x="982361" y="994716"/>
            <a:ext cx="1000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C0C0C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Video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32DD86-1FFD-9220-4C73-B5BA9DF80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1" y="5214554"/>
            <a:ext cx="1754659" cy="1754659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5017200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F8BCD-D52F-FA11-985B-D2FD8A3A50BF}"/>
              </a:ext>
            </a:extLst>
          </p:cNvPr>
          <p:cNvSpPr txBox="1"/>
          <p:nvPr/>
        </p:nvSpPr>
        <p:spPr>
          <a:xfrm>
            <a:off x="5034102" y="3099744"/>
            <a:ext cx="7763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Thank you!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4713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87D19-9098-3315-6EFB-325CD6C8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4659" cy="17546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85451D2-3743-7052-3705-48FCE6FD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1" y="5214554"/>
            <a:ext cx="1754659" cy="1754659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F3C8C-9CD7-B01D-41F9-96F22093E98A}"/>
              </a:ext>
            </a:extLst>
          </p:cNvPr>
          <p:cNvSpPr txBox="1"/>
          <p:nvPr/>
        </p:nvSpPr>
        <p:spPr>
          <a:xfrm>
            <a:off x="1266566" y="3008870"/>
            <a:ext cx="7939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</a:t>
            </a:r>
            <a:br>
              <a:rPr lang="en-US" sz="2400" dirty="0"/>
            </a:br>
            <a:r>
              <a:rPr lang="en-US" sz="2400" dirty="0" err="1"/>
              <a:t>Hasna</a:t>
            </a:r>
            <a:r>
              <a:rPr lang="en-US" sz="2400" dirty="0"/>
              <a:t> Hena Joti (Roll : BFH2101006F)</a:t>
            </a:r>
            <a:br>
              <a:rPr lang="en-US" sz="2400" dirty="0"/>
            </a:br>
            <a:r>
              <a:rPr lang="en-US" sz="2400" dirty="0" err="1"/>
              <a:t>Pritom</a:t>
            </a:r>
            <a:r>
              <a:rPr lang="en-US" sz="2400" dirty="0"/>
              <a:t> </a:t>
            </a:r>
            <a:r>
              <a:rPr lang="en-US" sz="2400" dirty="0" err="1"/>
              <a:t>Mohajon</a:t>
            </a:r>
            <a:r>
              <a:rPr lang="en-US" sz="2400" dirty="0"/>
              <a:t> (Roll: ASH2101007M)</a:t>
            </a:r>
            <a:br>
              <a:rPr lang="en-US" sz="2400" dirty="0"/>
            </a:br>
            <a:r>
              <a:rPr lang="en-US" sz="2400" dirty="0"/>
              <a:t>Mohammad Borhan Uddin (Roll: ASH2101008M)</a:t>
            </a:r>
          </a:p>
          <a:p>
            <a:r>
              <a:rPr lang="en-US" sz="2400" dirty="0" err="1"/>
              <a:t>Fateha</a:t>
            </a:r>
            <a:r>
              <a:rPr lang="en-US" sz="2400" dirty="0"/>
              <a:t> Nour </a:t>
            </a:r>
            <a:r>
              <a:rPr lang="en-US" sz="2400" dirty="0" err="1"/>
              <a:t>Meshu</a:t>
            </a:r>
            <a:r>
              <a:rPr lang="en-US" sz="2400" dirty="0"/>
              <a:t> (Roll: BFH2101009M)</a:t>
            </a:r>
          </a:p>
          <a:p>
            <a:r>
              <a:rPr lang="en-US" sz="2400" dirty="0" err="1"/>
              <a:t>Shafkat</a:t>
            </a:r>
            <a:r>
              <a:rPr lang="en-US" sz="2400" dirty="0"/>
              <a:t> </a:t>
            </a:r>
            <a:r>
              <a:rPr lang="en-US" sz="2400" dirty="0" err="1"/>
              <a:t>Niloy</a:t>
            </a:r>
            <a:r>
              <a:rPr lang="en-US" sz="2400" dirty="0"/>
              <a:t> (Roll: ASH2101010M)</a:t>
            </a:r>
          </a:p>
        </p:txBody>
      </p:sp>
    </p:spTree>
    <p:extLst>
      <p:ext uri="{BB962C8B-B14F-4D97-AF65-F5344CB8AC3E}">
        <p14:creationId xmlns:p14="http://schemas.microsoft.com/office/powerpoint/2010/main" val="23115045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87D19-9098-3315-6EFB-325CD6C8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4659" cy="17546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85451D2-3743-7052-3705-48FCE6FD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1" y="5214554"/>
            <a:ext cx="1754659" cy="1754659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0D466-9A3F-4476-A3BE-35222296E3D6}"/>
              </a:ext>
            </a:extLst>
          </p:cNvPr>
          <p:cNvSpPr txBox="1"/>
          <p:nvPr/>
        </p:nvSpPr>
        <p:spPr>
          <a:xfrm>
            <a:off x="982361" y="1377778"/>
            <a:ext cx="1000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Experiment : </a:t>
            </a:r>
            <a:r>
              <a:rPr lang="en-US" sz="2400" b="0" i="0" dirty="0">
                <a:effectLst/>
                <a:latin typeface="Söhne"/>
              </a:rPr>
              <a:t>Implementation of Modulo-8 Counter using 74LS93</a:t>
            </a:r>
            <a:r>
              <a:rPr lang="en-US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D268F-0EEA-D04A-8188-58A91F198E4D}"/>
              </a:ext>
            </a:extLst>
          </p:cNvPr>
          <p:cNvSpPr txBox="1"/>
          <p:nvPr/>
        </p:nvSpPr>
        <p:spPr>
          <a:xfrm>
            <a:off x="982361" y="2722580"/>
            <a:ext cx="596213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Components:</a:t>
            </a:r>
            <a:endParaRPr lang="en-US" sz="2400" b="1" dirty="0"/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3A3A3A"/>
                </a:solidFill>
                <a:effectLst/>
              </a:rPr>
              <a:t>74LS93 Chip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3A3A3A"/>
                </a:solidFill>
              </a:rPr>
              <a:t>Clock Pulse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3A3A3A"/>
                </a:solidFill>
              </a:rPr>
              <a:t>Bread Board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3A3A3A"/>
                </a:solidFill>
              </a:rPr>
              <a:t>Connecting Wires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3A3A3A"/>
                </a:solidFill>
              </a:rPr>
              <a:t>Trainer Board</a:t>
            </a:r>
          </a:p>
          <a:p>
            <a:pPr marL="342900" indent="-342900">
              <a:buAutoNum type="arabicParenR"/>
            </a:pPr>
            <a:r>
              <a:rPr lang="en-US" sz="2400" dirty="0">
                <a:solidFill>
                  <a:srgbClr val="3A3A3A"/>
                </a:solidFill>
              </a:rPr>
              <a:t>LED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6988A-D643-8851-5AB4-C7B146995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219" y="3097271"/>
            <a:ext cx="2471351" cy="2471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382F0-F027-3DDE-B590-CC17E4C36DC5}"/>
              </a:ext>
            </a:extLst>
          </p:cNvPr>
          <p:cNvSpPr txBox="1"/>
          <p:nvPr/>
        </p:nvSpPr>
        <p:spPr>
          <a:xfrm>
            <a:off x="8145737" y="556862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 74LS93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F8A60-8FBA-F629-4EF0-81987F3099AE}"/>
              </a:ext>
            </a:extLst>
          </p:cNvPr>
          <p:cNvSpPr txBox="1"/>
          <p:nvPr/>
        </p:nvSpPr>
        <p:spPr>
          <a:xfrm>
            <a:off x="982361" y="1940509"/>
            <a:ext cx="10002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Objective: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objective of this experiment is to demonstrate the implementation of a modulo-8 counter using the 74LS93 chip. The counter should count from 0 to 7 and then wrap back to 0.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64648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87D19-9098-3315-6EFB-325CD6C8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4659" cy="17546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85451D2-3743-7052-3705-48FCE6FD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1" y="5214554"/>
            <a:ext cx="1754659" cy="1754659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0D466-9A3F-4476-A3BE-35222296E3D6}"/>
              </a:ext>
            </a:extLst>
          </p:cNvPr>
          <p:cNvSpPr txBox="1"/>
          <p:nvPr/>
        </p:nvSpPr>
        <p:spPr>
          <a:xfrm>
            <a:off x="982361" y="1044146"/>
            <a:ext cx="1000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Pin Configuration of 74LS93 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9D29DC5-988F-BA9F-0412-E774D3B4B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9" y="2026508"/>
            <a:ext cx="3362988" cy="42321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47EA8E-F1BC-4B5F-9966-2DF1A706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08" y="2026508"/>
            <a:ext cx="4581133" cy="38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98007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87D19-9098-3315-6EFB-325CD6C8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4659" cy="17546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85451D2-3743-7052-3705-48FCE6FD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1" y="5214554"/>
            <a:ext cx="1754659" cy="1754659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0D466-9A3F-4476-A3BE-35222296E3D6}"/>
              </a:ext>
            </a:extLst>
          </p:cNvPr>
          <p:cNvSpPr txBox="1"/>
          <p:nvPr/>
        </p:nvSpPr>
        <p:spPr>
          <a:xfrm>
            <a:off x="982361" y="994716"/>
            <a:ext cx="1000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C0C0C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Internal Circuit Diagram 74LS93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70DDF6-C08D-C131-2F08-19BD8D6F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219" y="2409568"/>
            <a:ext cx="4575654" cy="224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43FE45-07C8-B0F1-96E3-EDE6E0CE13F3}"/>
              </a:ext>
            </a:extLst>
          </p:cNvPr>
          <p:cNvSpPr txBox="1"/>
          <p:nvPr/>
        </p:nvSpPr>
        <p:spPr>
          <a:xfrm>
            <a:off x="5644977" y="1641736"/>
            <a:ext cx="63225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1. </a:t>
            </a:r>
            <a:r>
              <a:rPr lang="en-US" b="0" i="0" dirty="0">
                <a:effectLst/>
                <a:latin typeface="+mj-lt"/>
              </a:rPr>
              <a:t>The 74LS93 chip consists of four flip-flops connected in a cascade configuration.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2. </a:t>
            </a:r>
            <a:r>
              <a:rPr lang="en-US" b="0" i="0" dirty="0">
                <a:effectLst/>
                <a:latin typeface="+mj-lt"/>
              </a:rPr>
              <a:t>Each flip-flop represents one bit of the counter, allowing the chip to count from 0000 to 1111 (0 to 15) in binary.</a:t>
            </a:r>
          </a:p>
          <a:p>
            <a:endParaRPr lang="en-US" dirty="0"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3. The clock input drives the first flip-flop and propagates through the subsequent flip-flops.</a:t>
            </a:r>
          </a:p>
          <a:p>
            <a:endParaRPr lang="en-US" dirty="0">
              <a:latin typeface="+mj-lt"/>
            </a:endParaRPr>
          </a:p>
          <a:p>
            <a:r>
              <a:rPr lang="en-US" b="0" i="0" dirty="0">
                <a:effectLst/>
                <a:latin typeface="+mj-lt"/>
              </a:rPr>
              <a:t>4. The MSB flip-flop generates a ripple carry signal when the count reaches its maximum value (1111).</a:t>
            </a:r>
          </a:p>
          <a:p>
            <a:endParaRPr lang="en-US" b="0" i="0" dirty="0">
              <a:effectLst/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5. </a:t>
            </a:r>
            <a:r>
              <a:rPr lang="en-US" b="0" i="0" dirty="0">
                <a:effectLst/>
                <a:latin typeface="+mj-lt"/>
              </a:rPr>
              <a:t>The chip includes reset inputs to externally reset the counter.</a:t>
            </a:r>
          </a:p>
          <a:p>
            <a:br>
              <a:rPr lang="en-US" dirty="0">
                <a:latin typeface="+mj-lt"/>
              </a:rPr>
            </a:br>
            <a:endParaRPr lang="en-US" b="0" i="0" dirty="0"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1790080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87D19-9098-3315-6EFB-325CD6C8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4659" cy="17546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85451D2-3743-7052-3705-48FCE6FD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1" y="5214554"/>
            <a:ext cx="1754659" cy="1754659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0D466-9A3F-4476-A3BE-35222296E3D6}"/>
              </a:ext>
            </a:extLst>
          </p:cNvPr>
          <p:cNvSpPr txBox="1"/>
          <p:nvPr/>
        </p:nvSpPr>
        <p:spPr>
          <a:xfrm>
            <a:off x="982361" y="994716"/>
            <a:ext cx="1000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C0C0C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Procedure: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5AB873-135C-CB21-177C-2662A783DFF5}"/>
              </a:ext>
            </a:extLst>
          </p:cNvPr>
          <p:cNvSpPr txBox="1"/>
          <p:nvPr/>
        </p:nvSpPr>
        <p:spPr>
          <a:xfrm>
            <a:off x="982361" y="1567568"/>
            <a:ext cx="1045999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Set up the breadboard and ensure the power supply is disconnected.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Place the 74LS93 chip on the breadboard, ensuring proper orientation.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Connect the pin 14 of the 74LS93 chip to the positive terminal of the power supply.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Connect the pin 7  to the negative terminal of the power supply.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Connect pin 9 to the input of the least significant bit (LSB) counter.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Connect pin 8 to the input of the second bit counter.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Connect pin 7 to the input of the most significant bit (MSB) counter.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Connect pin 6 to the ground rail of the breadboard.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Connect pin 5 to pin 4, creating a feedback connection for counter reset.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Connect pin 3  of the 74LS93 chip to the input of the third bit counter.</a:t>
            </a:r>
          </a:p>
          <a:p>
            <a:pPr algn="l">
              <a:buFont typeface="+mj-lt"/>
              <a:buAutoNum type="arabicPeriod"/>
            </a:pPr>
            <a:r>
              <a:rPr lang="en-US" sz="1900" b="0" i="0" dirty="0">
                <a:effectLst/>
              </a:rPr>
              <a:t>Connect pin 15  of the 74LS93 chip to the output of the MSB counter.</a:t>
            </a:r>
          </a:p>
          <a:p>
            <a:r>
              <a:rPr lang="en-US" sz="1900" dirty="0"/>
              <a:t>12.</a:t>
            </a:r>
            <a:r>
              <a:rPr lang="en-US" sz="1900" b="0" i="0" dirty="0">
                <a:effectLst/>
              </a:rPr>
              <a:t> Once satisfied with the setup, connect the positive and negative terminals of the power supply to the breadboard to power up the circuit.</a:t>
            </a:r>
          </a:p>
          <a:p>
            <a:r>
              <a:rPr lang="en-US" sz="1900" dirty="0"/>
              <a:t>13.</a:t>
            </a:r>
            <a:r>
              <a:rPr lang="en-US" sz="1900" b="0" i="0" dirty="0">
                <a:effectLst/>
              </a:rPr>
              <a:t> Verify that the counter counts from 0 to 7 and wraps back to 0, demonstrating the modulo-8 functionality.</a:t>
            </a:r>
          </a:p>
          <a:p>
            <a:br>
              <a:rPr lang="en-US" sz="1900" dirty="0"/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30355040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87D19-9098-3315-6EFB-325CD6C8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4659" cy="17546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85451D2-3743-7052-3705-48FCE6FD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1" y="5214554"/>
            <a:ext cx="1754659" cy="1754659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0D466-9A3F-4476-A3BE-35222296E3D6}"/>
              </a:ext>
            </a:extLst>
          </p:cNvPr>
          <p:cNvSpPr txBox="1"/>
          <p:nvPr/>
        </p:nvSpPr>
        <p:spPr>
          <a:xfrm>
            <a:off x="982361" y="994716"/>
            <a:ext cx="1000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C0C0C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Circuit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8E54E-856F-D44C-B286-9FB2D0AC6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70" y="1521033"/>
            <a:ext cx="6667409" cy="49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5405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87D19-9098-3315-6EFB-325CD6C8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4659" cy="1754659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85451D2-3743-7052-3705-48FCE6FDF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1" y="5214554"/>
            <a:ext cx="1754659" cy="1754659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0D466-9A3F-4476-A3BE-35222296E3D6}"/>
              </a:ext>
            </a:extLst>
          </p:cNvPr>
          <p:cNvSpPr txBox="1"/>
          <p:nvPr/>
        </p:nvSpPr>
        <p:spPr>
          <a:xfrm>
            <a:off x="982361" y="994716"/>
            <a:ext cx="1000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C0C0C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Trut</a:t>
            </a:r>
            <a:r>
              <a:rPr lang="en-US" sz="2400" b="1" dirty="0">
                <a:solidFill>
                  <a:srgbClr val="0C0C0C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 Table</a:t>
            </a:r>
            <a:endParaRPr lang="en-US" sz="2400" b="1" i="0" dirty="0">
              <a:solidFill>
                <a:srgbClr val="0C0C0C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F60DBA7-43C3-D9CC-A926-1577EECC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44778"/>
              </p:ext>
            </p:extLst>
          </p:nvPr>
        </p:nvGraphicFramePr>
        <p:xfrm>
          <a:off x="1142746" y="1661655"/>
          <a:ext cx="865566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32345">
                  <a:extLst>
                    <a:ext uri="{9D8B030D-6E8A-4147-A177-3AD203B41FA5}">
                      <a16:colId xmlns:a16="http://schemas.microsoft.com/office/drawing/2014/main" val="95148806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67393507"/>
                    </a:ext>
                  </a:extLst>
                </a:gridCol>
                <a:gridCol w="1362270">
                  <a:extLst>
                    <a:ext uri="{9D8B030D-6E8A-4147-A177-3AD203B41FA5}">
                      <a16:colId xmlns:a16="http://schemas.microsoft.com/office/drawing/2014/main" val="1885791144"/>
                    </a:ext>
                  </a:extLst>
                </a:gridCol>
                <a:gridCol w="1091681">
                  <a:extLst>
                    <a:ext uri="{9D8B030D-6E8A-4147-A177-3AD203B41FA5}">
                      <a16:colId xmlns:a16="http://schemas.microsoft.com/office/drawing/2014/main" val="4098040431"/>
                    </a:ext>
                  </a:extLst>
                </a:gridCol>
                <a:gridCol w="1073021">
                  <a:extLst>
                    <a:ext uri="{9D8B030D-6E8A-4147-A177-3AD203B41FA5}">
                      <a16:colId xmlns:a16="http://schemas.microsoft.com/office/drawing/2014/main" val="2127888076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4235473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3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Initially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3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7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52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40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451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8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3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369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5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339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87D19-9098-3315-6EFB-325CD6C8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4659" cy="175465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A0D466-9A3F-4476-A3BE-35222296E3D6}"/>
              </a:ext>
            </a:extLst>
          </p:cNvPr>
          <p:cNvSpPr txBox="1"/>
          <p:nvPr/>
        </p:nvSpPr>
        <p:spPr>
          <a:xfrm>
            <a:off x="982361" y="994716"/>
            <a:ext cx="10002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C0C0C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How does it work?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4FD23B-14E7-740A-C5DA-DBC1FC99FC24}"/>
              </a:ext>
            </a:extLst>
          </p:cNvPr>
          <p:cNvSpPr/>
          <p:nvPr/>
        </p:nvSpPr>
        <p:spPr>
          <a:xfrm>
            <a:off x="825638" y="1703219"/>
            <a:ext cx="1569308" cy="156930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F7EE59-3295-A3CB-B3E4-611E223FFF0D}"/>
              </a:ext>
            </a:extLst>
          </p:cNvPr>
          <p:cNvSpPr/>
          <p:nvPr/>
        </p:nvSpPr>
        <p:spPr>
          <a:xfrm>
            <a:off x="3086717" y="1797263"/>
            <a:ext cx="2212067" cy="133316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73C799-FE9F-A1F9-7B8B-1E0291E1B242}"/>
              </a:ext>
            </a:extLst>
          </p:cNvPr>
          <p:cNvSpPr txBox="1"/>
          <p:nvPr/>
        </p:nvSpPr>
        <p:spPr>
          <a:xfrm>
            <a:off x="1232612" y="2293841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4F92B-EA6A-AAC4-3CEC-EC11BBA60888}"/>
              </a:ext>
            </a:extLst>
          </p:cNvPr>
          <p:cNvSpPr txBox="1"/>
          <p:nvPr/>
        </p:nvSpPr>
        <p:spPr>
          <a:xfrm>
            <a:off x="3333587" y="2127636"/>
            <a:ext cx="1807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Initialize Counter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(Set to 0000)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35CECBA-8D65-1FD6-753B-4CB3F54653E0}"/>
              </a:ext>
            </a:extLst>
          </p:cNvPr>
          <p:cNvSpPr/>
          <p:nvPr/>
        </p:nvSpPr>
        <p:spPr>
          <a:xfrm>
            <a:off x="5796965" y="1821291"/>
            <a:ext cx="2212067" cy="133316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E4C91-BDA6-7C59-97CF-65EDD5C6C537}"/>
              </a:ext>
            </a:extLst>
          </p:cNvPr>
          <p:cNvSpPr txBox="1"/>
          <p:nvPr/>
        </p:nvSpPr>
        <p:spPr>
          <a:xfrm>
            <a:off x="6055634" y="2303206"/>
            <a:ext cx="178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Read Clock Input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0A25F5-4842-B042-6A09-C4498F4B9727}"/>
              </a:ext>
            </a:extLst>
          </p:cNvPr>
          <p:cNvSpPr/>
          <p:nvPr/>
        </p:nvSpPr>
        <p:spPr>
          <a:xfrm>
            <a:off x="8579967" y="1784218"/>
            <a:ext cx="2212067" cy="133316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7AC61-CACA-0F1C-D56A-DD14FC902463}"/>
              </a:ext>
            </a:extLst>
          </p:cNvPr>
          <p:cNvSpPr txBox="1"/>
          <p:nvPr/>
        </p:nvSpPr>
        <p:spPr>
          <a:xfrm>
            <a:off x="8765024" y="2266133"/>
            <a:ext cx="24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Increment Counter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FBBC964D-620B-6495-D126-560BC061F835}"/>
              </a:ext>
            </a:extLst>
          </p:cNvPr>
          <p:cNvSpPr/>
          <p:nvPr/>
        </p:nvSpPr>
        <p:spPr>
          <a:xfrm>
            <a:off x="8813357" y="3547596"/>
            <a:ext cx="1978677" cy="2028770"/>
          </a:xfrm>
          <a:prstGeom prst="diamond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945C92-41B4-3BF5-3F78-1379143CD9A8}"/>
              </a:ext>
            </a:extLst>
          </p:cNvPr>
          <p:cNvSpPr txBox="1"/>
          <p:nvPr/>
        </p:nvSpPr>
        <p:spPr>
          <a:xfrm>
            <a:off x="8932302" y="4337367"/>
            <a:ext cx="2410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Counter &gt;= 0111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89C402-6D4B-8F3A-C1C9-3D2204C2773B}"/>
              </a:ext>
            </a:extLst>
          </p:cNvPr>
          <p:cNvSpPr/>
          <p:nvPr/>
        </p:nvSpPr>
        <p:spPr>
          <a:xfrm>
            <a:off x="5781215" y="3272527"/>
            <a:ext cx="2212067" cy="133316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D1DDFA-0748-79D5-206D-8084D1949A65}"/>
              </a:ext>
            </a:extLst>
          </p:cNvPr>
          <p:cNvSpPr txBox="1"/>
          <p:nvPr/>
        </p:nvSpPr>
        <p:spPr>
          <a:xfrm>
            <a:off x="6160732" y="3754442"/>
            <a:ext cx="1529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Show Counter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A2763F-5677-ED60-6045-1E402CB4A8BC}"/>
              </a:ext>
            </a:extLst>
          </p:cNvPr>
          <p:cNvSpPr/>
          <p:nvPr/>
        </p:nvSpPr>
        <p:spPr>
          <a:xfrm>
            <a:off x="5796965" y="4915978"/>
            <a:ext cx="2212067" cy="133316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095AC5-4C38-5A56-64B7-1DD542E0A891}"/>
              </a:ext>
            </a:extLst>
          </p:cNvPr>
          <p:cNvSpPr txBox="1"/>
          <p:nvPr/>
        </p:nvSpPr>
        <p:spPr>
          <a:xfrm>
            <a:off x="6185540" y="5269175"/>
            <a:ext cx="1529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Reset Counter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(0000)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7B83A3-3179-34B2-EBDC-889263650A0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752394" y="2463844"/>
            <a:ext cx="1334323" cy="3020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502896-DB7E-FB06-AE7B-E0A5C9071EC4}"/>
              </a:ext>
            </a:extLst>
          </p:cNvPr>
          <p:cNvCxnSpPr>
            <a:cxnSpLocks/>
          </p:cNvCxnSpPr>
          <p:nvPr/>
        </p:nvCxnSpPr>
        <p:spPr>
          <a:xfrm flipV="1">
            <a:off x="4394827" y="2443933"/>
            <a:ext cx="1334323" cy="3020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DF5346-FC6E-B054-92A2-D92D40AA7649}"/>
              </a:ext>
            </a:extLst>
          </p:cNvPr>
          <p:cNvCxnSpPr>
            <a:cxnSpLocks/>
          </p:cNvCxnSpPr>
          <p:nvPr/>
        </p:nvCxnSpPr>
        <p:spPr>
          <a:xfrm>
            <a:off x="7955461" y="2480947"/>
            <a:ext cx="624480" cy="162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C94D997-1CC9-B353-C06B-5BDC8CB64796}"/>
              </a:ext>
            </a:extLst>
          </p:cNvPr>
          <p:cNvCxnSpPr>
            <a:cxnSpLocks/>
          </p:cNvCxnSpPr>
          <p:nvPr/>
        </p:nvCxnSpPr>
        <p:spPr>
          <a:xfrm flipV="1">
            <a:off x="10757514" y="2494945"/>
            <a:ext cx="712119" cy="167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77B7AFA-8CBA-2558-3343-063C86993757}"/>
              </a:ext>
            </a:extLst>
          </p:cNvPr>
          <p:cNvCxnSpPr>
            <a:cxnSpLocks/>
          </p:cNvCxnSpPr>
          <p:nvPr/>
        </p:nvCxnSpPr>
        <p:spPr>
          <a:xfrm>
            <a:off x="11475570" y="2489503"/>
            <a:ext cx="29831" cy="2072478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Arrow Connector 2054">
            <a:extLst>
              <a:ext uri="{FF2B5EF4-FFF2-40B4-BE49-F238E27FC236}">
                <a16:creationId xmlns:a16="http://schemas.microsoft.com/office/drawing/2014/main" id="{4ECDD59A-61CB-D9CF-231E-A59E7D04EFD1}"/>
              </a:ext>
            </a:extLst>
          </p:cNvPr>
          <p:cNvCxnSpPr>
            <a:cxnSpLocks/>
          </p:cNvCxnSpPr>
          <p:nvPr/>
        </p:nvCxnSpPr>
        <p:spPr>
          <a:xfrm flipH="1">
            <a:off x="10858491" y="4555199"/>
            <a:ext cx="643214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Straight Arrow Connector 2065">
            <a:extLst>
              <a:ext uri="{FF2B5EF4-FFF2-40B4-BE49-F238E27FC236}">
                <a16:creationId xmlns:a16="http://schemas.microsoft.com/office/drawing/2014/main" id="{1F610A9A-98BF-7D32-BC89-D652DC28660E}"/>
              </a:ext>
            </a:extLst>
          </p:cNvPr>
          <p:cNvCxnSpPr>
            <a:stCxn id="20" idx="1"/>
            <a:endCxn id="22" idx="3"/>
          </p:cNvCxnSpPr>
          <p:nvPr/>
        </p:nvCxnSpPr>
        <p:spPr>
          <a:xfrm flipH="1" flipV="1">
            <a:off x="7993282" y="3939108"/>
            <a:ext cx="820075" cy="62287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Arrow Connector 2067">
            <a:extLst>
              <a:ext uri="{FF2B5EF4-FFF2-40B4-BE49-F238E27FC236}">
                <a16:creationId xmlns:a16="http://schemas.microsoft.com/office/drawing/2014/main" id="{56CC5174-EDFA-F6E3-6287-89D646A468E8}"/>
              </a:ext>
            </a:extLst>
          </p:cNvPr>
          <p:cNvCxnSpPr>
            <a:cxnSpLocks/>
            <a:stCxn id="20" idx="1"/>
            <a:endCxn id="24" idx="3"/>
          </p:cNvCxnSpPr>
          <p:nvPr/>
        </p:nvCxnSpPr>
        <p:spPr>
          <a:xfrm flipH="1">
            <a:off x="8009032" y="4561981"/>
            <a:ext cx="804325" cy="1020578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0" name="TextBox 2069">
            <a:extLst>
              <a:ext uri="{FF2B5EF4-FFF2-40B4-BE49-F238E27FC236}">
                <a16:creationId xmlns:a16="http://schemas.microsoft.com/office/drawing/2014/main" id="{27640FB1-FA35-9B42-7C79-5A0079E5F1E0}"/>
              </a:ext>
            </a:extLst>
          </p:cNvPr>
          <p:cNvSpPr txBox="1"/>
          <p:nvPr/>
        </p:nvSpPr>
        <p:spPr>
          <a:xfrm>
            <a:off x="8398398" y="4992197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071" name="TextBox 2070">
            <a:extLst>
              <a:ext uri="{FF2B5EF4-FFF2-40B4-BE49-F238E27FC236}">
                <a16:creationId xmlns:a16="http://schemas.microsoft.com/office/drawing/2014/main" id="{AB3C80BD-F773-401D-F3ED-549A7F91C3D4}"/>
              </a:ext>
            </a:extLst>
          </p:cNvPr>
          <p:cNvSpPr txBox="1"/>
          <p:nvPr/>
        </p:nvSpPr>
        <p:spPr>
          <a:xfrm>
            <a:off x="8411194" y="3971619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080" name="Connector: Elbow 2079">
            <a:extLst>
              <a:ext uri="{FF2B5EF4-FFF2-40B4-BE49-F238E27FC236}">
                <a16:creationId xmlns:a16="http://schemas.microsoft.com/office/drawing/2014/main" id="{808FCB94-ECD9-5368-06BA-278750093C7F}"/>
              </a:ext>
            </a:extLst>
          </p:cNvPr>
          <p:cNvCxnSpPr>
            <a:cxnSpLocks/>
          </p:cNvCxnSpPr>
          <p:nvPr/>
        </p:nvCxnSpPr>
        <p:spPr>
          <a:xfrm rot="10800000">
            <a:off x="4961390" y="4851326"/>
            <a:ext cx="829322" cy="770202"/>
          </a:xfrm>
          <a:prstGeom prst="bentConnector3">
            <a:avLst>
              <a:gd name="adj1" fmla="val 54455"/>
            </a:avLst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Connector: Elbow 2091">
            <a:extLst>
              <a:ext uri="{FF2B5EF4-FFF2-40B4-BE49-F238E27FC236}">
                <a16:creationId xmlns:a16="http://schemas.microsoft.com/office/drawing/2014/main" id="{0F8E30B5-5FE7-7B14-8B44-6BF368C122EA}"/>
              </a:ext>
            </a:extLst>
          </p:cNvPr>
          <p:cNvCxnSpPr>
            <a:cxnSpLocks/>
          </p:cNvCxnSpPr>
          <p:nvPr/>
        </p:nvCxnSpPr>
        <p:spPr>
          <a:xfrm rot="10800000">
            <a:off x="4955427" y="3996503"/>
            <a:ext cx="829322" cy="770202"/>
          </a:xfrm>
          <a:prstGeom prst="bentConnector3">
            <a:avLst>
              <a:gd name="adj1" fmla="val 54455"/>
            </a:avLst>
          </a:prstGeom>
          <a:ln>
            <a:solidFill>
              <a:schemeClr val="tx2">
                <a:lumMod val="75000"/>
              </a:schemeClr>
            </a:solidFill>
          </a:ln>
          <a:scene3d>
            <a:camera prst="orthographicFront">
              <a:rot lat="1200000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4" name="Rectangle: Rounded Corners 2093">
            <a:extLst>
              <a:ext uri="{FF2B5EF4-FFF2-40B4-BE49-F238E27FC236}">
                <a16:creationId xmlns:a16="http://schemas.microsoft.com/office/drawing/2014/main" id="{C888F588-ECA4-BA66-616F-341A667B3CFF}"/>
              </a:ext>
            </a:extLst>
          </p:cNvPr>
          <p:cNvSpPr/>
          <p:nvPr/>
        </p:nvSpPr>
        <p:spPr>
          <a:xfrm>
            <a:off x="2599199" y="4231546"/>
            <a:ext cx="2212067" cy="1333162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5" name="TextBox 2094">
            <a:extLst>
              <a:ext uri="{FF2B5EF4-FFF2-40B4-BE49-F238E27FC236}">
                <a16:creationId xmlns:a16="http://schemas.microsoft.com/office/drawing/2014/main" id="{221CD399-8969-F8D7-9014-BCFF570A2528}"/>
              </a:ext>
            </a:extLst>
          </p:cNvPr>
          <p:cNvSpPr txBox="1"/>
          <p:nvPr/>
        </p:nvSpPr>
        <p:spPr>
          <a:xfrm>
            <a:off x="3210139" y="4683258"/>
            <a:ext cx="104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Continue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6FFD40D-2692-DA99-008B-ED66D1D74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341" y="5214554"/>
            <a:ext cx="1754659" cy="1754659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2538615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524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Borhan Uddin</dc:creator>
  <cp:lastModifiedBy>Borhan Uddin</cp:lastModifiedBy>
  <cp:revision>33</cp:revision>
  <dcterms:created xsi:type="dcterms:W3CDTF">2023-06-19T12:15:50Z</dcterms:created>
  <dcterms:modified xsi:type="dcterms:W3CDTF">2023-07-22T15:27:03Z</dcterms:modified>
</cp:coreProperties>
</file>