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298" r:id="rId3"/>
    <p:sldId id="350" r:id="rId4"/>
    <p:sldId id="327" r:id="rId5"/>
    <p:sldId id="326" r:id="rId6"/>
    <p:sldId id="328" r:id="rId7"/>
    <p:sldId id="321" r:id="rId8"/>
    <p:sldId id="329" r:id="rId9"/>
    <p:sldId id="301" r:id="rId10"/>
    <p:sldId id="351" r:id="rId11"/>
    <p:sldId id="330" r:id="rId12"/>
    <p:sldId id="342" r:id="rId13"/>
    <p:sldId id="314" r:id="rId14"/>
    <p:sldId id="331" r:id="rId15"/>
    <p:sldId id="332" r:id="rId16"/>
    <p:sldId id="333" r:id="rId17"/>
    <p:sldId id="315" r:id="rId18"/>
    <p:sldId id="316" r:id="rId19"/>
    <p:sldId id="343" r:id="rId20"/>
    <p:sldId id="344" r:id="rId21"/>
    <p:sldId id="336" r:id="rId22"/>
    <p:sldId id="352" r:id="rId23"/>
    <p:sldId id="353" r:id="rId24"/>
    <p:sldId id="337" r:id="rId25"/>
    <p:sldId id="345" r:id="rId26"/>
    <p:sldId id="338" r:id="rId27"/>
    <p:sldId id="346" r:id="rId28"/>
    <p:sldId id="347" r:id="rId29"/>
    <p:sldId id="339" r:id="rId30"/>
    <p:sldId id="341" r:id="rId31"/>
    <p:sldId id="34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5/16/2023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5/16/2023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1195262-7542-6C52-FAB1-EDE535EC72F3}"/>
              </a:ext>
            </a:extLst>
          </p:cNvPr>
          <p:cNvSpPr>
            <a:spLocks noGrp="1"/>
          </p:cNvSpPr>
          <p:nvPr>
            <p:ph type="title"/>
          </p:nvPr>
        </p:nvSpPr>
        <p:spPr>
          <a:xfrm>
            <a:off x="1303338" y="1632513"/>
            <a:ext cx="9905998" cy="1478570"/>
          </a:xfrm>
        </p:spPr>
        <p:txBody>
          <a:bodyPr>
            <a:normAutofit/>
          </a:bodyPr>
          <a:lstStyle/>
          <a:p>
            <a:pPr algn="ctr"/>
            <a:r>
              <a:rPr lang="en-US" dirty="0"/>
              <a:t>Combinational Logic Circuit</a:t>
            </a:r>
          </a:p>
        </p:txBody>
      </p:sp>
    </p:spTree>
    <p:extLst>
      <p:ext uri="{BB962C8B-B14F-4D97-AF65-F5344CB8AC3E}">
        <p14:creationId xmlns:p14="http://schemas.microsoft.com/office/powerpoint/2010/main" val="136138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a:t>Designing Combinational logic circuit </a:t>
            </a:r>
          </a:p>
        </p:txBody>
      </p:sp>
      <p:sp>
        <p:nvSpPr>
          <p:cNvPr id="3" name="TextBox 2">
            <a:extLst>
              <a:ext uri="{FF2B5EF4-FFF2-40B4-BE49-F238E27FC236}">
                <a16:creationId xmlns="" xmlns:a16="http://schemas.microsoft.com/office/drawing/2014/main" id="{D48AC39A-57B6-73B8-FD7C-5D7EFBDFDB9A}"/>
              </a:ext>
            </a:extLst>
          </p:cNvPr>
          <p:cNvSpPr txBox="1"/>
          <p:nvPr/>
        </p:nvSpPr>
        <p:spPr>
          <a:xfrm>
            <a:off x="419100" y="1885950"/>
            <a:ext cx="2924175" cy="2492990"/>
          </a:xfrm>
          <a:prstGeom prst="rect">
            <a:avLst/>
          </a:prstGeom>
          <a:noFill/>
        </p:spPr>
        <p:txBody>
          <a:bodyPr wrap="square" rtlCol="0">
            <a:spAutoFit/>
          </a:bodyPr>
          <a:lstStyle/>
          <a:p>
            <a:pPr algn="just"/>
            <a:r>
              <a:rPr lang="en-US" sz="2600" dirty="0"/>
              <a:t>An AND gate with appropriate inputs can be used to produce a 1 output for a specific set of input levels.</a:t>
            </a:r>
          </a:p>
        </p:txBody>
      </p:sp>
      <p:pic>
        <p:nvPicPr>
          <p:cNvPr id="5" name="Picture 4">
            <a:extLst>
              <a:ext uri="{FF2B5EF4-FFF2-40B4-BE49-F238E27FC236}">
                <a16:creationId xmlns="" xmlns:a16="http://schemas.microsoft.com/office/drawing/2014/main" id="{0294C42C-0576-2EAF-193B-6C4D6F1AAF23}"/>
              </a:ext>
            </a:extLst>
          </p:cNvPr>
          <p:cNvPicPr>
            <a:picLocks noChangeAspect="1"/>
          </p:cNvPicPr>
          <p:nvPr/>
        </p:nvPicPr>
        <p:blipFill rotWithShape="1">
          <a:blip r:embed="rId2">
            <a:extLst>
              <a:ext uri="{28A0092B-C50C-407E-A947-70E740481C1C}">
                <a14:useLocalDpi xmlns:a14="http://schemas.microsoft.com/office/drawing/2010/main" val="0"/>
              </a:ext>
            </a:extLst>
          </a:blip>
          <a:srcRect l="10417" t="10521" r="20139"/>
          <a:stretch/>
        </p:blipFill>
        <p:spPr>
          <a:xfrm rot="16200000">
            <a:off x="5388239" y="-454290"/>
            <a:ext cx="5006446" cy="8601075"/>
          </a:xfrm>
          <a:prstGeom prst="rect">
            <a:avLst/>
          </a:prstGeom>
        </p:spPr>
      </p:pic>
    </p:spTree>
    <p:extLst>
      <p:ext uri="{BB962C8B-B14F-4D97-AF65-F5344CB8AC3E}">
        <p14:creationId xmlns:p14="http://schemas.microsoft.com/office/powerpoint/2010/main" val="135842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a:t>Designing Combinational logic circuit</a:t>
            </a:r>
          </a:p>
        </p:txBody>
      </p:sp>
      <p:pic>
        <p:nvPicPr>
          <p:cNvPr id="5" name="Picture 4">
            <a:extLst>
              <a:ext uri="{FF2B5EF4-FFF2-40B4-BE49-F238E27FC236}">
                <a16:creationId xmlns="" xmlns:a16="http://schemas.microsoft.com/office/drawing/2014/main" id="{033C2612-DA11-D856-20D6-52F422DFBBC3}"/>
              </a:ext>
            </a:extLst>
          </p:cNvPr>
          <p:cNvPicPr>
            <a:picLocks noChangeAspect="1"/>
          </p:cNvPicPr>
          <p:nvPr/>
        </p:nvPicPr>
        <p:blipFill rotWithShape="1">
          <a:blip r:embed="rId2">
            <a:extLst>
              <a:ext uri="{28A0092B-C50C-407E-A947-70E740481C1C}">
                <a14:useLocalDpi xmlns:a14="http://schemas.microsoft.com/office/drawing/2010/main" val="0"/>
              </a:ext>
            </a:extLst>
          </a:blip>
          <a:srcRect l="20833" t="21354" r="42778"/>
          <a:stretch/>
        </p:blipFill>
        <p:spPr>
          <a:xfrm rot="16200000">
            <a:off x="4181391" y="-2009697"/>
            <a:ext cx="4029244" cy="11610979"/>
          </a:xfrm>
          <a:prstGeom prst="rect">
            <a:avLst/>
          </a:prstGeom>
        </p:spPr>
      </p:pic>
    </p:spTree>
    <p:extLst>
      <p:ext uri="{BB962C8B-B14F-4D97-AF65-F5344CB8AC3E}">
        <p14:creationId xmlns:p14="http://schemas.microsoft.com/office/powerpoint/2010/main" val="425795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a:t>Designing Combinational logic circuit</a:t>
            </a:r>
          </a:p>
        </p:txBody>
      </p:sp>
      <p:pic>
        <p:nvPicPr>
          <p:cNvPr id="4" name="Picture 3">
            <a:extLst>
              <a:ext uri="{FF2B5EF4-FFF2-40B4-BE49-F238E27FC236}">
                <a16:creationId xmlns="" xmlns:a16="http://schemas.microsoft.com/office/drawing/2014/main" id="{A18291B0-462B-0E52-7DD4-40935486089C}"/>
              </a:ext>
            </a:extLst>
          </p:cNvPr>
          <p:cNvPicPr>
            <a:picLocks noChangeAspect="1"/>
          </p:cNvPicPr>
          <p:nvPr/>
        </p:nvPicPr>
        <p:blipFill rotWithShape="1">
          <a:blip r:embed="rId2">
            <a:extLst>
              <a:ext uri="{28A0092B-C50C-407E-A947-70E740481C1C}">
                <a14:useLocalDpi xmlns:a14="http://schemas.microsoft.com/office/drawing/2010/main" val="0"/>
              </a:ext>
            </a:extLst>
          </a:blip>
          <a:srcRect l="18473" t="9271" r="36250"/>
          <a:stretch/>
        </p:blipFill>
        <p:spPr>
          <a:xfrm rot="16200000">
            <a:off x="3847631" y="-2142655"/>
            <a:ext cx="4477690" cy="11963399"/>
          </a:xfrm>
          <a:prstGeom prst="rect">
            <a:avLst/>
          </a:prstGeom>
        </p:spPr>
      </p:pic>
    </p:spTree>
    <p:extLst>
      <p:ext uri="{BB962C8B-B14F-4D97-AF65-F5344CB8AC3E}">
        <p14:creationId xmlns:p14="http://schemas.microsoft.com/office/powerpoint/2010/main" val="30830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596" y="273285"/>
            <a:ext cx="9905998" cy="1478570"/>
          </a:xfrm>
        </p:spPr>
        <p:txBody>
          <a:bodyPr/>
          <a:lstStyle/>
          <a:p>
            <a:r>
              <a:rPr lang="en-US" dirty="0"/>
              <a:t>Design procedure</a:t>
            </a:r>
          </a:p>
        </p:txBody>
      </p:sp>
      <p:sp>
        <p:nvSpPr>
          <p:cNvPr id="3" name="TextBox 2">
            <a:extLst>
              <a:ext uri="{FF2B5EF4-FFF2-40B4-BE49-F238E27FC236}">
                <a16:creationId xmlns="" xmlns:a16="http://schemas.microsoft.com/office/drawing/2014/main" id="{4B558068-FB81-95BB-75D3-8BB97D5E0F8C}"/>
              </a:ext>
            </a:extLst>
          </p:cNvPr>
          <p:cNvSpPr txBox="1"/>
          <p:nvPr/>
        </p:nvSpPr>
        <p:spPr>
          <a:xfrm>
            <a:off x="809625" y="1590675"/>
            <a:ext cx="10991850"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Interpret the problem and set up a truth table to describe its operation.</a:t>
            </a:r>
          </a:p>
          <a:p>
            <a:pPr marL="457200" indent="-457200" algn="just">
              <a:buFont typeface="Arial" panose="020B0604020202020204" pitchFamily="34" charset="0"/>
              <a:buChar char="•"/>
            </a:pPr>
            <a:r>
              <a:rPr lang="en-US" sz="2800" dirty="0"/>
              <a:t>Write the AND (product) term for each case where the output is 1.</a:t>
            </a:r>
          </a:p>
          <a:p>
            <a:pPr marL="457200" indent="-457200" algn="just">
              <a:buFont typeface="Arial" panose="020B0604020202020204" pitchFamily="34" charset="0"/>
              <a:buChar char="•"/>
            </a:pPr>
            <a:r>
              <a:rPr lang="en-US" sz="2800" dirty="0"/>
              <a:t>Write the SOP expression for the output.</a:t>
            </a:r>
          </a:p>
          <a:p>
            <a:pPr marL="457200" indent="-457200" algn="just">
              <a:buFont typeface="Arial" panose="020B0604020202020204" pitchFamily="34" charset="0"/>
              <a:buChar char="•"/>
            </a:pPr>
            <a:r>
              <a:rPr lang="en-US" sz="2800" dirty="0"/>
              <a:t>Simplify the output expression if possible. </a:t>
            </a:r>
          </a:p>
          <a:p>
            <a:pPr marL="457200" indent="-457200" algn="just">
              <a:buFont typeface="Arial" panose="020B0604020202020204" pitchFamily="34" charset="0"/>
              <a:buChar char="•"/>
            </a:pPr>
            <a:r>
              <a:rPr lang="en-US" sz="2800" dirty="0"/>
              <a:t>Implement the circuit for the final, simplified expression.</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171918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596" y="273285"/>
            <a:ext cx="9905998" cy="1478570"/>
          </a:xfrm>
        </p:spPr>
        <p:txBody>
          <a:bodyPr/>
          <a:lstStyle/>
          <a:p>
            <a:r>
              <a:rPr lang="en-US" dirty="0"/>
              <a:t>Design combinational logic circuit</a:t>
            </a:r>
          </a:p>
        </p:txBody>
      </p:sp>
      <p:sp>
        <p:nvSpPr>
          <p:cNvPr id="3" name="TextBox 2">
            <a:extLst>
              <a:ext uri="{FF2B5EF4-FFF2-40B4-BE49-F238E27FC236}">
                <a16:creationId xmlns="" xmlns:a16="http://schemas.microsoft.com/office/drawing/2014/main" id="{4B558068-FB81-95BB-75D3-8BB97D5E0F8C}"/>
              </a:ext>
            </a:extLst>
          </p:cNvPr>
          <p:cNvSpPr txBox="1"/>
          <p:nvPr/>
        </p:nvSpPr>
        <p:spPr>
          <a:xfrm>
            <a:off x="704850" y="1638300"/>
            <a:ext cx="1099185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Question: Design a logic circuit that has three inputs A, B and C and whose output will be HIGH only when a majority of the inputs are HIGH.</a:t>
            </a:r>
          </a:p>
        </p:txBody>
      </p:sp>
    </p:spTree>
    <p:extLst>
      <p:ext uri="{BB962C8B-B14F-4D97-AF65-F5344CB8AC3E}">
        <p14:creationId xmlns:p14="http://schemas.microsoft.com/office/powerpoint/2010/main" val="85090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46" y="-69615"/>
            <a:ext cx="9905998" cy="1478570"/>
          </a:xfrm>
        </p:spPr>
        <p:txBody>
          <a:bodyPr/>
          <a:lstStyle/>
          <a:p>
            <a:r>
              <a:rPr lang="en-US" dirty="0"/>
              <a:t>Design combinational logic circuit</a:t>
            </a:r>
          </a:p>
        </p:txBody>
      </p:sp>
      <p:sp>
        <p:nvSpPr>
          <p:cNvPr id="3" name="TextBox 2">
            <a:extLst>
              <a:ext uri="{FF2B5EF4-FFF2-40B4-BE49-F238E27FC236}">
                <a16:creationId xmlns="" xmlns:a16="http://schemas.microsoft.com/office/drawing/2014/main" id="{4B558068-FB81-95BB-75D3-8BB97D5E0F8C}"/>
              </a:ext>
            </a:extLst>
          </p:cNvPr>
          <p:cNvSpPr txBox="1"/>
          <p:nvPr/>
        </p:nvSpPr>
        <p:spPr>
          <a:xfrm>
            <a:off x="762000" y="1219200"/>
            <a:ext cx="1099185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Question: Design a logic circuit that has three inputs A, B and C and whose output will be HIGH only when a majority of the inputs are HIGH.</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 xmlns:a16="http://schemas.microsoft.com/office/drawing/2014/main" id="{0CA329E2-D5F1-A72D-0EF4-FC065D35B541}"/>
                  </a:ext>
                </a:extLst>
              </p:cNvPr>
              <p:cNvGraphicFramePr>
                <a:graphicFrameLocks noGrp="1"/>
              </p:cNvGraphicFramePr>
              <p:nvPr>
                <p:extLst>
                  <p:ext uri="{D42A27DB-BD31-4B8C-83A1-F6EECF244321}">
                    <p14:modId xmlns:p14="http://schemas.microsoft.com/office/powerpoint/2010/main" val="798633853"/>
                  </p:ext>
                </p:extLst>
              </p:nvPr>
            </p:nvGraphicFramePr>
            <p:xfrm>
              <a:off x="2032000" y="2296497"/>
              <a:ext cx="8128000" cy="4390772"/>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3355790406"/>
                        </a:ext>
                      </a:extLst>
                    </a:gridCol>
                    <a:gridCol w="1625600">
                      <a:extLst>
                        <a:ext uri="{9D8B030D-6E8A-4147-A177-3AD203B41FA5}">
                          <a16:colId xmlns="" xmlns:a16="http://schemas.microsoft.com/office/drawing/2014/main" val="2913116774"/>
                        </a:ext>
                      </a:extLst>
                    </a:gridCol>
                    <a:gridCol w="1625600">
                      <a:extLst>
                        <a:ext uri="{9D8B030D-6E8A-4147-A177-3AD203B41FA5}">
                          <a16:colId xmlns="" xmlns:a16="http://schemas.microsoft.com/office/drawing/2014/main" val="3964892465"/>
                        </a:ext>
                      </a:extLst>
                    </a:gridCol>
                    <a:gridCol w="1625600">
                      <a:extLst>
                        <a:ext uri="{9D8B030D-6E8A-4147-A177-3AD203B41FA5}">
                          <a16:colId xmlns="" xmlns:a16="http://schemas.microsoft.com/office/drawing/2014/main" val="3027167886"/>
                        </a:ext>
                      </a:extLst>
                    </a:gridCol>
                    <a:gridCol w="1625600">
                      <a:extLst>
                        <a:ext uri="{9D8B030D-6E8A-4147-A177-3AD203B41FA5}">
                          <a16:colId xmlns="" xmlns:a16="http://schemas.microsoft.com/office/drawing/2014/main" val="1590836767"/>
                        </a:ext>
                      </a:extLst>
                    </a:gridCol>
                  </a:tblGrid>
                  <a:tr h="0">
                    <a:tc>
                      <a:txBody>
                        <a:bodyPr/>
                        <a:lstStyle/>
                        <a:p>
                          <a:r>
                            <a:rPr lang="en-US" sz="2600" dirty="0"/>
                            <a:t>A</a:t>
                          </a:r>
                        </a:p>
                      </a:txBody>
                      <a:tcPr/>
                    </a:tc>
                    <a:tc>
                      <a:txBody>
                        <a:bodyPr/>
                        <a:lstStyle/>
                        <a:p>
                          <a:r>
                            <a:rPr lang="en-US" sz="2600" dirty="0"/>
                            <a:t>B</a:t>
                          </a:r>
                        </a:p>
                      </a:txBody>
                      <a:tcPr/>
                    </a:tc>
                    <a:tc>
                      <a:txBody>
                        <a:bodyPr/>
                        <a:lstStyle/>
                        <a:p>
                          <a:r>
                            <a:rPr lang="en-US" sz="2600" dirty="0"/>
                            <a:t>C</a:t>
                          </a:r>
                        </a:p>
                      </a:txBody>
                      <a:tcPr/>
                    </a:tc>
                    <a:tc>
                      <a:txBody>
                        <a:bodyPr/>
                        <a:lstStyle/>
                        <a:p>
                          <a:r>
                            <a:rPr lang="en-US" sz="2600" dirty="0"/>
                            <a:t>x</a:t>
                          </a:r>
                        </a:p>
                      </a:txBody>
                      <a:tcPr/>
                    </a:tc>
                    <a:tc>
                      <a:txBody>
                        <a:bodyPr/>
                        <a:lstStyle/>
                        <a:p>
                          <a:r>
                            <a:rPr lang="en-US" sz="2600" dirty="0"/>
                            <a:t>AND form</a:t>
                          </a:r>
                        </a:p>
                      </a:txBody>
                      <a:tcPr/>
                    </a:tc>
                    <a:extLst>
                      <a:ext uri="{0D108BD9-81ED-4DB2-BD59-A6C34878D82A}">
                        <a16:rowId xmlns="" xmlns:a16="http://schemas.microsoft.com/office/drawing/2014/main" val="3978919892"/>
                      </a:ext>
                    </a:extLst>
                  </a:tr>
                  <a:tr h="370840">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1830243059"/>
                      </a:ext>
                    </a:extLst>
                  </a:tr>
                  <a:tr h="370840">
                    <a:tc>
                      <a:txBody>
                        <a:bodyPr/>
                        <a:lstStyle/>
                        <a:p>
                          <a:r>
                            <a:rPr lang="en-US" sz="2600" dirty="0"/>
                            <a:t>0</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3979643776"/>
                      </a:ext>
                    </a:extLst>
                  </a:tr>
                  <a:tr h="370840">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2185117051"/>
                      </a:ext>
                    </a:extLst>
                  </a:tr>
                  <a:tr h="370840">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𝐴</m:t>
                                    </m:r>
                                  </m:e>
                                </m:acc>
                                <m:r>
                                  <a:rPr lang="en-US" sz="2600" b="0" i="1" smtClean="0">
                                    <a:latin typeface="Cambria Math" panose="02040503050406030204" pitchFamily="18" charset="0"/>
                                  </a:rPr>
                                  <m:t>𝐵𝐶</m:t>
                                </m:r>
                              </m:oMath>
                            </m:oMathPara>
                          </a14:m>
                          <a:endParaRPr lang="en-US" sz="2600" dirty="0"/>
                        </a:p>
                      </a:txBody>
                      <a:tcPr/>
                    </a:tc>
                    <a:extLst>
                      <a:ext uri="{0D108BD9-81ED-4DB2-BD59-A6C34878D82A}">
                        <a16:rowId xmlns="" xmlns:a16="http://schemas.microsoft.com/office/drawing/2014/main" val="32999497"/>
                      </a:ext>
                    </a:extLst>
                  </a:tr>
                  <a:tr h="370840">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dirty="0"/>
                        </a:p>
                      </a:txBody>
                      <a:tcPr/>
                    </a:tc>
                    <a:extLst>
                      <a:ext uri="{0D108BD9-81ED-4DB2-BD59-A6C34878D82A}">
                        <a16:rowId xmlns="" xmlns:a16="http://schemas.microsoft.com/office/drawing/2014/main" val="854242715"/>
                      </a:ext>
                    </a:extLst>
                  </a:tr>
                  <a:tr h="370840">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𝐵</m:t>
                                    </m:r>
                                  </m:e>
                                </m:acc>
                                <m:r>
                                  <a:rPr lang="en-US" sz="2600" b="0" i="1" smtClean="0">
                                    <a:latin typeface="Cambria Math" panose="02040503050406030204" pitchFamily="18" charset="0"/>
                                  </a:rPr>
                                  <m:t>𝐶</m:t>
                                </m:r>
                              </m:oMath>
                            </m:oMathPara>
                          </a14:m>
                          <a:endParaRPr lang="en-US" sz="2600" dirty="0"/>
                        </a:p>
                      </a:txBody>
                      <a:tcPr/>
                    </a:tc>
                    <a:extLst>
                      <a:ext uri="{0D108BD9-81ED-4DB2-BD59-A6C34878D82A}">
                        <a16:rowId xmlns="" xmlns:a16="http://schemas.microsoft.com/office/drawing/2014/main" val="3328622655"/>
                      </a:ext>
                    </a:extLst>
                  </a:tr>
                  <a:tr h="370840">
                    <a:tc>
                      <a:txBody>
                        <a:bodyPr/>
                        <a:lstStyle/>
                        <a:p>
                          <a:r>
                            <a:rPr lang="en-US" sz="2600" dirty="0"/>
                            <a:t>1</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𝐴𝐵</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𝐶</m:t>
                                    </m:r>
                                  </m:e>
                                </m:acc>
                              </m:oMath>
                            </m:oMathPara>
                          </a14:m>
                          <a:endParaRPr lang="en-US" sz="2600" dirty="0"/>
                        </a:p>
                      </a:txBody>
                      <a:tcPr/>
                    </a:tc>
                    <a:extLst>
                      <a:ext uri="{0D108BD9-81ED-4DB2-BD59-A6C34878D82A}">
                        <a16:rowId xmlns="" xmlns:a16="http://schemas.microsoft.com/office/drawing/2014/main" val="4225248658"/>
                      </a:ext>
                    </a:extLst>
                  </a:tr>
                  <a:tr h="370840">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𝐴𝐵𝐶</m:t>
                                </m:r>
                              </m:oMath>
                            </m:oMathPara>
                          </a14:m>
                          <a:endParaRPr lang="en-US" sz="2600" dirty="0"/>
                        </a:p>
                      </a:txBody>
                      <a:tcPr/>
                    </a:tc>
                    <a:extLst>
                      <a:ext uri="{0D108BD9-81ED-4DB2-BD59-A6C34878D82A}">
                        <a16:rowId xmlns="" xmlns:a16="http://schemas.microsoft.com/office/drawing/2014/main" val="3330043810"/>
                      </a:ext>
                    </a:extLst>
                  </a:tr>
                </a:tbl>
              </a:graphicData>
            </a:graphic>
          </p:graphicFrame>
        </mc:Choice>
        <mc:Fallback xmlns="">
          <p:graphicFrame>
            <p:nvGraphicFramePr>
              <p:cNvPr id="4" name="Table 4">
                <a:extLst>
                  <a:ext uri="{FF2B5EF4-FFF2-40B4-BE49-F238E27FC236}">
                    <a16:creationId xmlns:a16="http://schemas.microsoft.com/office/drawing/2014/main" id="{0CA329E2-D5F1-A72D-0EF4-FC065D35B541}"/>
                  </a:ext>
                </a:extLst>
              </p:cNvPr>
              <p:cNvGraphicFramePr>
                <a:graphicFrameLocks noGrp="1"/>
              </p:cNvGraphicFramePr>
              <p:nvPr>
                <p:extLst>
                  <p:ext uri="{D42A27DB-BD31-4B8C-83A1-F6EECF244321}">
                    <p14:modId xmlns:p14="http://schemas.microsoft.com/office/powerpoint/2010/main" val="798633853"/>
                  </p:ext>
                </p:extLst>
              </p:nvPr>
            </p:nvGraphicFramePr>
            <p:xfrm>
              <a:off x="2032000" y="2296497"/>
              <a:ext cx="8128000" cy="439077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55790406"/>
                        </a:ext>
                      </a:extLst>
                    </a:gridCol>
                    <a:gridCol w="1625600">
                      <a:extLst>
                        <a:ext uri="{9D8B030D-6E8A-4147-A177-3AD203B41FA5}">
                          <a16:colId xmlns:a16="http://schemas.microsoft.com/office/drawing/2014/main" val="2913116774"/>
                        </a:ext>
                      </a:extLst>
                    </a:gridCol>
                    <a:gridCol w="1625600">
                      <a:extLst>
                        <a:ext uri="{9D8B030D-6E8A-4147-A177-3AD203B41FA5}">
                          <a16:colId xmlns:a16="http://schemas.microsoft.com/office/drawing/2014/main" val="3964892465"/>
                        </a:ext>
                      </a:extLst>
                    </a:gridCol>
                    <a:gridCol w="1625600">
                      <a:extLst>
                        <a:ext uri="{9D8B030D-6E8A-4147-A177-3AD203B41FA5}">
                          <a16:colId xmlns:a16="http://schemas.microsoft.com/office/drawing/2014/main" val="3027167886"/>
                        </a:ext>
                      </a:extLst>
                    </a:gridCol>
                    <a:gridCol w="1625600">
                      <a:extLst>
                        <a:ext uri="{9D8B030D-6E8A-4147-A177-3AD203B41FA5}">
                          <a16:colId xmlns:a16="http://schemas.microsoft.com/office/drawing/2014/main" val="1590836767"/>
                        </a:ext>
                      </a:extLst>
                    </a:gridCol>
                  </a:tblGrid>
                  <a:tr h="487680">
                    <a:tc>
                      <a:txBody>
                        <a:bodyPr/>
                        <a:lstStyle/>
                        <a:p>
                          <a:r>
                            <a:rPr lang="en-US" sz="2600" dirty="0"/>
                            <a:t>A</a:t>
                          </a:r>
                        </a:p>
                      </a:txBody>
                      <a:tcPr/>
                    </a:tc>
                    <a:tc>
                      <a:txBody>
                        <a:bodyPr/>
                        <a:lstStyle/>
                        <a:p>
                          <a:r>
                            <a:rPr lang="en-US" sz="2600" dirty="0"/>
                            <a:t>B</a:t>
                          </a:r>
                        </a:p>
                      </a:txBody>
                      <a:tcPr/>
                    </a:tc>
                    <a:tc>
                      <a:txBody>
                        <a:bodyPr/>
                        <a:lstStyle/>
                        <a:p>
                          <a:r>
                            <a:rPr lang="en-US" sz="2600" dirty="0"/>
                            <a:t>C</a:t>
                          </a:r>
                        </a:p>
                      </a:txBody>
                      <a:tcPr/>
                    </a:tc>
                    <a:tc>
                      <a:txBody>
                        <a:bodyPr/>
                        <a:lstStyle/>
                        <a:p>
                          <a:r>
                            <a:rPr lang="en-US" sz="2600" dirty="0"/>
                            <a:t>x</a:t>
                          </a:r>
                        </a:p>
                      </a:txBody>
                      <a:tcPr/>
                    </a:tc>
                    <a:tc>
                      <a:txBody>
                        <a:bodyPr/>
                        <a:lstStyle/>
                        <a:p>
                          <a:r>
                            <a:rPr lang="en-US" sz="2600" dirty="0"/>
                            <a:t>AND form</a:t>
                          </a:r>
                        </a:p>
                      </a:txBody>
                      <a:tcPr/>
                    </a:tc>
                    <a:extLst>
                      <a:ext uri="{0D108BD9-81ED-4DB2-BD59-A6C34878D82A}">
                        <a16:rowId xmlns:a16="http://schemas.microsoft.com/office/drawing/2014/main" val="3978919892"/>
                      </a:ext>
                    </a:extLst>
                  </a:tr>
                  <a:tr h="487680">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1830243059"/>
                      </a:ext>
                    </a:extLst>
                  </a:tr>
                  <a:tr h="487680">
                    <a:tc>
                      <a:txBody>
                        <a:bodyPr/>
                        <a:lstStyle/>
                        <a:p>
                          <a:r>
                            <a:rPr lang="en-US" sz="2600" dirty="0"/>
                            <a:t>0</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3979643776"/>
                      </a:ext>
                    </a:extLst>
                  </a:tr>
                  <a:tr h="487680">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2185117051"/>
                      </a:ext>
                    </a:extLst>
                  </a:tr>
                  <a:tr h="488506">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406173" r="-1498" b="-425926"/>
                          </a:stretch>
                        </a:blipFill>
                      </a:tcPr>
                    </a:tc>
                    <a:extLst>
                      <a:ext uri="{0D108BD9-81ED-4DB2-BD59-A6C34878D82A}">
                        <a16:rowId xmlns:a16="http://schemas.microsoft.com/office/drawing/2014/main" val="32999497"/>
                      </a:ext>
                    </a:extLst>
                  </a:tr>
                  <a:tr h="487680">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dirty="0"/>
                        </a:p>
                      </a:txBody>
                      <a:tcPr/>
                    </a:tc>
                    <a:extLst>
                      <a:ext uri="{0D108BD9-81ED-4DB2-BD59-A6C34878D82A}">
                        <a16:rowId xmlns:a16="http://schemas.microsoft.com/office/drawing/2014/main" val="854242715"/>
                      </a:ext>
                    </a:extLst>
                  </a:tr>
                  <a:tr h="487680">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612500" r="-1498" b="-231250"/>
                          </a:stretch>
                        </a:blipFill>
                      </a:tcPr>
                    </a:tc>
                    <a:extLst>
                      <a:ext uri="{0D108BD9-81ED-4DB2-BD59-A6C34878D82A}">
                        <a16:rowId xmlns:a16="http://schemas.microsoft.com/office/drawing/2014/main" val="3328622655"/>
                      </a:ext>
                    </a:extLst>
                  </a:tr>
                  <a:tr h="488506">
                    <a:tc>
                      <a:txBody>
                        <a:bodyPr/>
                        <a:lstStyle/>
                        <a:p>
                          <a:r>
                            <a:rPr lang="en-US" sz="2600" dirty="0"/>
                            <a:t>1</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endParaRPr lang="en-US"/>
                        </a:p>
                      </a:txBody>
                      <a:tcPr>
                        <a:blipFill>
                          <a:blip r:embed="rId2"/>
                          <a:stretch>
                            <a:fillRect l="-400000" t="-712500" r="-1498" b="-131250"/>
                          </a:stretch>
                        </a:blipFill>
                      </a:tcPr>
                    </a:tc>
                    <a:extLst>
                      <a:ext uri="{0D108BD9-81ED-4DB2-BD59-A6C34878D82A}">
                        <a16:rowId xmlns:a16="http://schemas.microsoft.com/office/drawing/2014/main" val="4225248658"/>
                      </a:ext>
                    </a:extLst>
                  </a:tr>
                  <a:tr h="487680">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812500" r="-1498" b="-31250"/>
                          </a:stretch>
                        </a:blipFill>
                      </a:tcPr>
                    </a:tc>
                    <a:extLst>
                      <a:ext uri="{0D108BD9-81ED-4DB2-BD59-A6C34878D82A}">
                        <a16:rowId xmlns:a16="http://schemas.microsoft.com/office/drawing/2014/main" val="3330043810"/>
                      </a:ext>
                    </a:extLst>
                  </a:tr>
                </a:tbl>
              </a:graphicData>
            </a:graphic>
          </p:graphicFrame>
        </mc:Fallback>
      </mc:AlternateContent>
    </p:spTree>
    <p:extLst>
      <p:ext uri="{BB962C8B-B14F-4D97-AF65-F5344CB8AC3E}">
        <p14:creationId xmlns:p14="http://schemas.microsoft.com/office/powerpoint/2010/main" val="408443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46" y="-69615"/>
            <a:ext cx="9905998" cy="1478570"/>
          </a:xfrm>
        </p:spPr>
        <p:txBody>
          <a:bodyPr/>
          <a:lstStyle/>
          <a:p>
            <a:r>
              <a:rPr lang="en-US" dirty="0"/>
              <a:t>Design combinational logic circuit</a:t>
            </a:r>
          </a:p>
        </p:txBody>
      </p:sp>
      <p:sp>
        <p:nvSpPr>
          <p:cNvPr id="3" name="TextBox 2">
            <a:extLst>
              <a:ext uri="{FF2B5EF4-FFF2-40B4-BE49-F238E27FC236}">
                <a16:creationId xmlns="" xmlns:a16="http://schemas.microsoft.com/office/drawing/2014/main" id="{4B558068-FB81-95BB-75D3-8BB97D5E0F8C}"/>
              </a:ext>
            </a:extLst>
          </p:cNvPr>
          <p:cNvSpPr txBox="1"/>
          <p:nvPr/>
        </p:nvSpPr>
        <p:spPr>
          <a:xfrm>
            <a:off x="688556" y="1116881"/>
            <a:ext cx="10991850"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Question: Design a logic circuit that has three inputs A, B and C and whose output will be HIGH only when a majority of the inputs are HIGH.</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 xmlns:a16="http://schemas.microsoft.com/office/drawing/2014/main" id="{0CA329E2-D5F1-A72D-0EF4-FC065D35B541}"/>
                  </a:ext>
                </a:extLst>
              </p:cNvPr>
              <p:cNvGraphicFramePr>
                <a:graphicFrameLocks noGrp="1"/>
              </p:cNvGraphicFramePr>
              <p:nvPr>
                <p:extLst>
                  <p:ext uri="{D42A27DB-BD31-4B8C-83A1-F6EECF244321}">
                    <p14:modId xmlns:p14="http://schemas.microsoft.com/office/powerpoint/2010/main" val="3970246858"/>
                  </p:ext>
                </p:extLst>
              </p:nvPr>
            </p:nvGraphicFramePr>
            <p:xfrm>
              <a:off x="2756" y="2467228"/>
              <a:ext cx="4864100" cy="4390772"/>
            </p:xfrm>
            <a:graphic>
              <a:graphicData uri="http://schemas.openxmlformats.org/drawingml/2006/table">
                <a:tbl>
                  <a:tblPr firstRow="1" bandRow="1">
                    <a:tableStyleId>{5C22544A-7EE6-4342-B048-85BDC9FD1C3A}</a:tableStyleId>
                  </a:tblPr>
                  <a:tblGrid>
                    <a:gridCol w="972820">
                      <a:extLst>
                        <a:ext uri="{9D8B030D-6E8A-4147-A177-3AD203B41FA5}">
                          <a16:colId xmlns="" xmlns:a16="http://schemas.microsoft.com/office/drawing/2014/main" val="3355790406"/>
                        </a:ext>
                      </a:extLst>
                    </a:gridCol>
                    <a:gridCol w="972820">
                      <a:extLst>
                        <a:ext uri="{9D8B030D-6E8A-4147-A177-3AD203B41FA5}">
                          <a16:colId xmlns="" xmlns:a16="http://schemas.microsoft.com/office/drawing/2014/main" val="2913116774"/>
                        </a:ext>
                      </a:extLst>
                    </a:gridCol>
                    <a:gridCol w="972820">
                      <a:extLst>
                        <a:ext uri="{9D8B030D-6E8A-4147-A177-3AD203B41FA5}">
                          <a16:colId xmlns="" xmlns:a16="http://schemas.microsoft.com/office/drawing/2014/main" val="3964892465"/>
                        </a:ext>
                      </a:extLst>
                    </a:gridCol>
                    <a:gridCol w="972820">
                      <a:extLst>
                        <a:ext uri="{9D8B030D-6E8A-4147-A177-3AD203B41FA5}">
                          <a16:colId xmlns="" xmlns:a16="http://schemas.microsoft.com/office/drawing/2014/main" val="3027167886"/>
                        </a:ext>
                      </a:extLst>
                    </a:gridCol>
                    <a:gridCol w="972820">
                      <a:extLst>
                        <a:ext uri="{9D8B030D-6E8A-4147-A177-3AD203B41FA5}">
                          <a16:colId xmlns="" xmlns:a16="http://schemas.microsoft.com/office/drawing/2014/main" val="1590836767"/>
                        </a:ext>
                      </a:extLst>
                    </a:gridCol>
                  </a:tblGrid>
                  <a:tr h="321692">
                    <a:tc>
                      <a:txBody>
                        <a:bodyPr/>
                        <a:lstStyle/>
                        <a:p>
                          <a:r>
                            <a:rPr lang="en-US" sz="2600" dirty="0"/>
                            <a:t>A</a:t>
                          </a:r>
                        </a:p>
                      </a:txBody>
                      <a:tcPr/>
                    </a:tc>
                    <a:tc>
                      <a:txBody>
                        <a:bodyPr/>
                        <a:lstStyle/>
                        <a:p>
                          <a:r>
                            <a:rPr lang="en-US" sz="2600" dirty="0"/>
                            <a:t>B</a:t>
                          </a:r>
                        </a:p>
                      </a:txBody>
                      <a:tcPr/>
                    </a:tc>
                    <a:tc>
                      <a:txBody>
                        <a:bodyPr/>
                        <a:lstStyle/>
                        <a:p>
                          <a:r>
                            <a:rPr lang="en-US" sz="2600" dirty="0"/>
                            <a:t>C</a:t>
                          </a:r>
                        </a:p>
                      </a:txBody>
                      <a:tcPr/>
                    </a:tc>
                    <a:tc>
                      <a:txBody>
                        <a:bodyPr/>
                        <a:lstStyle/>
                        <a:p>
                          <a:r>
                            <a:rPr lang="en-US" sz="2600" dirty="0"/>
                            <a:t>x</a:t>
                          </a:r>
                        </a:p>
                      </a:txBody>
                      <a:tcPr/>
                    </a:tc>
                    <a:tc>
                      <a:txBody>
                        <a:bodyPr/>
                        <a:lstStyle/>
                        <a:p>
                          <a:r>
                            <a:rPr lang="en-US" sz="2600" dirty="0"/>
                            <a:t>AND</a:t>
                          </a:r>
                        </a:p>
                      </a:txBody>
                      <a:tcPr/>
                    </a:tc>
                    <a:extLst>
                      <a:ext uri="{0D108BD9-81ED-4DB2-BD59-A6C34878D82A}">
                        <a16:rowId xmlns="" xmlns:a16="http://schemas.microsoft.com/office/drawing/2014/main" val="3978919892"/>
                      </a:ext>
                    </a:extLst>
                  </a:tr>
                  <a:tr h="321692">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1830243059"/>
                      </a:ext>
                    </a:extLst>
                  </a:tr>
                  <a:tr h="321692">
                    <a:tc>
                      <a:txBody>
                        <a:bodyPr/>
                        <a:lstStyle/>
                        <a:p>
                          <a:r>
                            <a:rPr lang="en-US" sz="2600" dirty="0"/>
                            <a:t>0</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3979643776"/>
                      </a:ext>
                    </a:extLst>
                  </a:tr>
                  <a:tr h="321692">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 xmlns:a16="http://schemas.microsoft.com/office/drawing/2014/main" val="2185117051"/>
                      </a:ext>
                    </a:extLst>
                  </a:tr>
                  <a:tr h="322237">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𝐴</m:t>
                                    </m:r>
                                  </m:e>
                                </m:acc>
                                <m:r>
                                  <a:rPr lang="en-US" sz="2600" b="0" i="1" smtClean="0">
                                    <a:latin typeface="Cambria Math" panose="02040503050406030204" pitchFamily="18" charset="0"/>
                                  </a:rPr>
                                  <m:t>𝐵𝐶</m:t>
                                </m:r>
                              </m:oMath>
                            </m:oMathPara>
                          </a14:m>
                          <a:endParaRPr lang="en-US" sz="2600" dirty="0"/>
                        </a:p>
                      </a:txBody>
                      <a:tcPr/>
                    </a:tc>
                    <a:extLst>
                      <a:ext uri="{0D108BD9-81ED-4DB2-BD59-A6C34878D82A}">
                        <a16:rowId xmlns="" xmlns:a16="http://schemas.microsoft.com/office/drawing/2014/main" val="32999497"/>
                      </a:ext>
                    </a:extLst>
                  </a:tr>
                  <a:tr h="321692">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dirty="0"/>
                        </a:p>
                      </a:txBody>
                      <a:tcPr/>
                    </a:tc>
                    <a:extLst>
                      <a:ext uri="{0D108BD9-81ED-4DB2-BD59-A6C34878D82A}">
                        <a16:rowId xmlns="" xmlns:a16="http://schemas.microsoft.com/office/drawing/2014/main" val="854242715"/>
                      </a:ext>
                    </a:extLst>
                  </a:tr>
                  <a:tr h="321692">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𝐵</m:t>
                                    </m:r>
                                  </m:e>
                                </m:acc>
                                <m:r>
                                  <a:rPr lang="en-US" sz="2600" b="0" i="1" smtClean="0">
                                    <a:latin typeface="Cambria Math" panose="02040503050406030204" pitchFamily="18" charset="0"/>
                                  </a:rPr>
                                  <m:t>𝐶</m:t>
                                </m:r>
                              </m:oMath>
                            </m:oMathPara>
                          </a14:m>
                          <a:endParaRPr lang="en-US" sz="2600" dirty="0"/>
                        </a:p>
                      </a:txBody>
                      <a:tcPr/>
                    </a:tc>
                    <a:extLst>
                      <a:ext uri="{0D108BD9-81ED-4DB2-BD59-A6C34878D82A}">
                        <a16:rowId xmlns="" xmlns:a16="http://schemas.microsoft.com/office/drawing/2014/main" val="3328622655"/>
                      </a:ext>
                    </a:extLst>
                  </a:tr>
                  <a:tr h="322237">
                    <a:tc>
                      <a:txBody>
                        <a:bodyPr/>
                        <a:lstStyle/>
                        <a:p>
                          <a:r>
                            <a:rPr lang="en-US" sz="2600" dirty="0"/>
                            <a:t>1</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𝐴𝐵</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𝐶</m:t>
                                    </m:r>
                                  </m:e>
                                </m:acc>
                              </m:oMath>
                            </m:oMathPara>
                          </a14:m>
                          <a:endParaRPr lang="en-US" sz="2600" dirty="0"/>
                        </a:p>
                      </a:txBody>
                      <a:tcPr/>
                    </a:tc>
                    <a:extLst>
                      <a:ext uri="{0D108BD9-81ED-4DB2-BD59-A6C34878D82A}">
                        <a16:rowId xmlns="" xmlns:a16="http://schemas.microsoft.com/office/drawing/2014/main" val="4225248658"/>
                      </a:ext>
                    </a:extLst>
                  </a:tr>
                  <a:tr h="321692">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𝐴𝐵𝐶</m:t>
                                </m:r>
                              </m:oMath>
                            </m:oMathPara>
                          </a14:m>
                          <a:endParaRPr lang="en-US" sz="2600" dirty="0"/>
                        </a:p>
                      </a:txBody>
                      <a:tcPr/>
                    </a:tc>
                    <a:extLst>
                      <a:ext uri="{0D108BD9-81ED-4DB2-BD59-A6C34878D82A}">
                        <a16:rowId xmlns="" xmlns:a16="http://schemas.microsoft.com/office/drawing/2014/main" val="3330043810"/>
                      </a:ext>
                    </a:extLst>
                  </a:tr>
                </a:tbl>
              </a:graphicData>
            </a:graphic>
          </p:graphicFrame>
        </mc:Choice>
        <mc:Fallback xmlns="">
          <p:graphicFrame>
            <p:nvGraphicFramePr>
              <p:cNvPr id="4" name="Table 4">
                <a:extLst>
                  <a:ext uri="{FF2B5EF4-FFF2-40B4-BE49-F238E27FC236}">
                    <a16:creationId xmlns:a16="http://schemas.microsoft.com/office/drawing/2014/main" id="{0CA329E2-D5F1-A72D-0EF4-FC065D35B541}"/>
                  </a:ext>
                </a:extLst>
              </p:cNvPr>
              <p:cNvGraphicFramePr>
                <a:graphicFrameLocks noGrp="1"/>
              </p:cNvGraphicFramePr>
              <p:nvPr>
                <p:extLst>
                  <p:ext uri="{D42A27DB-BD31-4B8C-83A1-F6EECF244321}">
                    <p14:modId xmlns:p14="http://schemas.microsoft.com/office/powerpoint/2010/main" val="3970246858"/>
                  </p:ext>
                </p:extLst>
              </p:nvPr>
            </p:nvGraphicFramePr>
            <p:xfrm>
              <a:off x="2756" y="2467228"/>
              <a:ext cx="4864100" cy="4390772"/>
            </p:xfrm>
            <a:graphic>
              <a:graphicData uri="http://schemas.openxmlformats.org/drawingml/2006/table">
                <a:tbl>
                  <a:tblPr firstRow="1" bandRow="1">
                    <a:tableStyleId>{5C22544A-7EE6-4342-B048-85BDC9FD1C3A}</a:tableStyleId>
                  </a:tblPr>
                  <a:tblGrid>
                    <a:gridCol w="972820">
                      <a:extLst>
                        <a:ext uri="{9D8B030D-6E8A-4147-A177-3AD203B41FA5}">
                          <a16:colId xmlns:a16="http://schemas.microsoft.com/office/drawing/2014/main" val="3355790406"/>
                        </a:ext>
                      </a:extLst>
                    </a:gridCol>
                    <a:gridCol w="972820">
                      <a:extLst>
                        <a:ext uri="{9D8B030D-6E8A-4147-A177-3AD203B41FA5}">
                          <a16:colId xmlns:a16="http://schemas.microsoft.com/office/drawing/2014/main" val="2913116774"/>
                        </a:ext>
                      </a:extLst>
                    </a:gridCol>
                    <a:gridCol w="972820">
                      <a:extLst>
                        <a:ext uri="{9D8B030D-6E8A-4147-A177-3AD203B41FA5}">
                          <a16:colId xmlns:a16="http://schemas.microsoft.com/office/drawing/2014/main" val="3964892465"/>
                        </a:ext>
                      </a:extLst>
                    </a:gridCol>
                    <a:gridCol w="972820">
                      <a:extLst>
                        <a:ext uri="{9D8B030D-6E8A-4147-A177-3AD203B41FA5}">
                          <a16:colId xmlns:a16="http://schemas.microsoft.com/office/drawing/2014/main" val="3027167886"/>
                        </a:ext>
                      </a:extLst>
                    </a:gridCol>
                    <a:gridCol w="972820">
                      <a:extLst>
                        <a:ext uri="{9D8B030D-6E8A-4147-A177-3AD203B41FA5}">
                          <a16:colId xmlns:a16="http://schemas.microsoft.com/office/drawing/2014/main" val="1590836767"/>
                        </a:ext>
                      </a:extLst>
                    </a:gridCol>
                  </a:tblGrid>
                  <a:tr h="487680">
                    <a:tc>
                      <a:txBody>
                        <a:bodyPr/>
                        <a:lstStyle/>
                        <a:p>
                          <a:r>
                            <a:rPr lang="en-US" sz="2600" dirty="0"/>
                            <a:t>A</a:t>
                          </a:r>
                        </a:p>
                      </a:txBody>
                      <a:tcPr/>
                    </a:tc>
                    <a:tc>
                      <a:txBody>
                        <a:bodyPr/>
                        <a:lstStyle/>
                        <a:p>
                          <a:r>
                            <a:rPr lang="en-US" sz="2600" dirty="0"/>
                            <a:t>B</a:t>
                          </a:r>
                        </a:p>
                      </a:txBody>
                      <a:tcPr/>
                    </a:tc>
                    <a:tc>
                      <a:txBody>
                        <a:bodyPr/>
                        <a:lstStyle/>
                        <a:p>
                          <a:r>
                            <a:rPr lang="en-US" sz="2600" dirty="0"/>
                            <a:t>C</a:t>
                          </a:r>
                        </a:p>
                      </a:txBody>
                      <a:tcPr/>
                    </a:tc>
                    <a:tc>
                      <a:txBody>
                        <a:bodyPr/>
                        <a:lstStyle/>
                        <a:p>
                          <a:r>
                            <a:rPr lang="en-US" sz="2600" dirty="0"/>
                            <a:t>x</a:t>
                          </a:r>
                        </a:p>
                      </a:txBody>
                      <a:tcPr/>
                    </a:tc>
                    <a:tc>
                      <a:txBody>
                        <a:bodyPr/>
                        <a:lstStyle/>
                        <a:p>
                          <a:r>
                            <a:rPr lang="en-US" sz="2600" dirty="0"/>
                            <a:t>AND</a:t>
                          </a:r>
                        </a:p>
                      </a:txBody>
                      <a:tcPr/>
                    </a:tc>
                    <a:extLst>
                      <a:ext uri="{0D108BD9-81ED-4DB2-BD59-A6C34878D82A}">
                        <a16:rowId xmlns:a16="http://schemas.microsoft.com/office/drawing/2014/main" val="3978919892"/>
                      </a:ext>
                    </a:extLst>
                  </a:tr>
                  <a:tr h="487680">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1830243059"/>
                      </a:ext>
                    </a:extLst>
                  </a:tr>
                  <a:tr h="487680">
                    <a:tc>
                      <a:txBody>
                        <a:bodyPr/>
                        <a:lstStyle/>
                        <a:p>
                          <a:r>
                            <a:rPr lang="en-US" sz="2600" dirty="0"/>
                            <a:t>0</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3979643776"/>
                      </a:ext>
                    </a:extLst>
                  </a:tr>
                  <a:tr h="487680">
                    <a:tc>
                      <a:txBody>
                        <a:bodyPr/>
                        <a:lstStyle/>
                        <a:p>
                          <a:r>
                            <a:rPr lang="en-US" sz="2600" dirty="0"/>
                            <a:t>0</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endParaRPr lang="en-US" sz="2600"/>
                        </a:p>
                      </a:txBody>
                      <a:tcPr/>
                    </a:tc>
                    <a:extLst>
                      <a:ext uri="{0D108BD9-81ED-4DB2-BD59-A6C34878D82A}">
                        <a16:rowId xmlns:a16="http://schemas.microsoft.com/office/drawing/2014/main" val="2185117051"/>
                      </a:ext>
                    </a:extLst>
                  </a:tr>
                  <a:tr h="488506">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406173" r="-2500" b="-425926"/>
                          </a:stretch>
                        </a:blipFill>
                      </a:tcPr>
                    </a:tc>
                    <a:extLst>
                      <a:ext uri="{0D108BD9-81ED-4DB2-BD59-A6C34878D82A}">
                        <a16:rowId xmlns:a16="http://schemas.microsoft.com/office/drawing/2014/main" val="32999497"/>
                      </a:ext>
                    </a:extLst>
                  </a:tr>
                  <a:tr h="487680">
                    <a:tc>
                      <a:txBody>
                        <a:bodyPr/>
                        <a:lstStyle/>
                        <a:p>
                          <a:r>
                            <a:rPr lang="en-US" sz="2600" dirty="0"/>
                            <a:t>1</a:t>
                          </a:r>
                        </a:p>
                      </a:txBody>
                      <a:tcPr/>
                    </a:tc>
                    <a:tc>
                      <a:txBody>
                        <a:bodyPr/>
                        <a:lstStyle/>
                        <a:p>
                          <a:r>
                            <a:rPr lang="en-US" sz="2600" dirty="0"/>
                            <a:t>0</a:t>
                          </a:r>
                        </a:p>
                      </a:txBody>
                      <a:tcPr/>
                    </a:tc>
                    <a:tc>
                      <a:txBody>
                        <a:bodyPr/>
                        <a:lstStyle/>
                        <a:p>
                          <a:r>
                            <a:rPr lang="en-US" sz="2600" dirty="0"/>
                            <a:t>0</a:t>
                          </a:r>
                        </a:p>
                      </a:txBody>
                      <a:tcPr/>
                    </a:tc>
                    <a:tc>
                      <a:txBody>
                        <a:bodyPr/>
                        <a:lstStyle/>
                        <a:p>
                          <a:r>
                            <a:rPr lang="en-US" sz="2600" dirty="0"/>
                            <a:t>0</a:t>
                          </a:r>
                        </a:p>
                      </a:txBody>
                      <a:tcPr/>
                    </a:tc>
                    <a:tc>
                      <a:txBody>
                        <a:bodyPr/>
                        <a:lstStyle/>
                        <a:p>
                          <a:endParaRPr lang="en-US" sz="2600" dirty="0"/>
                        </a:p>
                      </a:txBody>
                      <a:tcPr/>
                    </a:tc>
                    <a:extLst>
                      <a:ext uri="{0D108BD9-81ED-4DB2-BD59-A6C34878D82A}">
                        <a16:rowId xmlns:a16="http://schemas.microsoft.com/office/drawing/2014/main" val="854242715"/>
                      </a:ext>
                    </a:extLst>
                  </a:tr>
                  <a:tr h="487680">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612500" r="-2500" b="-231250"/>
                          </a:stretch>
                        </a:blipFill>
                      </a:tcPr>
                    </a:tc>
                    <a:extLst>
                      <a:ext uri="{0D108BD9-81ED-4DB2-BD59-A6C34878D82A}">
                        <a16:rowId xmlns:a16="http://schemas.microsoft.com/office/drawing/2014/main" val="3328622655"/>
                      </a:ext>
                    </a:extLst>
                  </a:tr>
                  <a:tr h="488506">
                    <a:tc>
                      <a:txBody>
                        <a:bodyPr/>
                        <a:lstStyle/>
                        <a:p>
                          <a:r>
                            <a:rPr lang="en-US" sz="2600" dirty="0"/>
                            <a:t>1</a:t>
                          </a:r>
                        </a:p>
                      </a:txBody>
                      <a:tcPr/>
                    </a:tc>
                    <a:tc>
                      <a:txBody>
                        <a:bodyPr/>
                        <a:lstStyle/>
                        <a:p>
                          <a:r>
                            <a:rPr lang="en-US" sz="2600" dirty="0"/>
                            <a:t>1</a:t>
                          </a:r>
                        </a:p>
                      </a:txBody>
                      <a:tcPr/>
                    </a:tc>
                    <a:tc>
                      <a:txBody>
                        <a:bodyPr/>
                        <a:lstStyle/>
                        <a:p>
                          <a:r>
                            <a:rPr lang="en-US" sz="2600" dirty="0"/>
                            <a:t>0</a:t>
                          </a:r>
                        </a:p>
                      </a:txBody>
                      <a:tcPr/>
                    </a:tc>
                    <a:tc>
                      <a:txBody>
                        <a:bodyPr/>
                        <a:lstStyle/>
                        <a:p>
                          <a:r>
                            <a:rPr lang="en-US" sz="2600" dirty="0"/>
                            <a:t>1</a:t>
                          </a:r>
                        </a:p>
                      </a:txBody>
                      <a:tcPr/>
                    </a:tc>
                    <a:tc>
                      <a:txBody>
                        <a:bodyPr/>
                        <a:lstStyle/>
                        <a:p>
                          <a:endParaRPr lang="en-US"/>
                        </a:p>
                      </a:txBody>
                      <a:tcPr>
                        <a:blipFill>
                          <a:blip r:embed="rId2"/>
                          <a:stretch>
                            <a:fillRect l="-400000" t="-712500" r="-2500" b="-131250"/>
                          </a:stretch>
                        </a:blipFill>
                      </a:tcPr>
                    </a:tc>
                    <a:extLst>
                      <a:ext uri="{0D108BD9-81ED-4DB2-BD59-A6C34878D82A}">
                        <a16:rowId xmlns:a16="http://schemas.microsoft.com/office/drawing/2014/main" val="4225248658"/>
                      </a:ext>
                    </a:extLst>
                  </a:tr>
                  <a:tr h="487680">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r>
                            <a:rPr lang="en-US" sz="2600" dirty="0"/>
                            <a:t>1</a:t>
                          </a:r>
                        </a:p>
                      </a:txBody>
                      <a:tcPr/>
                    </a:tc>
                    <a:tc>
                      <a:txBody>
                        <a:bodyPr/>
                        <a:lstStyle/>
                        <a:p>
                          <a:endParaRPr lang="en-US"/>
                        </a:p>
                      </a:txBody>
                      <a:tcPr>
                        <a:blipFill>
                          <a:blip r:embed="rId2"/>
                          <a:stretch>
                            <a:fillRect l="-400000" t="-812500" r="-2500" b="-31250"/>
                          </a:stretch>
                        </a:blipFill>
                      </a:tcPr>
                    </a:tc>
                    <a:extLst>
                      <a:ext uri="{0D108BD9-81ED-4DB2-BD59-A6C34878D82A}">
                        <a16:rowId xmlns:a16="http://schemas.microsoft.com/office/drawing/2014/main" val="3330043810"/>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03E16AA5-0296-61C9-85A4-B08F96E68D05}"/>
                  </a:ext>
                </a:extLst>
              </p:cNvPr>
              <p:cNvSpPr txBox="1"/>
              <p:nvPr/>
            </p:nvSpPr>
            <p:spPr>
              <a:xfrm>
                <a:off x="5287394" y="2595451"/>
                <a:ext cx="6036392" cy="3540328"/>
              </a:xfrm>
              <a:prstGeom prst="rect">
                <a:avLst/>
              </a:prstGeom>
              <a:noFill/>
            </p:spPr>
            <p:txBody>
              <a:bodyPr wrap="square" rtlCol="0">
                <a:spAutoFit/>
              </a:bodyPr>
              <a:lstStyle/>
              <a:p>
                <a:pPr algn="just"/>
                <a:r>
                  <a:rPr lang="en-US" sz="2800" dirty="0"/>
                  <a:t>SOP expression: </a:t>
                </a:r>
              </a:p>
              <a:p>
                <a:pPr algn="just"/>
                <a:r>
                  <a:rPr lang="en-US" sz="2800" dirty="0"/>
                  <a:t>x=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𝐵𝐶</m:t>
                    </m:r>
                  </m:oMath>
                </a14:m>
                <a:r>
                  <a:rPr lang="en-US" sz="2800" dirty="0"/>
                  <a:t>+</a:t>
                </a:r>
                <a14:m>
                  <m:oMath xmlns:m="http://schemas.openxmlformats.org/officeDocument/2006/math">
                    <m:r>
                      <a:rPr lang="en-US" sz="2800" i="1">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r>
                      <a:rPr lang="en-US" sz="2800" i="1">
                        <a:latin typeface="Cambria Math" panose="02040503050406030204" pitchFamily="18" charset="0"/>
                      </a:rPr>
                      <m:t>𝐶</m:t>
                    </m:r>
                  </m:oMath>
                </a14:m>
                <a:r>
                  <a:rPr lang="en-US" sz="2800" dirty="0"/>
                  <a:t>+</a:t>
                </a:r>
                <a14:m>
                  <m:oMath xmlns:m="http://schemas.openxmlformats.org/officeDocument/2006/math">
                    <m:r>
                      <a:rPr lang="en-US" sz="2800" i="1">
                        <a:latin typeface="Cambria Math" panose="02040503050406030204" pitchFamily="18" charset="0"/>
                      </a:rPr>
                      <m:t>𝐴𝐵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b="0" i="1" smtClean="0">
                        <a:latin typeface="Cambria Math" panose="02040503050406030204" pitchFamily="18" charset="0"/>
                      </a:rPr>
                      <m:t>+</m:t>
                    </m:r>
                    <m:r>
                      <a:rPr lang="en-US" sz="2800" i="1">
                        <a:latin typeface="Cambria Math" panose="02040503050406030204" pitchFamily="18" charset="0"/>
                      </a:rPr>
                      <m:t>𝐴𝐵𝐶</m:t>
                    </m:r>
                  </m:oMath>
                </a14:m>
                <a:endParaRPr lang="en-US" sz="2800" dirty="0"/>
              </a:p>
              <a:p>
                <a:pPr algn="just"/>
                <a:r>
                  <a:rPr lang="en-US" sz="2800" dirty="0"/>
                  <a:t>=</a:t>
                </a:r>
                <a14:m>
                  <m:oMath xmlns:m="http://schemas.openxmlformats.org/officeDocument/2006/math">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𝐴𝐶</m:t>
                    </m:r>
                    <m:r>
                      <a:rPr lang="en-US" sz="2800" b="0" i="1" smtClean="0">
                        <a:latin typeface="Cambria Math" panose="02040503050406030204" pitchFamily="18" charset="0"/>
                      </a:rPr>
                      <m:t>+</m:t>
                    </m:r>
                    <m:r>
                      <a:rPr lang="en-US" sz="2800" b="0" i="1" smtClean="0">
                        <a:latin typeface="Cambria Math" panose="02040503050406030204" pitchFamily="18" charset="0"/>
                      </a:rPr>
                      <m:t>𝐴𝐵</m:t>
                    </m:r>
                  </m:oMath>
                </a14:m>
                <a:endParaRPr lang="en-US" sz="2800" b="0" dirty="0"/>
              </a:p>
              <a:p>
                <a:pPr algn="just"/>
                <a:r>
                  <a:rPr lang="en-US" sz="2800" dirty="0"/>
                  <a:t>Finally draw the circuit. (homework)</a:t>
                </a:r>
              </a:p>
              <a:p>
                <a:pPr algn="just"/>
                <a:endParaRPr lang="en-US" sz="2800" dirty="0"/>
              </a:p>
              <a:p>
                <a:pPr algn="just"/>
                <a:endParaRPr lang="en-US" sz="2800" dirty="0"/>
              </a:p>
              <a:p>
                <a:pPr algn="just"/>
                <a:endParaRPr lang="en-US" sz="2800" dirty="0"/>
              </a:p>
              <a:p>
                <a:pPr algn="just"/>
                <a:endParaRPr lang="en-US" sz="2800" dirty="0"/>
              </a:p>
            </p:txBody>
          </p:sp>
        </mc:Choice>
        <mc:Fallback xmlns="">
          <p:sp>
            <p:nvSpPr>
              <p:cNvPr id="5" name="TextBox 4">
                <a:extLst>
                  <a:ext uri="{FF2B5EF4-FFF2-40B4-BE49-F238E27FC236}">
                    <a16:creationId xmlns:a16="http://schemas.microsoft.com/office/drawing/2014/main" id="{03E16AA5-0296-61C9-85A4-B08F96E68D05}"/>
                  </a:ext>
                </a:extLst>
              </p:cNvPr>
              <p:cNvSpPr txBox="1">
                <a:spLocks noRot="1" noChangeAspect="1" noMove="1" noResize="1" noEditPoints="1" noAdjustHandles="1" noChangeArrowheads="1" noChangeShapeType="1" noTextEdit="1"/>
              </p:cNvSpPr>
              <p:nvPr/>
            </p:nvSpPr>
            <p:spPr>
              <a:xfrm>
                <a:off x="5287394" y="2595451"/>
                <a:ext cx="6036392" cy="3540328"/>
              </a:xfrm>
              <a:prstGeom prst="rect">
                <a:avLst/>
              </a:prstGeom>
              <a:blipFill>
                <a:blip r:embed="rId3"/>
                <a:stretch>
                  <a:fillRect l="-2018" t="-1893"/>
                </a:stretch>
              </a:blipFill>
            </p:spPr>
            <p:txBody>
              <a:bodyPr/>
              <a:lstStyle/>
              <a:p>
                <a:r>
                  <a:rPr lang="en-US">
                    <a:noFill/>
                  </a:rPr>
                  <a:t> </a:t>
                </a:r>
              </a:p>
            </p:txBody>
          </p:sp>
        </mc:Fallback>
      </mc:AlternateContent>
    </p:spTree>
    <p:extLst>
      <p:ext uri="{BB962C8B-B14F-4D97-AF65-F5344CB8AC3E}">
        <p14:creationId xmlns:p14="http://schemas.microsoft.com/office/powerpoint/2010/main" val="408519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46" y="-106970"/>
            <a:ext cx="9905998" cy="1478570"/>
          </a:xfrm>
        </p:spPr>
        <p:txBody>
          <a:bodyPr/>
          <a:lstStyle/>
          <a:p>
            <a:r>
              <a:rPr lang="en-US" dirty="0"/>
              <a:t>Karnaugh map method</a:t>
            </a:r>
          </a:p>
        </p:txBody>
      </p:sp>
      <p:sp>
        <p:nvSpPr>
          <p:cNvPr id="3" name="TextBox 2">
            <a:extLst>
              <a:ext uri="{FF2B5EF4-FFF2-40B4-BE49-F238E27FC236}">
                <a16:creationId xmlns="" xmlns:a16="http://schemas.microsoft.com/office/drawing/2014/main" id="{56084264-4DE9-E55C-FC38-36632BC67195}"/>
              </a:ext>
            </a:extLst>
          </p:cNvPr>
          <p:cNvSpPr txBox="1"/>
          <p:nvPr/>
        </p:nvSpPr>
        <p:spPr>
          <a:xfrm>
            <a:off x="447675" y="1371600"/>
            <a:ext cx="11296649" cy="1815882"/>
          </a:xfrm>
          <a:prstGeom prst="rect">
            <a:avLst/>
          </a:prstGeom>
          <a:noFill/>
        </p:spPr>
        <p:txBody>
          <a:bodyPr wrap="square" rtlCol="0">
            <a:spAutoFit/>
          </a:bodyPr>
          <a:lstStyle/>
          <a:p>
            <a:pPr algn="just"/>
            <a:r>
              <a:rPr lang="en-US" sz="2800" dirty="0"/>
              <a:t>K map is a graphical tool used to simplify a logic equation or to convert a truth table to its corresponding logic circuit in a simple, orderly process. It is a systematic step by step process. Its practical usefulness is limited to five or six variables.</a:t>
            </a:r>
          </a:p>
        </p:txBody>
      </p:sp>
    </p:spTree>
    <p:extLst>
      <p:ext uri="{BB962C8B-B14F-4D97-AF65-F5344CB8AC3E}">
        <p14:creationId xmlns:p14="http://schemas.microsoft.com/office/powerpoint/2010/main" val="143554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391982"/>
            <a:ext cx="10858767" cy="1478570"/>
          </a:xfrm>
        </p:spPr>
        <p:txBody>
          <a:bodyPr/>
          <a:lstStyle/>
          <a:p>
            <a:r>
              <a:rPr lang="en-US" dirty="0"/>
              <a:t>K-map and truth tables (for 2, 3 and 4 variables)</a:t>
            </a:r>
          </a:p>
        </p:txBody>
      </p:sp>
      <p:pic>
        <p:nvPicPr>
          <p:cNvPr id="6" name="Picture 5">
            <a:extLst>
              <a:ext uri="{FF2B5EF4-FFF2-40B4-BE49-F238E27FC236}">
                <a16:creationId xmlns="" xmlns:a16="http://schemas.microsoft.com/office/drawing/2014/main" id="{211CB1BF-C11D-0CC5-8792-093AC4E27649}"/>
              </a:ext>
            </a:extLst>
          </p:cNvPr>
          <p:cNvPicPr>
            <a:picLocks noChangeAspect="1"/>
          </p:cNvPicPr>
          <p:nvPr/>
        </p:nvPicPr>
        <p:blipFill rotWithShape="1">
          <a:blip r:embed="rId2">
            <a:extLst>
              <a:ext uri="{28A0092B-C50C-407E-A947-70E740481C1C}">
                <a14:useLocalDpi xmlns:a14="http://schemas.microsoft.com/office/drawing/2010/main" val="0"/>
              </a:ext>
            </a:extLst>
          </a:blip>
          <a:srcRect l="3125" t="58056" r="6250" b="8611"/>
          <a:stretch/>
        </p:blipFill>
        <p:spPr>
          <a:xfrm rot="10800000">
            <a:off x="481012" y="1880037"/>
            <a:ext cx="11229975" cy="3097925"/>
          </a:xfrm>
          <a:prstGeom prst="rect">
            <a:avLst/>
          </a:prstGeom>
        </p:spPr>
      </p:pic>
    </p:spTree>
    <p:extLst>
      <p:ext uri="{BB962C8B-B14F-4D97-AF65-F5344CB8AC3E}">
        <p14:creationId xmlns:p14="http://schemas.microsoft.com/office/powerpoint/2010/main" val="362360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391982"/>
            <a:ext cx="10858767" cy="1478570"/>
          </a:xfrm>
        </p:spPr>
        <p:txBody>
          <a:bodyPr/>
          <a:lstStyle/>
          <a:p>
            <a:r>
              <a:rPr lang="en-US" dirty="0"/>
              <a:t>K-map and truth tables (for 2, 3 and 4 variables)</a:t>
            </a:r>
          </a:p>
        </p:txBody>
      </p:sp>
      <p:pic>
        <p:nvPicPr>
          <p:cNvPr id="5" name="Picture 4">
            <a:extLst>
              <a:ext uri="{FF2B5EF4-FFF2-40B4-BE49-F238E27FC236}">
                <a16:creationId xmlns="" xmlns:a16="http://schemas.microsoft.com/office/drawing/2014/main" id="{0433E310-E53A-CAC9-ECFD-285B78AA5841}"/>
              </a:ext>
            </a:extLst>
          </p:cNvPr>
          <p:cNvPicPr>
            <a:picLocks noChangeAspect="1"/>
          </p:cNvPicPr>
          <p:nvPr/>
        </p:nvPicPr>
        <p:blipFill rotWithShape="1">
          <a:blip r:embed="rId2">
            <a:extLst>
              <a:ext uri="{28A0092B-C50C-407E-A947-70E740481C1C}">
                <a14:useLocalDpi xmlns:a14="http://schemas.microsoft.com/office/drawing/2010/main" val="0"/>
              </a:ext>
            </a:extLst>
          </a:blip>
          <a:srcRect l="4478" t="8750" r="6354" b="41389"/>
          <a:stretch/>
        </p:blipFill>
        <p:spPr>
          <a:xfrm rot="10800000">
            <a:off x="100186" y="1362074"/>
            <a:ext cx="11991627" cy="5029200"/>
          </a:xfrm>
          <a:prstGeom prst="rect">
            <a:avLst/>
          </a:prstGeom>
        </p:spPr>
      </p:pic>
    </p:spTree>
    <p:extLst>
      <p:ext uri="{BB962C8B-B14F-4D97-AF65-F5344CB8AC3E}">
        <p14:creationId xmlns:p14="http://schemas.microsoft.com/office/powerpoint/2010/main" val="316579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a:t>Combinational logic circuit</a:t>
            </a:r>
          </a:p>
        </p:txBody>
      </p:sp>
      <p:sp>
        <p:nvSpPr>
          <p:cNvPr id="3" name="TextBox 2">
            <a:extLst>
              <a:ext uri="{FF2B5EF4-FFF2-40B4-BE49-F238E27FC236}">
                <a16:creationId xmlns="" xmlns:a16="http://schemas.microsoft.com/office/drawing/2014/main" id="{88FABAFB-6F33-62F3-129D-A38C414CB70F}"/>
              </a:ext>
            </a:extLst>
          </p:cNvPr>
          <p:cNvSpPr txBox="1"/>
          <p:nvPr/>
        </p:nvSpPr>
        <p:spPr>
          <a:xfrm>
            <a:off x="609600" y="1874728"/>
            <a:ext cx="11163300" cy="3108543"/>
          </a:xfrm>
          <a:prstGeom prst="rect">
            <a:avLst/>
          </a:prstGeom>
          <a:noFill/>
        </p:spPr>
        <p:txBody>
          <a:bodyPr wrap="square" rtlCol="0">
            <a:spAutoFit/>
          </a:bodyPr>
          <a:lstStyle/>
          <a:p>
            <a:pPr algn="just"/>
            <a:r>
              <a:rPr lang="en-US" sz="2800" dirty="0"/>
              <a:t>In previous lectures we have studied the operation of all the basic logic gates and we have used Boolean algebra to describe and analyze circuits that were made up of combinations of logic gates/circuits. These circuits can be classified as combinational logic circuits. Because at any time the logic level at the output depends on the combination of logic levels present at the inputs. </a:t>
            </a:r>
            <a:r>
              <a:rPr lang="en-US" sz="2800" u="sng" dirty="0"/>
              <a:t>A combinational circuit has no memory characteristic, so its output depends only on the current value of its inputs. </a:t>
            </a:r>
          </a:p>
        </p:txBody>
      </p:sp>
    </p:spTree>
    <p:extLst>
      <p:ext uri="{BB962C8B-B14F-4D97-AF65-F5344CB8AC3E}">
        <p14:creationId xmlns:p14="http://schemas.microsoft.com/office/powerpoint/2010/main" val="16932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391982"/>
            <a:ext cx="10858767" cy="1478570"/>
          </a:xfrm>
        </p:spPr>
        <p:txBody>
          <a:bodyPr/>
          <a:lstStyle/>
          <a:p>
            <a:r>
              <a:rPr lang="en-US" dirty="0"/>
              <a:t>K-map and truth tables (for 2, 3 and 4 variables)</a:t>
            </a:r>
          </a:p>
        </p:txBody>
      </p:sp>
      <p:pic>
        <p:nvPicPr>
          <p:cNvPr id="4" name="Picture 3">
            <a:extLst>
              <a:ext uri="{FF2B5EF4-FFF2-40B4-BE49-F238E27FC236}">
                <a16:creationId xmlns="" xmlns:a16="http://schemas.microsoft.com/office/drawing/2014/main" id="{25848A79-0BEC-4660-CCC1-85896172725C}"/>
              </a:ext>
            </a:extLst>
          </p:cNvPr>
          <p:cNvPicPr>
            <a:picLocks noChangeAspect="1"/>
          </p:cNvPicPr>
          <p:nvPr/>
        </p:nvPicPr>
        <p:blipFill rotWithShape="1">
          <a:blip r:embed="rId2">
            <a:extLst>
              <a:ext uri="{28A0092B-C50C-407E-A947-70E740481C1C}">
                <a14:useLocalDpi xmlns:a14="http://schemas.microsoft.com/office/drawing/2010/main" val="0"/>
              </a:ext>
            </a:extLst>
          </a:blip>
          <a:srcRect l="937" t="10555" r="10313" b="20149"/>
          <a:stretch/>
        </p:blipFill>
        <p:spPr>
          <a:xfrm rot="10800000">
            <a:off x="657223" y="1001371"/>
            <a:ext cx="11134726" cy="5856629"/>
          </a:xfrm>
          <a:prstGeom prst="rect">
            <a:avLst/>
          </a:prstGeom>
        </p:spPr>
      </p:pic>
      <p:cxnSp>
        <p:nvCxnSpPr>
          <p:cNvPr id="5" name="Straight Connector 4">
            <a:extLst>
              <a:ext uri="{FF2B5EF4-FFF2-40B4-BE49-F238E27FC236}">
                <a16:creationId xmlns="" xmlns:a16="http://schemas.microsoft.com/office/drawing/2014/main" id="{572D3202-2ECE-DF6D-D700-16061920F738}"/>
              </a:ext>
            </a:extLst>
          </p:cNvPr>
          <p:cNvCxnSpPr/>
          <p:nvPr/>
        </p:nvCxnSpPr>
        <p:spPr>
          <a:xfrm flipV="1">
            <a:off x="10934700" y="1524000"/>
            <a:ext cx="457200" cy="22860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2902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82" y="1836869"/>
            <a:ext cx="10858767" cy="1478570"/>
          </a:xfrm>
        </p:spPr>
        <p:txBody>
          <a:bodyPr/>
          <a:lstStyle/>
          <a:p>
            <a:pPr algn="ctr"/>
            <a:r>
              <a:rPr lang="en-US" dirty="0"/>
              <a:t>Looping</a:t>
            </a:r>
          </a:p>
        </p:txBody>
      </p:sp>
    </p:spTree>
    <p:extLst>
      <p:ext uri="{BB962C8B-B14F-4D97-AF65-F5344CB8AC3E}">
        <p14:creationId xmlns:p14="http://schemas.microsoft.com/office/powerpoint/2010/main" val="33628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307" y="0"/>
            <a:ext cx="10858767" cy="1478570"/>
          </a:xfrm>
        </p:spPr>
        <p:txBody>
          <a:bodyPr/>
          <a:lstStyle/>
          <a:p>
            <a:r>
              <a:rPr lang="en-US" dirty="0"/>
              <a:t>Looping</a:t>
            </a:r>
          </a:p>
        </p:txBody>
      </p:sp>
      <p:sp>
        <p:nvSpPr>
          <p:cNvPr id="3" name="TextBox 2">
            <a:extLst>
              <a:ext uri="{FF2B5EF4-FFF2-40B4-BE49-F238E27FC236}">
                <a16:creationId xmlns="" xmlns:a16="http://schemas.microsoft.com/office/drawing/2014/main" id="{941F7D42-E8AD-8C42-8741-F9487B3A0D09}"/>
              </a:ext>
            </a:extLst>
          </p:cNvPr>
          <p:cNvSpPr txBox="1"/>
          <p:nvPr/>
        </p:nvSpPr>
        <p:spPr>
          <a:xfrm>
            <a:off x="933450" y="1478570"/>
            <a:ext cx="10467975" cy="2246769"/>
          </a:xfrm>
          <a:prstGeom prst="rect">
            <a:avLst/>
          </a:prstGeom>
          <a:noFill/>
        </p:spPr>
        <p:txBody>
          <a:bodyPr wrap="square" rtlCol="0">
            <a:spAutoFit/>
          </a:bodyPr>
          <a:lstStyle/>
          <a:p>
            <a:r>
              <a:rPr lang="en-US" sz="2800" dirty="0"/>
              <a:t>The expression for output X can be simplified by properly combining those squares in the K-map that contain 1s. The process for combining these 1s is called looping. </a:t>
            </a:r>
          </a:p>
          <a:p>
            <a:r>
              <a:rPr lang="en-US" sz="2800" dirty="0"/>
              <a:t>Result: Looping a pair of adjacent 1s in a K-map eliminates the variable that appears in complemented </a:t>
            </a:r>
            <a:r>
              <a:rPr lang="en-US" sz="2800" u="sng" dirty="0"/>
              <a:t>and</a:t>
            </a:r>
            <a:r>
              <a:rPr lang="en-US" sz="2800" dirty="0"/>
              <a:t> uncomplemented form.</a:t>
            </a:r>
          </a:p>
        </p:txBody>
      </p:sp>
    </p:spTree>
    <p:extLst>
      <p:ext uri="{BB962C8B-B14F-4D97-AF65-F5344CB8AC3E}">
        <p14:creationId xmlns:p14="http://schemas.microsoft.com/office/powerpoint/2010/main" val="260373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205" b="6535"/>
          <a:stretch/>
        </p:blipFill>
        <p:spPr>
          <a:xfrm>
            <a:off x="1330860" y="0"/>
            <a:ext cx="9379390" cy="6864984"/>
          </a:xfrm>
          <a:prstGeom prst="rect">
            <a:avLst/>
          </a:prstGeom>
        </p:spPr>
      </p:pic>
    </p:spTree>
    <p:extLst>
      <p:ext uri="{BB962C8B-B14F-4D97-AF65-F5344CB8AC3E}">
        <p14:creationId xmlns:p14="http://schemas.microsoft.com/office/powerpoint/2010/main" val="1080678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Two/pairs)</a:t>
            </a:r>
            <a:br>
              <a:rPr lang="en-US" dirty="0"/>
            </a:br>
            <a:r>
              <a:rPr lang="en-US" dirty="0"/>
              <a:t>looping pairs of adjacent 1s</a:t>
            </a:r>
          </a:p>
        </p:txBody>
      </p:sp>
      <p:pic>
        <p:nvPicPr>
          <p:cNvPr id="4" name="Picture 3">
            <a:extLst>
              <a:ext uri="{FF2B5EF4-FFF2-40B4-BE49-F238E27FC236}">
                <a16:creationId xmlns="" xmlns:a16="http://schemas.microsoft.com/office/drawing/2014/main" id="{1544ED49-6EEE-334B-8965-0FB071F01574}"/>
              </a:ext>
            </a:extLst>
          </p:cNvPr>
          <p:cNvPicPr>
            <a:picLocks noChangeAspect="1"/>
          </p:cNvPicPr>
          <p:nvPr/>
        </p:nvPicPr>
        <p:blipFill rotWithShape="1">
          <a:blip r:embed="rId2">
            <a:extLst>
              <a:ext uri="{28A0092B-C50C-407E-A947-70E740481C1C}">
                <a14:useLocalDpi xmlns:a14="http://schemas.microsoft.com/office/drawing/2010/main" val="0"/>
              </a:ext>
            </a:extLst>
          </a:blip>
          <a:srcRect t="23611" b="21250"/>
          <a:stretch/>
        </p:blipFill>
        <p:spPr>
          <a:xfrm rot="10800000">
            <a:off x="-1" y="1381864"/>
            <a:ext cx="12192000" cy="5041902"/>
          </a:xfrm>
          <a:prstGeom prst="rect">
            <a:avLst/>
          </a:prstGeom>
        </p:spPr>
      </p:pic>
    </p:spTree>
    <p:extLst>
      <p:ext uri="{BB962C8B-B14F-4D97-AF65-F5344CB8AC3E}">
        <p14:creationId xmlns:p14="http://schemas.microsoft.com/office/powerpoint/2010/main" val="295836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Two/pairs)</a:t>
            </a:r>
            <a:br>
              <a:rPr lang="en-US" dirty="0"/>
            </a:br>
            <a:r>
              <a:rPr lang="en-US" dirty="0"/>
              <a:t>lo0ping pairs of adjacent 1s</a:t>
            </a:r>
          </a:p>
        </p:txBody>
      </p:sp>
      <p:pic>
        <p:nvPicPr>
          <p:cNvPr id="5" name="Picture 4">
            <a:extLst>
              <a:ext uri="{FF2B5EF4-FFF2-40B4-BE49-F238E27FC236}">
                <a16:creationId xmlns="" xmlns:a16="http://schemas.microsoft.com/office/drawing/2014/main" id="{77483BDE-8EF7-A075-762D-3624AEB3905D}"/>
              </a:ext>
            </a:extLst>
          </p:cNvPr>
          <p:cNvPicPr>
            <a:picLocks noChangeAspect="1"/>
          </p:cNvPicPr>
          <p:nvPr/>
        </p:nvPicPr>
        <p:blipFill rotWithShape="1">
          <a:blip r:embed="rId2">
            <a:extLst>
              <a:ext uri="{28A0092B-C50C-407E-A947-70E740481C1C}">
                <a14:useLocalDpi xmlns:a14="http://schemas.microsoft.com/office/drawing/2010/main" val="0"/>
              </a:ext>
            </a:extLst>
          </a:blip>
          <a:srcRect t="22778" r="5000" b="30833"/>
          <a:stretch/>
        </p:blipFill>
        <p:spPr>
          <a:xfrm rot="10800000">
            <a:off x="-1" y="1381863"/>
            <a:ext cx="12117881" cy="4437911"/>
          </a:xfrm>
          <a:prstGeom prst="rect">
            <a:avLst/>
          </a:prstGeom>
        </p:spPr>
      </p:pic>
    </p:spTree>
    <p:extLst>
      <p:ext uri="{BB962C8B-B14F-4D97-AF65-F5344CB8AC3E}">
        <p14:creationId xmlns:p14="http://schemas.microsoft.com/office/powerpoint/2010/main" val="185313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four/ Quads)</a:t>
            </a:r>
          </a:p>
        </p:txBody>
      </p:sp>
      <p:pic>
        <p:nvPicPr>
          <p:cNvPr id="4" name="Picture 3">
            <a:extLst>
              <a:ext uri="{FF2B5EF4-FFF2-40B4-BE49-F238E27FC236}">
                <a16:creationId xmlns="" xmlns:a16="http://schemas.microsoft.com/office/drawing/2014/main" id="{298C2808-D046-61F5-48D2-9AB565A8476D}"/>
              </a:ext>
            </a:extLst>
          </p:cNvPr>
          <p:cNvPicPr>
            <a:picLocks noChangeAspect="1"/>
          </p:cNvPicPr>
          <p:nvPr/>
        </p:nvPicPr>
        <p:blipFill rotWithShape="1">
          <a:blip r:embed="rId2">
            <a:extLst>
              <a:ext uri="{28A0092B-C50C-407E-A947-70E740481C1C}">
                <a14:useLocalDpi xmlns:a14="http://schemas.microsoft.com/office/drawing/2010/main" val="0"/>
              </a:ext>
            </a:extLst>
          </a:blip>
          <a:srcRect l="1354" t="29167" r="3333" b="20149"/>
          <a:stretch/>
        </p:blipFill>
        <p:spPr>
          <a:xfrm rot="10800000">
            <a:off x="80962" y="1381864"/>
            <a:ext cx="12030075" cy="4797863"/>
          </a:xfrm>
          <a:prstGeom prst="rect">
            <a:avLst/>
          </a:prstGeom>
        </p:spPr>
      </p:pic>
    </p:spTree>
    <p:extLst>
      <p:ext uri="{BB962C8B-B14F-4D97-AF65-F5344CB8AC3E}">
        <p14:creationId xmlns:p14="http://schemas.microsoft.com/office/powerpoint/2010/main" val="199116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four/ Quads)</a:t>
            </a:r>
          </a:p>
        </p:txBody>
      </p:sp>
      <p:pic>
        <p:nvPicPr>
          <p:cNvPr id="7" name="Picture 6">
            <a:extLst>
              <a:ext uri="{FF2B5EF4-FFF2-40B4-BE49-F238E27FC236}">
                <a16:creationId xmlns="" xmlns:a16="http://schemas.microsoft.com/office/drawing/2014/main" id="{15AB4516-FB25-5D15-BB1D-2D88B032C247}"/>
              </a:ext>
            </a:extLst>
          </p:cNvPr>
          <p:cNvPicPr>
            <a:picLocks noChangeAspect="1"/>
          </p:cNvPicPr>
          <p:nvPr/>
        </p:nvPicPr>
        <p:blipFill rotWithShape="1">
          <a:blip r:embed="rId2">
            <a:extLst>
              <a:ext uri="{28A0092B-C50C-407E-A947-70E740481C1C}">
                <a14:useLocalDpi xmlns:a14="http://schemas.microsoft.com/office/drawing/2010/main" val="0"/>
              </a:ext>
            </a:extLst>
          </a:blip>
          <a:srcRect l="5729" t="7222" r="16354" b="42361"/>
          <a:stretch/>
        </p:blipFill>
        <p:spPr>
          <a:xfrm rot="10800000">
            <a:off x="285749" y="1274108"/>
            <a:ext cx="11506200" cy="5583892"/>
          </a:xfrm>
          <a:prstGeom prst="rect">
            <a:avLst/>
          </a:prstGeom>
        </p:spPr>
      </p:pic>
    </p:spTree>
    <p:extLst>
      <p:ext uri="{BB962C8B-B14F-4D97-AF65-F5344CB8AC3E}">
        <p14:creationId xmlns:p14="http://schemas.microsoft.com/office/powerpoint/2010/main" val="3644888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eight/octets)</a:t>
            </a:r>
          </a:p>
        </p:txBody>
      </p:sp>
      <p:pic>
        <p:nvPicPr>
          <p:cNvPr id="5" name="Picture 4">
            <a:extLst>
              <a:ext uri="{FF2B5EF4-FFF2-40B4-BE49-F238E27FC236}">
                <a16:creationId xmlns="" xmlns:a16="http://schemas.microsoft.com/office/drawing/2014/main" id="{636CB741-DC48-F5F4-DE60-94490EAEE620}"/>
              </a:ext>
            </a:extLst>
          </p:cNvPr>
          <p:cNvPicPr>
            <a:picLocks noChangeAspect="1"/>
          </p:cNvPicPr>
          <p:nvPr/>
        </p:nvPicPr>
        <p:blipFill rotWithShape="1">
          <a:blip r:embed="rId2">
            <a:extLst>
              <a:ext uri="{28A0092B-C50C-407E-A947-70E740481C1C}">
                <a14:useLocalDpi xmlns:a14="http://schemas.microsoft.com/office/drawing/2010/main" val="0"/>
              </a:ext>
            </a:extLst>
          </a:blip>
          <a:srcRect l="9896" t="22500" r="16041" b="23750"/>
          <a:stretch/>
        </p:blipFill>
        <p:spPr>
          <a:xfrm rot="10800000">
            <a:off x="400051" y="1155056"/>
            <a:ext cx="11315962" cy="5702944"/>
          </a:xfrm>
          <a:prstGeom prst="rect">
            <a:avLst/>
          </a:prstGeom>
        </p:spPr>
      </p:pic>
    </p:spTree>
    <p:extLst>
      <p:ext uri="{BB962C8B-B14F-4D97-AF65-F5344CB8AC3E}">
        <p14:creationId xmlns:p14="http://schemas.microsoft.com/office/powerpoint/2010/main" val="983785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Looping (groups of eight/octets)</a:t>
            </a:r>
          </a:p>
        </p:txBody>
      </p:sp>
      <p:pic>
        <p:nvPicPr>
          <p:cNvPr id="3" name="Picture 2">
            <a:extLst>
              <a:ext uri="{FF2B5EF4-FFF2-40B4-BE49-F238E27FC236}">
                <a16:creationId xmlns="" xmlns:a16="http://schemas.microsoft.com/office/drawing/2014/main" id="{78202371-EC5B-2535-B77E-1F7E5A664D92}"/>
              </a:ext>
            </a:extLst>
          </p:cNvPr>
          <p:cNvPicPr>
            <a:picLocks noChangeAspect="1"/>
          </p:cNvPicPr>
          <p:nvPr/>
        </p:nvPicPr>
        <p:blipFill rotWithShape="1">
          <a:blip r:embed="rId2">
            <a:extLst>
              <a:ext uri="{28A0092B-C50C-407E-A947-70E740481C1C}">
                <a14:useLocalDpi xmlns:a14="http://schemas.microsoft.com/office/drawing/2010/main" val="0"/>
              </a:ext>
            </a:extLst>
          </a:blip>
          <a:srcRect l="6146" t="13889" r="15730" b="28194"/>
          <a:stretch/>
        </p:blipFill>
        <p:spPr>
          <a:xfrm rot="10800000">
            <a:off x="1038225" y="1233754"/>
            <a:ext cx="10115550" cy="5624246"/>
          </a:xfrm>
          <a:prstGeom prst="rect">
            <a:avLst/>
          </a:prstGeom>
        </p:spPr>
      </p:pic>
    </p:spTree>
    <p:extLst>
      <p:ext uri="{BB962C8B-B14F-4D97-AF65-F5344CB8AC3E}">
        <p14:creationId xmlns:p14="http://schemas.microsoft.com/office/powerpoint/2010/main" val="276542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474788" y="1499163"/>
            <a:ext cx="9905998" cy="1478570"/>
          </a:xfrm>
        </p:spPr>
        <p:txBody>
          <a:bodyPr>
            <a:normAutofit/>
          </a:bodyPr>
          <a:lstStyle/>
          <a:p>
            <a:pPr algn="ctr"/>
            <a:r>
              <a:rPr lang="en-US" dirty="0"/>
              <a:t>Simplification of logic circuits</a:t>
            </a:r>
          </a:p>
        </p:txBody>
      </p:sp>
    </p:spTree>
    <p:extLst>
      <p:ext uri="{BB962C8B-B14F-4D97-AF65-F5344CB8AC3E}">
        <p14:creationId xmlns:p14="http://schemas.microsoft.com/office/powerpoint/2010/main" val="171652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Don’t care conditions</a:t>
            </a:r>
          </a:p>
        </p:txBody>
      </p:sp>
      <p:sp>
        <p:nvSpPr>
          <p:cNvPr id="3" name="TextBox 2">
            <a:extLst>
              <a:ext uri="{FF2B5EF4-FFF2-40B4-BE49-F238E27FC236}">
                <a16:creationId xmlns="" xmlns:a16="http://schemas.microsoft.com/office/drawing/2014/main" id="{DA947955-B3D8-E150-6637-45B4AE1A1DDB}"/>
              </a:ext>
            </a:extLst>
          </p:cNvPr>
          <p:cNvSpPr txBox="1"/>
          <p:nvPr/>
        </p:nvSpPr>
        <p:spPr>
          <a:xfrm>
            <a:off x="490537" y="1381864"/>
            <a:ext cx="11210925" cy="2677656"/>
          </a:xfrm>
          <a:prstGeom prst="rect">
            <a:avLst/>
          </a:prstGeom>
          <a:noFill/>
        </p:spPr>
        <p:txBody>
          <a:bodyPr wrap="square" rtlCol="0">
            <a:spAutoFit/>
          </a:bodyPr>
          <a:lstStyle/>
          <a:p>
            <a:pPr algn="just"/>
            <a:r>
              <a:rPr lang="en-US" sz="2800" dirty="0"/>
              <a:t>Some logic circuits can be designed so that there are certain input conditions for which there are no specified output levels, usually because these input condition will never occur. In other words, there will be certain combinations of input levels where we don’t care whether the output is HIGH or LOW.</a:t>
            </a:r>
          </a:p>
          <a:p>
            <a:pPr algn="just"/>
            <a:r>
              <a:rPr lang="en-US" sz="2800" dirty="0"/>
              <a:t>Benefit: Don’t care conditions should be changed to 0 or 1 to produce K-map looping that yields the simplest expression. </a:t>
            </a:r>
          </a:p>
        </p:txBody>
      </p:sp>
    </p:spTree>
    <p:extLst>
      <p:ext uri="{BB962C8B-B14F-4D97-AF65-F5344CB8AC3E}">
        <p14:creationId xmlns:p14="http://schemas.microsoft.com/office/powerpoint/2010/main" val="4084380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82" y="-96706"/>
            <a:ext cx="10858767" cy="1478570"/>
          </a:xfrm>
        </p:spPr>
        <p:txBody>
          <a:bodyPr/>
          <a:lstStyle/>
          <a:p>
            <a:r>
              <a:rPr lang="en-US" dirty="0"/>
              <a:t>Don’t care conditions</a:t>
            </a:r>
          </a:p>
        </p:txBody>
      </p:sp>
      <p:pic>
        <p:nvPicPr>
          <p:cNvPr id="4" name="Picture 3">
            <a:extLst>
              <a:ext uri="{FF2B5EF4-FFF2-40B4-BE49-F238E27FC236}">
                <a16:creationId xmlns="" xmlns:a16="http://schemas.microsoft.com/office/drawing/2014/main" id="{7933034C-AAFA-A31B-A63C-C37D23C390A3}"/>
              </a:ext>
            </a:extLst>
          </p:cNvPr>
          <p:cNvPicPr>
            <a:picLocks noChangeAspect="1"/>
          </p:cNvPicPr>
          <p:nvPr/>
        </p:nvPicPr>
        <p:blipFill rotWithShape="1">
          <a:blip r:embed="rId2">
            <a:extLst>
              <a:ext uri="{28A0092B-C50C-407E-A947-70E740481C1C}">
                <a14:useLocalDpi xmlns:a14="http://schemas.microsoft.com/office/drawing/2010/main" val="0"/>
              </a:ext>
            </a:extLst>
          </a:blip>
          <a:srcRect l="1458" t="16389" b="34166"/>
          <a:stretch/>
        </p:blipFill>
        <p:spPr>
          <a:xfrm rot="10800000">
            <a:off x="47624" y="1381863"/>
            <a:ext cx="12096605" cy="4552211"/>
          </a:xfrm>
          <a:prstGeom prst="rect">
            <a:avLst/>
          </a:prstGeom>
        </p:spPr>
      </p:pic>
    </p:spTree>
    <p:extLst>
      <p:ext uri="{BB962C8B-B14F-4D97-AF65-F5344CB8AC3E}">
        <p14:creationId xmlns:p14="http://schemas.microsoft.com/office/powerpoint/2010/main" val="96324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a:t>Simplification of logic circuits</a:t>
            </a:r>
          </a:p>
        </p:txBody>
      </p:sp>
      <p:sp>
        <p:nvSpPr>
          <p:cNvPr id="3" name="TextBox 2">
            <a:extLst>
              <a:ext uri="{FF2B5EF4-FFF2-40B4-BE49-F238E27FC236}">
                <a16:creationId xmlns="" xmlns:a16="http://schemas.microsoft.com/office/drawing/2014/main" id="{88FABAFB-6F33-62F3-129D-A38C414CB70F}"/>
              </a:ext>
            </a:extLst>
          </p:cNvPr>
          <p:cNvSpPr txBox="1"/>
          <p:nvPr/>
        </p:nvSpPr>
        <p:spPr>
          <a:xfrm>
            <a:off x="609600" y="1874728"/>
            <a:ext cx="11163300" cy="1384995"/>
          </a:xfrm>
          <a:prstGeom prst="rect">
            <a:avLst/>
          </a:prstGeom>
          <a:noFill/>
        </p:spPr>
        <p:txBody>
          <a:bodyPr wrap="square" rtlCol="0">
            <a:spAutoFit/>
          </a:bodyPr>
          <a:lstStyle/>
          <a:p>
            <a:pPr algn="just"/>
            <a:r>
              <a:rPr lang="en-US" sz="2800" dirty="0"/>
              <a:t>Two method:</a:t>
            </a:r>
          </a:p>
          <a:p>
            <a:pPr marL="514350" indent="-514350" algn="just">
              <a:buAutoNum type="arabicPeriod"/>
            </a:pPr>
            <a:r>
              <a:rPr lang="en-US" sz="2800" dirty="0"/>
              <a:t>Boolean algebra theorems</a:t>
            </a:r>
          </a:p>
          <a:p>
            <a:pPr marL="514350" indent="-514350" algn="just">
              <a:buAutoNum type="arabicPeriod"/>
            </a:pPr>
            <a:r>
              <a:rPr lang="en-US" sz="2800" dirty="0"/>
              <a:t>Mapping technique</a:t>
            </a:r>
          </a:p>
        </p:txBody>
      </p:sp>
    </p:spTree>
    <p:extLst>
      <p:ext uri="{BB962C8B-B14F-4D97-AF65-F5344CB8AC3E}">
        <p14:creationId xmlns:p14="http://schemas.microsoft.com/office/powerpoint/2010/main" val="53848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a:t>Sum-of-products (SOP) method</a:t>
            </a: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6EB85FD9-ED1F-9D22-77BE-17178A82A45D}"/>
                  </a:ext>
                </a:extLst>
              </p:cNvPr>
              <p:cNvSpPr txBox="1"/>
              <p:nvPr/>
            </p:nvSpPr>
            <p:spPr>
              <a:xfrm>
                <a:off x="666750" y="1638300"/>
                <a:ext cx="11210925" cy="3578416"/>
              </a:xfrm>
              <a:prstGeom prst="rect">
                <a:avLst/>
              </a:prstGeom>
              <a:noFill/>
            </p:spPr>
            <p:txBody>
              <a:bodyPr wrap="square" rtlCol="0">
                <a:spAutoFit/>
              </a:bodyPr>
              <a:lstStyle/>
              <a:p>
                <a:pPr algn="just"/>
                <a:r>
                  <a:rPr lang="en-US" sz="2800" dirty="0"/>
                  <a:t>Each sum of products expressions consists of two or more AND terms (products) that are </a:t>
                </a:r>
                <a:r>
                  <a:rPr lang="en-US" sz="2800" dirty="0" err="1"/>
                  <a:t>ORed</a:t>
                </a:r>
                <a:r>
                  <a:rPr lang="en-US" sz="2800" dirty="0"/>
                  <a:t> together. Each AND term consists of one or more variables individually appearing in either complemented or uncomplemented (not inverted) form.</a:t>
                </a:r>
              </a:p>
              <a:p>
                <a:pPr algn="just"/>
                <a:r>
                  <a:rPr lang="en-US" sz="2800" dirty="0">
                    <a:solidFill>
                      <a:srgbClr val="FF0000"/>
                    </a:solidFill>
                  </a:rPr>
                  <a:t>Note that: in SOP expression, one inversion sign cannot cover more than one variable in a term.</a:t>
                </a:r>
              </a:p>
              <a:p>
                <a:r>
                  <a:rPr lang="en-US" sz="2800" dirty="0"/>
                  <a:t>Example: </a:t>
                </a:r>
                <a14:m>
                  <m:oMath xmlns:m="http://schemas.openxmlformats.org/officeDocument/2006/math">
                    <m:r>
                      <a:rPr lang="en-US" sz="2800" b="0" i="1" smtClean="0">
                        <a:latin typeface="Cambria Math" panose="02040503050406030204" pitchFamily="18" charset="0"/>
                      </a:rPr>
                      <m:t>1. </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oMath>
                </a14:m>
                <a:r>
                  <a:rPr lang="en-US" sz="2800" dirty="0"/>
                  <a:t> </a:t>
                </a:r>
              </a:p>
              <a:p>
                <a:r>
                  <a:rPr lang="en-US" sz="2800" dirty="0"/>
                  <a:t>               </a:t>
                </a:r>
                <a14:m>
                  <m:oMath xmlns:m="http://schemas.openxmlformats.org/officeDocument/2006/math">
                    <m:r>
                      <a:rPr lang="en-US" sz="2800" b="0" i="1" smtClean="0">
                        <a:latin typeface="Cambria Math" panose="02040503050406030204" pitchFamily="18" charset="0"/>
                      </a:rPr>
                      <m:t>2. </m:t>
                    </m:r>
                    <m:r>
                      <a:rPr lang="en-US" sz="2800" b="0" i="1" smtClean="0">
                        <a:latin typeface="Cambria Math" panose="02040503050406030204" pitchFamily="18" charset="0"/>
                      </a:rPr>
                      <m:t>𝐴𝐵</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r>
                      <a:rPr lang="en-US" sz="2800" b="0" i="1" smtClean="0">
                        <a:latin typeface="Cambria Math" panose="02040503050406030204" pitchFamily="18" charset="0"/>
                      </a:rPr>
                      <m:t>𝐷</m:t>
                    </m:r>
                  </m:oMath>
                </a14:m>
                <a:endParaRPr lang="en-US" sz="2800" dirty="0"/>
              </a:p>
            </p:txBody>
          </p:sp>
        </mc:Choice>
        <mc:Fallback xmlns="">
          <p:sp>
            <p:nvSpPr>
              <p:cNvPr id="3" name="TextBox 2">
                <a:extLst>
                  <a:ext uri="{FF2B5EF4-FFF2-40B4-BE49-F238E27FC236}">
                    <a16:creationId xmlns:a16="http://schemas.microsoft.com/office/drawing/2014/main" xmlns:a14="http://schemas.microsoft.com/office/drawing/2010/main" xmlns="" id="{6EB85FD9-ED1F-9D22-77BE-17178A82A45D}"/>
                  </a:ext>
                </a:extLst>
              </p:cNvPr>
              <p:cNvSpPr txBox="1">
                <a:spLocks noRot="1" noChangeAspect="1" noMove="1" noResize="1" noEditPoints="1" noAdjustHandles="1" noChangeArrowheads="1" noChangeShapeType="1" noTextEdit="1"/>
              </p:cNvSpPr>
              <p:nvPr/>
            </p:nvSpPr>
            <p:spPr>
              <a:xfrm>
                <a:off x="666750" y="1638300"/>
                <a:ext cx="11210925" cy="3578416"/>
              </a:xfrm>
              <a:prstGeom prst="rect">
                <a:avLst/>
              </a:prstGeom>
              <a:blipFill rotWithShape="0">
                <a:blip r:embed="rId2"/>
                <a:stretch>
                  <a:fillRect l="-1088" t="-1874" r="-1142"/>
                </a:stretch>
              </a:blipFill>
            </p:spPr>
            <p:txBody>
              <a:bodyPr/>
              <a:lstStyle/>
              <a:p>
                <a:r>
                  <a:rPr lang="en-US">
                    <a:noFill/>
                  </a:rPr>
                  <a:t> </a:t>
                </a:r>
              </a:p>
            </p:txBody>
          </p:sp>
        </mc:Fallback>
      </mc:AlternateContent>
      <p:cxnSp>
        <p:nvCxnSpPr>
          <p:cNvPr id="5" name="Straight Connector 4">
            <a:extLst>
              <a:ext uri="{FF2B5EF4-FFF2-40B4-BE49-F238E27FC236}">
                <a16:creationId xmlns="" xmlns:a16="http://schemas.microsoft.com/office/drawing/2014/main" id="{8D53D170-B1AE-1AFB-003C-50DE6D031C57}"/>
              </a:ext>
            </a:extLst>
          </p:cNvPr>
          <p:cNvCxnSpPr/>
          <p:nvPr/>
        </p:nvCxnSpPr>
        <p:spPr>
          <a:xfrm>
            <a:off x="4381500" y="5130991"/>
            <a:ext cx="981075" cy="0"/>
          </a:xfrm>
          <a:prstGeom prst="line">
            <a:avLst/>
          </a:prstGeom>
          <a:ln w="38100"/>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8382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a:t>Product-of-sums (pos) method</a:t>
            </a: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6EB85FD9-ED1F-9D22-77BE-17178A82A45D}"/>
                  </a:ext>
                </a:extLst>
              </p:cNvPr>
              <p:cNvSpPr txBox="1"/>
              <p:nvPr/>
            </p:nvSpPr>
            <p:spPr>
              <a:xfrm>
                <a:off x="666750" y="1638300"/>
                <a:ext cx="11210925" cy="2715743"/>
              </a:xfrm>
              <a:prstGeom prst="rect">
                <a:avLst/>
              </a:prstGeom>
              <a:noFill/>
            </p:spPr>
            <p:txBody>
              <a:bodyPr wrap="square" rtlCol="0">
                <a:spAutoFit/>
              </a:bodyPr>
              <a:lstStyle/>
              <a:p>
                <a:pPr algn="just"/>
                <a:r>
                  <a:rPr lang="en-US" sz="2800" dirty="0"/>
                  <a:t>It consists of two or more OR terms (sums) that are ANDed together. Each OR term contains one or more variables in complemented or uncomplemented (not inverted) form.</a:t>
                </a:r>
              </a:p>
              <a:p>
                <a:pPr algn="just"/>
                <a:endParaRPr lang="en-US" sz="2800" dirty="0"/>
              </a:p>
              <a:p>
                <a:r>
                  <a:rPr lang="en-US" sz="2800" dirty="0"/>
                  <a:t>Example:                        </a:t>
                </a:r>
                <a14:m>
                  <m:oMath xmlns:m="http://schemas.openxmlformats.org/officeDocument/2006/math">
                    <m:r>
                      <a:rPr lang="en-US" sz="2800" b="0" i="1" smtClean="0">
                        <a:latin typeface="Cambria Math" panose="02040503050406030204" pitchFamily="18" charset="0"/>
                      </a:rPr>
                      <m:t>1. 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r>
                          <a:rPr lang="en-US" sz="2800" b="0" i="1" smtClean="0">
                            <a:latin typeface="Cambria Math" panose="02040503050406030204" pitchFamily="18" charset="0"/>
                          </a:rPr>
                          <m:t>𝐶</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e>
                    </m:d>
                  </m:oMath>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e>
                      </m:d>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r>
                            <a:rPr lang="en-US" sz="2800" b="0" i="1" smtClean="0">
                              <a:latin typeface="Cambria Math" panose="02040503050406030204" pitchFamily="18" charset="0"/>
                            </a:rPr>
                            <m:t>+</m:t>
                          </m:r>
                          <m:r>
                            <a:rPr lang="en-US" sz="2800" b="0" i="1" smtClean="0">
                              <a:latin typeface="Cambria Math" panose="02040503050406030204" pitchFamily="18" charset="0"/>
                            </a:rPr>
                            <m:t>𝐷</m:t>
                          </m:r>
                        </m:e>
                      </m:d>
                      <m:r>
                        <a:rPr lang="en-US" sz="2800" b="0" i="1" smtClean="0">
                          <a:latin typeface="Cambria Math" panose="02040503050406030204" pitchFamily="18" charset="0"/>
                        </a:rPr>
                        <m:t>𝐹</m:t>
                      </m:r>
                    </m:oMath>
                  </m:oMathPara>
                </a14:m>
                <a:endParaRPr lang="en-US" sz="2800" dirty="0"/>
              </a:p>
            </p:txBody>
          </p:sp>
        </mc:Choice>
        <mc:Fallback xmlns="">
          <p:sp>
            <p:nvSpPr>
              <p:cNvPr id="3" name="TextBox 2">
                <a:extLst>
                  <a:ext uri="{FF2B5EF4-FFF2-40B4-BE49-F238E27FC236}">
                    <a16:creationId xmlns:a16="http://schemas.microsoft.com/office/drawing/2014/main" id="{6EB85FD9-ED1F-9D22-77BE-17178A82A45D}"/>
                  </a:ext>
                </a:extLst>
              </p:cNvPr>
              <p:cNvSpPr txBox="1">
                <a:spLocks noRot="1" noChangeAspect="1" noMove="1" noResize="1" noEditPoints="1" noAdjustHandles="1" noChangeArrowheads="1" noChangeShapeType="1" noTextEdit="1"/>
              </p:cNvSpPr>
              <p:nvPr/>
            </p:nvSpPr>
            <p:spPr>
              <a:xfrm>
                <a:off x="666750" y="1638300"/>
                <a:ext cx="11210925" cy="2715743"/>
              </a:xfrm>
              <a:prstGeom prst="rect">
                <a:avLst/>
              </a:prstGeom>
              <a:blipFill>
                <a:blip r:embed="rId2"/>
                <a:stretch>
                  <a:fillRect l="-1088" t="-2472" r="-1142"/>
                </a:stretch>
              </a:blipFill>
            </p:spPr>
            <p:txBody>
              <a:bodyPr/>
              <a:lstStyle/>
              <a:p>
                <a:r>
                  <a:rPr lang="en-US">
                    <a:noFill/>
                  </a:rPr>
                  <a:t> </a:t>
                </a:r>
              </a:p>
            </p:txBody>
          </p:sp>
        </mc:Fallback>
      </mc:AlternateContent>
    </p:spTree>
    <p:extLst>
      <p:ext uri="{BB962C8B-B14F-4D97-AF65-F5344CB8AC3E}">
        <p14:creationId xmlns:p14="http://schemas.microsoft.com/office/powerpoint/2010/main" val="27022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Simplify the expression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7334B189-DA3C-92F0-DE76-170E2795A89F}"/>
                  </a:ext>
                </a:extLst>
              </p:cNvPr>
              <p:cNvSpPr txBox="1"/>
              <p:nvPr/>
            </p:nvSpPr>
            <p:spPr>
              <a:xfrm>
                <a:off x="-723900" y="1514475"/>
                <a:ext cx="12249150" cy="41364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e>
                          </m:acc>
                        </m:e>
                      </m:d>
                    </m:oMath>
                  </m:oMathPara>
                </a14:m>
                <a:endParaRPr lang="en-US" sz="2800" b="0" dirty="0"/>
              </a:p>
              <a:p>
                <a:r>
                  <a:rPr lang="en-US" sz="2800" b="0" dirty="0"/>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𝐶</m:t>
                            </m:r>
                          </m:e>
                        </m:acc>
                      </m:e>
                    </m:d>
                    <m:r>
                      <a:rPr lang="en-US" sz="2800" b="0" i="1" smtClean="0">
                        <a:latin typeface="Cambria Math" panose="02040503050406030204" pitchFamily="18" charset="0"/>
                      </a:rPr>
                      <m:t> </m:t>
                    </m:r>
                  </m:oMath>
                </a14:m>
                <a:r>
                  <a:rPr lang="en-US" sz="2800" b="0" dirty="0" err="1"/>
                  <a:t>Demorgan</a:t>
                </a:r>
                <a:r>
                  <a:rPr lang="en-US" sz="2800" b="0" dirty="0"/>
                  <a:t> theorem</a:t>
                </a:r>
              </a:p>
              <a:p>
                <a:r>
                  <a:rPr lang="en-US" sz="2800" dirty="0"/>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e>
                    </m:d>
                  </m:oMath>
                </a14:m>
                <a:endParaRPr lang="en-US" sz="2800" b="0" dirty="0"/>
              </a:p>
              <a:p>
                <a:r>
                  <a:rPr lang="en-US" sz="2800" b="0" dirty="0"/>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𝐶</m:t>
                    </m:r>
                  </m:oMath>
                </a14:m>
                <a:r>
                  <a:rPr lang="en-US" sz="2800" b="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𝐴</m:t>
                    </m:r>
                    <m:r>
                      <a:rPr lang="en-US" sz="2800" b="0" i="1" dirty="0" smtClean="0">
                        <a:latin typeface="Cambria Math" panose="02040503050406030204" pitchFamily="18" charset="0"/>
                      </a:rPr>
                      <m:t>.</m:t>
                    </m:r>
                    <m:r>
                      <a:rPr lang="en-US" sz="2800" b="0" i="1" dirty="0" smtClean="0">
                        <a:latin typeface="Cambria Math" panose="02040503050406030204" pitchFamily="18" charset="0"/>
                      </a:rPr>
                      <m:t>𝐴</m:t>
                    </m:r>
                    <m:r>
                      <a:rPr lang="en-US" sz="2800" b="0" i="1" dirty="0" smtClean="0">
                        <a:latin typeface="Cambria Math" panose="02040503050406030204" pitchFamily="18" charset="0"/>
                      </a:rPr>
                      <m:t>=</m:t>
                    </m:r>
                    <m:r>
                      <a:rPr lang="en-US" sz="2800" b="0" i="1" dirty="0" smtClean="0">
                        <a:latin typeface="Cambria Math" panose="02040503050406030204" pitchFamily="18" charset="0"/>
                      </a:rPr>
                      <m:t>𝐴</m:t>
                    </m:r>
                    <m:r>
                      <a:rPr lang="en-US" sz="2800" b="0" i="1" dirty="0" smtClean="0">
                        <a:latin typeface="Cambria Math" panose="02040503050406030204" pitchFamily="18" charset="0"/>
                      </a:rPr>
                      <m:t>]</m:t>
                    </m:r>
                  </m:oMath>
                </a14:m>
                <a:endParaRPr lang="en-US" sz="2800" b="0" dirty="0"/>
              </a:p>
              <a:p>
                <a:r>
                  <a:rPr lang="en-US" sz="2800" b="0" dirty="0"/>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𝐴𝐵𝐶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𝐶</m:t>
                    </m:r>
                  </m:oMath>
                </a14:m>
                <a:r>
                  <a:rPr lang="en-US" sz="2800" b="0" dirty="0"/>
                  <a:t> expression now in  SOP form</a:t>
                </a:r>
              </a:p>
              <a:p>
                <a:r>
                  <a:rPr lang="en-US" sz="2800" b="0" dirty="0"/>
                  <a:t>                                    </a:t>
                </a:r>
              </a:p>
              <a:p>
                <a:r>
                  <a:rPr lang="en-US" sz="2800" dirty="0"/>
                  <a:t>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r>
                      <a:rPr lang="en-US" sz="2800" b="0" i="1" smtClean="0">
                        <a:latin typeface="Cambria Math" panose="02040503050406030204" pitchFamily="18" charset="0"/>
                      </a:rPr>
                      <m:t>𝐴𝐶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e>
                    </m:d>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            </m:t>
                    </m:r>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r>
                      <a:rPr lang="en-US" sz="2800" i="1" smtClean="0">
                        <a:latin typeface="Cambria Math" panose="02040503050406030204" pitchFamily="18" charset="0"/>
                      </a:rPr>
                      <m:t>=</m:t>
                    </m:r>
                  </m:oMath>
                </a14:m>
                <a:r>
                  <a:rPr lang="en-US" sz="2800" b="0" dirty="0"/>
                  <a:t>1</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𝐴𝐶</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oMath>
                  </m:oMathPara>
                </a14:m>
                <a:endParaRPr lang="en-US" sz="2800" b="0" dirty="0"/>
              </a:p>
            </p:txBody>
          </p:sp>
        </mc:Choice>
        <mc:Fallback xmlns="">
          <p:sp>
            <p:nvSpPr>
              <p:cNvPr id="2" name="TextBox 1">
                <a:extLst>
                  <a:ext uri="{FF2B5EF4-FFF2-40B4-BE49-F238E27FC236}">
                    <a16:creationId xmlns:a16="http://schemas.microsoft.com/office/drawing/2014/main" id="{7334B189-DA3C-92F0-DE76-170E2795A89F}"/>
                  </a:ext>
                </a:extLst>
              </p:cNvPr>
              <p:cNvSpPr txBox="1">
                <a:spLocks noRot="1" noChangeAspect="1" noMove="1" noResize="1" noEditPoints="1" noAdjustHandles="1" noChangeArrowheads="1" noChangeShapeType="1" noTextEdit="1"/>
              </p:cNvSpPr>
              <p:nvPr/>
            </p:nvSpPr>
            <p:spPr>
              <a:xfrm>
                <a:off x="-723900" y="1514475"/>
                <a:ext cx="12249150" cy="413645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96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Simplify the expression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7334B189-DA3C-92F0-DE76-170E2795A89F}"/>
                  </a:ext>
                </a:extLst>
              </p:cNvPr>
              <p:cNvSpPr txBox="1"/>
              <p:nvPr/>
            </p:nvSpPr>
            <p:spPr>
              <a:xfrm>
                <a:off x="-209550" y="1619250"/>
                <a:ext cx="11049000" cy="31121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m:t>
                          </m:r>
                          <m:r>
                            <a:rPr lang="en-US" sz="2800" b="0" i="1" smtClean="0">
                              <a:latin typeface="Cambria Math" panose="02040503050406030204" pitchFamily="18" charset="0"/>
                            </a:rPr>
                            <m:t>𝐵</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𝐷</m:t>
                          </m:r>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oMath>
                  </m:oMathPara>
                </a14:m>
                <a:endParaRPr lang="en-US" sz="2800" b="0" dirty="0"/>
              </a:p>
              <a:p>
                <a:r>
                  <a:rPr lang="en-US" sz="2800" b="0" dirty="0"/>
                  <a:t>                                   </a:t>
                </a:r>
                <a14:m>
                  <m:oMath xmlns:m="http://schemas.openxmlformats.org/officeDocument/2006/math">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𝐴</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𝐷</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r>
                      <a:rPr lang="en-US" sz="2800" b="0" i="1" smtClean="0">
                        <a:latin typeface="Cambria Math" panose="02040503050406030204" pitchFamily="18" charset="0"/>
                      </a:rPr>
                      <m:t>𝐴𝐵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r>
                      <a:rPr lang="en-US" sz="2800" b="0" i="1" smtClean="0">
                        <a:latin typeface="Cambria Math" panose="02040503050406030204" pitchFamily="18" charset="0"/>
                      </a:rPr>
                      <m:t>𝐵𝐵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m:t>
                    </m:r>
                    <m:r>
                      <a:rPr lang="en-US" sz="2800" b="0" i="1" smtClean="0">
                        <a:latin typeface="Cambria Math" panose="02040503050406030204" pitchFamily="18" charset="0"/>
                      </a:rPr>
                      <m:t>𝐵𝐷</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oMath>
                </a14:m>
                <a:endParaRPr lang="en-US" sz="2800" b="0" dirty="0"/>
              </a:p>
              <a:p>
                <a:r>
                  <a:rPr lang="en-US" sz="2800" dirty="0"/>
                  <a:t>                                expression now in  SOP form</a:t>
                </a:r>
                <a14:m>
                  <m:oMath xmlns:m="http://schemas.openxmlformats.org/officeDocument/2006/math">
                    <m:r>
                      <a:rPr lang="en-US" sz="2800" b="0" i="1" smtClean="0">
                        <a:latin typeface="Cambria Math" panose="02040503050406030204" pitchFamily="18" charset="0"/>
                      </a:rPr>
                      <m:t>    </m:t>
                    </m:r>
                  </m:oMath>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b="0" dirty="0"/>
                  <a:t>                                         </a:t>
                </a:r>
                <a14:m>
                  <m:oMath xmlns:m="http://schemas.openxmlformats.org/officeDocument/2006/math">
                    <m:r>
                      <a:rPr lang="en-US" sz="2800" b="0" i="1" smtClean="0">
                        <a:latin typeface="Cambria Math" panose="02040503050406030204" pitchFamily="18" charset="0"/>
                      </a:rPr>
                      <m:t>=</m:t>
                    </m:r>
                  </m:oMath>
                </a14:m>
                <a:r>
                  <a:rPr lang="en-US" sz="2800" dirty="0"/>
                  <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𝐷</m:t>
                        </m:r>
                      </m:e>
                    </m:acc>
                    <m:r>
                      <a:rPr lang="en-US" sz="2800" i="1">
                        <a:latin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rPr>
                      <m:t>𝐴𝐵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𝐷</m:t>
                        </m:r>
                      </m:e>
                    </m:acc>
                    <m:r>
                      <a:rPr lang="en-US" sz="2800" i="1">
                        <a:latin typeface="Cambria Math" panose="02040503050406030204" pitchFamily="18" charset="0"/>
                      </a:rPr>
                      <m:t>+</m:t>
                    </m:r>
                    <m:r>
                      <a:rPr lang="en-US" sz="2800" i="1">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𝐷</m:t>
                        </m:r>
                      </m:e>
                    </m:acc>
                  </m:oMath>
                </a14:m>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𝐴</m:t>
                              </m:r>
                            </m:e>
                          </m:acc>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+1</m:t>
                          </m:r>
                        </m:e>
                      </m:d>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𝐵</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oMath>
                  </m:oMathPara>
                </a14:m>
                <a:endParaRPr lang="en-US" sz="2800" b="0" dirty="0"/>
              </a:p>
            </p:txBody>
          </p:sp>
        </mc:Choice>
        <mc:Fallback xmlns="">
          <p:sp>
            <p:nvSpPr>
              <p:cNvPr id="2" name="TextBox 1">
                <a:extLst>
                  <a:ext uri="{FF2B5EF4-FFF2-40B4-BE49-F238E27FC236}">
                    <a16:creationId xmlns:a16="http://schemas.microsoft.com/office/drawing/2014/main" id="{7334B189-DA3C-92F0-DE76-170E2795A89F}"/>
                  </a:ext>
                </a:extLst>
              </p:cNvPr>
              <p:cNvSpPr txBox="1">
                <a:spLocks noRot="1" noChangeAspect="1" noMove="1" noResize="1" noEditPoints="1" noAdjustHandles="1" noChangeArrowheads="1" noChangeShapeType="1" noTextEdit="1"/>
              </p:cNvSpPr>
              <p:nvPr/>
            </p:nvSpPr>
            <p:spPr>
              <a:xfrm>
                <a:off x="-209550" y="1619250"/>
                <a:ext cx="11049000" cy="3112134"/>
              </a:xfrm>
              <a:prstGeom prst="rect">
                <a:avLst/>
              </a:prstGeom>
              <a:blipFill>
                <a:blip r:embed="rId2"/>
                <a:stretch>
                  <a:fillRect/>
                </a:stretch>
              </a:blipFill>
            </p:spPr>
            <p:txBody>
              <a:bodyPr/>
              <a:lstStyle/>
              <a:p>
                <a:r>
                  <a:rPr lang="en-US">
                    <a:noFill/>
                  </a:rPr>
                  <a:t> </a:t>
                </a:r>
              </a:p>
            </p:txBody>
          </p:sp>
        </mc:Fallback>
      </mc:AlternateContent>
      <p:grpSp>
        <p:nvGrpSpPr>
          <p:cNvPr id="8" name="Group 7">
            <a:extLst>
              <a:ext uri="{FF2B5EF4-FFF2-40B4-BE49-F238E27FC236}">
                <a16:creationId xmlns="" xmlns:a16="http://schemas.microsoft.com/office/drawing/2014/main" id="{1277AC2C-E4F5-FE99-C609-B15EA3D4F817}"/>
              </a:ext>
            </a:extLst>
          </p:cNvPr>
          <p:cNvGrpSpPr/>
          <p:nvPr/>
        </p:nvGrpSpPr>
        <p:grpSpPr>
          <a:xfrm>
            <a:off x="3429000" y="2495196"/>
            <a:ext cx="6991350" cy="95250"/>
            <a:chOff x="2962275" y="2381250"/>
            <a:chExt cx="6991350" cy="95250"/>
          </a:xfrm>
        </p:grpSpPr>
        <p:cxnSp>
          <p:nvCxnSpPr>
            <p:cNvPr id="4" name="Straight Connector 3">
              <a:extLst>
                <a:ext uri="{FF2B5EF4-FFF2-40B4-BE49-F238E27FC236}">
                  <a16:creationId xmlns="" xmlns:a16="http://schemas.microsoft.com/office/drawing/2014/main" id="{41C8E2F9-0202-44F2-98FC-9792D488ACF2}"/>
                </a:ext>
              </a:extLst>
            </p:cNvPr>
            <p:cNvCxnSpPr/>
            <p:nvPr/>
          </p:nvCxnSpPr>
          <p:spPr>
            <a:xfrm>
              <a:off x="2962275" y="2381250"/>
              <a:ext cx="1143000"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 xmlns:a16="http://schemas.microsoft.com/office/drawing/2014/main" id="{6B18E7E9-7C55-61AF-531C-A8729E37EB71}"/>
                </a:ext>
              </a:extLst>
            </p:cNvPr>
            <p:cNvCxnSpPr/>
            <p:nvPr/>
          </p:nvCxnSpPr>
          <p:spPr>
            <a:xfrm>
              <a:off x="8810625" y="2476500"/>
              <a:ext cx="1143000"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7" name="Straight Connector 6">
              <a:extLst>
                <a:ext uri="{FF2B5EF4-FFF2-40B4-BE49-F238E27FC236}">
                  <a16:creationId xmlns="" xmlns:a16="http://schemas.microsoft.com/office/drawing/2014/main" id="{5366C498-B047-6105-9428-377E90668061}"/>
                </a:ext>
              </a:extLst>
            </p:cNvPr>
            <p:cNvCxnSpPr/>
            <p:nvPr/>
          </p:nvCxnSpPr>
          <p:spPr>
            <a:xfrm>
              <a:off x="5362575" y="2476500"/>
              <a:ext cx="1143000" cy="0"/>
            </a:xfrm>
            <a:prstGeom prst="line">
              <a:avLst/>
            </a:prstGeom>
            <a:ln w="38100"/>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53526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1" y="1619250"/>
            <a:ext cx="9905998" cy="1478570"/>
          </a:xfrm>
        </p:spPr>
        <p:txBody>
          <a:bodyPr/>
          <a:lstStyle/>
          <a:p>
            <a:r>
              <a:rPr lang="en-US" dirty="0"/>
              <a:t>Designing Combinational logic circuit </a:t>
            </a:r>
          </a:p>
        </p:txBody>
      </p:sp>
    </p:spTree>
    <p:extLst>
      <p:ext uri="{BB962C8B-B14F-4D97-AF65-F5344CB8AC3E}">
        <p14:creationId xmlns:p14="http://schemas.microsoft.com/office/powerpoint/2010/main" val="1559297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775</TotalTime>
  <Words>797</Words>
  <Application>Microsoft Office PowerPoint</Application>
  <PresentationFormat>Widescreen</PresentationFormat>
  <Paragraphs>160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Cambria Math</vt:lpstr>
      <vt:lpstr>Trebuchet MS</vt:lpstr>
      <vt:lpstr>Tw Cen MT</vt:lpstr>
      <vt:lpstr>Circuit</vt:lpstr>
      <vt:lpstr>Combinational Logic Circuit</vt:lpstr>
      <vt:lpstr>Combinational logic circuit</vt:lpstr>
      <vt:lpstr>Simplification of logic circuits</vt:lpstr>
      <vt:lpstr>Simplification of logic circuits</vt:lpstr>
      <vt:lpstr>Sum-of-products (SOP) method</vt:lpstr>
      <vt:lpstr>Product-of-sums (pos) method</vt:lpstr>
      <vt:lpstr>PowerPoint Presentation</vt:lpstr>
      <vt:lpstr>PowerPoint Presentation</vt:lpstr>
      <vt:lpstr>Designing Combinational logic circuit </vt:lpstr>
      <vt:lpstr>Designing Combinational logic circuit </vt:lpstr>
      <vt:lpstr>Designing Combinational logic circuit</vt:lpstr>
      <vt:lpstr>Designing Combinational logic circuit</vt:lpstr>
      <vt:lpstr>Design procedure</vt:lpstr>
      <vt:lpstr>Design combinational logic circuit</vt:lpstr>
      <vt:lpstr>Design combinational logic circuit</vt:lpstr>
      <vt:lpstr>Design combinational logic circuit</vt:lpstr>
      <vt:lpstr>Karnaugh map method</vt:lpstr>
      <vt:lpstr>K-map and truth tables (for 2, 3 and 4 variables)</vt:lpstr>
      <vt:lpstr>K-map and truth tables (for 2, 3 and 4 variables)</vt:lpstr>
      <vt:lpstr>K-map and truth tables (for 2, 3 and 4 variables)</vt:lpstr>
      <vt:lpstr>Looping</vt:lpstr>
      <vt:lpstr>Looping</vt:lpstr>
      <vt:lpstr>PowerPoint Presentation</vt:lpstr>
      <vt:lpstr>Looping (groups of Two/pairs) looping pairs of adjacent 1s</vt:lpstr>
      <vt:lpstr>Looping (groups of Two/pairs) lo0ping pairs of adjacent 1s</vt:lpstr>
      <vt:lpstr>Looping (groups of four/ Quads)</vt:lpstr>
      <vt:lpstr>Looping (groups of four/ Quads)</vt:lpstr>
      <vt:lpstr>Looping (groups of eight/octets)</vt:lpstr>
      <vt:lpstr>Looping (groups of eight/octets)</vt:lpstr>
      <vt:lpstr>Don’t care conditions</vt:lpstr>
      <vt:lpstr>Don’t care conditions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93</cp:revision>
  <dcterms:created xsi:type="dcterms:W3CDTF">2022-03-13T10:11:18Z</dcterms:created>
  <dcterms:modified xsi:type="dcterms:W3CDTF">2023-05-16T14:04:33Z</dcterms:modified>
</cp:coreProperties>
</file>