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67" r:id="rId3"/>
    <p:sldId id="300" r:id="rId4"/>
    <p:sldId id="331" r:id="rId5"/>
    <p:sldId id="332" r:id="rId6"/>
    <p:sldId id="333" r:id="rId7"/>
    <p:sldId id="301" r:id="rId8"/>
    <p:sldId id="334" r:id="rId9"/>
    <p:sldId id="342" r:id="rId10"/>
    <p:sldId id="339" r:id="rId11"/>
    <p:sldId id="335" r:id="rId12"/>
    <p:sldId id="336" r:id="rId13"/>
    <p:sldId id="341" r:id="rId14"/>
    <p:sldId id="325" r:id="rId15"/>
    <p:sldId id="351" r:id="rId16"/>
    <p:sldId id="358" r:id="rId17"/>
    <p:sldId id="352" r:id="rId18"/>
    <p:sldId id="323" r:id="rId19"/>
    <p:sldId id="354" r:id="rId20"/>
    <p:sldId id="355" r:id="rId21"/>
    <p:sldId id="356" r:id="rId22"/>
    <p:sldId id="357" r:id="rId23"/>
    <p:sldId id="353" r:id="rId24"/>
    <p:sldId id="343" r:id="rId25"/>
    <p:sldId id="338" r:id="rId26"/>
    <p:sldId id="344" r:id="rId27"/>
    <p:sldId id="346" r:id="rId28"/>
    <p:sldId id="349" r:id="rId29"/>
    <p:sldId id="366" r:id="rId30"/>
    <p:sldId id="365" r:id="rId31"/>
    <p:sldId id="363" r:id="rId32"/>
    <p:sldId id="324" r:id="rId33"/>
    <p:sldId id="350" r:id="rId34"/>
    <p:sldId id="359" r:id="rId35"/>
    <p:sldId id="326" r:id="rId36"/>
    <p:sldId id="362" r:id="rId37"/>
    <p:sldId id="36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9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F76-E8AD-40FF-9E7C-AA31C07EDF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1195262-7542-6C52-FAB1-EDE535E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6991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Describing logic circuit algebraically</a:t>
            </a:r>
          </a:p>
        </p:txBody>
      </p:sp>
    </p:spTree>
    <p:extLst>
      <p:ext uri="{BB962C8B-B14F-4D97-AF65-F5344CB8AC3E}">
        <p14:creationId xmlns:p14="http://schemas.microsoft.com/office/powerpoint/2010/main" val="321570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Analysis using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AAB7C5-9CDD-0C76-250B-1F469712A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21560" r="1771" b="28333"/>
          <a:stretch/>
        </p:blipFill>
        <p:spPr>
          <a:xfrm>
            <a:off x="0" y="1288069"/>
            <a:ext cx="12192000" cy="54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Analysis using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4CBCC4-79C7-B17C-EF1A-B1F377F89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26944" r="78992" b="20247"/>
          <a:stretch/>
        </p:blipFill>
        <p:spPr>
          <a:xfrm>
            <a:off x="890588" y="1478570"/>
            <a:ext cx="1857375" cy="4718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9A677D-000D-3673-2720-89114F224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26944" r="74595" b="20247"/>
          <a:stretch/>
        </p:blipFill>
        <p:spPr>
          <a:xfrm>
            <a:off x="3810000" y="1478570"/>
            <a:ext cx="2286000" cy="47182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9385CB5-01F0-6556-BCBA-97DEB1B5005F}"/>
              </a:ext>
            </a:extLst>
          </p:cNvPr>
          <p:cNvGrpSpPr/>
          <p:nvPr/>
        </p:nvGrpSpPr>
        <p:grpSpPr>
          <a:xfrm>
            <a:off x="8220074" y="1478570"/>
            <a:ext cx="3228975" cy="4718208"/>
            <a:chOff x="8220074" y="1478570"/>
            <a:chExt cx="3228975" cy="47182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21CE54C3-DDD6-E30A-C706-5F5FE8205A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87" t="26944" r="15107" b="20247"/>
            <a:stretch/>
          </p:blipFill>
          <p:spPr>
            <a:xfrm>
              <a:off x="8220074" y="1478570"/>
              <a:ext cx="3228975" cy="471820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6110B26-D60A-7270-F70F-74FC2A3890E9}"/>
                </a:ext>
              </a:extLst>
            </p:cNvPr>
            <p:cNvCxnSpPr/>
            <p:nvPr/>
          </p:nvCxnSpPr>
          <p:spPr>
            <a:xfrm>
              <a:off x="9086850" y="3781425"/>
              <a:ext cx="295275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C9E8ABFB-B857-B9F8-5E0C-2894D0E98B70}"/>
                </a:ext>
              </a:extLst>
            </p:cNvPr>
            <p:cNvCxnSpPr/>
            <p:nvPr/>
          </p:nvCxnSpPr>
          <p:spPr>
            <a:xfrm>
              <a:off x="10115550" y="3781425"/>
              <a:ext cx="295275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6202B84-6B2D-BC74-2B0D-9454CB50D69C}"/>
                </a:ext>
              </a:extLst>
            </p:cNvPr>
            <p:cNvCxnSpPr/>
            <p:nvPr/>
          </p:nvCxnSpPr>
          <p:spPr>
            <a:xfrm>
              <a:off x="9086850" y="4143375"/>
              <a:ext cx="295275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007F163F-F7CD-DD48-3020-3C7905276C04}"/>
                </a:ext>
              </a:extLst>
            </p:cNvPr>
            <p:cNvCxnSpPr/>
            <p:nvPr/>
          </p:nvCxnSpPr>
          <p:spPr>
            <a:xfrm>
              <a:off x="10248900" y="4238625"/>
              <a:ext cx="295275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71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Analysis using a table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3A3BFFE-F0B9-A92F-9AD6-19F9162B986E}"/>
              </a:ext>
            </a:extLst>
          </p:cNvPr>
          <p:cNvGrpSpPr/>
          <p:nvPr/>
        </p:nvGrpSpPr>
        <p:grpSpPr>
          <a:xfrm>
            <a:off x="2790825" y="1278544"/>
            <a:ext cx="5647031" cy="5428852"/>
            <a:chOff x="2790825" y="1278544"/>
            <a:chExt cx="5647031" cy="54288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24FEA62-9F3D-8119-CDE0-F2AA99788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917" r="64479" b="8333"/>
            <a:stretch/>
          </p:blipFill>
          <p:spPr>
            <a:xfrm>
              <a:off x="2790825" y="1278544"/>
              <a:ext cx="5647031" cy="542885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872CFB5-047F-6872-8D96-EAF371BB776B}"/>
                </a:ext>
              </a:extLst>
            </p:cNvPr>
            <p:cNvCxnSpPr/>
            <p:nvPr/>
          </p:nvCxnSpPr>
          <p:spPr>
            <a:xfrm flipV="1">
              <a:off x="4029075" y="4295775"/>
              <a:ext cx="1085850" cy="7620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B1F55F5C-53A8-DD91-B4B0-7DFA50138958}"/>
                </a:ext>
              </a:extLst>
            </p:cNvPr>
            <p:cNvCxnSpPr/>
            <p:nvPr/>
          </p:nvCxnSpPr>
          <p:spPr>
            <a:xfrm flipV="1">
              <a:off x="4029075" y="6229350"/>
              <a:ext cx="1085850" cy="7620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85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Analysis using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4FEA62-9F3D-8119-CDE0-F2AA99788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6" t="32917" b="8333"/>
          <a:stretch/>
        </p:blipFill>
        <p:spPr>
          <a:xfrm>
            <a:off x="3057523" y="1334736"/>
            <a:ext cx="5600701" cy="50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06" y="1767553"/>
            <a:ext cx="10212387" cy="1478570"/>
          </a:xfrm>
        </p:spPr>
        <p:txBody>
          <a:bodyPr/>
          <a:lstStyle/>
          <a:p>
            <a:pPr algn="ctr"/>
            <a:r>
              <a:rPr lang="en-US" dirty="0"/>
              <a:t>Implementing circuits from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250259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0"/>
            <a:ext cx="9905998" cy="1478570"/>
          </a:xfrm>
        </p:spPr>
        <p:txBody>
          <a:bodyPr/>
          <a:lstStyle/>
          <a:p>
            <a:r>
              <a:rPr lang="en-US" dirty="0"/>
              <a:t>Constructing a logic circuit from a Boolean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9C5FFF2C-7D2B-62BE-BF2E-A38E424CDBF1}"/>
                  </a:ext>
                </a:extLst>
              </p:cNvPr>
              <p:cNvSpPr txBox="1"/>
              <p:nvPr/>
            </p:nvSpPr>
            <p:spPr>
              <a:xfrm>
                <a:off x="3467100" y="1796940"/>
                <a:ext cx="5114925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5FFF2C-7D2B-62BE-BF2E-A38E424C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1796940"/>
                <a:ext cx="5114925" cy="493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091F3B5-7C57-9405-9AB7-6A52ACA1B584}"/>
              </a:ext>
            </a:extLst>
          </p:cNvPr>
          <p:cNvCxnSpPr/>
          <p:nvPr/>
        </p:nvCxnSpPr>
        <p:spPr>
          <a:xfrm>
            <a:off x="11811000" y="27336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167FC85-E67D-A0FF-2BDD-5804418FBD2A}"/>
              </a:ext>
            </a:extLst>
          </p:cNvPr>
          <p:cNvGrpSpPr/>
          <p:nvPr/>
        </p:nvGrpSpPr>
        <p:grpSpPr>
          <a:xfrm>
            <a:off x="1190627" y="2608587"/>
            <a:ext cx="10164762" cy="2936037"/>
            <a:chOff x="1133477" y="3162300"/>
            <a:chExt cx="10164762" cy="2936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C76F396-6744-0F82-CCCF-638B7FA0E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6" t="17638" r="19063" b="62223"/>
            <a:stretch/>
          </p:blipFill>
          <p:spPr>
            <a:xfrm>
              <a:off x="1133477" y="3162300"/>
              <a:ext cx="10164762" cy="2936037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39929920-5B8F-9064-0495-B113E804DB62}"/>
                </a:ext>
              </a:extLst>
            </p:cNvPr>
            <p:cNvGrpSpPr/>
            <p:nvPr/>
          </p:nvGrpSpPr>
          <p:grpSpPr>
            <a:xfrm>
              <a:off x="3762375" y="3734968"/>
              <a:ext cx="1162050" cy="895350"/>
              <a:chOff x="381000" y="3695700"/>
              <a:chExt cx="1162050" cy="89535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0C0F0043-6021-2104-E609-4C23C1FA135F}"/>
                  </a:ext>
                </a:extLst>
              </p:cNvPr>
              <p:cNvCxnSpPr/>
              <p:nvPr/>
            </p:nvCxnSpPr>
            <p:spPr>
              <a:xfrm>
                <a:off x="381000" y="3695700"/>
                <a:ext cx="1162050" cy="89535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59610BF4-692A-4961-C190-FFF25B9B3A4A}"/>
                  </a:ext>
                </a:extLst>
              </p:cNvPr>
              <p:cNvCxnSpPr/>
              <p:nvPr/>
            </p:nvCxnSpPr>
            <p:spPr>
              <a:xfrm flipV="1">
                <a:off x="523875" y="3695700"/>
                <a:ext cx="906464" cy="89535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32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0"/>
            <a:ext cx="9905998" cy="1478570"/>
          </a:xfrm>
        </p:spPr>
        <p:txBody>
          <a:bodyPr/>
          <a:lstStyle/>
          <a:p>
            <a:r>
              <a:rPr lang="en-US" dirty="0"/>
              <a:t>Constructing a logic circuit from a Boolean expression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76F396-6744-0F82-CCCF-638B7FA0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 t="34026" r="6770" b="6391"/>
          <a:stretch/>
        </p:blipFill>
        <p:spPr>
          <a:xfrm>
            <a:off x="704849" y="1295070"/>
            <a:ext cx="11001375" cy="5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0"/>
            <a:ext cx="9905998" cy="147857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0314881-6017-9837-2FBA-D48661AAD5AE}"/>
                  </a:ext>
                </a:extLst>
              </p:cNvPr>
              <p:cNvSpPr txBox="1"/>
              <p:nvPr/>
            </p:nvSpPr>
            <p:spPr>
              <a:xfrm>
                <a:off x="1009650" y="1320105"/>
                <a:ext cx="101727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Draw the circuit diagram to implement the expression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14881-6017-9837-2FBA-D48661AA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1320105"/>
                <a:ext cx="10172700" cy="1384995"/>
              </a:xfrm>
              <a:prstGeom prst="rect">
                <a:avLst/>
              </a:prstGeom>
              <a:blipFill>
                <a:blip r:embed="rId2"/>
                <a:stretch>
                  <a:fillRect l="-1259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E6A4D7-9BE9-6198-7D14-432B6C163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5" r="6546" b="48611"/>
          <a:stretch/>
        </p:blipFill>
        <p:spPr>
          <a:xfrm rot="10800000">
            <a:off x="703939" y="2687512"/>
            <a:ext cx="10792736" cy="34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1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38" y="16859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Nor gates and </a:t>
            </a:r>
            <a:r>
              <a:rPr lang="en-US" dirty="0" err="1"/>
              <a:t>nand</a:t>
            </a:r>
            <a:r>
              <a:rPr lang="en-US" dirty="0"/>
              <a:t> gates </a:t>
            </a:r>
          </a:p>
        </p:txBody>
      </p:sp>
    </p:spTree>
    <p:extLst>
      <p:ext uri="{BB962C8B-B14F-4D97-AF65-F5344CB8AC3E}">
        <p14:creationId xmlns:p14="http://schemas.microsoft.com/office/powerpoint/2010/main" val="59234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0"/>
            <a:ext cx="9905998" cy="1478570"/>
          </a:xfrm>
        </p:spPr>
        <p:txBody>
          <a:bodyPr/>
          <a:lstStyle/>
          <a:p>
            <a:r>
              <a:rPr lang="en-US" dirty="0"/>
              <a:t>Nor gate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C50146-AD22-06E4-0398-8ED6617CF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6" t="9028" r="15208" b="556"/>
          <a:stretch/>
        </p:blipFill>
        <p:spPr>
          <a:xfrm>
            <a:off x="4476750" y="0"/>
            <a:ext cx="7715250" cy="67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6760E-CE85-124C-43A2-5214604F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A1BEB11-77EC-EE0A-D423-CFFA216D13F2}"/>
              </a:ext>
            </a:extLst>
          </p:cNvPr>
          <p:cNvGrpSpPr/>
          <p:nvPr/>
        </p:nvGrpSpPr>
        <p:grpSpPr>
          <a:xfrm>
            <a:off x="619125" y="47625"/>
            <a:ext cx="10896600" cy="6610349"/>
            <a:chOff x="619125" y="47625"/>
            <a:chExt cx="10896600" cy="66103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17FEE584-A059-B381-F299-2C3661237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37" t="17223" r="23828" b="4859"/>
            <a:stretch/>
          </p:blipFill>
          <p:spPr>
            <a:xfrm>
              <a:off x="619125" y="47625"/>
              <a:ext cx="10896600" cy="6610349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311C9822-1029-3E2A-11E4-B8701C63C722}"/>
                </a:ext>
              </a:extLst>
            </p:cNvPr>
            <p:cNvCxnSpPr/>
            <p:nvPr/>
          </p:nvCxnSpPr>
          <p:spPr>
            <a:xfrm flipV="1">
              <a:off x="689928" y="3688080"/>
              <a:ext cx="609600" cy="27432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08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-76200"/>
            <a:ext cx="9905998" cy="1478570"/>
          </a:xfrm>
        </p:spPr>
        <p:txBody>
          <a:bodyPr/>
          <a:lstStyle/>
          <a:p>
            <a:r>
              <a:rPr lang="en-US" dirty="0" err="1"/>
              <a:t>nand</a:t>
            </a:r>
            <a:r>
              <a:rPr lang="en-US" dirty="0"/>
              <a:t> gate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C2A303-F7BC-0D16-B4A9-1B3FDEF2F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r="8559" b="31112"/>
          <a:stretch/>
        </p:blipFill>
        <p:spPr>
          <a:xfrm rot="10800000">
            <a:off x="161925" y="1322101"/>
            <a:ext cx="11734800" cy="53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35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0"/>
            <a:ext cx="9905998" cy="147857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9259BF3-AA3A-1DBE-7D5D-2D90B174E986}"/>
                  </a:ext>
                </a:extLst>
              </p:cNvPr>
              <p:cNvSpPr txBox="1"/>
              <p:nvPr/>
            </p:nvSpPr>
            <p:spPr>
              <a:xfrm>
                <a:off x="1030287" y="1320105"/>
                <a:ext cx="10172700" cy="18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Draw the circuit diagram to implement the expression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259BF3-AA3A-1DBE-7D5D-2D90B174E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7" y="1320105"/>
                <a:ext cx="10172700" cy="1854675"/>
              </a:xfrm>
              <a:prstGeom prst="rect">
                <a:avLst/>
              </a:prstGeom>
              <a:blipFill>
                <a:blip r:embed="rId2"/>
                <a:stretch>
                  <a:fillRect l="-1198" t="-3618" b="-8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070B4E-96A9-B0BB-9733-D6C0C52FE1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18056" r="6857" b="53707"/>
          <a:stretch/>
        </p:blipFill>
        <p:spPr>
          <a:xfrm rot="10800000">
            <a:off x="92029" y="3349844"/>
            <a:ext cx="12007941" cy="28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3" y="0"/>
            <a:ext cx="9905998" cy="147857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9259BF3-AA3A-1DBE-7D5D-2D90B174E986}"/>
                  </a:ext>
                </a:extLst>
              </p:cNvPr>
              <p:cNvSpPr txBox="1"/>
              <p:nvPr/>
            </p:nvSpPr>
            <p:spPr>
              <a:xfrm>
                <a:off x="1030287" y="1478570"/>
                <a:ext cx="10172700" cy="18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Implement the logic circuit that has the expression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.(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259BF3-AA3A-1DBE-7D5D-2D90B174E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87" y="1478570"/>
                <a:ext cx="10172700" cy="1874103"/>
              </a:xfrm>
              <a:prstGeom prst="rect">
                <a:avLst/>
              </a:prstGeom>
              <a:blipFill>
                <a:blip r:embed="rId2"/>
                <a:stretch>
                  <a:fillRect l="-1198" t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D87B0A-637A-A7C3-B9DF-F50CB9BF3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9" r="34843"/>
          <a:stretch/>
        </p:blipFill>
        <p:spPr>
          <a:xfrm rot="16200000">
            <a:off x="4622926" y="-1554828"/>
            <a:ext cx="2891830" cy="117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113890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Boolean theorem</a:t>
            </a:r>
          </a:p>
        </p:txBody>
      </p:sp>
    </p:spTree>
    <p:extLst>
      <p:ext uri="{BB962C8B-B14F-4D97-AF65-F5344CB8AC3E}">
        <p14:creationId xmlns:p14="http://schemas.microsoft.com/office/powerpoint/2010/main" val="141128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62578"/>
            <a:ext cx="9905998" cy="1478570"/>
          </a:xfrm>
        </p:spPr>
        <p:txBody>
          <a:bodyPr/>
          <a:lstStyle/>
          <a:p>
            <a:r>
              <a:rPr lang="en-US" dirty="0"/>
              <a:t>Boolean theorem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180A9B-B414-F1A9-DD2E-2AC3A1CAB018}"/>
              </a:ext>
            </a:extLst>
          </p:cNvPr>
          <p:cNvSpPr txBox="1"/>
          <p:nvPr/>
        </p:nvSpPr>
        <p:spPr>
          <a:xfrm>
            <a:off x="2305050" y="1962150"/>
            <a:ext cx="7524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/>
              <a:t>Single variable theorems</a:t>
            </a:r>
          </a:p>
          <a:p>
            <a:pPr marL="342900" indent="-342900">
              <a:buAutoNum type="arabicPeriod"/>
            </a:pPr>
            <a:r>
              <a:rPr lang="en-US" sz="2600" dirty="0"/>
              <a:t>Multivariable theorems</a:t>
            </a:r>
          </a:p>
        </p:txBody>
      </p:sp>
    </p:spTree>
    <p:extLst>
      <p:ext uri="{BB962C8B-B14F-4D97-AF65-F5344CB8AC3E}">
        <p14:creationId xmlns:p14="http://schemas.microsoft.com/office/powerpoint/2010/main" val="240784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495300"/>
            <a:ext cx="9905998" cy="1478570"/>
          </a:xfrm>
        </p:spPr>
        <p:txBody>
          <a:bodyPr/>
          <a:lstStyle/>
          <a:p>
            <a:r>
              <a:rPr lang="en-US" dirty="0"/>
              <a:t>Single variable theorems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9E73BE-FE8B-F9B2-5327-7843037F8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9" t="21145" b="19403"/>
          <a:stretch/>
        </p:blipFill>
        <p:spPr>
          <a:xfrm>
            <a:off x="304800" y="552451"/>
            <a:ext cx="115824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6675"/>
            <a:ext cx="9905998" cy="1478570"/>
          </a:xfrm>
        </p:spPr>
        <p:txBody>
          <a:bodyPr/>
          <a:lstStyle/>
          <a:p>
            <a:r>
              <a:rPr lang="en-US" dirty="0"/>
              <a:t>multivariable theorems</a:t>
            </a:r>
            <a:br>
              <a:rPr lang="en-US" dirty="0"/>
            </a:br>
            <a:r>
              <a:rPr lang="en-US" dirty="0"/>
              <a:t>Commutative laws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79FA22-C43C-8C8F-6D6C-0B95784F1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1" t="27997" r="32658" b="59563"/>
          <a:stretch/>
        </p:blipFill>
        <p:spPr>
          <a:xfrm rot="10800000">
            <a:off x="3071812" y="2219328"/>
            <a:ext cx="5553076" cy="12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4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-495300"/>
            <a:ext cx="9905998" cy="1478570"/>
          </a:xfrm>
        </p:spPr>
        <p:txBody>
          <a:bodyPr/>
          <a:lstStyle/>
          <a:p>
            <a:r>
              <a:rPr lang="en-US" dirty="0"/>
              <a:t>multivariable theorems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B6DA99-3F8D-8B40-A26C-9562CAB0A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9807" r="10312" b="23750"/>
          <a:stretch/>
        </p:blipFill>
        <p:spPr>
          <a:xfrm rot="10800000">
            <a:off x="1143001" y="2209800"/>
            <a:ext cx="10103552" cy="464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9224D2-A31C-D82F-7736-DCE7D2E7C6B4}"/>
              </a:ext>
            </a:extLst>
          </p:cNvPr>
          <p:cNvSpPr txBox="1"/>
          <p:nvPr/>
        </p:nvSpPr>
        <p:spPr>
          <a:xfrm>
            <a:off x="1285875" y="1150259"/>
            <a:ext cx="74866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11-12. Associative laws</a:t>
            </a:r>
          </a:p>
          <a:p>
            <a:r>
              <a:rPr lang="en-US" sz="2600" dirty="0"/>
              <a:t>13. Distributive law</a:t>
            </a:r>
          </a:p>
        </p:txBody>
      </p:sp>
    </p:spTree>
    <p:extLst>
      <p:ext uri="{BB962C8B-B14F-4D97-AF65-F5344CB8AC3E}">
        <p14:creationId xmlns:p14="http://schemas.microsoft.com/office/powerpoint/2010/main" val="403416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5D35131-02BE-AA86-47CD-8C19FE87F1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00126" y="332768"/>
                <a:ext cx="9905998" cy="1478570"/>
              </a:xfrm>
            </p:spPr>
            <p:txBody>
              <a:bodyPr/>
              <a:lstStyle/>
              <a:p>
                <a:r>
                  <a:rPr lang="en-US" b="0" dirty="0"/>
                  <a:t>14.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D35131-02BE-AA86-47CD-8C19FE87F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00126" y="332768"/>
                <a:ext cx="9905998" cy="1478570"/>
              </a:xfrm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54DA67C-9F33-F4E0-B7F3-DAB0E44FF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49217"/>
              </p:ext>
            </p:extLst>
          </p:nvPr>
        </p:nvGraphicFramePr>
        <p:xfrm>
          <a:off x="1889125" y="2862791"/>
          <a:ext cx="8128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136139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736539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6521862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3307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xy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x+xy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940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917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916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12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903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45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5D35131-02BE-AA86-47CD-8C19FE87F1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15. (a)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D35131-02BE-AA86-47CD-8C19FE87F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5D5A103D-7E2B-2438-D459-A8F93C6CD1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0411" y="2322513"/>
              <a:ext cx="8128002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xmlns="" val="15326657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192667492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159715186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213725140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35080583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33184834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 err="1"/>
                            <a:t>x+y</a:t>
                          </a:r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65222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89393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5440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83667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7467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D5A103D-7E2B-2438-D459-A8F93C6CD1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0411" y="2322513"/>
              <a:ext cx="8128002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5326657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2667492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9715186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3725140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080583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184834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0000" r="-302252" b="-4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000" r="-202252" b="-4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10000" r="-101345" b="-4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 err="1"/>
                            <a:t>x+y</a:t>
                          </a:r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22212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39357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40662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66704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675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151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1" y="143823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Evaluating logic circuit outputs</a:t>
            </a:r>
          </a:p>
        </p:txBody>
      </p:sp>
    </p:spTree>
    <p:extLst>
      <p:ext uri="{BB962C8B-B14F-4D97-AF65-F5344CB8AC3E}">
        <p14:creationId xmlns:p14="http://schemas.microsoft.com/office/powerpoint/2010/main" val="3702255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55D35131-02BE-AA86-47CD-8C19FE87F1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3001" y="618518"/>
                <a:ext cx="9905998" cy="1478570"/>
              </a:xfrm>
            </p:spPr>
            <p:txBody>
              <a:bodyPr/>
              <a:lstStyle/>
              <a:p>
                <a:r>
                  <a:rPr lang="en-US" dirty="0"/>
                  <a:t>15(B)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3600" dirty="0"/>
                  <a:t>+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600" dirty="0"/>
                  <a:t/>
                </a:r>
                <a:br>
                  <a:rPr lang="en-US" sz="360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D35131-02BE-AA86-47CD-8C19FE87F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3001" y="618518"/>
                <a:ext cx="9905998" cy="1478570"/>
              </a:xfrm>
              <a:blipFill>
                <a:blip r:embed="rId2"/>
                <a:stretch>
                  <a:fillRect l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="" id="{5B6924FB-C673-EC38-A178-B30CD6DB7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163394"/>
                  </p:ext>
                </p:extLst>
              </p:nvPr>
            </p:nvGraphicFramePr>
            <p:xfrm>
              <a:off x="2203450" y="2417763"/>
              <a:ext cx="8128002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xmlns="" val="15326657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192667492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159715186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213725140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35080583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xmlns="" val="33184834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60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oMath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600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65222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89393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5440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83667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174675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B6924FB-C673-EC38-A178-B30CD6DB7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163394"/>
                  </p:ext>
                </p:extLst>
              </p:nvPr>
            </p:nvGraphicFramePr>
            <p:xfrm>
              <a:off x="2203450" y="2417763"/>
              <a:ext cx="8128002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5326657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2667492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9715186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3725140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080583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184834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1250" r="-302252" b="-4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1250" r="-202252" b="-4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11250" r="-101345" b="-4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11250" r="-1802" b="-4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522212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39357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40662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66704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6755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5599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35131-02BE-AA86-47CD-8C19FE87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the following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5F0090F-BE36-E48C-83A0-C7A20AB57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9025" y="2249487"/>
                <a:ext cx="7418386" cy="354171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0090F-BE36-E48C-83A0-C7A20AB57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9025" y="2249487"/>
                <a:ext cx="7418386" cy="3541714"/>
              </a:xfrm>
              <a:blipFill>
                <a:blip r:embed="rId2"/>
                <a:stretch>
                  <a:fillRect l="-1808" t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9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1950430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Demorgan’s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3551061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3"/>
            <a:ext cx="9905998" cy="1478570"/>
          </a:xfrm>
        </p:spPr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F48729B-527A-936B-DC22-637F1CC78BB9}"/>
                  </a:ext>
                </a:extLst>
              </p:cNvPr>
              <p:cNvSpPr txBox="1"/>
              <p:nvPr/>
            </p:nvSpPr>
            <p:spPr>
              <a:xfrm>
                <a:off x="714376" y="1704975"/>
                <a:ext cx="109728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Demorgan’s theorems (two theorems) are extremely useful in simplifying expressions in which a product or sum of variables is inverted. The two theorems are: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+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48729B-527A-936B-DC22-637F1CC7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6" y="1704975"/>
                <a:ext cx="10972800" cy="3108543"/>
              </a:xfrm>
              <a:prstGeom prst="rect">
                <a:avLst/>
              </a:prstGeom>
              <a:blipFill>
                <a:blip r:embed="rId2"/>
                <a:stretch>
                  <a:fillRect l="-1111" t="-215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83530"/>
            <a:ext cx="9905998" cy="1478570"/>
          </a:xfrm>
        </p:spPr>
        <p:txBody>
          <a:bodyPr/>
          <a:lstStyle/>
          <a:p>
            <a:r>
              <a:rPr lang="en-US" dirty="0"/>
              <a:t>Simplify the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2EEAFE5-06D7-E784-FB01-15B5FE4DD526}"/>
                  </a:ext>
                </a:extLst>
              </p:cNvPr>
              <p:cNvSpPr txBox="1"/>
              <p:nvPr/>
            </p:nvSpPr>
            <p:spPr>
              <a:xfrm>
                <a:off x="1076325" y="1819275"/>
                <a:ext cx="9905998" cy="2437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̿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acc>
                        <m:accPr>
                          <m:chr m:val="̿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EAFE5-06D7-E784-FB01-15B5FE4D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5" y="1819275"/>
                <a:ext cx="9905998" cy="2437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4F56DE7-B5AF-C288-2B72-3FCB936DC5CF}"/>
              </a:ext>
            </a:extLst>
          </p:cNvPr>
          <p:cNvGrpSpPr/>
          <p:nvPr/>
        </p:nvGrpSpPr>
        <p:grpSpPr>
          <a:xfrm>
            <a:off x="5181600" y="2419350"/>
            <a:ext cx="2381250" cy="0"/>
            <a:chOff x="5181600" y="2419350"/>
            <a:chExt cx="238125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B244434C-5CE8-B340-9CE4-2742FB31FD8B}"/>
                </a:ext>
              </a:extLst>
            </p:cNvPr>
            <p:cNvCxnSpPr/>
            <p:nvPr/>
          </p:nvCxnSpPr>
          <p:spPr>
            <a:xfrm>
              <a:off x="5181600" y="2419350"/>
              <a:ext cx="100012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DAA4F4A3-4107-5F0D-7C53-95217F225B2E}"/>
                </a:ext>
              </a:extLst>
            </p:cNvPr>
            <p:cNvCxnSpPr/>
            <p:nvPr/>
          </p:nvCxnSpPr>
          <p:spPr>
            <a:xfrm>
              <a:off x="6562725" y="2419350"/>
              <a:ext cx="1000125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4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432722"/>
            <a:ext cx="9905998" cy="1478570"/>
          </a:xfrm>
        </p:spPr>
        <p:txBody>
          <a:bodyPr/>
          <a:lstStyle/>
          <a:p>
            <a:r>
              <a:rPr lang="en-US" dirty="0"/>
              <a:t>Universality of </a:t>
            </a:r>
            <a:r>
              <a:rPr lang="en-US" dirty="0" err="1"/>
              <a:t>nand</a:t>
            </a:r>
            <a:r>
              <a:rPr lang="en-US" dirty="0"/>
              <a:t> gates and nor gates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C2F11D-BE12-38AF-9594-0284718E7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0" t="6666" r="21852" b="3472"/>
          <a:stretch/>
        </p:blipFill>
        <p:spPr>
          <a:xfrm rot="16200000">
            <a:off x="3189184" y="-2144566"/>
            <a:ext cx="5810456" cy="118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1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432722"/>
            <a:ext cx="9905998" cy="1478570"/>
          </a:xfrm>
        </p:spPr>
        <p:txBody>
          <a:bodyPr/>
          <a:lstStyle/>
          <a:p>
            <a:r>
              <a:rPr lang="en-US" dirty="0"/>
              <a:t>Universality of </a:t>
            </a:r>
            <a:r>
              <a:rPr lang="en-US" dirty="0" err="1"/>
              <a:t>nand</a:t>
            </a:r>
            <a:r>
              <a:rPr lang="en-US" dirty="0"/>
              <a:t> gates and nor gates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431B88-8924-DBAA-DFAD-BBDBCD077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25833" r="5000" b="16806"/>
          <a:stretch/>
        </p:blipFill>
        <p:spPr>
          <a:xfrm>
            <a:off x="57150" y="1083948"/>
            <a:ext cx="12077700" cy="56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0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385097"/>
            <a:ext cx="9905998" cy="1478570"/>
          </a:xfrm>
        </p:spPr>
        <p:txBody>
          <a:bodyPr/>
          <a:lstStyle/>
          <a:p>
            <a:r>
              <a:rPr lang="en-US" dirty="0"/>
              <a:t>Alternate logic gate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732361-4AA7-24AB-BA55-5C19252C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2940" r="15185" b="12060"/>
          <a:stretch/>
        </p:blipFill>
        <p:spPr>
          <a:xfrm rot="16200000">
            <a:off x="3214950" y="-974461"/>
            <a:ext cx="6093888" cy="95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-123868"/>
            <a:ext cx="9905998" cy="1478570"/>
          </a:xfrm>
        </p:spPr>
        <p:txBody>
          <a:bodyPr/>
          <a:lstStyle/>
          <a:p>
            <a:r>
              <a:rPr lang="en-US" dirty="0"/>
              <a:t>Evaluating logic circuit outputs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39" t="41088" r="19629" b="37470"/>
          <a:stretch/>
        </p:blipFill>
        <p:spPr>
          <a:xfrm rot="16200000">
            <a:off x="4354324" y="-36702"/>
            <a:ext cx="892552" cy="48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83BE0F-421E-0B78-ED71-6168E2DDF5CB}"/>
              </a:ext>
            </a:extLst>
          </p:cNvPr>
          <p:cNvSpPr txBox="1"/>
          <p:nvPr/>
        </p:nvSpPr>
        <p:spPr>
          <a:xfrm>
            <a:off x="8524875" y="1733550"/>
            <a:ext cx="32099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If A= 0, </a:t>
            </a:r>
          </a:p>
          <a:p>
            <a:r>
              <a:rPr lang="en-US" sz="2600" dirty="0"/>
              <a:t>B, C and D= 1</a:t>
            </a:r>
          </a:p>
        </p:txBody>
      </p:sp>
    </p:spTree>
    <p:extLst>
      <p:ext uri="{BB962C8B-B14F-4D97-AF65-F5344CB8AC3E}">
        <p14:creationId xmlns:p14="http://schemas.microsoft.com/office/powerpoint/2010/main" val="221743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-123868"/>
            <a:ext cx="9905998" cy="1478570"/>
          </a:xfrm>
        </p:spPr>
        <p:txBody>
          <a:bodyPr/>
          <a:lstStyle/>
          <a:p>
            <a:r>
              <a:rPr lang="en-US" dirty="0"/>
              <a:t>Evaluating logic circuit outputs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7" t="37110" r="17837" b="27652"/>
          <a:stretch/>
        </p:blipFill>
        <p:spPr>
          <a:xfrm rot="16200000">
            <a:off x="1660476" y="-420253"/>
            <a:ext cx="4693853" cy="8014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83BE0F-421E-0B78-ED71-6168E2DDF5CB}"/>
              </a:ext>
            </a:extLst>
          </p:cNvPr>
          <p:cNvSpPr txBox="1"/>
          <p:nvPr/>
        </p:nvSpPr>
        <p:spPr>
          <a:xfrm>
            <a:off x="8524875" y="1733550"/>
            <a:ext cx="32099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If A= 0, </a:t>
            </a:r>
          </a:p>
          <a:p>
            <a:r>
              <a:rPr lang="en-US" sz="2600" dirty="0"/>
              <a:t>B, C and D= 1</a:t>
            </a:r>
          </a:p>
        </p:txBody>
      </p:sp>
    </p:spTree>
    <p:extLst>
      <p:ext uri="{BB962C8B-B14F-4D97-AF65-F5344CB8AC3E}">
        <p14:creationId xmlns:p14="http://schemas.microsoft.com/office/powerpoint/2010/main" val="138780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Evaluating logic circuit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1" t="40359" r="57418" b="27652"/>
          <a:stretch/>
        </p:blipFill>
        <p:spPr>
          <a:xfrm rot="16200000">
            <a:off x="4159626" y="-1470782"/>
            <a:ext cx="892554" cy="7783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285ACB-D57A-1ADE-A86A-770CDEDD07DF}"/>
              </a:ext>
            </a:extLst>
          </p:cNvPr>
          <p:cNvSpPr txBox="1"/>
          <p:nvPr/>
        </p:nvSpPr>
        <p:spPr>
          <a:xfrm>
            <a:off x="8905875" y="1895475"/>
            <a:ext cx="32099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If A and B = 0, </a:t>
            </a:r>
          </a:p>
          <a:p>
            <a:r>
              <a:rPr lang="en-US" sz="2600" dirty="0"/>
              <a:t>C, D and E= 1</a:t>
            </a:r>
          </a:p>
        </p:txBody>
      </p:sp>
    </p:spTree>
    <p:extLst>
      <p:ext uri="{BB962C8B-B14F-4D97-AF65-F5344CB8AC3E}">
        <p14:creationId xmlns:p14="http://schemas.microsoft.com/office/powerpoint/2010/main" val="387463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Evaluating logic circuit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t="37110" r="56700" b="27652"/>
          <a:stretch/>
        </p:blipFill>
        <p:spPr>
          <a:xfrm rot="16200000">
            <a:off x="3433583" y="-174223"/>
            <a:ext cx="5490814" cy="85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1" y="165735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Analysis using a table</a:t>
            </a:r>
          </a:p>
        </p:txBody>
      </p:sp>
    </p:spTree>
    <p:extLst>
      <p:ext uri="{BB962C8B-B14F-4D97-AF65-F5344CB8AC3E}">
        <p14:creationId xmlns:p14="http://schemas.microsoft.com/office/powerpoint/2010/main" val="39975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85725"/>
            <a:ext cx="9905998" cy="1478570"/>
          </a:xfrm>
        </p:spPr>
        <p:txBody>
          <a:bodyPr/>
          <a:lstStyle/>
          <a:p>
            <a:r>
              <a:rPr lang="en-US" dirty="0"/>
              <a:t>Analysis using 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82F60B-B3F2-B5B5-5538-AD01087C3989}"/>
              </a:ext>
            </a:extLst>
          </p:cNvPr>
          <p:cNvSpPr txBox="1"/>
          <p:nvPr/>
        </p:nvSpPr>
        <p:spPr>
          <a:xfrm>
            <a:off x="1033462" y="1990725"/>
            <a:ext cx="10739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When you have a combinational logic circuit and you want to know how it works, the best way to analyze it is to use a truth table.</a:t>
            </a:r>
          </a:p>
        </p:txBody>
      </p:sp>
    </p:spTree>
    <p:extLst>
      <p:ext uri="{BB962C8B-B14F-4D97-AF65-F5344CB8AC3E}">
        <p14:creationId xmlns:p14="http://schemas.microsoft.com/office/powerpoint/2010/main" val="328099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822</TotalTime>
  <Words>383</Words>
  <Application>Microsoft Office PowerPoint</Application>
  <PresentationFormat>Widescreen</PresentationFormat>
  <Paragraphs>149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Cambria Math</vt:lpstr>
      <vt:lpstr>Trebuchet MS</vt:lpstr>
      <vt:lpstr>Tw Cen MT</vt:lpstr>
      <vt:lpstr>Circuit</vt:lpstr>
      <vt:lpstr>Describing logic circuit algebraically</vt:lpstr>
      <vt:lpstr>PowerPoint Presentation</vt:lpstr>
      <vt:lpstr>Evaluating logic circuit outputs</vt:lpstr>
      <vt:lpstr>Evaluating logic circuit outputs</vt:lpstr>
      <vt:lpstr>Evaluating logic circuit outputs</vt:lpstr>
      <vt:lpstr>Evaluating logic circuit output</vt:lpstr>
      <vt:lpstr>Evaluating logic circuit output</vt:lpstr>
      <vt:lpstr>Analysis using a table</vt:lpstr>
      <vt:lpstr>Analysis using a table</vt:lpstr>
      <vt:lpstr>Analysis using a table</vt:lpstr>
      <vt:lpstr>Analysis using a table</vt:lpstr>
      <vt:lpstr>Analysis using a table</vt:lpstr>
      <vt:lpstr>Analysis using a table</vt:lpstr>
      <vt:lpstr>Implementing circuits from Boolean expressions</vt:lpstr>
      <vt:lpstr>Constructing a logic circuit from a Boolean expression </vt:lpstr>
      <vt:lpstr>Constructing a logic circuit from a Boolean expression </vt:lpstr>
      <vt:lpstr>Example</vt:lpstr>
      <vt:lpstr>Nor gates and nand gates </vt:lpstr>
      <vt:lpstr>Nor gate </vt:lpstr>
      <vt:lpstr>nand gate </vt:lpstr>
      <vt:lpstr>Example </vt:lpstr>
      <vt:lpstr>Example </vt:lpstr>
      <vt:lpstr>Boolean theorem</vt:lpstr>
      <vt:lpstr>Boolean theorem</vt:lpstr>
      <vt:lpstr>Single variable theorems</vt:lpstr>
      <vt:lpstr>multivariable theorems Commutative laws</vt:lpstr>
      <vt:lpstr>multivariable theorems</vt:lpstr>
      <vt:lpstr>14. x+xy=x</vt:lpstr>
      <vt:lpstr>15. (a) x+x ̅y=x+y</vt:lpstr>
      <vt:lpstr>15(B) x ̅+xy=x ̅"+" y </vt:lpstr>
      <vt:lpstr>Simplify the following expression</vt:lpstr>
      <vt:lpstr>Demorgan’s theorem</vt:lpstr>
      <vt:lpstr>Demorgan’s theorem</vt:lpstr>
      <vt:lpstr>Simplify the expression</vt:lpstr>
      <vt:lpstr>Universality of nand gates and nor gates</vt:lpstr>
      <vt:lpstr>Universality of nand gates and nor gates</vt:lpstr>
      <vt:lpstr>Alternate logic gate representation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Nahid akter</dc:creator>
  <cp:lastModifiedBy>Dr. Nahid akter</cp:lastModifiedBy>
  <cp:revision>88</cp:revision>
  <dcterms:created xsi:type="dcterms:W3CDTF">2022-03-13T10:11:18Z</dcterms:created>
  <dcterms:modified xsi:type="dcterms:W3CDTF">2023-05-10T07:19:53Z</dcterms:modified>
</cp:coreProperties>
</file>