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57" r:id="rId4"/>
    <p:sldId id="286" r:id="rId5"/>
    <p:sldId id="258" r:id="rId6"/>
    <p:sldId id="277" r:id="rId7"/>
    <p:sldId id="259" r:id="rId8"/>
    <p:sldId id="260" r:id="rId9"/>
    <p:sldId id="309" r:id="rId10"/>
    <p:sldId id="278" r:id="rId11"/>
    <p:sldId id="279" r:id="rId12"/>
    <p:sldId id="280" r:id="rId13"/>
    <p:sldId id="261" r:id="rId14"/>
    <p:sldId id="264" r:id="rId15"/>
    <p:sldId id="263" r:id="rId16"/>
    <p:sldId id="281" r:id="rId17"/>
    <p:sldId id="265" r:id="rId18"/>
    <p:sldId id="282" r:id="rId19"/>
    <p:sldId id="283" r:id="rId20"/>
    <p:sldId id="311" r:id="rId21"/>
    <p:sldId id="312" r:id="rId22"/>
    <p:sldId id="313" r:id="rId23"/>
    <p:sldId id="314" r:id="rId24"/>
    <p:sldId id="315" r:id="rId25"/>
    <p:sldId id="319" r:id="rId26"/>
    <p:sldId id="320" r:id="rId27"/>
    <p:sldId id="316" r:id="rId28"/>
    <p:sldId id="317" r:id="rId29"/>
    <p:sldId id="318" r:id="rId30"/>
    <p:sldId id="321" r:id="rId31"/>
    <p:sldId id="310" r:id="rId32"/>
    <p:sldId id="284" r:id="rId33"/>
    <p:sldId id="322" r:id="rId34"/>
    <p:sldId id="324" r:id="rId35"/>
    <p:sldId id="325" r:id="rId36"/>
    <p:sldId id="285" r:id="rId37"/>
    <p:sldId id="323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33A41-9006-4469-A007-B8338942A9B1}" type="datetimeFigureOut">
              <a:rPr lang="en-AU" smtClean="0"/>
              <a:t>1/04/2023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BCFD7-C787-4C12-ADF0-FB33F5606E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2179-E2EA-4801-BA3F-9B8E1BB6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CE32-22CC-4A57-B42A-88F2CE2E2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83395-A9DF-421C-97C7-60C68B4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0E83-8C10-490B-937C-FAE05658C2C1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6120-28CA-4374-BC92-36A3DB8C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B43B-20D1-4063-A1B2-7D26CF07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68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90F3-F331-4D53-9E66-89F59099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7174-4E3B-4D07-AFFB-F7C3F6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DD32-9248-4EE1-A3B5-F10A4C59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C33B-5549-46B9-A83B-9621B214FAD7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A506-0B85-44C9-9E35-E2B398F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3A3C-66CE-417B-B349-9172BE5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67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78ADF-1DA1-4EB1-A1F1-D0ED1CCDC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4DAD-D8B3-44AD-8185-A914C166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DEFE-479A-4335-8183-9130CC5D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2D16-0866-439B-BCEA-DE77447A7BA6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C66D-5D28-49C4-A6BA-DFB0D756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9E13-EC36-4B93-BEF1-F9024A5F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8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E2B-A9FB-4E10-8946-9B6A93D1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0303-E050-4B7F-8971-E425DCBB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DF63-3747-4E18-B6EF-F9A33B8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B63-BB07-4284-8240-132831E60677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8E33-CF0F-4EF2-9554-283CBF2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EAA8-8E6D-4715-9BA0-AAFF0CFA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6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5CD-7718-4453-9C0F-A64231C6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CB1D-9DC0-41B7-8EE5-0370084C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195A-436D-4E37-8871-D322A8BD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B321-2EE9-4941-AF58-BDEB3349CA52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80D1-57E9-4217-AE17-E7133EFF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9AA9-3C3D-49D9-BE17-868AC994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5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504F-46B2-4561-8CB9-B7CA748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613A-E396-4ADD-9F2B-D9707B57F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0A38-5725-417F-9BA8-BC9B66AA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27BC-E626-4EBA-A302-D1820A2E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C345-98C0-4AE4-A7C6-BEF66BCC4BD1}" type="datetime1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7D67-F84F-43DE-80F3-91374895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8A30-1E61-470C-B677-70257FDD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16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D097-5B45-4C67-A99A-A6BCB747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AE3A-A63A-46DD-B8A7-A4F9E23C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0B541-E738-4FAD-895F-305A67D5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42034-1DD7-4EAE-9420-39738408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DCC7C-0F0E-4C75-9F86-A35373BCC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0A9B-4F56-4C13-82E1-957C2E2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0283-E63B-4DB4-81F5-326812B03F1F}" type="datetime1">
              <a:rPr lang="en-AU" smtClean="0"/>
              <a:t>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5BCEC-992E-4BA9-B95C-856D4907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71ECE-ACE4-4A5D-9AA6-9EC3B8FE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9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2C3E-A180-400E-9267-A0F6E17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3A0FC-0C84-49BB-92BD-A6196E11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2378-E52A-4F54-A418-51668FD5E76F}" type="datetime1">
              <a:rPr lang="en-AU" smtClean="0"/>
              <a:t>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F44-9076-45FD-B55C-556F2C4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DB7ED-B024-41C4-974F-02BD7DD1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8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F0871-055D-4A72-818C-9D9F914E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D5D-B9F2-42C5-8ABD-5A5BE1FABD14}" type="datetime1">
              <a:rPr lang="en-AU" smtClean="0"/>
              <a:t>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BB81A-46E8-4967-81D7-ECD74D55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D207-B410-4CD1-804C-061F5813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000B-DD00-4073-80B1-6F5057E3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ADFF-6653-45EE-AFA3-3C2A5288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9558-410D-496E-8DBC-6DF6DD9F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3E48F-E407-49EE-BE60-74083F2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EF1-A874-473A-867A-C6D83DFA06C9}" type="datetime1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27A4-7CC7-4DAF-BADD-E5605741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E64A1-7DC9-499D-9DE4-B1ADB78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68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92BB-306D-4BA4-9AC4-19B24F98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56318-7DED-4DC1-81DC-0F596905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FC485-D70F-4C8A-9AC8-84CFE410D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1175B-1E53-413D-9D0B-8D3CBDC8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2476-22E4-4441-B06A-87588BDC70BB}" type="datetime1">
              <a:rPr lang="en-AU" smtClean="0"/>
              <a:t>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3B26-AE0A-4236-A5C6-BC23F28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A2D9-7269-4492-ABD6-5F9FA4C6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0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E9614-A6A4-4F6F-994F-72A78807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5858-F057-46F4-ABD5-4E532524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81D9-BF88-4A87-A802-AB3CC437E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F3E3-038E-4B7E-A278-111D0B0B511B}" type="datetime1">
              <a:rPr lang="en-AU" smtClean="0"/>
              <a:t>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C4DF-5055-44F6-85A6-B7CB4E69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541E-5C36-4FA3-AF07-9958C6437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141-6C62-41E6-9CB9-1A661ADB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6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ialcsols/sol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FF22-5303-4903-AB42-DFFD3D0D6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56E5-AE42-4129-8465-06943FD6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9963"/>
            <a:ext cx="9286875" cy="1747837"/>
          </a:xfrm>
        </p:spPr>
        <p:txBody>
          <a:bodyPr>
            <a:normAutofit/>
          </a:bodyPr>
          <a:lstStyle/>
          <a:p>
            <a:r>
              <a:rPr lang="en-AU" sz="3600" dirty="0"/>
              <a:t>Chapter-2</a:t>
            </a:r>
          </a:p>
        </p:txBody>
      </p:sp>
    </p:spTree>
    <p:extLst>
      <p:ext uri="{BB962C8B-B14F-4D97-AF65-F5344CB8AC3E}">
        <p14:creationId xmlns:p14="http://schemas.microsoft.com/office/powerpoint/2010/main" val="412193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890-DF13-43EB-9BCA-5559FA98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Transition diagram -&gt; Transition table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(vice versa)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D2914-976C-4DD1-B399-3B60010F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190750"/>
            <a:ext cx="4176062" cy="342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6F2D5-0706-465E-90B0-8E023CBBA7C0}"/>
              </a:ext>
            </a:extLst>
          </p:cNvPr>
          <p:cNvSpPr txBox="1"/>
          <p:nvPr/>
        </p:nvSpPr>
        <p:spPr>
          <a:xfrm>
            <a:off x="1581150" y="5800725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Transition Diagram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83DA9-0E3F-4B24-A56B-6DFE84A429C1}"/>
              </a:ext>
            </a:extLst>
          </p:cNvPr>
          <p:cNvGrpSpPr/>
          <p:nvPr/>
        </p:nvGrpSpPr>
        <p:grpSpPr>
          <a:xfrm>
            <a:off x="7410450" y="2390775"/>
            <a:ext cx="3943350" cy="3852565"/>
            <a:chOff x="7410450" y="2390775"/>
            <a:chExt cx="3943350" cy="38525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948E22-07E3-40BC-B480-8491FE8CA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0450" y="2390775"/>
              <a:ext cx="3943350" cy="2857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43A73-7146-4A84-8B3B-3393C7FE570A}"/>
                </a:ext>
              </a:extLst>
            </p:cNvPr>
            <p:cNvSpPr txBox="1"/>
            <p:nvPr/>
          </p:nvSpPr>
          <p:spPr>
            <a:xfrm>
              <a:off x="8467058" y="5781675"/>
              <a:ext cx="214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Transition Table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D800CE-E5F6-4B3D-9623-6CB98685C02A}"/>
              </a:ext>
            </a:extLst>
          </p:cNvPr>
          <p:cNvGrpSpPr/>
          <p:nvPr/>
        </p:nvGrpSpPr>
        <p:grpSpPr>
          <a:xfrm>
            <a:off x="4800600" y="3043535"/>
            <a:ext cx="2289729" cy="728365"/>
            <a:chOff x="4800600" y="3043535"/>
            <a:chExt cx="2289729" cy="72836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FC8C274-5CBA-4E2B-B518-0F5C8BA14962}"/>
                </a:ext>
              </a:extLst>
            </p:cNvPr>
            <p:cNvSpPr/>
            <p:nvPr/>
          </p:nvSpPr>
          <p:spPr>
            <a:xfrm>
              <a:off x="4800600" y="3505200"/>
              <a:ext cx="2228850" cy="2667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E310C8-B604-46B8-B244-9738B0B8D2F1}"/>
                </a:ext>
              </a:extLst>
            </p:cNvPr>
            <p:cNvSpPr txBox="1"/>
            <p:nvPr/>
          </p:nvSpPr>
          <p:spPr>
            <a:xfrm>
              <a:off x="4800600" y="3043535"/>
              <a:ext cx="228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Diagram to Table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B308F-8853-4764-901F-5A85A85AD9ED}"/>
              </a:ext>
            </a:extLst>
          </p:cNvPr>
          <p:cNvGrpSpPr/>
          <p:nvPr/>
        </p:nvGrpSpPr>
        <p:grpSpPr>
          <a:xfrm>
            <a:off x="4751111" y="4467224"/>
            <a:ext cx="2289729" cy="728364"/>
            <a:chOff x="4751111" y="4467224"/>
            <a:chExt cx="2289729" cy="72836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87A170-AA3A-496B-88DF-1822F34A7B31}"/>
                </a:ext>
              </a:extLst>
            </p:cNvPr>
            <p:cNvSpPr/>
            <p:nvPr/>
          </p:nvSpPr>
          <p:spPr>
            <a:xfrm flipH="1">
              <a:off x="4781551" y="4467224"/>
              <a:ext cx="2228850" cy="2666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0AFDF-3782-4A5D-B7E7-56FBB0EBA954}"/>
                </a:ext>
              </a:extLst>
            </p:cNvPr>
            <p:cNvSpPr txBox="1"/>
            <p:nvPr/>
          </p:nvSpPr>
          <p:spPr>
            <a:xfrm>
              <a:off x="4751111" y="4733923"/>
              <a:ext cx="228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C00000"/>
                  </a:solidFill>
                </a:rPr>
                <a:t>Table to Diagram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ED5F-4284-4010-9B07-58AB0F20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AC98D-7D15-4250-8AF0-3CFF31B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4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1E9-52BA-485F-97D8-CF148A5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Try Yourself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(Take 3 minutes for each)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94CD-40BD-4DAB-9925-0E98E216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1. Show a transition table for the following diagram/automata: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Draw a transition diagram from the following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DB770-2DB3-45A4-98DC-32152DA8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278255"/>
            <a:ext cx="6800850" cy="149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1E6C1-3134-410D-8058-8D8DBCAB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8" y="4367595"/>
            <a:ext cx="3548062" cy="21252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C483D-BE39-4DC1-BEB0-9ECE6875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74E69-D225-4AE1-9D71-A047C26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98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1859-14ED-4851-9684-BA1E65D3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2" y="2594768"/>
            <a:ext cx="6810375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How a DFA process Strings?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F386-6562-4AE9-9917-C4E8B8DB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C73-2EA8-49F3-904C-CB80DC41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0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58DDD8-11A1-4867-8542-C38E58F296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Extended Transition Function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AU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58DDD8-11A1-4867-8542-C38E58F2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57724-243D-4E89-9697-DC7C6DF83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The extended transition function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) is function that takes a state </a:t>
                </a:r>
                <a:r>
                  <a:rPr lang="en-US" altLang="en-US" i="1" dirty="0"/>
                  <a:t>q </a:t>
                </a:r>
                <a:r>
                  <a:rPr lang="en-US" altLang="en-US" dirty="0"/>
                  <a:t>and a string w and returns a state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–the state that the automaton reaches when starting in state</a:t>
                </a:r>
                <a:r>
                  <a:rPr lang="en-US" altLang="en-US" i="1" dirty="0"/>
                  <a:t> q </a:t>
                </a:r>
                <a:r>
                  <a:rPr lang="en-US" altLang="en-US" dirty="0"/>
                  <a:t>and processing the sequence of inputs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We describe the effect of a string of inputs on a DFA by extending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 to a state and a string.</a:t>
                </a:r>
              </a:p>
              <a:p>
                <a:r>
                  <a:rPr lang="en-US" altLang="en-US" dirty="0"/>
                  <a:t>Induction on length of string.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Basis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/>
                  <a:t>q</a:t>
                </a:r>
                <a:r>
                  <a:rPr lang="en-US" altLang="en-US" dirty="0"/>
                  <a:t>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 = </a:t>
                </a:r>
                <a:r>
                  <a:rPr lang="en-US" altLang="en-US" i="1" dirty="0"/>
                  <a:t>q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Induction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w</a:t>
                </a:r>
                <a:r>
                  <a:rPr lang="en-US" altLang="en-US" dirty="0"/>
                  <a:t>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),a)</a:t>
                </a:r>
              </a:p>
              <a:p>
                <a:pPr lvl="1"/>
                <a:r>
                  <a:rPr lang="en-US" altLang="en-US" dirty="0"/>
                  <a:t>w is a string of the form </a:t>
                </a:r>
                <a:r>
                  <a:rPr lang="en-US" altLang="en-US" i="1" dirty="0" err="1"/>
                  <a:t>xa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where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the last symbol of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, and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the string consists of all but the last symbol.</a:t>
                </a:r>
              </a:p>
              <a:p>
                <a:pPr lvl="1"/>
                <a:r>
                  <a:rPr lang="en-US" altLang="en-US" dirty="0"/>
                  <a:t>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w</a:t>
                </a:r>
                <a:r>
                  <a:rPr lang="en-US" altLang="en-US" dirty="0"/>
                  <a:t>), first compute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), the state that the automaton is in after processing all but the last symbol of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. Suppose this state is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; that is,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)=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.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 is what we get by making a transition from state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on input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the last symbol of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. That is,</a:t>
                </a:r>
              </a:p>
              <a:p>
                <a:pPr marL="457200" lvl="1" indent="0" algn="ctr">
                  <a:buNone/>
                </a:pP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)= δ(</a:t>
                </a:r>
                <a:r>
                  <a:rPr lang="en-US" altLang="en-US" dirty="0" err="1"/>
                  <a:t>p,a</a:t>
                </a:r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57724-243D-4E89-9697-DC7C6DF83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081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B55B-80F3-4405-9F3A-36AFF1CC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E5BA1-A962-48E3-97C9-2D294F50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23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0E7D-2A12-48C0-8A5D-099F84CE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Extended Transition Function (</a:t>
            </a:r>
            <a:r>
              <a:rPr lang="en-AU" dirty="0" err="1">
                <a:solidFill>
                  <a:srgbClr val="C00000"/>
                </a:solidFill>
              </a:rPr>
              <a:t>contd</a:t>
            </a:r>
            <a:r>
              <a:rPr lang="en-AU" dirty="0">
                <a:solidFill>
                  <a:srgbClr val="C00000"/>
                </a:solidFill>
              </a:rPr>
              <a:t>…)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8340-F642-442D-8345-79D0551F2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2157"/>
                <a:ext cx="10515600" cy="4351338"/>
              </a:xfrm>
            </p:spPr>
            <p:txBody>
              <a:bodyPr/>
              <a:lstStyle/>
              <a:p>
                <a:r>
                  <a:rPr lang="en-US" altLang="en-US" dirty="0"/>
                  <a:t>In book, the extended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 has a “hat” to distinguish it from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 itself.</a:t>
                </a:r>
              </a:p>
              <a:p>
                <a:r>
                  <a:rPr lang="en-US" altLang="en-US" dirty="0"/>
                  <a:t>Not needed, because both agree when the string is a single symbol.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(q, a)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(q,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), a)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(q, a)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8340-F642-442D-8345-79D0551F2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2157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9">
            <a:extLst>
              <a:ext uri="{FF2B5EF4-FFF2-40B4-BE49-F238E27FC236}">
                <a16:creationId xmlns:a16="http://schemas.microsoft.com/office/drawing/2014/main" id="{1EDC55F3-4676-49AE-A576-9B3C5089340F}"/>
              </a:ext>
            </a:extLst>
          </p:cNvPr>
          <p:cNvGrpSpPr>
            <a:grpSpLocks/>
          </p:cNvGrpSpPr>
          <p:nvPr/>
        </p:nvGrpSpPr>
        <p:grpSpPr bwMode="auto">
          <a:xfrm>
            <a:off x="1296879" y="3367644"/>
            <a:ext cx="2463800" cy="957263"/>
            <a:chOff x="922" y="2997"/>
            <a:chExt cx="1552" cy="603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F938A2F3-534C-4B4D-8FC7-2F9D060B3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12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Extended deltas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D89A1F4A-033A-4526-81B5-3C7BA9B01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2" y="2997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66D95A8-9AAB-46A8-A1B4-FD5CE9E02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1" y="2997"/>
              <a:ext cx="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68D9F-27C7-4BD8-A757-06B981D1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BFF6-E4FD-4F7E-9327-0F73AFD8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7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0844-5871-4A3C-A4A0-289056E2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Extended Delta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A36F7-7283-4AE3-9920-093BF8E9A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3408"/>
                <a:ext cx="10515600" cy="1939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(B,011)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(B,01),1)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(B,0),1),1) =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(A,1),1)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(B,1) = C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A36F7-7283-4AE3-9920-093BF8E9A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3408"/>
                <a:ext cx="10515600" cy="1939940"/>
              </a:xfrm>
              <a:blipFill>
                <a:blip r:embed="rId2"/>
                <a:stretch>
                  <a:fillRect l="-1043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46">
            <a:extLst>
              <a:ext uri="{FF2B5EF4-FFF2-40B4-BE49-F238E27FC236}">
                <a16:creationId xmlns:a16="http://schemas.microsoft.com/office/drawing/2014/main" id="{874E9FF7-DF94-4B6A-AD85-B8D1011FDD6F}"/>
              </a:ext>
            </a:extLst>
          </p:cNvPr>
          <p:cNvGrpSpPr>
            <a:grpSpLocks/>
          </p:cNvGrpSpPr>
          <p:nvPr/>
        </p:nvGrpSpPr>
        <p:grpSpPr bwMode="auto">
          <a:xfrm>
            <a:off x="4225770" y="1896123"/>
            <a:ext cx="2362200" cy="1676400"/>
            <a:chOff x="1680" y="1632"/>
            <a:chExt cx="1488" cy="1056"/>
          </a:xfrm>
        </p:grpSpPr>
        <p:sp>
          <p:nvSpPr>
            <p:cNvPr id="5" name="Rectangle 1027">
              <a:extLst>
                <a:ext uri="{FF2B5EF4-FFF2-40B4-BE49-F238E27FC236}">
                  <a16:creationId xmlns:a16="http://schemas.microsoft.com/office/drawing/2014/main" id="{23B5A518-E6B2-41A8-A113-E4B73D52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Line 1028">
              <a:extLst>
                <a:ext uri="{FF2B5EF4-FFF2-40B4-BE49-F238E27FC236}">
                  <a16:creationId xmlns:a16="http://schemas.microsoft.com/office/drawing/2014/main" id="{AF0A1B0D-C876-489B-B95F-F5923C126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1029">
              <a:extLst>
                <a:ext uri="{FF2B5EF4-FFF2-40B4-BE49-F238E27FC236}">
                  <a16:creationId xmlns:a16="http://schemas.microsoft.com/office/drawing/2014/main" id="{AE8B70C5-3E41-4075-AB6F-F808EF5A0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 Box 1030">
              <a:extLst>
                <a:ext uri="{FF2B5EF4-FFF2-40B4-BE49-F238E27FC236}">
                  <a16:creationId xmlns:a16="http://schemas.microsoft.com/office/drawing/2014/main" id="{C8DB4A9F-A691-44CF-9027-DB0AF59C7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" name="Text Box 1031">
              <a:extLst>
                <a:ext uri="{FF2B5EF4-FFF2-40B4-BE49-F238E27FC236}">
                  <a16:creationId xmlns:a16="http://schemas.microsoft.com/office/drawing/2014/main" id="{759C4608-B85E-4CB5-8DF4-467CA318D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0" name="Text Box 1032">
              <a:extLst>
                <a:ext uri="{FF2B5EF4-FFF2-40B4-BE49-F238E27FC236}">
                  <a16:creationId xmlns:a16="http://schemas.microsoft.com/office/drawing/2014/main" id="{B7172715-5B4E-4436-9E4A-BAF2D9E7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	A	B</a:t>
              </a:r>
            </a:p>
            <a:p>
              <a:r>
                <a:rPr lang="en-US" altLang="en-US"/>
                <a:t>B	A	C</a:t>
              </a:r>
            </a:p>
            <a:p>
              <a:r>
                <a:rPr lang="en-US" altLang="en-US"/>
                <a:t>C	C	C</a:t>
              </a:r>
            </a:p>
          </p:txBody>
        </p:sp>
      </p:grpSp>
      <p:grpSp>
        <p:nvGrpSpPr>
          <p:cNvPr id="11" name="Group 1052">
            <a:extLst>
              <a:ext uri="{FF2B5EF4-FFF2-40B4-BE49-F238E27FC236}">
                <a16:creationId xmlns:a16="http://schemas.microsoft.com/office/drawing/2014/main" id="{06E72F29-DA7E-4E13-93FE-2E4345F7F900}"/>
              </a:ext>
            </a:extLst>
          </p:cNvPr>
          <p:cNvGrpSpPr>
            <a:grpSpLocks/>
          </p:cNvGrpSpPr>
          <p:nvPr/>
        </p:nvGrpSpPr>
        <p:grpSpPr bwMode="auto">
          <a:xfrm>
            <a:off x="3001392" y="4094825"/>
            <a:ext cx="3695700" cy="685800"/>
            <a:chOff x="2088" y="2736"/>
            <a:chExt cx="2328" cy="432"/>
          </a:xfrm>
        </p:grpSpPr>
        <p:sp>
          <p:nvSpPr>
            <p:cNvPr id="12" name="Oval 1048">
              <a:extLst>
                <a:ext uri="{FF2B5EF4-FFF2-40B4-BE49-F238E27FC236}">
                  <a16:creationId xmlns:a16="http://schemas.microsoft.com/office/drawing/2014/main" id="{39D42FBF-F22E-4312-AA30-1533CFFA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" name="Oval 1049">
              <a:extLst>
                <a:ext uri="{FF2B5EF4-FFF2-40B4-BE49-F238E27FC236}">
                  <a16:creationId xmlns:a16="http://schemas.microsoft.com/office/drawing/2014/main" id="{0A553235-1988-45C2-B79A-F487ABD1D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14" name="AutoShape 1051">
              <a:extLst>
                <a:ext uri="{FF2B5EF4-FFF2-40B4-BE49-F238E27FC236}">
                  <a16:creationId xmlns:a16="http://schemas.microsoft.com/office/drawing/2014/main" id="{1EF37BF5-E978-4DC9-AB5D-71F359BD9166}"/>
                </a:ext>
              </a:extLst>
            </p:cNvPr>
            <p:cNvCxnSpPr>
              <a:cxnSpLocks noChangeShapeType="1"/>
              <a:stCxn id="12" idx="0"/>
              <a:endCxn id="13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062">
            <a:extLst>
              <a:ext uri="{FF2B5EF4-FFF2-40B4-BE49-F238E27FC236}">
                <a16:creationId xmlns:a16="http://schemas.microsoft.com/office/drawing/2014/main" id="{9FC3EC44-ABE0-49A5-934C-8CF348794799}"/>
              </a:ext>
            </a:extLst>
          </p:cNvPr>
          <p:cNvGrpSpPr>
            <a:grpSpLocks/>
          </p:cNvGrpSpPr>
          <p:nvPr/>
        </p:nvGrpSpPr>
        <p:grpSpPr bwMode="auto">
          <a:xfrm>
            <a:off x="1952055" y="4154251"/>
            <a:ext cx="4440238" cy="1989138"/>
            <a:chOff x="1443" y="2784"/>
            <a:chExt cx="2797" cy="1253"/>
          </a:xfrm>
        </p:grpSpPr>
        <p:sp>
          <p:nvSpPr>
            <p:cNvPr id="16" name="Oval 1050">
              <a:extLst>
                <a:ext uri="{FF2B5EF4-FFF2-40B4-BE49-F238E27FC236}">
                  <a16:creationId xmlns:a16="http://schemas.microsoft.com/office/drawing/2014/main" id="{66D3A73D-40FA-4C2D-B895-F5C08B77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Freeform 1056">
              <a:extLst>
                <a:ext uri="{FF2B5EF4-FFF2-40B4-BE49-F238E27FC236}">
                  <a16:creationId xmlns:a16="http://schemas.microsoft.com/office/drawing/2014/main" id="{36058D4B-1386-433E-B24A-B9E31EFE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120"/>
              <a:ext cx="2488" cy="917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Line 1058">
              <a:extLst>
                <a:ext uri="{FF2B5EF4-FFF2-40B4-BE49-F238E27FC236}">
                  <a16:creationId xmlns:a16="http://schemas.microsoft.com/office/drawing/2014/main" id="{2EC14C67-5D8D-4164-8747-59E5A79CF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3" y="3696"/>
              <a:ext cx="19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9" name="Group 1064">
            <a:extLst>
              <a:ext uri="{FF2B5EF4-FFF2-40B4-BE49-F238E27FC236}">
                <a16:creationId xmlns:a16="http://schemas.microsoft.com/office/drawing/2014/main" id="{9E73D673-F33B-4B08-9368-A4C2E380703A}"/>
              </a:ext>
            </a:extLst>
          </p:cNvPr>
          <p:cNvGrpSpPr>
            <a:grpSpLocks/>
          </p:cNvGrpSpPr>
          <p:nvPr/>
        </p:nvGrpSpPr>
        <p:grpSpPr bwMode="auto">
          <a:xfrm>
            <a:off x="1461518" y="5085425"/>
            <a:ext cx="1981200" cy="609600"/>
            <a:chOff x="1136" y="3216"/>
            <a:chExt cx="1248" cy="384"/>
          </a:xfrm>
        </p:grpSpPr>
        <p:sp>
          <p:nvSpPr>
            <p:cNvPr id="20" name="Oval 1059">
              <a:extLst>
                <a:ext uri="{FF2B5EF4-FFF2-40B4-BE49-F238E27FC236}">
                  <a16:creationId xmlns:a16="http://schemas.microsoft.com/office/drawing/2014/main" id="{E77AD4EF-D5F3-467F-9B9C-934214EA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" name="Freeform 1060">
              <a:extLst>
                <a:ext uri="{FF2B5EF4-FFF2-40B4-BE49-F238E27FC236}">
                  <a16:creationId xmlns:a16="http://schemas.microsoft.com/office/drawing/2014/main" id="{569D82F7-8BB7-4AA1-B75A-3B67BBD7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Line 1061">
              <a:extLst>
                <a:ext uri="{FF2B5EF4-FFF2-40B4-BE49-F238E27FC236}">
                  <a16:creationId xmlns:a16="http://schemas.microsoft.com/office/drawing/2014/main" id="{F81B5902-CFF0-4365-9C97-967919E81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3" name="Line 19">
            <a:extLst>
              <a:ext uri="{FF2B5EF4-FFF2-40B4-BE49-F238E27FC236}">
                <a16:creationId xmlns:a16="http://schemas.microsoft.com/office/drawing/2014/main" id="{DAB48DD2-F7ED-476E-B42D-60B11A73A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6706" y="2544642"/>
            <a:ext cx="2353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E56BEB9F-7953-4294-BCA2-DE49D4FB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371" y="2947048"/>
            <a:ext cx="361231" cy="51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*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97E8CC2-512A-4249-8453-9D80D123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408A3B9-3B04-4872-A5B3-3DC1849A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5BC6F3-A1A0-473D-A230-581A84A2C284}"/>
                  </a:ext>
                </a:extLst>
              </p:cNvPr>
              <p:cNvSpPr txBox="1"/>
              <p:nvPr/>
            </p:nvSpPr>
            <p:spPr>
              <a:xfrm>
                <a:off x="8499298" y="1279837"/>
                <a:ext cx="2157266" cy="48635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w= </a:t>
                </a:r>
                <a:r>
                  <a:rPr lang="en-AU" dirty="0" err="1"/>
                  <a:t>xa</a:t>
                </a:r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w</a:t>
                </a:r>
                <a:r>
                  <a:rPr lang="en-US" altLang="en-US" dirty="0"/>
                  <a:t>) 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 err="1"/>
                  <a:t>q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x</a:t>
                </a:r>
                <a:r>
                  <a:rPr lang="en-US" altLang="en-US" dirty="0"/>
                  <a:t>),a)</a:t>
                </a:r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(B,011)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=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altLang="en-US" dirty="0"/>
                  <a:t>1)</a:t>
                </a:r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 smtClean="0">
                        <a:solidFill>
                          <a:srgbClr val="FF0000"/>
                        </a:solidFill>
                        <a:latin typeface="Lucida Sans Unicode" panose="020B0602030504020204" pitchFamily="34" charset="0"/>
                      </a:rPr>
                      <m:t>δ</m:t>
                    </m:r>
                    <m:r>
                      <a:rPr lang="en-AU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,1)</a:t>
                </a:r>
                <a:r>
                  <a:rPr lang="en-US" altLang="en-US" dirty="0"/>
                  <a:t>,1)</a:t>
                </a:r>
              </a:p>
              <a:p>
                <a:endParaRPr lang="en-AU" dirty="0"/>
              </a:p>
              <a:p>
                <a:r>
                  <a:rPr lang="en-AU" dirty="0"/>
                  <a:t>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 smtClean="0">
                        <a:solidFill>
                          <a:srgbClr val="FF0000"/>
                        </a:solidFill>
                        <a:latin typeface="Lucida Sans Unicode" panose="020B0602030504020204" pitchFamily="34" charset="0"/>
                      </a:rPr>
                      <m:t>δ</m:t>
                    </m:r>
                    <m:r>
                      <a:rPr lang="en-AU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,1)</a:t>
                </a:r>
                <a:r>
                  <a:rPr lang="en-US" altLang="en-US" dirty="0"/>
                  <a:t>,1)</a:t>
                </a:r>
              </a:p>
              <a:p>
                <a:endParaRPr lang="en-US" dirty="0"/>
              </a:p>
              <a:p>
                <a:r>
                  <a:rPr lang="en-AU" dirty="0"/>
                  <a:t>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en-US" dirty="0"/>
                  <a:t>,1)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= C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5BC6F3-A1A0-473D-A230-581A84A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98" y="1279837"/>
                <a:ext cx="2157266" cy="4863511"/>
              </a:xfrm>
              <a:prstGeom prst="rect">
                <a:avLst/>
              </a:prstGeom>
              <a:blipFill>
                <a:blip r:embed="rId3"/>
                <a:stretch>
                  <a:fillRect l="-1966" t="-6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9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2762-C8AA-4BA2-87C8-62F2C7D1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36525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Let’s try yourself</a:t>
            </a:r>
            <a:endParaRPr lang="en-AU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9558C-5256-43EA-99E3-5B75513D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082"/>
            <a:ext cx="2714625" cy="222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3DD57-6F38-4AD6-B8D3-3FCCC441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2" y="4754354"/>
            <a:ext cx="2714626" cy="1967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1EE08-FD0B-40D8-80CC-3642BFBE2948}"/>
              </a:ext>
            </a:extLst>
          </p:cNvPr>
          <p:cNvSpPr txBox="1"/>
          <p:nvPr/>
        </p:nvSpPr>
        <p:spPr>
          <a:xfrm>
            <a:off x="2205035" y="42967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4D828-99DE-428C-BDB9-A65BD67F9DD9}"/>
              </a:ext>
            </a:extLst>
          </p:cNvPr>
          <p:cNvSpPr txBox="1"/>
          <p:nvPr/>
        </p:nvSpPr>
        <p:spPr>
          <a:xfrm flipH="1">
            <a:off x="847721" y="1386066"/>
            <a:ext cx="135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Given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2350E-17D9-4FB0-8C6C-9F7F33D50B2F}"/>
              </a:ext>
            </a:extLst>
          </p:cNvPr>
          <p:cNvSpPr txBox="1"/>
          <p:nvPr/>
        </p:nvSpPr>
        <p:spPr>
          <a:xfrm flipH="1">
            <a:off x="5495923" y="1462088"/>
            <a:ext cx="620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Show how to process a string 110101?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DF156-0141-4E60-B7A2-B6BD351F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3" y="2337225"/>
            <a:ext cx="1933577" cy="578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6EF2E8-63F2-4873-AEB9-A7BBD9D1B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807" y="2812398"/>
            <a:ext cx="5505450" cy="475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C3C608-4492-4165-8CBD-9E0B4878E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36" y="3241826"/>
            <a:ext cx="5986464" cy="567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BFFD9-C6F7-406E-85AA-F2F386C59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337" y="3696999"/>
            <a:ext cx="6200776" cy="607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C4C0E-B800-49EC-9068-6A50D4921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337" y="4159427"/>
            <a:ext cx="6200777" cy="546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65B029-79FD-46A0-AB7F-5FE21F1BC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7337" y="4711933"/>
            <a:ext cx="6200776" cy="492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79776A-E681-46DB-B0DC-9B3B040BA5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9711" y="5149799"/>
            <a:ext cx="6553200" cy="49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607D22-456D-4B6A-AC59-85D3D0613E61}"/>
                  </a:ext>
                </a:extLst>
              </p:cNvPr>
              <p:cNvSpPr/>
              <p:nvPr/>
            </p:nvSpPr>
            <p:spPr>
              <a:xfrm>
                <a:off x="5476742" y="1976705"/>
                <a:ext cx="5994077" cy="384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The steps of processing a string 110101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AU" dirty="0">
                    <a:solidFill>
                      <a:srgbClr val="C00000"/>
                    </a:solidFill>
                  </a:rPr>
                  <a:t> are as follows: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607D22-456D-4B6A-AC59-85D3D0613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42" y="1976705"/>
                <a:ext cx="5994077" cy="384914"/>
              </a:xfrm>
              <a:prstGeom prst="rect">
                <a:avLst/>
              </a:prstGeom>
              <a:blipFill>
                <a:blip r:embed="rId11"/>
                <a:stretch>
                  <a:fillRect l="-813" t="-7937" r="-203" b="-253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92D5906-D47C-4C1A-8DD6-6A1CE4FB46FC}"/>
              </a:ext>
            </a:extLst>
          </p:cNvPr>
          <p:cNvSpPr txBox="1"/>
          <p:nvPr/>
        </p:nvSpPr>
        <p:spPr>
          <a:xfrm>
            <a:off x="5270896" y="5648432"/>
            <a:ext cx="617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>
                <a:solidFill>
                  <a:srgbClr val="C00000"/>
                </a:solidFill>
              </a:rPr>
              <a:t>As the DFA is at </a:t>
            </a:r>
            <a:r>
              <a:rPr lang="en-AU" sz="2000" i="1" dirty="0">
                <a:solidFill>
                  <a:srgbClr val="C00000"/>
                </a:solidFill>
              </a:rPr>
              <a:t>q</a:t>
            </a:r>
            <a:r>
              <a:rPr lang="en-AU" sz="2000" baseline="-25000" dirty="0">
                <a:solidFill>
                  <a:srgbClr val="C00000"/>
                </a:solidFill>
              </a:rPr>
              <a:t>0</a:t>
            </a:r>
            <a:r>
              <a:rPr lang="en-AU" sz="2000" dirty="0">
                <a:solidFill>
                  <a:srgbClr val="C00000"/>
                </a:solidFill>
              </a:rPr>
              <a:t> state after processing the given string and </a:t>
            </a:r>
            <a:r>
              <a:rPr lang="en-AU" sz="2000" i="1" dirty="0">
                <a:solidFill>
                  <a:srgbClr val="C00000"/>
                </a:solidFill>
              </a:rPr>
              <a:t>q</a:t>
            </a:r>
            <a:r>
              <a:rPr lang="en-AU" sz="2000" baseline="-25000" dirty="0">
                <a:solidFill>
                  <a:srgbClr val="C00000"/>
                </a:solidFill>
              </a:rPr>
              <a:t>0</a:t>
            </a:r>
            <a:r>
              <a:rPr lang="en-AU" sz="2000" dirty="0">
                <a:solidFill>
                  <a:srgbClr val="C00000"/>
                </a:solidFill>
              </a:rPr>
              <a:t> is a final state of the NFA, the string is accepted for the DFA.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CDC9-E5FD-44B3-96D4-9574EED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8905F-EDD3-4380-A9C3-9225076C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7F12-4A36-4C2E-94DC-C6409BA5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Language of a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E3CDB-C020-4D65-A14F-442B4C45A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Automata of all kinds define languages.</a:t>
                </a:r>
              </a:p>
              <a:p>
                <a:r>
                  <a:rPr lang="en-US" altLang="en-US" dirty="0"/>
                  <a:t>If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is an automaton, </a:t>
                </a:r>
                <a:r>
                  <a:rPr lang="en-US" altLang="en-US" i="1" dirty="0"/>
                  <a:t>L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is its language.</a:t>
                </a:r>
              </a:p>
              <a:p>
                <a:r>
                  <a:rPr lang="en-US" altLang="en-US" dirty="0"/>
                  <a:t>For a DFA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L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is the set of strings labeling paths from the start state to a final state.</a:t>
                </a:r>
              </a:p>
              <a:p>
                <a:r>
                  <a:rPr lang="en-US" altLang="en-US" dirty="0"/>
                  <a:t>Formally: </a:t>
                </a:r>
                <a:r>
                  <a:rPr lang="en-US" altLang="en-US" i="1" dirty="0"/>
                  <a:t>L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= the set of strings w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i="1" dirty="0"/>
                  <a:t>q</a:t>
                </a:r>
                <a:r>
                  <a:rPr lang="en-US" altLang="en-US" baseline="-25000" dirty="0"/>
                  <a:t>0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w</a:t>
                </a:r>
                <a:r>
                  <a:rPr lang="en-US" altLang="en-US" dirty="0"/>
                  <a:t>) is in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L(A) ={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w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en-US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w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) is in 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F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}</a:t>
                </a:r>
                <a:endParaRPr lang="en-A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E3CDB-C020-4D65-A14F-442B4C45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58886-45C1-446E-A8CA-CC5CE20A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A540D-0184-468D-AD0D-51707B5E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8053-6949-404D-BA72-BD07DD33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25" y="2670175"/>
            <a:ext cx="942975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How to draw a DFA from a Language?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A36B0-61CA-41E5-B756-5CCE286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DBBB-AA47-40FB-9018-644772D6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32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r>
              <a:rPr lang="en-AU" dirty="0"/>
              <a:t>Draw a DFA for the following language over </a:t>
            </a:r>
            <a:r>
              <a:rPr lang="en-US" altLang="en-US" dirty="0">
                <a:latin typeface="Lucida Sans Unicode" panose="020B0602030504020204" pitchFamily="34" charset="0"/>
              </a:rPr>
              <a:t>Σ ={0,1}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ending in 00. 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L(D)={00, 100, 1100, 10100,…}</a:t>
            </a: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5729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5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6" grpId="0"/>
      <p:bldP spid="12" grpId="0" animBg="1"/>
      <p:bldP spid="14" grpId="0"/>
      <p:bldP spid="15" grpId="0"/>
      <p:bldP spid="17" grpId="0"/>
      <p:bldP spid="21" grpId="0"/>
      <p:bldP spid="24" grpId="0"/>
      <p:bldP spid="35" grpId="0"/>
      <p:bldP spid="39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CEF5-38F8-4558-B070-133A7946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Types of Finite Automata (FA)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C003-EB0A-4C80-97A2-587B93FD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326"/>
          </a:xfrm>
        </p:spPr>
        <p:txBody>
          <a:bodyPr/>
          <a:lstStyle/>
          <a:p>
            <a:r>
              <a:rPr lang="en-AU" dirty="0"/>
              <a:t>There are two types of finite automata (FA):</a:t>
            </a:r>
          </a:p>
          <a:p>
            <a:pPr lvl="1"/>
            <a:r>
              <a:rPr lang="en-AU" dirty="0"/>
              <a:t>Deterministic Finite Automata (DFA)</a:t>
            </a:r>
          </a:p>
          <a:p>
            <a:pPr lvl="2"/>
            <a:r>
              <a:rPr lang="en-AU" dirty="0"/>
              <a:t>Can be one and only one state at a time</a:t>
            </a:r>
          </a:p>
          <a:p>
            <a:pPr lvl="1"/>
            <a:r>
              <a:rPr lang="en-AU" dirty="0"/>
              <a:t>Nondeterministic Finite Automata (NFA)</a:t>
            </a:r>
          </a:p>
          <a:p>
            <a:pPr lvl="2"/>
            <a:r>
              <a:rPr lang="en-AU" dirty="0"/>
              <a:t>Can be in several states at once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899C3C-2463-4BAB-A79D-6D6FBE7F24F5}"/>
              </a:ext>
            </a:extLst>
          </p:cNvPr>
          <p:cNvGrpSpPr/>
          <p:nvPr/>
        </p:nvGrpSpPr>
        <p:grpSpPr>
          <a:xfrm>
            <a:off x="2042698" y="4106983"/>
            <a:ext cx="2491203" cy="2144725"/>
            <a:chOff x="2042698" y="4106983"/>
            <a:chExt cx="2491203" cy="21447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A08F99-2B83-40CE-9611-F4D6BD902DAB}"/>
                </a:ext>
              </a:extLst>
            </p:cNvPr>
            <p:cNvGrpSpPr/>
            <p:nvPr/>
          </p:nvGrpSpPr>
          <p:grpSpPr>
            <a:xfrm>
              <a:off x="2042698" y="4129888"/>
              <a:ext cx="2491203" cy="643631"/>
              <a:chOff x="2042698" y="4129888"/>
              <a:chExt cx="2491203" cy="64363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CDEDB71-E8FA-49BF-B63E-9926F73FD8FA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E55CCF-43E0-497C-B240-4A125CCA9D73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56270D3-738E-432B-AD27-96F39D203467}"/>
                  </a:ext>
                </a:extLst>
              </p:cNvPr>
              <p:cNvCxnSpPr>
                <a:stCxn id="5" idx="6"/>
                <a:endCxn id="4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464D1-C47A-49EC-A507-7AC6A1B1C18B}"/>
                  </a:ext>
                </a:extLst>
              </p:cNvPr>
              <p:cNvSpPr txBox="1"/>
              <p:nvPr/>
            </p:nvSpPr>
            <p:spPr>
              <a:xfrm>
                <a:off x="2218184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1</a:t>
                </a:r>
                <a:endParaRPr lang="en-AU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6EC379-3C82-4EB1-8352-00D4C88A41AE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2</a:t>
                </a:r>
                <a:endParaRPr lang="en-AU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55538A-E22C-48E6-AC4D-8B97B74C4F08}"/>
                </a:ext>
              </a:extLst>
            </p:cNvPr>
            <p:cNvSpPr txBox="1"/>
            <p:nvPr/>
          </p:nvSpPr>
          <p:spPr>
            <a:xfrm>
              <a:off x="2886223" y="4106983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4B92EC-D153-4D12-A78E-09A2E3C7EF56}"/>
                </a:ext>
              </a:extLst>
            </p:cNvPr>
            <p:cNvSpPr txBox="1"/>
            <p:nvPr/>
          </p:nvSpPr>
          <p:spPr>
            <a:xfrm>
              <a:off x="2778712" y="5820821"/>
              <a:ext cx="8215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DFA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95FCB8-D56E-4A9C-93F6-096505DD3844}"/>
              </a:ext>
            </a:extLst>
          </p:cNvPr>
          <p:cNvGrpSpPr/>
          <p:nvPr/>
        </p:nvGrpSpPr>
        <p:grpSpPr>
          <a:xfrm>
            <a:off x="6728998" y="4093604"/>
            <a:ext cx="2491203" cy="2301594"/>
            <a:chOff x="6728998" y="4093604"/>
            <a:chExt cx="2491203" cy="23015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E1B87C-193D-40BF-B7B3-3A05A5112FA3}"/>
                </a:ext>
              </a:extLst>
            </p:cNvPr>
            <p:cNvGrpSpPr/>
            <p:nvPr/>
          </p:nvGrpSpPr>
          <p:grpSpPr>
            <a:xfrm>
              <a:off x="6728998" y="4129888"/>
              <a:ext cx="2491203" cy="643631"/>
              <a:chOff x="2042698" y="4129888"/>
              <a:chExt cx="2491203" cy="64363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154F85-256C-4E4E-B59F-9725A919B784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197EF85-FC11-4E18-AD73-59A5F08CAE08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0202F09-CCB8-4957-864A-0F137421BDB3}"/>
                  </a:ext>
                </a:extLst>
              </p:cNvPr>
              <p:cNvCxnSpPr>
                <a:stCxn id="13" idx="6"/>
                <a:endCxn id="12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7B4084-0856-444B-95B5-98AB7FB96F12}"/>
                  </a:ext>
                </a:extLst>
              </p:cNvPr>
              <p:cNvSpPr txBox="1"/>
              <p:nvPr/>
            </p:nvSpPr>
            <p:spPr>
              <a:xfrm>
                <a:off x="2218184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1</a:t>
                </a:r>
                <a:endParaRPr lang="en-AU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A4B695-5199-47A2-853D-C32A37163ED6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q</a:t>
                </a:r>
                <a:r>
                  <a:rPr lang="en-AU" baseline="-25000" dirty="0"/>
                  <a:t>2</a:t>
                </a:r>
                <a:endParaRPr lang="en-AU" dirty="0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91175-9AEB-435B-88A6-74A007DE99D9}"/>
                </a:ext>
              </a:extLst>
            </p:cNvPr>
            <p:cNvSpPr/>
            <p:nvPr/>
          </p:nvSpPr>
          <p:spPr>
            <a:xfrm>
              <a:off x="8484187" y="5093122"/>
              <a:ext cx="736014" cy="643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41D68-5D14-4774-A59D-9602F3A74278}"/>
                </a:ext>
              </a:extLst>
            </p:cNvPr>
            <p:cNvSpPr txBox="1"/>
            <p:nvPr/>
          </p:nvSpPr>
          <p:spPr>
            <a:xfrm>
              <a:off x="8666607" y="5230271"/>
              <a:ext cx="38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q</a:t>
              </a:r>
              <a:r>
                <a:rPr lang="en-AU" baseline="-25000" dirty="0"/>
                <a:t>3</a:t>
              </a:r>
              <a:endParaRPr lang="en-AU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B1BFB4F-4CDB-47EF-A5A1-EA4DD153A46F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7357225" y="4679261"/>
              <a:ext cx="1126962" cy="73567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B4D181-D5E8-4ABC-90EC-9BDF89F58135}"/>
                </a:ext>
              </a:extLst>
            </p:cNvPr>
            <p:cNvSpPr txBox="1"/>
            <p:nvPr/>
          </p:nvSpPr>
          <p:spPr>
            <a:xfrm>
              <a:off x="7487110" y="4093604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CB80A-43A3-45BE-A42E-06C751D48292}"/>
                </a:ext>
              </a:extLst>
            </p:cNvPr>
            <p:cNvSpPr txBox="1"/>
            <p:nvPr/>
          </p:nvSpPr>
          <p:spPr>
            <a:xfrm>
              <a:off x="7188673" y="4919689"/>
              <a:ext cx="82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input</a:t>
              </a:r>
              <a:r>
                <a:rPr lang="en-AU" baseline="-25000" dirty="0"/>
                <a:t>1</a:t>
              </a:r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7C4659-98D0-4A85-8946-208AEC9DB00A}"/>
                </a:ext>
              </a:extLst>
            </p:cNvPr>
            <p:cNvSpPr txBox="1"/>
            <p:nvPr/>
          </p:nvSpPr>
          <p:spPr>
            <a:xfrm>
              <a:off x="7744778" y="5964311"/>
              <a:ext cx="8215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NFA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E1E7-DEE4-4497-8EF5-9985929C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46BB445-7482-47EF-956E-C0CD1A1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9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100100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25229" y="335261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49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</a:t>
            </a:r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/>
              <a:t>00100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25229" y="335261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44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</a:t>
            </a:r>
            <a:r>
              <a:rPr lang="en-AU" dirty="0">
                <a:solidFill>
                  <a:srgbClr val="FF0000"/>
                </a:solidFill>
              </a:rPr>
              <a:t>0</a:t>
            </a:r>
            <a:r>
              <a:rPr lang="en-AU" dirty="0"/>
              <a:t>0100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33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10</a:t>
            </a:r>
            <a:r>
              <a:rPr lang="en-AU" dirty="0">
                <a:solidFill>
                  <a:srgbClr val="FF0000"/>
                </a:solidFill>
              </a:rPr>
              <a:t>0</a:t>
            </a:r>
            <a:r>
              <a:rPr lang="en-AU" dirty="0"/>
              <a:t>100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3990" y="362553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solidFill>
            <a:srgbClr val="92D05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87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100</a:t>
            </a:r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/>
              <a:t>00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37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1001</a:t>
            </a:r>
            <a:r>
              <a:rPr lang="en-AU" dirty="0">
                <a:solidFill>
                  <a:srgbClr val="FF0000"/>
                </a:solidFill>
              </a:rPr>
              <a:t>0</a:t>
            </a:r>
            <a:r>
              <a:rPr lang="en-AU" dirty="0"/>
              <a:t>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8516007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10010</a:t>
            </a:r>
            <a:r>
              <a:rPr lang="en-AU" dirty="0">
                <a:solidFill>
                  <a:srgbClr val="FF0000"/>
                </a:solidFill>
              </a:rPr>
              <a:t>0</a:t>
            </a:r>
            <a:endParaRPr lang="en-AU" u="sng" dirty="0">
              <a:solidFill>
                <a:srgbClr val="FF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3990" y="362553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solidFill>
            <a:srgbClr val="92D050">
              <a:alpha val="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26</a:t>
            </a:fld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4115A-CFDD-4A37-A961-154C663F47E3}"/>
              </a:ext>
            </a:extLst>
          </p:cNvPr>
          <p:cNvSpPr txBox="1"/>
          <p:nvPr/>
        </p:nvSpPr>
        <p:spPr>
          <a:xfrm>
            <a:off x="8117324" y="5559799"/>
            <a:ext cx="192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70C0"/>
                </a:solidFill>
              </a:rPr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15033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010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stCxn id="7" idx="4"/>
            <a:endCxn id="8" idx="4"/>
          </p:cNvCxnSpPr>
          <p:nvPr/>
        </p:nvCxnSpPr>
        <p:spPr>
          <a:xfrm rot="5400000">
            <a:off x="5202824" y="32846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79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</a:t>
            </a:r>
            <a:r>
              <a:rPr lang="en-AU" dirty="0">
                <a:solidFill>
                  <a:srgbClr val="FF0000"/>
                </a:solidFill>
              </a:rPr>
              <a:t>0</a:t>
            </a:r>
            <a:r>
              <a:rPr lang="en-AU" dirty="0"/>
              <a:t>10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8137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cxnSpLocks/>
          </p:cNvCxnSpPr>
          <p:nvPr/>
        </p:nvCxnSpPr>
        <p:spPr>
          <a:xfrm rot="5400000">
            <a:off x="5202824" y="3284618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6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0</a:t>
            </a:r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/>
              <a:t>0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cxnSpLocks/>
          </p:cNvCxnSpPr>
          <p:nvPr/>
        </p:nvCxnSpPr>
        <p:spPr>
          <a:xfrm rot="5400000">
            <a:off x="5202824" y="3284618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7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F1A7-0AC2-4B7C-8778-49F01C8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6E28-83FD-49AE-9084-90B250EB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 formalism for defining languages, consisting of:</a:t>
            </a:r>
          </a:p>
          <a:p>
            <a:pPr marL="1066800" lvl="1" indent="-609600">
              <a:buFont typeface="+mj-lt"/>
              <a:buAutoNum type="arabicPeriod"/>
            </a:pPr>
            <a:r>
              <a:rPr lang="en-US" altLang="en-US" dirty="0"/>
              <a:t>A finite set of </a:t>
            </a:r>
            <a:r>
              <a:rPr lang="en-US" altLang="en-US" i="1" dirty="0">
                <a:solidFill>
                  <a:srgbClr val="FF0066"/>
                </a:solidFill>
              </a:rPr>
              <a:t>states </a:t>
            </a:r>
            <a:r>
              <a:rPr lang="en-US" altLang="en-US" dirty="0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finite set of </a:t>
            </a:r>
            <a:r>
              <a:rPr lang="en-US" altLang="en-US" i="1" dirty="0">
                <a:solidFill>
                  <a:srgbClr val="FF0066"/>
                </a:solidFill>
              </a:rPr>
              <a:t>input symbols</a:t>
            </a:r>
            <a:r>
              <a:rPr lang="en-US" altLang="en-US" dirty="0"/>
              <a:t>  (</a:t>
            </a:r>
            <a:r>
              <a:rPr lang="en-US" altLang="en-US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transition function</a:t>
            </a:r>
            <a:r>
              <a:rPr lang="en-US" altLang="en-US" dirty="0"/>
              <a:t>  (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start state</a:t>
            </a:r>
            <a:r>
              <a:rPr lang="en-US" altLang="en-US" dirty="0"/>
              <a:t>  (q</a:t>
            </a:r>
            <a:r>
              <a:rPr lang="en-US" altLang="en-US" baseline="-25000" dirty="0"/>
              <a:t>0</a:t>
            </a:r>
            <a:r>
              <a:rPr lang="en-US" altLang="en-US" dirty="0"/>
              <a:t>, one of the states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A set of </a:t>
            </a:r>
            <a:r>
              <a:rPr lang="en-US" altLang="en-US" i="1" dirty="0">
                <a:solidFill>
                  <a:srgbClr val="FF0066"/>
                </a:solidFill>
              </a:rPr>
              <a:t>final states</a:t>
            </a:r>
            <a:r>
              <a:rPr lang="en-US" altLang="en-US" dirty="0"/>
              <a:t>  (F </a:t>
            </a:r>
            <a:r>
              <a:rPr lang="en-US" altLang="en-US" dirty="0">
                <a:latin typeface="Lucida Sans Unicode" panose="020B0602030504020204" pitchFamily="34" charset="0"/>
              </a:rPr>
              <a:t>⊆ </a:t>
            </a:r>
            <a:r>
              <a:rPr lang="en-US" altLang="en-US" dirty="0"/>
              <a:t>Q, typically).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 dirty="0"/>
              <a:t>“Final” and “accepting” are synonyms.</a:t>
            </a:r>
          </a:p>
          <a:p>
            <a:r>
              <a:rPr lang="en-AU" dirty="0"/>
              <a:t>So, A DFA is a </a:t>
            </a:r>
            <a:r>
              <a:rPr lang="en-AU" i="1" dirty="0"/>
              <a:t>five-tuple</a:t>
            </a:r>
            <a:r>
              <a:rPr lang="en-AU" dirty="0"/>
              <a:t> notation: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i="1" dirty="0">
                <a:solidFill>
                  <a:srgbClr val="C00000"/>
                </a:solidFill>
              </a:rPr>
              <a:t>A</a:t>
            </a:r>
            <a:r>
              <a:rPr lang="en-AU" dirty="0">
                <a:solidFill>
                  <a:srgbClr val="C00000"/>
                </a:solidFill>
              </a:rPr>
              <a:t>=(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F</a:t>
            </a:r>
            <a:r>
              <a:rPr lang="en-AU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AU" dirty="0"/>
              <a:t>where </a:t>
            </a:r>
            <a:r>
              <a:rPr lang="en-AU" b="1" i="1" dirty="0">
                <a:solidFill>
                  <a:srgbClr val="C00000"/>
                </a:solidFill>
              </a:rPr>
              <a:t>A</a:t>
            </a:r>
            <a:r>
              <a:rPr lang="en-AU" dirty="0"/>
              <a:t> is the name of the DFA.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71E2-398D-4EBE-BD01-AE70B091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9DCB-46E1-4566-A3B7-0457B07A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4"/>
            <a:ext cx="10515600" cy="507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Processing the string 01</a:t>
            </a:r>
            <a:r>
              <a:rPr lang="en-AU" dirty="0">
                <a:solidFill>
                  <a:srgbClr val="FF0000"/>
                </a:solidFill>
              </a:rPr>
              <a:t>0</a:t>
            </a:r>
            <a:endParaRPr lang="en-AU" u="sng" dirty="0">
              <a:solidFill>
                <a:srgbClr val="FF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238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8137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stCxn id="8" idx="7"/>
            <a:endCxn id="8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cxnSpLocks/>
          </p:cNvCxnSpPr>
          <p:nvPr/>
        </p:nvCxnSpPr>
        <p:spPr>
          <a:xfrm rot="5400000">
            <a:off x="5202824" y="3284618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4955145" y="4330038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5400000">
            <a:off x="6080418" y="2407022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/>
          <p:nvPr/>
        </p:nvCxnSpPr>
        <p:spPr>
          <a:xfrm rot="16200000" flipV="1">
            <a:off x="7850754" y="33653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7653990" y="271068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30</a:t>
            </a:fld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92435-82DC-4DEA-84CC-0452C1F62A85}"/>
              </a:ext>
            </a:extLst>
          </p:cNvPr>
          <p:cNvSpPr txBox="1"/>
          <p:nvPr/>
        </p:nvSpPr>
        <p:spPr>
          <a:xfrm>
            <a:off x="8117324" y="5559799"/>
            <a:ext cx="192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70C0"/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25825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DF-A706-42C4-8C1D-26258D3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CBA-49FE-4581-A58C-776F132F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125"/>
          </a:xfrm>
        </p:spPr>
        <p:txBody>
          <a:bodyPr>
            <a:normAutofit/>
          </a:bodyPr>
          <a:lstStyle/>
          <a:p>
            <a:r>
              <a:rPr lang="en-AU" dirty="0"/>
              <a:t>Draw a DFA for the following language over </a:t>
            </a:r>
            <a:r>
              <a:rPr lang="en-US" altLang="en-US" dirty="0">
                <a:latin typeface="Lucida Sans Unicode" panose="020B0602030504020204" pitchFamily="34" charset="0"/>
              </a:rPr>
              <a:t>Σ ={0,1}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ending in 01.</a:t>
            </a: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A03071-13C9-44F1-9407-2693D30D3C1E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89A2D-0E9D-43BD-805F-674A77BB55A7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F87FE-B0F4-4374-A791-7B1A13156332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5C09FC-3590-4EBD-A38E-71B011C3B9B5}"/>
              </a:ext>
            </a:extLst>
          </p:cNvPr>
          <p:cNvSpPr txBox="1"/>
          <p:nvPr/>
        </p:nvSpPr>
        <p:spPr>
          <a:xfrm>
            <a:off x="4119742" y="3655729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1369F-8511-41E1-9DAB-56D56FE7223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1AE5-F9CA-4801-92C9-23AA1663B37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AC1E4-D764-4974-8C4F-CBE38C31CFC8}"/>
              </a:ext>
            </a:extLst>
          </p:cNvPr>
          <p:cNvSpPr/>
          <p:nvPr/>
        </p:nvSpPr>
        <p:spPr>
          <a:xfrm>
            <a:off x="7467600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69714-0A5D-46F1-8F66-D89042B6FD36}"/>
              </a:ext>
            </a:extLst>
          </p:cNvPr>
          <p:cNvCxnSpPr>
            <a:endCxn id="12" idx="2"/>
          </p:cNvCxnSpPr>
          <p:nvPr/>
        </p:nvCxnSpPr>
        <p:spPr>
          <a:xfrm>
            <a:off x="6448425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66A02-645B-45DA-B9A7-4BFC325ADF68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B05FA-0903-4213-BE52-15591A4DFE28}"/>
              </a:ext>
            </a:extLst>
          </p:cNvPr>
          <p:cNvSpPr txBox="1"/>
          <p:nvPr/>
        </p:nvSpPr>
        <p:spPr>
          <a:xfrm>
            <a:off x="6555937" y="3495675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32A8-24F7-4AB5-9C19-8A424EBDC1A3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0E054D-F3A4-4FBF-B1CC-C780DC497C8A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34B5F8-D1F3-437F-98F2-B53AF95C0E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25229" y="335261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EBCC25-7C7A-405A-AD99-0D8DD3642C96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2D5DBA-E45C-4F97-B54C-130D8BEBA99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V="1">
            <a:off x="6085469" y="3357668"/>
            <a:ext cx="13386" cy="496953"/>
          </a:xfrm>
          <a:prstGeom prst="curvedConnector4">
            <a:avLst>
              <a:gd name="adj1" fmla="val 2411908"/>
              <a:gd name="adj2" fmla="val 11809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427C0-F487-4FEC-86C5-1E764E315E04}"/>
              </a:ext>
            </a:extLst>
          </p:cNvPr>
          <p:cNvSpPr txBox="1"/>
          <p:nvPr/>
        </p:nvSpPr>
        <p:spPr>
          <a:xfrm>
            <a:off x="5807273" y="2927830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A3685C-0432-46BB-AD24-27331119E924}"/>
              </a:ext>
            </a:extLst>
          </p:cNvPr>
          <p:cNvCxnSpPr>
            <a:cxnSpLocks/>
          </p:cNvCxnSpPr>
          <p:nvPr/>
        </p:nvCxnSpPr>
        <p:spPr>
          <a:xfrm rot="5400000">
            <a:off x="6080418" y="2406768"/>
            <a:ext cx="12700" cy="3510378"/>
          </a:xfrm>
          <a:prstGeom prst="curvedConnector3">
            <a:avLst>
              <a:gd name="adj1" fmla="val 8925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A19DF-E1DB-4820-9645-ED14C4871E5D}"/>
              </a:ext>
            </a:extLst>
          </p:cNvPr>
          <p:cNvSpPr txBox="1"/>
          <p:nvPr/>
        </p:nvSpPr>
        <p:spPr>
          <a:xfrm>
            <a:off x="5839090" y="5301588"/>
            <a:ext cx="4953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BBBF0B-C293-4CD9-96E5-0DD09A5E83CD}"/>
              </a:ext>
            </a:extLst>
          </p:cNvPr>
          <p:cNvSpPr/>
          <p:nvPr/>
        </p:nvSpPr>
        <p:spPr>
          <a:xfrm>
            <a:off x="7516713" y="359077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9289FB-3930-4148-A5AF-C49EB9977DEA}"/>
              </a:ext>
            </a:extLst>
          </p:cNvPr>
          <p:cNvCxnSpPr>
            <a:cxnSpLocks/>
            <a:stCxn id="12" idx="3"/>
            <a:endCxn id="7" idx="5"/>
          </p:cNvCxnSpPr>
          <p:nvPr/>
        </p:nvCxnSpPr>
        <p:spPr>
          <a:xfrm rot="5400000">
            <a:off x="6958013" y="3450579"/>
            <a:ext cx="12700" cy="1234749"/>
          </a:xfrm>
          <a:prstGeom prst="curvedConnector3">
            <a:avLst>
              <a:gd name="adj1" fmla="val 2542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36F53-A598-4F13-B412-BC679126AAF8}"/>
              </a:ext>
            </a:extLst>
          </p:cNvPr>
          <p:cNvSpPr txBox="1"/>
          <p:nvPr/>
        </p:nvSpPr>
        <p:spPr>
          <a:xfrm>
            <a:off x="6684885" y="4344550"/>
            <a:ext cx="44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</a:t>
            </a:r>
            <a:r>
              <a:rPr lang="en-AU" sz="2000" dirty="0"/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3178-FE9C-43D5-82C1-16AFC3B6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ED00-419F-47CA-9584-69BE8852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0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6" grpId="0"/>
      <p:bldP spid="12" grpId="0" animBg="1"/>
      <p:bldP spid="14" grpId="0"/>
      <p:bldP spid="15" grpId="0"/>
      <p:bldP spid="17" grpId="0"/>
      <p:bldP spid="21" grpId="0"/>
      <p:bldP spid="24" grpId="0"/>
      <p:bldP spid="35" grpId="0"/>
      <p:bldP spid="39" grpId="0" animBg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17E-5FD8-4184-91B7-D3C0CE8E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721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5B59-DFDF-4CA4-88A8-12412D5A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262"/>
            <a:ext cx="10515600" cy="4894701"/>
          </a:xfrm>
        </p:spPr>
        <p:txBody>
          <a:bodyPr>
            <a:normAutofit/>
          </a:bodyPr>
          <a:lstStyle/>
          <a:p>
            <a:r>
              <a:rPr lang="en-AU" dirty="0"/>
              <a:t>Draw a DFA for the following language over </a:t>
            </a:r>
            <a:r>
              <a:rPr lang="en-US" altLang="en-US" dirty="0">
                <a:latin typeface="Lucida Sans Unicode" panose="020B0602030504020204" pitchFamily="34" charset="0"/>
              </a:rPr>
              <a:t>Σ ={0,1}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with 011 as a substring.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L(A)={011, 00110, 1101101, …}</a:t>
            </a: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AU" u="sng" dirty="0">
              <a:solidFill>
                <a:srgbClr val="C00000"/>
              </a:solidFill>
            </a:endParaRPr>
          </a:p>
          <a:p>
            <a:pPr lvl="2"/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5D17F8-49A3-440D-A569-436C8B6C99EC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A402F2-6B48-4A26-82A0-A60E62F6F966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B8998E-EE7D-45F7-8ADD-2F478F5A3C28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84999A-A580-44F4-9A47-945A4D7B50D0}"/>
              </a:ext>
            </a:extLst>
          </p:cNvPr>
          <p:cNvSpPr txBox="1"/>
          <p:nvPr/>
        </p:nvSpPr>
        <p:spPr>
          <a:xfrm>
            <a:off x="4119742" y="3655729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CFD40-3481-46CA-BB8B-A427611F93AB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FDDC9-68C7-48BC-9388-EC479BC22B5B}"/>
              </a:ext>
            </a:extLst>
          </p:cNvPr>
          <p:cNvSpPr txBox="1"/>
          <p:nvPr/>
        </p:nvSpPr>
        <p:spPr>
          <a:xfrm>
            <a:off x="4823445" y="346519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46748-1390-4ABC-AAB7-4AEC7F91C758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C9D54C-7B82-4047-A426-BA999F2A85C9}"/>
              </a:ext>
            </a:extLst>
          </p:cNvPr>
          <p:cNvCxnSpPr>
            <a:endCxn id="3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8C3A33-789C-489A-8E94-D808CAFA94B2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2C4DE-FDBF-4AD2-A4F2-F5EB605D2D93}"/>
              </a:ext>
            </a:extLst>
          </p:cNvPr>
          <p:cNvSpPr txBox="1"/>
          <p:nvPr/>
        </p:nvSpPr>
        <p:spPr>
          <a:xfrm>
            <a:off x="6527288" y="3403422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9ADF5D-C9B8-45B1-999C-CCDDE98B04E2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4DE259-0861-47EA-A20C-AE5D21E3C701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836121C-0F4E-496C-A970-CD0401E6B045}"/>
              </a:ext>
            </a:extLst>
          </p:cNvPr>
          <p:cNvCxnSpPr>
            <a:stCxn id="25" idx="7"/>
            <a:endCxn id="25" idx="1"/>
          </p:cNvCxnSpPr>
          <p:nvPr/>
        </p:nvCxnSpPr>
        <p:spPr>
          <a:xfrm rot="16200000" flipV="1">
            <a:off x="4325229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F321F5-2587-468D-8E1B-DA09EBAFA8DC}"/>
              </a:ext>
            </a:extLst>
          </p:cNvPr>
          <p:cNvSpPr txBox="1"/>
          <p:nvPr/>
        </p:nvSpPr>
        <p:spPr>
          <a:xfrm>
            <a:off x="4277944" y="2775502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B730585-9E4A-4F48-8023-6356E7AA6ECF}"/>
              </a:ext>
            </a:extLst>
          </p:cNvPr>
          <p:cNvCxnSpPr>
            <a:cxnSpLocks/>
          </p:cNvCxnSpPr>
          <p:nvPr/>
        </p:nvCxnSpPr>
        <p:spPr>
          <a:xfrm rot="5400000">
            <a:off x="7052564" y="3271917"/>
            <a:ext cx="12700" cy="1755189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738BF2-7C49-4DCE-989C-D359ACBBA038}"/>
              </a:ext>
            </a:extLst>
          </p:cNvPr>
          <p:cNvSpPr txBox="1"/>
          <p:nvPr/>
        </p:nvSpPr>
        <p:spPr>
          <a:xfrm>
            <a:off x="6630741" y="4393033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0BF9E6-5553-4470-A5E1-F7C6A4E1FE0B}"/>
              </a:ext>
            </a:extLst>
          </p:cNvPr>
          <p:cNvSpPr/>
          <p:nvPr/>
        </p:nvSpPr>
        <p:spPr>
          <a:xfrm>
            <a:off x="9205977" y="352493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728EC0-D0E6-45E2-8C99-3FB97BD65A9A}"/>
              </a:ext>
            </a:extLst>
          </p:cNvPr>
          <p:cNvCxnSpPr>
            <a:endCxn id="42" idx="2"/>
          </p:cNvCxnSpPr>
          <p:nvPr/>
        </p:nvCxnSpPr>
        <p:spPr>
          <a:xfrm>
            <a:off x="8186802" y="384674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D4A389-E2D1-4CB0-B885-EEEB735BDE48}"/>
              </a:ext>
            </a:extLst>
          </p:cNvPr>
          <p:cNvSpPr txBox="1"/>
          <p:nvPr/>
        </p:nvSpPr>
        <p:spPr>
          <a:xfrm>
            <a:off x="8327901" y="3507948"/>
            <a:ext cx="6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3C3580-4FD8-431A-A3E6-9AAEC96208AF}"/>
              </a:ext>
            </a:extLst>
          </p:cNvPr>
          <p:cNvSpPr/>
          <p:nvPr/>
        </p:nvSpPr>
        <p:spPr>
          <a:xfrm>
            <a:off x="9255090" y="3597127"/>
            <a:ext cx="632633" cy="5129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846E6-378B-4091-A991-2942275E42E3}"/>
              </a:ext>
            </a:extLst>
          </p:cNvPr>
          <p:cNvSpPr txBox="1"/>
          <p:nvPr/>
        </p:nvSpPr>
        <p:spPr>
          <a:xfrm>
            <a:off x="9348877" y="361283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q</a:t>
            </a:r>
            <a:r>
              <a:rPr lang="en-AU" sz="2000" baseline="-25000" dirty="0"/>
              <a:t>4</a:t>
            </a:r>
            <a:endParaRPr lang="en-AU" sz="20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67E2591-5E1E-45F6-A6DC-97912A33FD4A}"/>
              </a:ext>
            </a:extLst>
          </p:cNvPr>
          <p:cNvCxnSpPr/>
          <p:nvPr/>
        </p:nvCxnSpPr>
        <p:spPr>
          <a:xfrm rot="16200000" flipV="1">
            <a:off x="6089650" y="335261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FA9D61B-E6CC-4375-983B-004E07AAFA08}"/>
              </a:ext>
            </a:extLst>
          </p:cNvPr>
          <p:cNvSpPr txBox="1"/>
          <p:nvPr/>
        </p:nvSpPr>
        <p:spPr>
          <a:xfrm>
            <a:off x="6060581" y="2817549"/>
            <a:ext cx="49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1D2A398-03AB-4754-B524-B3A635B97A35}"/>
              </a:ext>
            </a:extLst>
          </p:cNvPr>
          <p:cNvCxnSpPr/>
          <p:nvPr/>
        </p:nvCxnSpPr>
        <p:spPr>
          <a:xfrm rot="16200000" flipV="1">
            <a:off x="9588440" y="334325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0F75BD-BD48-490C-B0EB-A03E44454FE1}"/>
              </a:ext>
            </a:extLst>
          </p:cNvPr>
          <p:cNvSpPr txBox="1"/>
          <p:nvPr/>
        </p:nvSpPr>
        <p:spPr>
          <a:xfrm>
            <a:off x="9551412" y="276751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0,1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232F-7FF2-49A2-B097-D05CAE86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4F9E1-F01A-4124-AEF0-A28607C1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4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  <p:bldP spid="28" grpId="0"/>
      <p:bldP spid="29" grpId="0"/>
      <p:bldP spid="30" grpId="0" animBg="1"/>
      <p:bldP spid="32" grpId="0"/>
      <p:bldP spid="33" grpId="0"/>
      <p:bldP spid="35" grpId="0"/>
      <p:bldP spid="37" grpId="0"/>
      <p:bldP spid="39" grpId="0"/>
      <p:bldP spid="42" grpId="0" animBg="1"/>
      <p:bldP spid="44" grpId="0"/>
      <p:bldP spid="45" grpId="0" animBg="1"/>
      <p:bldP spid="46" grpId="0"/>
      <p:bldP spid="48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CED9-A5B9-4154-AAC5-A8844061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TRY!!!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744B-1730-4C47-BEC1-A3DC612F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u="sng" dirty="0">
                <a:solidFill>
                  <a:srgbClr val="C00000"/>
                </a:solidFill>
              </a:rPr>
              <a:t>Try the following:</a:t>
            </a:r>
          </a:p>
          <a:p>
            <a:pPr lvl="2"/>
            <a:r>
              <a:rPr lang="en-AU" u="sng" dirty="0">
                <a:solidFill>
                  <a:srgbClr val="C00000"/>
                </a:solidFill>
              </a:rPr>
              <a:t>The set of all strings ending in 011.</a:t>
            </a:r>
          </a:p>
          <a:p>
            <a:pPr lvl="2"/>
            <a:r>
              <a:rPr lang="en-AU" u="sng" dirty="0">
                <a:solidFill>
                  <a:srgbClr val="C00000"/>
                </a:solidFill>
              </a:rPr>
              <a:t>The set of all string with 01 as a substring.</a:t>
            </a:r>
          </a:p>
          <a:p>
            <a:pPr lvl="2"/>
            <a:r>
              <a:rPr lang="en-AU" dirty="0">
                <a:solidFill>
                  <a:srgbClr val="C00000"/>
                </a:solidFill>
              </a:rPr>
              <a:t>Draw a DFA for the following language over 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Σ ={</a:t>
            </a:r>
            <a:r>
              <a:rPr lang="en-US" altLang="en-US" dirty="0" err="1">
                <a:solidFill>
                  <a:srgbClr val="C00000"/>
                </a:solidFill>
                <a:latin typeface="Lucida Sans Unicode" panose="020B0602030504020204" pitchFamily="34" charset="0"/>
              </a:rPr>
              <a:t>a,b,c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}</a:t>
            </a:r>
          </a:p>
          <a:p>
            <a:pPr lvl="3">
              <a:lnSpc>
                <a:spcPct val="100000"/>
              </a:lnSpc>
            </a:pPr>
            <a:r>
              <a:rPr lang="en-US" altLang="en-US" u="sng" dirty="0">
                <a:solidFill>
                  <a:srgbClr val="C00000"/>
                </a:solidFill>
              </a:rPr>
              <a:t>The set of all strings ending in </a:t>
            </a:r>
            <a:r>
              <a:rPr lang="en-US" altLang="en-US" u="sng" dirty="0" err="1">
                <a:solidFill>
                  <a:srgbClr val="C00000"/>
                </a:solidFill>
              </a:rPr>
              <a:t>bc</a:t>
            </a:r>
            <a:r>
              <a:rPr lang="en-US" altLang="en-US" u="sng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FD52-7C8A-4894-9B10-77A4112A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D21D0-CF8C-4850-B009-B16025F4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3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56F9-CA56-4B12-B7A5-D32A8C13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4B72-CBBE-46A4-AB5E-3DD1178E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Design a DFA L(M) = {w | w ε {0, 1}*} and W is a string that does not contain three consecutive 1’s.</a:t>
            </a:r>
          </a:p>
          <a:p>
            <a:r>
              <a:rPr lang="en-US" dirty="0">
                <a:latin typeface="verdana" panose="020B0604030504040204" pitchFamily="34" charset="0"/>
              </a:rPr>
              <a:t>L(A)={</a:t>
            </a:r>
            <a:r>
              <a:rPr lang="en-US" b="0" i="0" dirty="0">
                <a:effectLst/>
                <a:latin typeface="verdana" panose="020B0604030504040204" pitchFamily="34" charset="0"/>
              </a:rPr>
              <a:t>ε ,</a:t>
            </a:r>
            <a:r>
              <a:rPr lang="en-US" dirty="0">
                <a:latin typeface="verdana" panose="020B0604030504040204" pitchFamily="34" charset="0"/>
              </a:rPr>
              <a:t>1, 00, 010, 11, 1101,…}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06B50-DEAD-4178-84B5-53C646C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D2F67-54EB-4C7D-8E71-5C1B629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34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A6D35-15C2-4961-B8B2-740AF3EB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12" y="3776005"/>
            <a:ext cx="9334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7ECE-1797-A099-C3C4-97099AD9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Tips!!!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37177-F9CE-402E-789B-27565A15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1871-A98D-2064-7C0D-0D3FAF9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35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4CDE96-BF46-0799-C66A-31AA323E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28" y="797008"/>
            <a:ext cx="6670172" cy="555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89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C24-B73A-483B-8089-9DEC900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A150-D853-4185-B373-3D081AA6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Draw a DFA for the following language over </a:t>
            </a:r>
            <a:r>
              <a:rPr lang="en-US" altLang="en-US" dirty="0">
                <a:latin typeface="Lucida Sans Unicode" panose="020B0602030504020204" pitchFamily="34" charset="0"/>
              </a:rPr>
              <a:t>Σ ={0,1}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with three consecutive 0’s (not necessarily at the end).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with not having two consecutive 1’s (not necessarily at end).</a:t>
            </a:r>
          </a:p>
          <a:p>
            <a:pPr lvl="1"/>
            <a:r>
              <a:rPr lang="en-US" u="sng" dirty="0">
                <a:solidFill>
                  <a:srgbClr val="C00000"/>
                </a:solidFill>
              </a:rPr>
              <a:t>The set of strings containing two consecutive zero’s followed by two consecutive ones.</a:t>
            </a:r>
            <a:endParaRPr lang="en-AU" u="sng" dirty="0">
              <a:solidFill>
                <a:srgbClr val="C00000"/>
              </a:solidFill>
            </a:endParaRPr>
          </a:p>
          <a:p>
            <a:pPr lvl="1"/>
            <a:endParaRPr lang="en-AU" u="sng" dirty="0">
              <a:solidFill>
                <a:srgbClr val="C00000"/>
              </a:solidFill>
            </a:endParaRPr>
          </a:p>
          <a:p>
            <a:r>
              <a:rPr lang="en-AU" dirty="0"/>
              <a:t>Draw a DFA for the following language over </a:t>
            </a:r>
            <a:r>
              <a:rPr lang="en-US" altLang="en-US" dirty="0">
                <a:latin typeface="Lucida Sans Unicode" panose="020B0602030504020204" pitchFamily="34" charset="0"/>
              </a:rPr>
              <a:t>Σ ={</a:t>
            </a:r>
            <a:r>
              <a:rPr lang="en-US" altLang="en-US" dirty="0" err="1">
                <a:latin typeface="Lucida Sans Unicode" panose="020B0602030504020204" pitchFamily="34" charset="0"/>
              </a:rPr>
              <a:t>a,b,c</a:t>
            </a:r>
            <a:r>
              <a:rPr lang="en-US" altLang="en-US" dirty="0">
                <a:latin typeface="Lucida Sans Unicode" panose="020B0602030504020204" pitchFamily="34" charset="0"/>
              </a:rPr>
              <a:t>}</a:t>
            </a:r>
          </a:p>
          <a:p>
            <a:pPr lvl="1"/>
            <a:r>
              <a:rPr lang="en-AU" u="sng" dirty="0">
                <a:solidFill>
                  <a:srgbClr val="C00000"/>
                </a:solidFill>
              </a:rPr>
              <a:t>The set of all strings with aba is a substring.</a:t>
            </a:r>
          </a:p>
          <a:p>
            <a:pPr marL="457200" lvl="1" indent="0">
              <a:buNone/>
            </a:pPr>
            <a:endParaRPr lang="en-AU" u="sng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AU" u="sng" dirty="0">
              <a:solidFill>
                <a:srgbClr val="C00000"/>
              </a:solidFill>
            </a:endParaRPr>
          </a:p>
          <a:p>
            <a:pPr marL="457200" lvl="1" indent="0" algn="ctr">
              <a:buNone/>
            </a:pPr>
            <a:r>
              <a:rPr lang="en-AU" sz="3200" u="sng" dirty="0"/>
              <a:t>Exercise in different ways to be more CONFIDENT!!!! 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A4A0-8467-465A-8B7E-13F72E08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53E9-3350-4F55-A769-AD1D3518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6CCD-ABE3-4FC0-82D8-EE1F464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87CA-FD6A-4877-85AB-723250FE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Solutions to Selected Exercises of your TEXTBOOK</a:t>
            </a:r>
          </a:p>
          <a:p>
            <a:pPr marL="0" indent="0">
              <a:buNone/>
            </a:pPr>
            <a:endParaRPr lang="en-AU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AU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http://infolab.stanford.edu/~ullman/ialcsols/sols.html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B115-A71C-4D8E-BAB1-ED126F76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BB5A-81CE-4972-873F-105DBC1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93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987A-E70C-4631-9B85-25EC1B9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8606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6000" b="1" dirty="0">
                <a:solidFill>
                  <a:srgbClr val="C00000"/>
                </a:solidFill>
              </a:rPr>
              <a:t>?</a:t>
            </a:r>
            <a:br>
              <a:rPr lang="en-AU" sz="6000" b="1" dirty="0">
                <a:solidFill>
                  <a:srgbClr val="C00000"/>
                </a:solidFill>
              </a:rPr>
            </a:br>
            <a:r>
              <a:rPr lang="en-AU" sz="6000" b="1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CDBF-AC4D-4B1B-B56A-3D83171E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F9A3-0EE4-45F2-A50A-2FE28B7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D886-366C-49E9-AA1F-27F6B785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DFA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373E-81B9-43AE-A245-57B5CE14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1"/>
            <a:ext cx="10515600" cy="1915681"/>
          </a:xfrm>
        </p:spPr>
        <p:txBody>
          <a:bodyPr/>
          <a:lstStyle/>
          <a:p>
            <a:r>
              <a:rPr lang="en-AU" dirty="0"/>
              <a:t>DFA can be described as follows:</a:t>
            </a:r>
          </a:p>
          <a:p>
            <a:pPr marL="0" indent="0" algn="ctr">
              <a:buNone/>
            </a:pPr>
            <a:r>
              <a:rPr lang="en-AU" dirty="0"/>
              <a:t>({q</a:t>
            </a:r>
            <a:r>
              <a:rPr lang="en-AU" baseline="-25000" dirty="0"/>
              <a:t>0</a:t>
            </a:r>
            <a:r>
              <a:rPr lang="en-AU" dirty="0"/>
              <a:t>,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2</a:t>
            </a:r>
            <a:r>
              <a:rPr lang="en-AU" dirty="0"/>
              <a:t>}, {0,1}, </a:t>
            </a:r>
            <a:r>
              <a:rPr lang="en-US" altLang="en-US" dirty="0">
                <a:latin typeface="Lucida Sans Unicode" panose="020B0602030504020204" pitchFamily="34" charset="0"/>
              </a:rPr>
              <a:t>δ, </a:t>
            </a:r>
            <a:r>
              <a:rPr lang="en-AU" dirty="0"/>
              <a:t>q</a:t>
            </a:r>
            <a:r>
              <a:rPr lang="en-AU" baseline="-25000" dirty="0"/>
              <a:t>0</a:t>
            </a:r>
            <a:r>
              <a:rPr lang="en-AU" dirty="0"/>
              <a:t>, {q</a:t>
            </a:r>
            <a:r>
              <a:rPr lang="en-AU" baseline="-25000" dirty="0"/>
              <a:t>1</a:t>
            </a:r>
            <a:r>
              <a:rPr lang="en-AU" dirty="0"/>
              <a:t>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86001-EECC-468A-8AB8-1587D6DD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75" y="2093262"/>
            <a:ext cx="7324838" cy="16087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E777-37C5-4A7D-980F-DA64509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CEA-F888-445C-AC52-4E6050B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4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3A6C-1482-47C2-AC2A-039E8D7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Function </a:t>
            </a:r>
            <a:r>
              <a:rPr lang="en-US" altLang="en-US" b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(δ)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091E-F5D3-47AC-BD4B-8C17BE3B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/>
          <a:lstStyle/>
          <a:p>
            <a:r>
              <a:rPr lang="en-US" altLang="en-US" dirty="0"/>
              <a:t>Takes two arguments: </a:t>
            </a:r>
          </a:p>
          <a:p>
            <a:pPr lvl="1"/>
            <a:r>
              <a:rPr lang="en-US" altLang="en-US" dirty="0"/>
              <a:t>a state, and </a:t>
            </a:r>
          </a:p>
          <a:p>
            <a:pPr lvl="1"/>
            <a:r>
              <a:rPr lang="en-US" altLang="en-US" dirty="0"/>
              <a:t>an input symbol.</a:t>
            </a:r>
          </a:p>
          <a:p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(q, a) = the state that the DFA goes to when it is in state </a:t>
            </a:r>
            <a:r>
              <a:rPr lang="en-US" altLang="en-US" i="1" dirty="0">
                <a:solidFill>
                  <a:srgbClr val="00B050"/>
                </a:solidFill>
              </a:rPr>
              <a:t>q</a:t>
            </a:r>
            <a:r>
              <a:rPr lang="en-US" altLang="en-US" dirty="0"/>
              <a:t>  and input </a:t>
            </a:r>
            <a:r>
              <a:rPr lang="en-US" altLang="en-US" i="1" dirty="0">
                <a:solidFill>
                  <a:srgbClr val="00B050"/>
                </a:solidFill>
              </a:rPr>
              <a:t>a</a:t>
            </a:r>
            <a:r>
              <a:rPr lang="en-US" altLang="en-US" dirty="0"/>
              <a:t>  is received.</a:t>
            </a:r>
          </a:p>
          <a:p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3FC068-A8E8-42FA-9005-24B5B3C6F5C1}"/>
              </a:ext>
            </a:extLst>
          </p:cNvPr>
          <p:cNvGrpSpPr/>
          <p:nvPr/>
        </p:nvGrpSpPr>
        <p:grpSpPr>
          <a:xfrm>
            <a:off x="4966872" y="4173537"/>
            <a:ext cx="2491203" cy="666536"/>
            <a:chOff x="4966872" y="4173537"/>
            <a:chExt cx="2491203" cy="666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954E15-EF32-4862-BCE1-07CEF0BEE05C}"/>
                </a:ext>
              </a:extLst>
            </p:cNvPr>
            <p:cNvGrpSpPr/>
            <p:nvPr/>
          </p:nvGrpSpPr>
          <p:grpSpPr>
            <a:xfrm>
              <a:off x="4966872" y="4196442"/>
              <a:ext cx="2491203" cy="643631"/>
              <a:chOff x="2042698" y="4129888"/>
              <a:chExt cx="2491203" cy="64363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EBB8B09-C4E0-4ADA-A994-A248AFEA2E04}"/>
                  </a:ext>
                </a:extLst>
              </p:cNvPr>
              <p:cNvSpPr/>
              <p:nvPr/>
            </p:nvSpPr>
            <p:spPr>
              <a:xfrm>
                <a:off x="3797887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CC7659-C63A-46E8-9336-C919DA6B3F59}"/>
                  </a:ext>
                </a:extLst>
              </p:cNvPr>
              <p:cNvSpPr/>
              <p:nvPr/>
            </p:nvSpPr>
            <p:spPr>
              <a:xfrm>
                <a:off x="2042698" y="4129888"/>
                <a:ext cx="736014" cy="64363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8E9587-9EA9-4D9B-AD6D-36806C5511C5}"/>
                  </a:ext>
                </a:extLst>
              </p:cNvPr>
              <p:cNvCxnSpPr>
                <a:stCxn id="9" idx="6"/>
                <a:endCxn id="8" idx="2"/>
              </p:cNvCxnSpPr>
              <p:nvPr/>
            </p:nvCxnSpPr>
            <p:spPr>
              <a:xfrm>
                <a:off x="2778712" y="4451704"/>
                <a:ext cx="1019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79E2B-CEEF-4A25-A237-C4D2BE4B2A36}"/>
                  </a:ext>
                </a:extLst>
              </p:cNvPr>
              <p:cNvSpPr txBox="1"/>
              <p:nvPr/>
            </p:nvSpPr>
            <p:spPr>
              <a:xfrm>
                <a:off x="2205218" y="4267037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q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E1B47-D33F-4650-B049-292DE8985A41}"/>
                  </a:ext>
                </a:extLst>
              </p:cNvPr>
              <p:cNvSpPr txBox="1"/>
              <p:nvPr/>
            </p:nvSpPr>
            <p:spPr>
              <a:xfrm>
                <a:off x="3980307" y="4267037"/>
                <a:ext cx="3850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p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5D7598-5B5C-4EDC-9709-AA77C550DF2B}"/>
                </a:ext>
              </a:extLst>
            </p:cNvPr>
            <p:cNvSpPr txBox="1"/>
            <p:nvPr/>
          </p:nvSpPr>
          <p:spPr>
            <a:xfrm>
              <a:off x="5810397" y="4173537"/>
              <a:ext cx="821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    </a:t>
              </a:r>
              <a:r>
                <a:rPr lang="en-AU" sz="2000" dirty="0"/>
                <a:t>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CB03DE-B87E-4B9D-AA62-EF79A45E8F2C}"/>
              </a:ext>
            </a:extLst>
          </p:cNvPr>
          <p:cNvSpPr txBox="1"/>
          <p:nvPr/>
        </p:nvSpPr>
        <p:spPr>
          <a:xfrm>
            <a:off x="5481628" y="5088898"/>
            <a:ext cx="147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sz="2400" b="1" dirty="0">
                <a:solidFill>
                  <a:srgbClr val="C00000"/>
                </a:solidFill>
              </a:rPr>
              <a:t>(</a:t>
            </a:r>
            <a:r>
              <a:rPr lang="en-US" altLang="en-US" sz="2400" b="1" i="1" dirty="0">
                <a:solidFill>
                  <a:srgbClr val="C00000"/>
                </a:solidFill>
              </a:rPr>
              <a:t>q</a:t>
            </a:r>
            <a:r>
              <a:rPr lang="en-US" altLang="en-US" sz="2400" b="1" dirty="0">
                <a:solidFill>
                  <a:srgbClr val="C00000"/>
                </a:solidFill>
              </a:rPr>
              <a:t>, </a:t>
            </a:r>
            <a:r>
              <a:rPr lang="en-US" altLang="en-US" sz="2400" b="1" i="1" dirty="0">
                <a:solidFill>
                  <a:srgbClr val="C00000"/>
                </a:solidFill>
              </a:rPr>
              <a:t>a</a:t>
            </a:r>
            <a:r>
              <a:rPr lang="en-US" altLang="en-US" sz="2400" b="1" dirty="0">
                <a:solidFill>
                  <a:srgbClr val="C00000"/>
                </a:solidFill>
              </a:rPr>
              <a:t>)=</a:t>
            </a:r>
            <a:r>
              <a:rPr lang="en-US" altLang="en-US" sz="2400" b="1" i="1" dirty="0">
                <a:solidFill>
                  <a:srgbClr val="C00000"/>
                </a:solidFill>
              </a:rPr>
              <a:t>p</a:t>
            </a:r>
            <a:endParaRPr lang="en-AU" sz="2200" b="1" i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AC98-97D8-4B13-8143-D2AE8DA9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2B9A99-28CE-4C1A-993E-7ED48CE4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8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9FA-6163-4524-91F8-196FAF5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Simpler Notations for DFA’s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3A13-3C67-45E1-A5E4-AE082B21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preferred notations for describing automata:</a:t>
            </a:r>
          </a:p>
          <a:p>
            <a:pPr lvl="1"/>
            <a:r>
              <a:rPr lang="en-AU" dirty="0"/>
              <a:t>Transition diagram</a:t>
            </a:r>
          </a:p>
          <a:p>
            <a:pPr lvl="2"/>
            <a:r>
              <a:rPr lang="en-AU" dirty="0"/>
              <a:t>Graph representation of the </a:t>
            </a:r>
            <a:r>
              <a:rPr lang="en-US" altLang="en-US" dirty="0">
                <a:latin typeface="Lucida Sans Unicode" panose="020B0602030504020204" pitchFamily="34" charset="0"/>
              </a:rPr>
              <a:t>δ </a:t>
            </a:r>
            <a:r>
              <a:rPr lang="en-US" altLang="en-US" dirty="0"/>
              <a:t>function</a:t>
            </a:r>
            <a:r>
              <a:rPr lang="en-US" altLang="en-US" dirty="0">
                <a:latin typeface="Lucida Sans Unicode" panose="020B0602030504020204" pitchFamily="34" charset="0"/>
              </a:rPr>
              <a:t>.</a:t>
            </a:r>
            <a:endParaRPr lang="en-AU" dirty="0"/>
          </a:p>
          <a:p>
            <a:pPr lvl="1"/>
            <a:r>
              <a:rPr lang="en-AU" dirty="0"/>
              <a:t>Transition table</a:t>
            </a:r>
          </a:p>
          <a:p>
            <a:pPr lvl="2"/>
            <a:r>
              <a:rPr lang="en-AU" dirty="0"/>
              <a:t>Tabular representation of the </a:t>
            </a:r>
            <a:r>
              <a:rPr lang="en-US" altLang="en-US" dirty="0">
                <a:latin typeface="Lucida Sans Unicode" panose="020B0602030504020204" pitchFamily="34" charset="0"/>
              </a:rPr>
              <a:t>δ </a:t>
            </a:r>
            <a:r>
              <a:rPr lang="en-US" altLang="en-US" dirty="0"/>
              <a:t>function</a:t>
            </a:r>
            <a:r>
              <a:rPr lang="en-US" altLang="en-US" dirty="0">
                <a:latin typeface="Lucida Sans Unicode" panose="020B0602030504020204" pitchFamily="34" charset="0"/>
              </a:rPr>
              <a:t>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994B-D53A-4759-ACB9-B4F2B176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843C-BE6A-4D63-BE31-B5BC93E0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863-249C-4F4B-BD02-A8F23038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4E9C-54A8-4536-BD60-2B0A5FDA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transition diagram for a DFA </a:t>
            </a:r>
            <a:r>
              <a:rPr lang="en-AU" i="1" dirty="0">
                <a:solidFill>
                  <a:srgbClr val="C00000"/>
                </a:solidFill>
              </a:rPr>
              <a:t>A</a:t>
            </a:r>
            <a:r>
              <a:rPr lang="en-AU" dirty="0">
                <a:solidFill>
                  <a:srgbClr val="C00000"/>
                </a:solidFill>
              </a:rPr>
              <a:t>=(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Σ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Lucida Sans Unicode" panose="020B0602030504020204" pitchFamily="34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F</a:t>
            </a:r>
            <a:r>
              <a:rPr lang="en-AU" dirty="0">
                <a:solidFill>
                  <a:srgbClr val="C00000"/>
                </a:solidFill>
              </a:rPr>
              <a:t>) </a:t>
            </a:r>
            <a:r>
              <a:rPr lang="en-US" altLang="en-US" dirty="0"/>
              <a:t>is a graph defined as follows:</a:t>
            </a:r>
          </a:p>
          <a:p>
            <a:r>
              <a:rPr lang="en-US" altLang="en-US" dirty="0"/>
              <a:t>For each state in </a:t>
            </a:r>
            <a:r>
              <a:rPr lang="en-US" altLang="en-US" i="1" dirty="0"/>
              <a:t>Q </a:t>
            </a:r>
            <a:r>
              <a:rPr lang="en-US" altLang="en-US" dirty="0"/>
              <a:t>there is a node.</a:t>
            </a:r>
          </a:p>
          <a:p>
            <a:pPr lvl="1"/>
            <a:r>
              <a:rPr lang="en-US" altLang="en-US" dirty="0"/>
              <a:t>Nodes=States</a:t>
            </a:r>
          </a:p>
          <a:p>
            <a:r>
              <a:rPr lang="en-US" altLang="en-US" dirty="0"/>
              <a:t>For each state </a:t>
            </a:r>
            <a:r>
              <a:rPr lang="en-US" altLang="en-US" i="1" dirty="0"/>
              <a:t>q</a:t>
            </a:r>
            <a:r>
              <a:rPr lang="en-US" altLang="en-US" dirty="0"/>
              <a:t> in </a:t>
            </a:r>
            <a:r>
              <a:rPr lang="en-US" altLang="en-US" i="1" dirty="0"/>
              <a:t>Q</a:t>
            </a:r>
            <a:r>
              <a:rPr lang="en-US" altLang="en-US" dirty="0"/>
              <a:t> and each input symbol </a:t>
            </a:r>
            <a:r>
              <a:rPr lang="en-US" altLang="en-US" i="1" dirty="0"/>
              <a:t>a </a:t>
            </a:r>
            <a:r>
              <a:rPr lang="en-US" altLang="en-US" dirty="0"/>
              <a:t>in </a:t>
            </a:r>
            <a:r>
              <a:rPr lang="en-US" altLang="en-US" i="1" dirty="0">
                <a:latin typeface="Lucida Sans Unicode" panose="020B0602030504020204" pitchFamily="34" charset="0"/>
              </a:rPr>
              <a:t>Σ</a:t>
            </a:r>
            <a:r>
              <a:rPr lang="en-US" altLang="en-US" dirty="0"/>
              <a:t>, let 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(q, a) =p</a:t>
            </a:r>
          </a:p>
          <a:p>
            <a:pPr lvl="1"/>
            <a:r>
              <a:rPr lang="en-US" altLang="en-US" dirty="0"/>
              <a:t>Arcs represent transition function.</a:t>
            </a:r>
          </a:p>
          <a:p>
            <a:pPr lvl="2"/>
            <a:r>
              <a:rPr lang="en-US" altLang="en-US" dirty="0"/>
              <a:t>Arc from state p to state q labeled by all those input symbols that have transitions from p to q.</a:t>
            </a:r>
          </a:p>
          <a:p>
            <a:r>
              <a:rPr lang="en-US" altLang="en-US" dirty="0"/>
              <a:t>Arrow labeled “Start” to the start state, </a:t>
            </a: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</a:p>
          <a:p>
            <a:pPr lvl="1"/>
            <a:r>
              <a:rPr lang="en-US" altLang="en-US" dirty="0"/>
              <a:t>This arrow does not originate at any node.</a:t>
            </a:r>
          </a:p>
          <a:p>
            <a:r>
              <a:rPr lang="en-US" altLang="en-US" dirty="0"/>
              <a:t>Final states (those in </a:t>
            </a:r>
            <a:r>
              <a:rPr lang="en-US" altLang="en-US" i="1" dirty="0"/>
              <a:t>F</a:t>
            </a:r>
            <a:r>
              <a:rPr lang="en-US" altLang="en-US" dirty="0"/>
              <a:t>) indicated by double circles.</a:t>
            </a:r>
          </a:p>
          <a:p>
            <a:pPr lvl="1"/>
            <a:r>
              <a:rPr lang="en-US" altLang="en-US" dirty="0"/>
              <a:t>States not in </a:t>
            </a:r>
            <a:r>
              <a:rPr lang="en-US" altLang="en-US" i="1" dirty="0"/>
              <a:t>F </a:t>
            </a:r>
            <a:r>
              <a:rPr lang="en-US" altLang="en-US" dirty="0"/>
              <a:t>have a single circle.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4D34-C382-4A8F-9728-A3B3B754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81AD-696C-4032-9AF3-8A46A481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7</a:t>
            </a:fld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43A8E-9DA6-4F52-AFF2-B00C1483FDB1}"/>
              </a:ext>
            </a:extLst>
          </p:cNvPr>
          <p:cNvGrpSpPr/>
          <p:nvPr/>
        </p:nvGrpSpPr>
        <p:grpSpPr>
          <a:xfrm>
            <a:off x="5781582" y="0"/>
            <a:ext cx="6094520" cy="1344120"/>
            <a:chOff x="5781582" y="0"/>
            <a:chExt cx="6094520" cy="13441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222224-10A5-4751-8058-9908361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9995" y="0"/>
              <a:ext cx="4401972" cy="9667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9740E9-261B-40F0-B8E1-60DDB8D6DB04}"/>
                </a:ext>
              </a:extLst>
            </p:cNvPr>
            <p:cNvSpPr txBox="1"/>
            <p:nvPr/>
          </p:nvSpPr>
          <p:spPr>
            <a:xfrm>
              <a:off x="5781582" y="974788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AU" dirty="0"/>
                <a:t>({q</a:t>
              </a:r>
              <a:r>
                <a:rPr lang="en-AU" baseline="-25000" dirty="0"/>
                <a:t>0</a:t>
              </a:r>
              <a:r>
                <a:rPr lang="en-AU" dirty="0"/>
                <a:t>, q</a:t>
              </a:r>
              <a:r>
                <a:rPr lang="en-AU" baseline="-25000" dirty="0"/>
                <a:t>1</a:t>
              </a:r>
              <a:r>
                <a:rPr lang="en-AU" dirty="0"/>
                <a:t>, q</a:t>
              </a:r>
              <a:r>
                <a:rPr lang="en-AU" baseline="-25000" dirty="0"/>
                <a:t>2</a:t>
              </a:r>
              <a:r>
                <a:rPr lang="en-AU" dirty="0"/>
                <a:t>}, {0,1}, </a:t>
              </a:r>
              <a:r>
                <a:rPr lang="en-US" altLang="en-US" dirty="0">
                  <a:latin typeface="Lucida Sans Unicode" panose="020B0602030504020204" pitchFamily="34" charset="0"/>
                </a:rPr>
                <a:t>δ, </a:t>
              </a:r>
              <a:r>
                <a:rPr lang="en-AU" dirty="0"/>
                <a:t>q</a:t>
              </a:r>
              <a:r>
                <a:rPr lang="en-AU" baseline="-25000" dirty="0"/>
                <a:t>0</a:t>
              </a:r>
              <a:r>
                <a:rPr lang="en-AU" dirty="0"/>
                <a:t>, {q</a:t>
              </a:r>
              <a:r>
                <a:rPr lang="en-AU" baseline="-25000" dirty="0"/>
                <a:t>1</a:t>
              </a:r>
              <a:r>
                <a:rPr lang="en-AU" dirty="0"/>
                <a:t>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6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1216-49CD-42C4-8597-1429C62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Alternative Representation: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Transition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890441-5568-4900-AA73-529079CACB82}"/>
              </a:ext>
            </a:extLst>
          </p:cNvPr>
          <p:cNvGrpSpPr/>
          <p:nvPr/>
        </p:nvGrpSpPr>
        <p:grpSpPr>
          <a:xfrm>
            <a:off x="1666019" y="3187823"/>
            <a:ext cx="7930742" cy="3098307"/>
            <a:chOff x="55562" y="2362200"/>
            <a:chExt cx="7702551" cy="27432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DB8DD63-479E-4591-9EE8-4442FE1D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590800"/>
              <a:ext cx="16764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D9CDAFD7-6461-4122-B4CF-F06614F9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0480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177A9F-5AAE-431E-8178-03054028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5908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B2FF920-8311-4196-BAD9-5DB9D87B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5908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2B39322-66AB-42FE-B018-1D4A56660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25908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0020095-496F-4D84-A885-8B842D46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3081338"/>
              <a:ext cx="2195513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	A	B</a:t>
              </a:r>
            </a:p>
            <a:p>
              <a:r>
                <a:rPr lang="en-US" altLang="en-US" dirty="0"/>
                <a:t>B	A	C</a:t>
              </a:r>
            </a:p>
            <a:p>
              <a:r>
                <a:rPr lang="en-US" altLang="en-US" dirty="0"/>
                <a:t>C	C	C</a:t>
              </a: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F75DF98-6D6B-4CE2-B77A-9210483CA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4233863"/>
              <a:ext cx="2111375" cy="871537"/>
              <a:chOff x="1152" y="2667"/>
              <a:chExt cx="1330" cy="549"/>
            </a:xfrm>
          </p:grpSpPr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2D91E1D2-1E74-4ECB-9DAB-84C76F755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28"/>
                <a:ext cx="1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Rows = states</a:t>
                </a:r>
              </a:p>
            </p:txBody>
          </p:sp>
          <p:sp>
            <p:nvSpPr>
              <p:cNvPr id="23" name="Line 10">
                <a:extLst>
                  <a:ext uri="{FF2B5EF4-FFF2-40B4-BE49-F238E27FC236}">
                    <a16:creationId xmlns:a16="http://schemas.microsoft.com/office/drawing/2014/main" id="{44A79241-7104-4FA2-B8B4-9D3FE90A8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66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37BCAF33-694E-4098-AF07-2F14AB0EE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362200"/>
              <a:ext cx="2652713" cy="822325"/>
              <a:chOff x="3216" y="1488"/>
              <a:chExt cx="1671" cy="518"/>
            </a:xfrm>
          </p:grpSpPr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DC3B1EED-99FA-4154-AB9B-BC68B6A5C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128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Columns =</a:t>
                </a:r>
              </a:p>
              <a:p>
                <a:r>
                  <a:rPr lang="en-US" altLang="en-US"/>
                  <a:t>input symbols</a:t>
                </a: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6D7D009-99E6-43EE-A51A-15F19230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D70F5B41-A769-473A-82A2-B8E8279AF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2" y="2387601"/>
              <a:ext cx="2657476" cy="1574801"/>
              <a:chOff x="35" y="1504"/>
              <a:chExt cx="1674" cy="992"/>
            </a:xfrm>
          </p:grpSpPr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A63DD7F1-7310-4E29-8588-B3C7B6BF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" y="1504"/>
                <a:ext cx="107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Final states</a:t>
                </a:r>
              </a:p>
              <a:p>
                <a:r>
                  <a:rPr lang="en-US" altLang="en-US" dirty="0"/>
                  <a:t>starred</a:t>
                </a:r>
              </a:p>
            </p:txBody>
          </p:sp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531E973F-05D9-4B13-AF9A-DB564A586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*</a:t>
                </a:r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78F2E10C-78E3-4055-86D2-755969D3B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*</a:t>
                </a:r>
              </a:p>
            </p:txBody>
          </p:sp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207BF23D-8FC4-4EE8-86C7-E8C73C6B3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138" y="3233740"/>
              <a:ext cx="2278063" cy="822325"/>
              <a:chOff x="53" y="2037"/>
              <a:chExt cx="1435" cy="518"/>
            </a:xfrm>
          </p:grpSpPr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D0F839DA-0DB5-44F1-B9FE-F4051210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04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Text Box 20">
                <a:extLst>
                  <a:ext uri="{FF2B5EF4-FFF2-40B4-BE49-F238E27FC236}">
                    <a16:creationId xmlns:a16="http://schemas.microsoft.com/office/drawing/2014/main" id="{6A193DBB-0E4A-4E51-8B2F-07A3B2AE2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" y="2037"/>
                <a:ext cx="97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Arrow for</a:t>
                </a:r>
              </a:p>
              <a:p>
                <a:r>
                  <a:rPr lang="en-US" altLang="en-US" dirty="0"/>
                  <a:t>start state</a:t>
                </a:r>
              </a:p>
            </p:txBody>
          </p:sp>
        </p:grp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2D9286A-C7E4-4DBC-8014-26C1BEFC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04006"/>
          </a:xfrm>
        </p:spPr>
        <p:txBody>
          <a:bodyPr>
            <a:normAutofit/>
          </a:bodyPr>
          <a:lstStyle/>
          <a:p>
            <a:r>
              <a:rPr lang="en-AU" dirty="0"/>
              <a:t>A transition table is a conventional, tabular representation of a function like </a:t>
            </a:r>
            <a:r>
              <a:rPr lang="en-US" altLang="en-US" i="1" dirty="0">
                <a:solidFill>
                  <a:srgbClr val="C0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en-US" dirty="0">
                <a:latin typeface="Lucida Sans Unicode" panose="020B0602030504020204" pitchFamily="34" charset="0"/>
              </a:rPr>
              <a:t> </a:t>
            </a:r>
            <a:r>
              <a:rPr lang="en-US" altLang="en-US" dirty="0"/>
              <a:t>that takes two arguments and returns a value.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72084-CA2B-4085-919A-1BCA935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A7A354A-7F10-4CE3-A84E-22812D1E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88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EEE-EA73-47E4-A6D1-8006309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Transition Table &amp; Transition Diagram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68F0-E8AD-4FA3-9E65-5F376890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B131-EEA3-474A-9474-447F631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Dr.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53CB-F620-4BBE-BE61-878C6A76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A3C07-8DF2-4C13-A2F1-066E2292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8" y="2932036"/>
            <a:ext cx="615315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E3E6B-951B-4C3D-AA78-83BDA38F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51" y="2602298"/>
            <a:ext cx="4178749" cy="25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48149</TotalTime>
  <Words>1997</Words>
  <Application>Microsoft Office PowerPoint</Application>
  <PresentationFormat>Widescreen</PresentationFormat>
  <Paragraphs>480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Lucida Sans Unicode</vt:lpstr>
      <vt:lpstr>Monotype Sorts</vt:lpstr>
      <vt:lpstr>Verdana</vt:lpstr>
      <vt:lpstr>Office Theme</vt:lpstr>
      <vt:lpstr>Finite Automata</vt:lpstr>
      <vt:lpstr>Types of Finite Automata (FA)</vt:lpstr>
      <vt:lpstr>Deterministic Finite Automata (DFA)</vt:lpstr>
      <vt:lpstr>DFA (contd…)</vt:lpstr>
      <vt:lpstr>Transition Function (δ)</vt:lpstr>
      <vt:lpstr>Simpler Notations for DFA’s</vt:lpstr>
      <vt:lpstr>Transition Diagram</vt:lpstr>
      <vt:lpstr>Alternative Representation: Transition Table</vt:lpstr>
      <vt:lpstr>Transition Table &amp; Transition Diagram (cont’d)</vt:lpstr>
      <vt:lpstr>Transition diagram -&gt; Transition table  (vice versa)</vt:lpstr>
      <vt:lpstr>Try Yourself  (Take 3 minutes for each)</vt:lpstr>
      <vt:lpstr>How a DFA process Strings?</vt:lpstr>
      <vt:lpstr>Extended Transition Function (δ ̂)</vt:lpstr>
      <vt:lpstr>Extended Transition Function (contd…)</vt:lpstr>
      <vt:lpstr>Example: Extended Delta</vt:lpstr>
      <vt:lpstr>Let’s try yourself</vt:lpstr>
      <vt:lpstr>Language of a DFA</vt:lpstr>
      <vt:lpstr>How to draw a DFA from a Language?</vt:lpstr>
      <vt:lpstr>Example 1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Example 1 (cont’d)</vt:lpstr>
      <vt:lpstr>PowerPoint Presentation</vt:lpstr>
      <vt:lpstr>Example 2</vt:lpstr>
      <vt:lpstr>TRY!!!</vt:lpstr>
      <vt:lpstr>Example 3</vt:lpstr>
      <vt:lpstr>Tips!!!</vt:lpstr>
      <vt:lpstr>Homework</vt:lpstr>
      <vt:lpstr>Checkout</vt:lpstr>
      <vt:lpstr>?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Nazia Majadi</dc:creator>
  <cp:lastModifiedBy>Nazia Majadi</cp:lastModifiedBy>
  <cp:revision>51</cp:revision>
  <dcterms:created xsi:type="dcterms:W3CDTF">2019-06-26T09:10:57Z</dcterms:created>
  <dcterms:modified xsi:type="dcterms:W3CDTF">2023-05-01T18:28:47Z</dcterms:modified>
</cp:coreProperties>
</file>