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1" r:id="rId2"/>
    <p:sldId id="322" r:id="rId3"/>
    <p:sldId id="323" r:id="rId4"/>
    <p:sldId id="324" r:id="rId5"/>
    <p:sldId id="325" r:id="rId6"/>
    <p:sldId id="334" r:id="rId7"/>
    <p:sldId id="335" r:id="rId8"/>
    <p:sldId id="286" r:id="rId9"/>
    <p:sldId id="287" r:id="rId10"/>
    <p:sldId id="289" r:id="rId11"/>
    <p:sldId id="290" r:id="rId12"/>
    <p:sldId id="291" r:id="rId13"/>
    <p:sldId id="326" r:id="rId14"/>
    <p:sldId id="327" r:id="rId15"/>
    <p:sldId id="328" r:id="rId16"/>
    <p:sldId id="329" r:id="rId17"/>
    <p:sldId id="292" r:id="rId18"/>
    <p:sldId id="293" r:id="rId19"/>
    <p:sldId id="280" r:id="rId20"/>
    <p:sldId id="308" r:id="rId21"/>
    <p:sldId id="331" r:id="rId22"/>
    <p:sldId id="330" r:id="rId23"/>
    <p:sldId id="333" r:id="rId24"/>
    <p:sldId id="276" r:id="rId25"/>
    <p:sldId id="257" r:id="rId26"/>
    <p:sldId id="336" r:id="rId27"/>
    <p:sldId id="258" r:id="rId28"/>
    <p:sldId id="277" r:id="rId29"/>
    <p:sldId id="259" r:id="rId30"/>
    <p:sldId id="260" r:id="rId31"/>
    <p:sldId id="309" r:id="rId32"/>
    <p:sldId id="278" r:id="rId33"/>
    <p:sldId id="279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2C31-8175-4982-A58F-5F402592D879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2EFF-C6F1-463B-91AD-8AE316ADAA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87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345-CFD2-3A47-D72E-33E5D173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70EE2-4A92-CDCF-45A8-A905A147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3429-7360-C03E-F1BA-A2824244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FC8E-6FDC-D666-0C1E-164AB9F3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4B36-EF65-CE07-D24C-4C7D82E6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8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6236-D48C-E234-3FE0-2660E359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1BA5-8C9D-2815-3FAB-6284BAAA5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F101-39D5-3D5B-E738-A91B1B01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D268-3EF5-FAD4-1773-75DF77F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86B4-3F0C-A4E0-D1C4-3C07C82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01E3A-B55C-432E-E11A-312A71ED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82EF6-99AE-CD6C-7565-0B6B0B61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5401-FD51-731E-929C-3C762440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DD4-2709-7C8C-6C2E-68FCCB9E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D053-E9F8-5AE0-971C-4C36AB3A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75CA-64F5-8B6A-021D-D71EBAF9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025-8365-EA99-4DF4-2B2B0D5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6C59-39B2-515E-9535-4809E8B1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A2D1-74E2-E7EF-D7EB-5CB6100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662A-E574-B822-9DFA-8AF20049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2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D44-A902-BF79-CB50-66B8CE88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8A29-A561-6418-7E7D-DFC4AD9F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071-FE3F-2ED6-EA74-BEECC792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F717-FE4C-26E8-31F7-F6EA2077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6279-615A-CBB0-C5D0-131C502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4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8E1-5F11-58FF-F6F3-94663353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FEB4-9431-3BDC-51FC-B828857A4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3382-0C2E-F79D-49AD-DAF00003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0AC80-9F91-483B-061A-40299BDF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059D-FD73-CD35-4E2F-9DD0ED0D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FF15-4383-C9F8-78B6-C59B45C6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6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F194-1032-5F73-AF96-01E0DD01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A0D3-FB08-D3ED-E0A8-1D5A6668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1288-CF4F-DADF-3FDB-CEE55B30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D5BC2-16E5-AF05-F397-774B78BC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ED1B3-AD5A-B3CC-3E23-FA2D8064B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5F7F9-4516-60B7-1206-D5F656A0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993F1-8604-D3B6-05B1-9C4CFBA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40B1-EB2C-4770-883E-E618E4D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0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1CE6-BA78-2CC2-C306-C1D70E9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51925-953D-4AEF-7FFE-C56A4CF5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3C20-16FD-39C4-E659-99EACC38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1848-47BC-39CB-52E4-542FAA45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4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06F79-54C4-5870-174B-583069BB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CB17-B9DD-58F8-3105-84FD846F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6737-DE8B-E08D-F7A2-4F52039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867-BF9D-00B5-7318-E3F257B0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26E2-55E6-80DC-A8AB-1A62BAA5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4656-4B0F-3EFE-F9CA-913C01FC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82464-BB35-D93E-74DF-8E1ABEA6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C8CF-3B96-F2ED-ED45-CEE014C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166EA-9275-F753-8224-0B6B66E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3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1928-C6F3-A5AA-0F0A-DC76EB8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0E817-E9B0-C779-5B6A-CBCD6D50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F9BA-6916-E775-CF16-1178D252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2CC6-97B0-4D81-8473-8088AC9C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2356-DFAC-5ECC-B9F6-9F52B97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F9661-533A-7091-F7CD-F1F219B3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3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013CE-2D00-011D-F4B8-23EE6D0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A7BD-81D3-55BC-D140-1426BAA5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0A15-BF1E-CA84-B01E-E01856A17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A232-5A2F-4174-AC35-BC9AC406E511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4589-F0A8-91C3-3A3E-7FE6AE872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6C8D-C2F6-26DE-0815-5B986993D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9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Automata: The method and The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80" y="3666478"/>
            <a:ext cx="3902845" cy="7190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b="1" dirty="0"/>
              <a:t>Chapter-1 (continuation) and Chapter-2 (Introductory)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6EAE-28FB-46F7-A557-425F534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6B0B9-17F5-4307-9D06-EBC61316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10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i="1" dirty="0"/>
              <a:t>“For all” </a:t>
            </a:r>
            <a:r>
              <a:rPr lang="en-US" dirty="0"/>
              <a:t>or “</a:t>
            </a:r>
            <a:r>
              <a:rPr lang="en-US" i="1" dirty="0"/>
              <a:t>For every”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i="1" dirty="0"/>
              <a:t>“There exists”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69" y="3671938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769" y="2728863"/>
            <a:ext cx="457200" cy="457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9D4C-D094-483F-88DF-18651C1E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… and then show that could never happen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you want to prove that “(A and B =&gt; C or D)”?</a:t>
            </a: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(2 steps) Basis and Inductive step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If </a:t>
            </a:r>
            <a:r>
              <a:rPr lang="en-US" sz="2200" i="1" dirty="0"/>
              <a:t>A</a:t>
            </a:r>
            <a:r>
              <a:rPr lang="en-US" sz="2200" dirty="0"/>
              <a:t> then </a:t>
            </a:r>
            <a:r>
              <a:rPr lang="en-US" sz="2200" i="1" dirty="0"/>
              <a:t>B	</a:t>
            </a:r>
            <a:r>
              <a:rPr lang="en-US" sz="2200" dirty="0"/>
              <a:t> </a:t>
            </a:r>
            <a:r>
              <a:rPr lang="en-US" sz="2200" dirty="0">
                <a:cs typeface="Arial" charset="0"/>
              </a:rPr>
              <a:t>≡	</a:t>
            </a:r>
            <a:r>
              <a:rPr lang="en-US" sz="2200" dirty="0"/>
              <a:t>If </a:t>
            </a:r>
            <a:r>
              <a:rPr lang="en-US" sz="2200" i="1" dirty="0"/>
              <a:t>~B</a:t>
            </a:r>
            <a:r>
              <a:rPr lang="en-US" sz="2200" dirty="0"/>
              <a:t> then </a:t>
            </a:r>
            <a:r>
              <a:rPr lang="en-US" sz="2200" i="1" dirty="0"/>
              <a:t>~A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80F71-CDC0-49F9-AE00-933AEAC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Proving techniques (cont’d…)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By counter-example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 when asked to prove a claim, an example that satisfied that claim is </a:t>
            </a:r>
            <a:r>
              <a:rPr lang="en-US" i="1" dirty="0"/>
              <a:t>not</a:t>
            </a:r>
            <a:r>
              <a:rPr lang="en-US" dirty="0"/>
              <a:t> a 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1BAB8-5A20-4AC0-B127-9EC2260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132-DEDA-DC6E-8592-B31F62A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AE25-2A7B-627B-CD0C-C47F2A7F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Assume that a given theorem is false and show that this assumption leads to an obviously false consequence, called a contradiction.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b="1" dirty="0"/>
              <a:t>Theorem: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 is irrational.</a:t>
            </a:r>
          </a:p>
          <a:p>
            <a:pPr lvl="1"/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 is rational.</a:t>
            </a:r>
          </a:p>
          <a:p>
            <a:pPr lvl="2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√2 =a/b, where a and b are integers.</a:t>
            </a:r>
          </a:p>
          <a:p>
            <a:pPr lvl="2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2=a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2b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lvl="2"/>
            <a:r>
              <a:rPr lang="en-AU" dirty="0"/>
              <a:t>a</a:t>
            </a:r>
            <a:r>
              <a:rPr lang="en-AU" baseline="30000" dirty="0"/>
              <a:t>2 </a:t>
            </a:r>
            <a:r>
              <a:rPr lang="en-AU" dirty="0"/>
              <a:t>is even number, therefore a is even number</a:t>
            </a:r>
          </a:p>
          <a:p>
            <a:pPr lvl="2"/>
            <a:r>
              <a:rPr lang="en-AU" dirty="0"/>
              <a:t>a=2k, where k is an integer</a:t>
            </a:r>
          </a:p>
          <a:p>
            <a:pPr lvl="2"/>
            <a:r>
              <a:rPr lang="en-AU" dirty="0"/>
              <a:t>So, 2b</a:t>
            </a:r>
            <a:r>
              <a:rPr lang="en-AU" baseline="30000" dirty="0"/>
              <a:t>2</a:t>
            </a:r>
            <a:r>
              <a:rPr lang="en-AU" dirty="0"/>
              <a:t>=4k</a:t>
            </a:r>
            <a:r>
              <a:rPr lang="en-AU" baseline="30000" dirty="0"/>
              <a:t>2</a:t>
            </a:r>
          </a:p>
          <a:p>
            <a:pPr lvl="2"/>
            <a:r>
              <a:rPr lang="en-AU" dirty="0"/>
              <a:t>b</a:t>
            </a:r>
            <a:r>
              <a:rPr lang="en-AU" baseline="30000" dirty="0"/>
              <a:t>2</a:t>
            </a:r>
            <a:r>
              <a:rPr lang="en-AU" dirty="0"/>
              <a:t>=2k</a:t>
            </a:r>
            <a:r>
              <a:rPr lang="en-AU" baseline="30000" dirty="0"/>
              <a:t>2</a:t>
            </a:r>
          </a:p>
          <a:p>
            <a:pPr lvl="2"/>
            <a:r>
              <a:rPr lang="en-AU" dirty="0"/>
              <a:t>b</a:t>
            </a:r>
            <a:r>
              <a:rPr lang="en-AU" baseline="30000" dirty="0"/>
              <a:t>2 </a:t>
            </a:r>
            <a:r>
              <a:rPr lang="en-AU" dirty="0"/>
              <a:t>is even number, therefore b is even number</a:t>
            </a:r>
          </a:p>
          <a:p>
            <a:pPr lvl="2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56F9A-7A22-DA79-037B-1517F0C510F1}"/>
              </a:ext>
            </a:extLst>
          </p:cNvPr>
          <p:cNvSpPr txBox="1"/>
          <p:nvPr/>
        </p:nvSpPr>
        <p:spPr>
          <a:xfrm>
            <a:off x="8158480" y="3088640"/>
            <a:ext cx="403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Condition for a rational number:</a:t>
            </a:r>
          </a:p>
          <a:p>
            <a:pPr marL="342900" indent="-342900">
              <a:buAutoNum type="arabicPeriod"/>
            </a:pPr>
            <a:r>
              <a:rPr lang="en-AU" i="1" dirty="0"/>
              <a:t>a</a:t>
            </a:r>
            <a:r>
              <a:rPr lang="en-AU" dirty="0"/>
              <a:t> and </a:t>
            </a:r>
            <a:r>
              <a:rPr lang="en-AU" i="1" dirty="0"/>
              <a:t>b</a:t>
            </a:r>
            <a:r>
              <a:rPr lang="en-AU" dirty="0"/>
              <a:t> co prime.</a:t>
            </a:r>
          </a:p>
          <a:p>
            <a:pPr lvl="1"/>
            <a:r>
              <a:rPr lang="en-AU" dirty="0"/>
              <a:t>i.e., no common factor between </a:t>
            </a:r>
            <a:r>
              <a:rPr lang="en-AU" i="1" dirty="0"/>
              <a:t>a</a:t>
            </a:r>
            <a:r>
              <a:rPr lang="en-AU" dirty="0"/>
              <a:t> and </a:t>
            </a:r>
            <a:r>
              <a:rPr lang="en-AU" i="1" dirty="0"/>
              <a:t>b</a:t>
            </a:r>
            <a:r>
              <a:rPr lang="en-AU" dirty="0"/>
              <a:t>.</a:t>
            </a:r>
          </a:p>
          <a:p>
            <a:pPr marL="342900" indent="-342900">
              <a:buAutoNum type="arabicPeriod"/>
            </a:pPr>
            <a:r>
              <a:rPr lang="en-AU" dirty="0"/>
              <a:t>Irreducible</a:t>
            </a:r>
          </a:p>
          <a:p>
            <a:r>
              <a:rPr lang="en-AU" dirty="0"/>
              <a:t>       i.e., </a:t>
            </a:r>
            <a:r>
              <a:rPr lang="en-AU" i="1" dirty="0"/>
              <a:t>a</a:t>
            </a:r>
            <a:r>
              <a:rPr lang="en-AU" dirty="0"/>
              <a:t>=25, </a:t>
            </a:r>
            <a:r>
              <a:rPr lang="en-AU" i="1" dirty="0"/>
              <a:t>b</a:t>
            </a:r>
            <a:r>
              <a:rPr lang="en-AU" dirty="0"/>
              <a:t>=30, then</a:t>
            </a:r>
            <a:r>
              <a:rPr lang="en-AU" i="1" dirty="0"/>
              <a:t> a</a:t>
            </a:r>
            <a:r>
              <a:rPr lang="en-AU" dirty="0"/>
              <a:t>/</a:t>
            </a:r>
            <a:r>
              <a:rPr lang="en-AU" i="1" dirty="0"/>
              <a:t>b</a:t>
            </a:r>
            <a:r>
              <a:rPr lang="en-AU" dirty="0"/>
              <a:t> is reducible</a:t>
            </a:r>
          </a:p>
          <a:p>
            <a:r>
              <a:rPr lang="en-AU" dirty="0"/>
              <a:t>       If </a:t>
            </a:r>
            <a:r>
              <a:rPr lang="en-AU" i="1" dirty="0"/>
              <a:t>a</a:t>
            </a:r>
            <a:r>
              <a:rPr lang="en-AU" dirty="0"/>
              <a:t>=5, </a:t>
            </a:r>
            <a:r>
              <a:rPr lang="en-AU" i="1" dirty="0"/>
              <a:t>b</a:t>
            </a:r>
            <a:r>
              <a:rPr lang="en-AU" dirty="0"/>
              <a:t>=6 then it is irreducible</a:t>
            </a:r>
          </a:p>
        </p:txBody>
      </p:sp>
    </p:spTree>
    <p:extLst>
      <p:ext uri="{BB962C8B-B14F-4D97-AF65-F5344CB8AC3E}">
        <p14:creationId xmlns:p14="http://schemas.microsoft.com/office/powerpoint/2010/main" val="388582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CBF3-C7F8-B78B-B812-D57AA303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33EDB-2971-78F2-A5F8-A9B34CFE7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680" y="139890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AU" dirty="0"/>
                  <a:t>It is an advanced method used to show that all elements of an infinite set have a specific property.</a:t>
                </a:r>
              </a:p>
              <a:p>
                <a:r>
                  <a:rPr lang="en-AU" dirty="0"/>
                  <a:t>Example:</a:t>
                </a:r>
              </a:p>
              <a:p>
                <a:pPr lvl="1"/>
                <a:r>
                  <a:rPr lang="en-AU" dirty="0"/>
                  <a:t>Base case-&gt; P</a:t>
                </a:r>
                <a:r>
                  <a:rPr lang="en-AU" baseline="-25000" dirty="0"/>
                  <a:t>0</a:t>
                </a:r>
                <a:r>
                  <a:rPr lang="en-AU" dirty="0"/>
                  <a:t>=P is the amount of loan.</a:t>
                </a:r>
              </a:p>
              <a:p>
                <a:pPr lvl="1"/>
                <a:r>
                  <a:rPr lang="en-AU" dirty="0"/>
                  <a:t>Amount of loan after one month-&gt; P</a:t>
                </a:r>
                <a:r>
                  <a:rPr lang="en-AU" baseline="-25000" dirty="0"/>
                  <a:t>1</a:t>
                </a:r>
                <a:r>
                  <a:rPr lang="en-AU" dirty="0"/>
                  <a:t>=MP</a:t>
                </a:r>
                <a:r>
                  <a:rPr lang="en-AU" baseline="-25000" dirty="0"/>
                  <a:t>0</a:t>
                </a:r>
                <a:r>
                  <a:rPr lang="en-AU" dirty="0"/>
                  <a:t>-Y</a:t>
                </a:r>
              </a:p>
              <a:p>
                <a:pPr lvl="1"/>
                <a:r>
                  <a:rPr lang="en-AU" dirty="0"/>
                  <a:t>Amount of loan after two months-&gt; P</a:t>
                </a:r>
                <a:r>
                  <a:rPr lang="en-AU" baseline="-25000" dirty="0"/>
                  <a:t>2</a:t>
                </a:r>
                <a:r>
                  <a:rPr lang="en-AU" dirty="0"/>
                  <a:t>=MP</a:t>
                </a:r>
                <a:r>
                  <a:rPr lang="en-AU" baseline="-25000" dirty="0"/>
                  <a:t>1</a:t>
                </a:r>
                <a:r>
                  <a:rPr lang="en-AU" dirty="0"/>
                  <a:t>-Y</a:t>
                </a:r>
              </a:p>
              <a:p>
                <a:pPr lvl="1"/>
                <a:r>
                  <a:rPr lang="en-AU" dirty="0"/>
                  <a:t>Show that, for each t&gt;=0,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r>
                  <a:rPr lang="en-AU" dirty="0"/>
                  <a:t>Proof: </a:t>
                </a:r>
              </a:p>
              <a:p>
                <a:pPr lvl="1"/>
                <a:r>
                  <a:rPr lang="en-AU" dirty="0"/>
                  <a:t>Basis: For t=0, P</a:t>
                </a:r>
                <a:r>
                  <a:rPr lang="en-AU" baseline="-25000" dirty="0"/>
                  <a:t>0</a:t>
                </a:r>
                <a:r>
                  <a:rPr lang="en-AU" dirty="0"/>
                  <a:t>=P </a:t>
                </a:r>
              </a:p>
              <a:p>
                <a:pPr lvl="1"/>
                <a:r>
                  <a:rPr lang="en-AU" dirty="0"/>
                  <a:t>Inductive step: For each k&gt;=0,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</a:t>
                </a:r>
              </a:p>
              <a:p>
                <a:pPr lvl="2"/>
                <a:r>
                  <a:rPr lang="en-AU" dirty="0"/>
                  <a:t>We have to show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AU" b="0" dirty="0"/>
              </a:p>
              <a:p>
                <a:pPr lvl="2"/>
                <a:r>
                  <a:rPr lang="en-AU" dirty="0"/>
                  <a:t>Here, P</a:t>
                </a:r>
                <a:r>
                  <a:rPr lang="en-AU" baseline="-25000" dirty="0"/>
                  <a:t>k+1</a:t>
                </a:r>
                <a:r>
                  <a:rPr lang="en-AU" dirty="0"/>
                  <a:t>=</a:t>
                </a:r>
                <a:r>
                  <a:rPr lang="en-AU" dirty="0" err="1"/>
                  <a:t>MP</a:t>
                </a:r>
                <a:r>
                  <a:rPr lang="en-AU" baseline="-25000" dirty="0" err="1"/>
                  <a:t>k</a:t>
                </a:r>
                <a:r>
                  <a:rPr lang="en-AU" dirty="0"/>
                  <a:t>-Y = M(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)-Y</a:t>
                </a:r>
              </a:p>
              <a:p>
                <a:pPr marL="914400" lvl="2" indent="0">
                  <a:buNone/>
                </a:pPr>
                <a:r>
                  <a:rPr lang="en-AU" dirty="0"/>
                  <a:t>                                  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  <a:p>
                <a:pPr lvl="2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33EDB-2971-78F2-A5F8-A9B34CFE7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680" y="1398905"/>
                <a:ext cx="10515600" cy="4351338"/>
              </a:xfrm>
              <a:blipFill>
                <a:blip r:embed="rId2"/>
                <a:stretch>
                  <a:fillRect l="-696" t="-2801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45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908F-8D76-BBA9-CF94-94886D16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Proof by Contrapositive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C54-D959-5869-E8E3-C7F7E5DE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8549640" cy="4351338"/>
          </a:xfrm>
        </p:spPr>
        <p:txBody>
          <a:bodyPr/>
          <a:lstStyle/>
          <a:p>
            <a:r>
              <a:rPr lang="en-AU" dirty="0"/>
              <a:t>It is based on the fact that p=&gt;q means exactly the same as (not q) =&gt; (not p).</a:t>
            </a:r>
          </a:p>
          <a:p>
            <a:r>
              <a:rPr lang="en-AU" dirty="0"/>
              <a:t>Examples:</a:t>
            </a:r>
          </a:p>
          <a:p>
            <a:pPr lvl="1"/>
            <a:r>
              <a:rPr lang="en-AU" dirty="0"/>
              <a:t>p=“It has rained” and q=“the ground is wet”</a:t>
            </a:r>
          </a:p>
          <a:p>
            <a:pPr lvl="2"/>
            <a:r>
              <a:rPr lang="en-AU" dirty="0"/>
              <a:t>(not q) =&gt; (not p) will be “If the ground is not wet, it hasn’t rained”</a:t>
            </a:r>
          </a:p>
          <a:p>
            <a:pPr lvl="1"/>
            <a:r>
              <a:rPr lang="en-AU" dirty="0"/>
              <a:t>The square root of an irrational number is an irrational number.</a:t>
            </a:r>
          </a:p>
          <a:p>
            <a:pPr lvl="2"/>
            <a:r>
              <a:rPr lang="en-AU" dirty="0"/>
              <a:t>p =&gt; q, where p=“a is irrational” and q=“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√a is irrational</a:t>
            </a:r>
            <a:r>
              <a:rPr lang="en-AU" dirty="0"/>
              <a:t>”. </a:t>
            </a:r>
          </a:p>
          <a:p>
            <a:pPr lvl="2"/>
            <a:r>
              <a:rPr lang="en-AU" dirty="0"/>
              <a:t>The contrapositive is (not q) =&gt; (not p) or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√a is not irrational =&gt; a is not irrational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1834-C02E-A758-1946-E64582B7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0" y="3556952"/>
            <a:ext cx="2324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7E2D-21F0-B113-9BBA-F0D8B56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Proof by counter-example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1C46-EC17-41CC-4A09-F59FE349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counter-example is an example that shows a statement is not always true. </a:t>
            </a:r>
          </a:p>
          <a:p>
            <a:pPr lvl="1"/>
            <a:r>
              <a:rPr lang="en-AU" dirty="0"/>
              <a:t>It is sufficient to just give one example.</a:t>
            </a:r>
          </a:p>
          <a:p>
            <a:r>
              <a:rPr lang="en-AU" dirty="0"/>
              <a:t>Examples: </a:t>
            </a:r>
          </a:p>
          <a:p>
            <a:pPr lvl="1"/>
            <a:r>
              <a:rPr lang="en-AU" dirty="0"/>
              <a:t>4n+4 is always a multiple of 8 for all positive integer values.</a:t>
            </a:r>
          </a:p>
          <a:p>
            <a:pPr lvl="2"/>
            <a:r>
              <a:rPr lang="en-AU" dirty="0"/>
              <a:t>When n=2, 4n+4=12, not a multiple of 8.</a:t>
            </a:r>
          </a:p>
          <a:p>
            <a:pPr lvl="1"/>
            <a:r>
              <a:rPr lang="en-AU" dirty="0"/>
              <a:t>2n</a:t>
            </a:r>
            <a:r>
              <a:rPr lang="en-AU" baseline="30000" dirty="0"/>
              <a:t>2</a:t>
            </a:r>
            <a:r>
              <a:rPr lang="en-AU" dirty="0"/>
              <a:t>-16n+31 is always positive for all values of n.</a:t>
            </a:r>
          </a:p>
          <a:p>
            <a:pPr lvl="2"/>
            <a:r>
              <a:rPr lang="en-AU" dirty="0"/>
              <a:t>When n=4, 2n</a:t>
            </a:r>
            <a:r>
              <a:rPr lang="en-AU" baseline="30000" dirty="0"/>
              <a:t>2</a:t>
            </a:r>
            <a:r>
              <a:rPr lang="en-AU" dirty="0"/>
              <a:t>-16n+31=-1</a:t>
            </a:r>
          </a:p>
          <a:p>
            <a:pPr lvl="2"/>
            <a:r>
              <a:rPr lang="en-AU" dirty="0"/>
              <a:t>So not always positive for all values of n.</a:t>
            </a:r>
          </a:p>
        </p:txBody>
      </p:sp>
    </p:spTree>
    <p:extLst>
      <p:ext uri="{BB962C8B-B14F-4D97-AF65-F5344CB8AC3E}">
        <p14:creationId xmlns:p14="http://schemas.microsoft.com/office/powerpoint/2010/main" val="141004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rgbClr val="C00000"/>
                </a:solidFill>
              </a:rPr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/>
            <a:r>
              <a:rPr lang="en-US"/>
              <a:t>“</a:t>
            </a:r>
            <a:r>
              <a:rPr lang="en-US" i="1"/>
              <a:t>If</a:t>
            </a:r>
            <a:r>
              <a:rPr lang="en-US"/>
              <a:t> H </a:t>
            </a:r>
            <a:r>
              <a:rPr lang="en-US" i="1"/>
              <a:t>then </a:t>
            </a:r>
            <a:r>
              <a:rPr lang="en-US"/>
              <a:t>C”: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implies</a:t>
            </a:r>
            <a:r>
              <a:rPr lang="en-US"/>
              <a:t> C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 i="1"/>
              <a:t>H =&gt; C</a:t>
            </a:r>
            <a:r>
              <a:rPr lang="en-US"/>
              <a:t> 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/>
              <a:t>C </a:t>
            </a:r>
            <a:r>
              <a:rPr lang="en-US" i="1"/>
              <a:t>if </a:t>
            </a:r>
            <a:r>
              <a:rPr lang="en-US"/>
              <a:t>H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only if</a:t>
            </a:r>
            <a:r>
              <a:rPr lang="en-US"/>
              <a:t> C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 i="1"/>
              <a:t>Whenever </a:t>
            </a:r>
            <a:r>
              <a:rPr lang="en-US"/>
              <a:t>H </a:t>
            </a:r>
            <a:r>
              <a:rPr lang="en-US" i="1"/>
              <a:t>holds</a:t>
            </a:r>
            <a:r>
              <a:rPr lang="en-US"/>
              <a:t>, C </a:t>
            </a:r>
            <a:r>
              <a:rPr lang="en-US" i="1"/>
              <a:t>follows</a:t>
            </a:r>
          </a:p>
          <a:p>
            <a:pPr marL="1035050" lvl="1" indent="-577850">
              <a:buFont typeface="Arial" charset="0"/>
              <a:buAutoNum type="romanLcPeriod"/>
            </a:pPr>
            <a:endParaRPr lang="en-US" i="1"/>
          </a:p>
          <a:p>
            <a:pPr marL="660400" indent="-66040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951F8F-2E15-4CB0-B281-933B49BC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C00000"/>
                </a:solidFill>
              </a:rPr>
              <a:t>“If-and-Only-If”</a:t>
            </a:r>
            <a:r>
              <a:rPr lang="en-US" b="1" dirty="0">
                <a:solidFill>
                  <a:srgbClr val="C00000"/>
                </a:solidFill>
              </a:rPr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“A if and only if B”  	</a:t>
            </a:r>
            <a:r>
              <a:rPr lang="en-US" dirty="0">
                <a:solidFill>
                  <a:srgbClr val="00B050"/>
                </a:solidFill>
              </a:rPr>
              <a:t>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(if part)</a:t>
            </a:r>
            <a:r>
              <a:rPr lang="en-US" dirty="0"/>
              <a:t> if B then A  	</a:t>
            </a:r>
            <a:r>
              <a:rPr lang="en-US" dirty="0">
                <a:solidFill>
                  <a:srgbClr val="00B050"/>
                </a:solidFill>
              </a:rPr>
              <a:t>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(only if part)</a:t>
            </a:r>
            <a:r>
              <a:rPr lang="en-US" dirty="0"/>
              <a:t> A only if B 	</a:t>
            </a:r>
            <a:r>
              <a:rPr lang="en-US" dirty="0">
                <a:solidFill>
                  <a:srgbClr val="00B050"/>
                </a:solidFill>
              </a:rPr>
              <a:t>( =&gt; )</a:t>
            </a:r>
            <a:br>
              <a:rPr lang="en-US" dirty="0"/>
            </a:br>
            <a:r>
              <a:rPr lang="en-US" dirty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“If and only if” is abbreviated as “</a:t>
            </a:r>
            <a:r>
              <a:rPr lang="en-US" dirty="0" err="1"/>
              <a:t>iff</a:t>
            </a:r>
            <a:r>
              <a:rPr lang="en-US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i.e., </a:t>
            </a:r>
            <a:r>
              <a:rPr lang="en-US" dirty="0">
                <a:solidFill>
                  <a:srgbClr val="00B050"/>
                </a:solidFill>
              </a:rPr>
              <a:t>“A </a:t>
            </a:r>
            <a:r>
              <a:rPr lang="en-US" dirty="0" err="1">
                <a:solidFill>
                  <a:srgbClr val="00B050"/>
                </a:solidFill>
              </a:rPr>
              <a:t>iff</a:t>
            </a:r>
            <a:r>
              <a:rPr lang="en-US" dirty="0">
                <a:solidFill>
                  <a:srgbClr val="00B050"/>
                </a:solidFill>
              </a:rPr>
              <a:t> B”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u="sng" dirty="0"/>
              <a:t>Example: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u="sng" dirty="0"/>
              <a:t>Theorem: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i="1" u="sng" dirty="0">
                <a:solidFill>
                  <a:schemeClr val="hlink"/>
                </a:solidFill>
              </a:rPr>
              <a:t>if and only if</a:t>
            </a:r>
            <a:r>
              <a:rPr lang="en-US" i="1" dirty="0">
                <a:solidFill>
                  <a:schemeClr val="hlink"/>
                </a:solidFill>
              </a:rPr>
              <a:t> x is an integer.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Proofs for </a:t>
            </a:r>
            <a:r>
              <a:rPr lang="en-US" dirty="0" err="1"/>
              <a:t>iff</a:t>
            </a:r>
            <a:r>
              <a:rPr lang="en-US" dirty="0"/>
              <a:t>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for the “if part” &amp; another for the “only if part”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115616-12C3-4277-9225-C1E84DC4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1859-14ED-4851-9684-BA1E65D3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2" y="2594768"/>
            <a:ext cx="6810375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Introduction to Chapter-2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(Finite Automata)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F386-6562-4AE9-9917-C4E8B8DB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C73-2EA8-49F3-904C-CB80DC41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0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DB4C-10AC-0BB4-9496-785CF2A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72E7-FD2E-FD49-082D-B9075DE1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Formal proof</a:t>
            </a:r>
          </a:p>
          <a:p>
            <a:r>
              <a:rPr lang="en-AU" dirty="0"/>
              <a:t>Introduction to Finite Automata (Chapter-2)</a:t>
            </a:r>
          </a:p>
        </p:txBody>
      </p:sp>
    </p:spTree>
    <p:extLst>
      <p:ext uri="{BB962C8B-B14F-4D97-AF65-F5344CB8AC3E}">
        <p14:creationId xmlns:p14="http://schemas.microsoft.com/office/powerpoint/2010/main" val="296718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6F7-7F43-4D9F-8BEA-D2F54F73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B6C3-9A3A-4575-9D1B-D1600225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2598-28B5-466D-B1B9-25D5971B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690688"/>
            <a:ext cx="6526848" cy="4513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3D17D-2639-43BA-AA88-99D04957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602D-4119-413F-A5B4-725FC3F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50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ED7-940A-4C30-38DA-0FAD3ACA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590F-278B-3CB6-D1FE-6FEC312C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512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7B98DC-0CCF-4B05-1A14-235B7E7872E8}"/>
              </a:ext>
            </a:extLst>
          </p:cNvPr>
          <p:cNvGrpSpPr/>
          <p:nvPr/>
        </p:nvGrpSpPr>
        <p:grpSpPr>
          <a:xfrm>
            <a:off x="282582" y="3147193"/>
            <a:ext cx="4102373" cy="1800460"/>
            <a:chOff x="284277" y="3154600"/>
            <a:chExt cx="4102373" cy="18004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2E3E36-9DA0-1C17-5AE5-4362CEFDA9A6}"/>
                </a:ext>
              </a:extLst>
            </p:cNvPr>
            <p:cNvGrpSpPr/>
            <p:nvPr/>
          </p:nvGrpSpPr>
          <p:grpSpPr>
            <a:xfrm>
              <a:off x="1037968" y="3154600"/>
              <a:ext cx="3348682" cy="1800460"/>
              <a:chOff x="2990335" y="2325710"/>
              <a:chExt cx="3630827" cy="180046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956650-CC20-096F-5A2D-FDFBF1EF7F63}"/>
                  </a:ext>
                </a:extLst>
              </p:cNvPr>
              <p:cNvSpPr/>
              <p:nvPr/>
            </p:nvSpPr>
            <p:spPr>
              <a:xfrm>
                <a:off x="2990335" y="2755557"/>
                <a:ext cx="1050324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EC2E05-42D6-4E9B-A7C7-A299C8BC1470}"/>
                  </a:ext>
                </a:extLst>
              </p:cNvPr>
              <p:cNvSpPr/>
              <p:nvPr/>
            </p:nvSpPr>
            <p:spPr>
              <a:xfrm>
                <a:off x="5570838" y="2755557"/>
                <a:ext cx="1050324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Arrow: Curved Up 9">
                <a:extLst>
                  <a:ext uri="{FF2B5EF4-FFF2-40B4-BE49-F238E27FC236}">
                    <a16:creationId xmlns:a16="http://schemas.microsoft.com/office/drawing/2014/main" id="{E93F100B-36D7-96E3-26DB-286F8A3324A5}"/>
                  </a:ext>
                </a:extLst>
              </p:cNvPr>
              <p:cNvSpPr/>
              <p:nvPr/>
            </p:nvSpPr>
            <p:spPr>
              <a:xfrm>
                <a:off x="3515496" y="3681326"/>
                <a:ext cx="2749379" cy="433474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Curved Up 10">
                <a:extLst>
                  <a:ext uri="{FF2B5EF4-FFF2-40B4-BE49-F238E27FC236}">
                    <a16:creationId xmlns:a16="http://schemas.microsoft.com/office/drawing/2014/main" id="{C2F3F009-7B90-D267-D780-69F417A61202}"/>
                  </a:ext>
                </a:extLst>
              </p:cNvPr>
              <p:cNvSpPr/>
              <p:nvPr/>
            </p:nvSpPr>
            <p:spPr>
              <a:xfrm rot="10800000">
                <a:off x="3515495" y="2325710"/>
                <a:ext cx="2749379" cy="433474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FB8133-473C-042F-12FC-53D48F79A1EF}"/>
                  </a:ext>
                </a:extLst>
              </p:cNvPr>
              <p:cNvSpPr txBox="1"/>
              <p:nvPr/>
            </p:nvSpPr>
            <p:spPr>
              <a:xfrm>
                <a:off x="4546179" y="2325710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Push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8A2DB1-5F2C-17F4-5651-3991D23166DF}"/>
                  </a:ext>
                </a:extLst>
              </p:cNvPr>
              <p:cNvSpPr txBox="1"/>
              <p:nvPr/>
            </p:nvSpPr>
            <p:spPr>
              <a:xfrm>
                <a:off x="4546179" y="3726060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Push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85F89-D87E-BA12-08D6-D7FA7F66D8FF}"/>
                  </a:ext>
                </a:extLst>
              </p:cNvPr>
              <p:cNvSpPr txBox="1"/>
              <p:nvPr/>
            </p:nvSpPr>
            <p:spPr>
              <a:xfrm>
                <a:off x="3195008" y="2989423"/>
                <a:ext cx="688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off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288813-9B9A-F82F-25AF-9C96BF38B953}"/>
                  </a:ext>
                </a:extLst>
              </p:cNvPr>
              <p:cNvSpPr txBox="1"/>
              <p:nvPr/>
            </p:nvSpPr>
            <p:spPr>
              <a:xfrm>
                <a:off x="5846727" y="3001447"/>
                <a:ext cx="688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on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833B1F8-3037-48FF-7D7E-AFC4CF809D3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70703" y="4060181"/>
              <a:ext cx="66726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CA635A-AF9C-48C9-FCBE-65F4ABE8FE62}"/>
                </a:ext>
              </a:extLst>
            </p:cNvPr>
            <p:cNvSpPr txBox="1"/>
            <p:nvPr/>
          </p:nvSpPr>
          <p:spPr>
            <a:xfrm>
              <a:off x="284277" y="3660071"/>
              <a:ext cx="688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Start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4A9278-B8D3-F9ED-5B7C-D5AAF28704FF}"/>
              </a:ext>
            </a:extLst>
          </p:cNvPr>
          <p:cNvSpPr txBox="1"/>
          <p:nvPr/>
        </p:nvSpPr>
        <p:spPr>
          <a:xfrm>
            <a:off x="1015693" y="5258003"/>
            <a:ext cx="319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Example 1: </a:t>
            </a:r>
            <a:r>
              <a:rPr lang="en-AU" sz="2000" dirty="0"/>
              <a:t>An On/Off Switch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03B65-CE52-42A4-176E-4170BA3D238F}"/>
              </a:ext>
            </a:extLst>
          </p:cNvPr>
          <p:cNvSpPr/>
          <p:nvPr/>
        </p:nvSpPr>
        <p:spPr>
          <a:xfrm>
            <a:off x="7177532" y="2424326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E354-7276-EA87-074B-590F77436160}"/>
              </a:ext>
            </a:extLst>
          </p:cNvPr>
          <p:cNvSpPr/>
          <p:nvPr/>
        </p:nvSpPr>
        <p:spPr>
          <a:xfrm>
            <a:off x="9557509" y="2424326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9C6C6AD3-AB0E-95BF-25F6-C2F0AF0B3B3E}"/>
              </a:ext>
            </a:extLst>
          </p:cNvPr>
          <p:cNvSpPr/>
          <p:nvPr/>
        </p:nvSpPr>
        <p:spPr>
          <a:xfrm>
            <a:off x="8026399" y="3207769"/>
            <a:ext cx="1835627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3597D22F-C074-54DB-3FC4-3736326FD9A5}"/>
              </a:ext>
            </a:extLst>
          </p:cNvPr>
          <p:cNvSpPr/>
          <p:nvPr/>
        </p:nvSpPr>
        <p:spPr>
          <a:xfrm rot="10800000">
            <a:off x="7661883" y="1994479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40EE2-EE30-8EC4-E6A9-E00015888947}"/>
              </a:ext>
            </a:extLst>
          </p:cNvPr>
          <p:cNvSpPr txBox="1"/>
          <p:nvPr/>
        </p:nvSpPr>
        <p:spPr>
          <a:xfrm>
            <a:off x="8612474" y="199447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E2BDE-B9D2-4FB4-D190-F7DD8FF2F4C1}"/>
              </a:ext>
            </a:extLst>
          </p:cNvPr>
          <p:cNvSpPr txBox="1"/>
          <p:nvPr/>
        </p:nvSpPr>
        <p:spPr>
          <a:xfrm>
            <a:off x="8612474" y="320627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367F5-F46B-9F7E-3FC1-45D571DD3E91}"/>
              </a:ext>
            </a:extLst>
          </p:cNvPr>
          <p:cNvSpPr txBox="1"/>
          <p:nvPr/>
        </p:nvSpPr>
        <p:spPr>
          <a:xfrm>
            <a:off x="7463744" y="2658192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0B280-488D-DAFE-9980-069C5E2FF114}"/>
              </a:ext>
            </a:extLst>
          </p:cNvPr>
          <p:cNvSpPr txBox="1"/>
          <p:nvPr/>
        </p:nvSpPr>
        <p:spPr>
          <a:xfrm>
            <a:off x="9911155" y="2669227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1</a:t>
            </a: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id="{3C7DE88C-2C44-3428-41C1-88C892B63649}"/>
              </a:ext>
            </a:extLst>
          </p:cNvPr>
          <p:cNvSpPr/>
          <p:nvPr/>
        </p:nvSpPr>
        <p:spPr>
          <a:xfrm rot="10800000">
            <a:off x="7661884" y="1994480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44DE2F-750A-A5B9-625D-CB17B4A6E860}"/>
              </a:ext>
            </a:extLst>
          </p:cNvPr>
          <p:cNvSpPr txBox="1"/>
          <p:nvPr/>
        </p:nvSpPr>
        <p:spPr>
          <a:xfrm>
            <a:off x="8612475" y="1994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77DE4-3DC0-1AC1-219D-E84E9F3D7F7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510267" y="2900060"/>
            <a:ext cx="667265" cy="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116679-B14A-1D14-3FAE-E42D86F09C11}"/>
              </a:ext>
            </a:extLst>
          </p:cNvPr>
          <p:cNvSpPr txBox="1"/>
          <p:nvPr/>
        </p:nvSpPr>
        <p:spPr>
          <a:xfrm>
            <a:off x="6489523" y="2410285"/>
            <a:ext cx="68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Start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10C17E-39D4-D5D1-1FA3-09F05BA77E58}"/>
              </a:ext>
            </a:extLst>
          </p:cNvPr>
          <p:cNvSpPr/>
          <p:nvPr/>
        </p:nvSpPr>
        <p:spPr>
          <a:xfrm>
            <a:off x="9716620" y="4943690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4C67E1-C9B8-95D6-1587-C079C3CAEC12}"/>
              </a:ext>
            </a:extLst>
          </p:cNvPr>
          <p:cNvSpPr txBox="1"/>
          <p:nvPr/>
        </p:nvSpPr>
        <p:spPr>
          <a:xfrm>
            <a:off x="9986506" y="5188594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158ADA-0004-E9A0-6CC4-7218CDCDE182}"/>
              </a:ext>
            </a:extLst>
          </p:cNvPr>
          <p:cNvSpPr/>
          <p:nvPr/>
        </p:nvSpPr>
        <p:spPr>
          <a:xfrm>
            <a:off x="7241555" y="5049008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C35B2-3852-CA11-4BE9-2E1CBB9A3ECF}"/>
              </a:ext>
            </a:extLst>
          </p:cNvPr>
          <p:cNvSpPr txBox="1"/>
          <p:nvPr/>
        </p:nvSpPr>
        <p:spPr>
          <a:xfrm>
            <a:off x="7511441" y="5293912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3</a:t>
            </a: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2C5F7581-641F-CD58-BEF7-8FC1AEC4D4D1}"/>
              </a:ext>
            </a:extLst>
          </p:cNvPr>
          <p:cNvSpPr/>
          <p:nvPr/>
        </p:nvSpPr>
        <p:spPr>
          <a:xfrm rot="15960606">
            <a:off x="9562779" y="3913944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38A517-C468-EAB1-49B9-D8D51A005481}"/>
              </a:ext>
            </a:extLst>
          </p:cNvPr>
          <p:cNvSpPr txBox="1"/>
          <p:nvPr/>
        </p:nvSpPr>
        <p:spPr>
          <a:xfrm rot="5160606">
            <a:off x="10513370" y="3913944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3728BE97-5040-BE45-84B0-42CA31CC4528}"/>
              </a:ext>
            </a:extLst>
          </p:cNvPr>
          <p:cNvSpPr/>
          <p:nvPr/>
        </p:nvSpPr>
        <p:spPr>
          <a:xfrm rot="5551490">
            <a:off x="8913683" y="3982823"/>
            <a:ext cx="1773806" cy="433474"/>
          </a:xfrm>
          <a:prstGeom prst="curvedUpArrow">
            <a:avLst>
              <a:gd name="adj1" fmla="val 25000"/>
              <a:gd name="adj2" fmla="val 50000"/>
              <a:gd name="adj3" fmla="val 31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7D87A8-E5A4-3323-6685-990364AB2D46}"/>
              </a:ext>
            </a:extLst>
          </p:cNvPr>
          <p:cNvSpPr txBox="1"/>
          <p:nvPr/>
        </p:nvSpPr>
        <p:spPr>
          <a:xfrm rot="16010033" flipV="1">
            <a:off x="9376128" y="4187020"/>
            <a:ext cx="77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</a:t>
            </a:r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6E930240-12A5-9463-9F11-C47801833496}"/>
              </a:ext>
            </a:extLst>
          </p:cNvPr>
          <p:cNvSpPr/>
          <p:nvPr/>
        </p:nvSpPr>
        <p:spPr>
          <a:xfrm rot="10800000">
            <a:off x="7695575" y="4661676"/>
            <a:ext cx="2162163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6C3510-3932-0695-379E-26405184A54E}"/>
              </a:ext>
            </a:extLst>
          </p:cNvPr>
          <p:cNvSpPr txBox="1"/>
          <p:nvPr/>
        </p:nvSpPr>
        <p:spPr>
          <a:xfrm>
            <a:off x="8646166" y="4661676"/>
            <a:ext cx="28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</a:t>
            </a: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FC123F-3EAA-9336-374D-522F48AAC035}"/>
              </a:ext>
            </a:extLst>
          </p:cNvPr>
          <p:cNvSpPr/>
          <p:nvPr/>
        </p:nvSpPr>
        <p:spPr>
          <a:xfrm rot="21288504">
            <a:off x="7871929" y="5863204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6058B-126B-96EC-E2EA-A45ACB80C632}"/>
              </a:ext>
            </a:extLst>
          </p:cNvPr>
          <p:cNvSpPr txBox="1"/>
          <p:nvPr/>
        </p:nvSpPr>
        <p:spPr>
          <a:xfrm rot="21449931">
            <a:off x="8822520" y="58632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EBD3D5D-2E3E-A30B-57E2-1B9E30CAB4C2}"/>
              </a:ext>
            </a:extLst>
          </p:cNvPr>
          <p:cNvSpPr/>
          <p:nvPr/>
        </p:nvSpPr>
        <p:spPr>
          <a:xfrm rot="5400000">
            <a:off x="6276530" y="4062114"/>
            <a:ext cx="1949761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F6E93E-7D2E-A448-77E1-55811D1E409E}"/>
              </a:ext>
            </a:extLst>
          </p:cNvPr>
          <p:cNvSpPr txBox="1"/>
          <p:nvPr/>
        </p:nvSpPr>
        <p:spPr>
          <a:xfrm rot="16200000">
            <a:off x="6621598" y="4158024"/>
            <a:ext cx="25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01FDA1E5-BA80-8EED-29B0-A70FCFC437DA}"/>
              </a:ext>
            </a:extLst>
          </p:cNvPr>
          <p:cNvSpPr/>
          <p:nvPr/>
        </p:nvSpPr>
        <p:spPr>
          <a:xfrm rot="15853789">
            <a:off x="6874423" y="3934723"/>
            <a:ext cx="1804084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5B126F-A71F-63E4-9AAE-F40F8174EBE4}"/>
              </a:ext>
            </a:extLst>
          </p:cNvPr>
          <p:cNvSpPr txBox="1"/>
          <p:nvPr/>
        </p:nvSpPr>
        <p:spPr>
          <a:xfrm rot="5053789">
            <a:off x="7475401" y="3618658"/>
            <a:ext cx="23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</a:t>
            </a: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EFCFDBBD-58C9-3611-D1FD-6BCE11B46A6F}"/>
              </a:ext>
            </a:extLst>
          </p:cNvPr>
          <p:cNvSpPr/>
          <p:nvPr/>
        </p:nvSpPr>
        <p:spPr>
          <a:xfrm rot="21288504">
            <a:off x="7871930" y="5863204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29D3AA-4EE9-C4D9-496D-C17FC7E20104}"/>
              </a:ext>
            </a:extLst>
          </p:cNvPr>
          <p:cNvSpPr txBox="1"/>
          <p:nvPr/>
        </p:nvSpPr>
        <p:spPr>
          <a:xfrm rot="21449931">
            <a:off x="8822521" y="58632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FD11016-1B0E-F997-66BE-34629C3A420C}"/>
              </a:ext>
            </a:extLst>
          </p:cNvPr>
          <p:cNvSpPr/>
          <p:nvPr/>
        </p:nvSpPr>
        <p:spPr>
          <a:xfrm rot="5400000">
            <a:off x="6276531" y="4062114"/>
            <a:ext cx="1949761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C63A12-0C48-B0E3-2211-A4A8A3AD75CD}"/>
              </a:ext>
            </a:extLst>
          </p:cNvPr>
          <p:cNvSpPr txBox="1"/>
          <p:nvPr/>
        </p:nvSpPr>
        <p:spPr>
          <a:xfrm rot="16200000">
            <a:off x="6621599" y="4158024"/>
            <a:ext cx="25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B38442B-4551-B9FF-9F28-ACFD8CAA9BE8}"/>
              </a:ext>
            </a:extLst>
          </p:cNvPr>
          <p:cNvSpPr txBox="1">
            <a:spLocks/>
          </p:cNvSpPr>
          <p:nvPr/>
        </p:nvSpPr>
        <p:spPr>
          <a:xfrm>
            <a:off x="838199" y="18845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DCB56D96-1812-15E3-7F6B-F4FA55A8F6BA}"/>
              </a:ext>
            </a:extLst>
          </p:cNvPr>
          <p:cNvSpPr/>
          <p:nvPr/>
        </p:nvSpPr>
        <p:spPr>
          <a:xfrm rot="10800000">
            <a:off x="7661883" y="1994480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4C8C4-CE68-E6F9-D9D0-8AF298C3FAF2}"/>
              </a:ext>
            </a:extLst>
          </p:cNvPr>
          <p:cNvSpPr txBox="1"/>
          <p:nvPr/>
        </p:nvSpPr>
        <p:spPr>
          <a:xfrm>
            <a:off x="8612474" y="1994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9B78C1A4-DBC2-D226-2160-BB456C7EED6B}"/>
              </a:ext>
            </a:extLst>
          </p:cNvPr>
          <p:cNvSpPr/>
          <p:nvPr/>
        </p:nvSpPr>
        <p:spPr>
          <a:xfrm rot="15960606">
            <a:off x="9562778" y="3913944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C8A5D5-6809-D3ED-86C5-251BE44FBDE2}"/>
              </a:ext>
            </a:extLst>
          </p:cNvPr>
          <p:cNvSpPr txBox="1"/>
          <p:nvPr/>
        </p:nvSpPr>
        <p:spPr>
          <a:xfrm rot="5160606">
            <a:off x="10513369" y="3913944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C1B28643-9174-388E-92BE-5088C213AC13}"/>
              </a:ext>
            </a:extLst>
          </p:cNvPr>
          <p:cNvSpPr/>
          <p:nvPr/>
        </p:nvSpPr>
        <p:spPr>
          <a:xfrm rot="21288504">
            <a:off x="7871929" y="5863204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2F259-63EB-4E0F-CC18-702D46DBC710}"/>
              </a:ext>
            </a:extLst>
          </p:cNvPr>
          <p:cNvSpPr txBox="1"/>
          <p:nvPr/>
        </p:nvSpPr>
        <p:spPr>
          <a:xfrm rot="21449931">
            <a:off x="8822520" y="58632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63" name="Arrow: Curved Up 62">
            <a:extLst>
              <a:ext uri="{FF2B5EF4-FFF2-40B4-BE49-F238E27FC236}">
                <a16:creationId xmlns:a16="http://schemas.microsoft.com/office/drawing/2014/main" id="{C3D30D89-AD43-0DCC-273F-26366AEC79C7}"/>
              </a:ext>
            </a:extLst>
          </p:cNvPr>
          <p:cNvSpPr/>
          <p:nvPr/>
        </p:nvSpPr>
        <p:spPr>
          <a:xfrm rot="5400000">
            <a:off x="6276530" y="4062114"/>
            <a:ext cx="1949761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58EE10-B395-3EB6-4F1C-97E5637AFACC}"/>
              </a:ext>
            </a:extLst>
          </p:cNvPr>
          <p:cNvSpPr txBox="1"/>
          <p:nvPr/>
        </p:nvSpPr>
        <p:spPr>
          <a:xfrm rot="16200000">
            <a:off x="6621598" y="4158024"/>
            <a:ext cx="25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D83403-CF34-734B-2152-E8645AE03BDE}"/>
              </a:ext>
            </a:extLst>
          </p:cNvPr>
          <p:cNvSpPr txBox="1"/>
          <p:nvPr/>
        </p:nvSpPr>
        <p:spPr>
          <a:xfrm>
            <a:off x="7542818" y="6375554"/>
            <a:ext cx="329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Example 2: Regulator of a fan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89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4533-C437-841E-6D91-D2CD5462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A5AC-DB7B-9AE7-FCB8-25961F67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2129BD-CC89-CD4D-9297-911869B508B2}"/>
              </a:ext>
            </a:extLst>
          </p:cNvPr>
          <p:cNvGrpSpPr/>
          <p:nvPr/>
        </p:nvGrpSpPr>
        <p:grpSpPr>
          <a:xfrm>
            <a:off x="1757350" y="1434991"/>
            <a:ext cx="8391663" cy="1751122"/>
            <a:chOff x="623240" y="4425841"/>
            <a:chExt cx="8391663" cy="17511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A02BC-9EEF-DF81-538A-0872DADB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570" y="4681538"/>
              <a:ext cx="2409825" cy="149542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D10BE1-A75B-FECD-A2BE-4DBAF1F616BC}"/>
                </a:ext>
              </a:extLst>
            </p:cNvPr>
            <p:cNvCxnSpPr/>
            <p:nvPr/>
          </p:nvCxnSpPr>
          <p:spPr>
            <a:xfrm>
              <a:off x="3338003" y="542925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B18F34-C66A-5C84-6ABC-7EB5985A0F6B}"/>
                </a:ext>
              </a:extLst>
            </p:cNvPr>
            <p:cNvCxnSpPr/>
            <p:nvPr/>
          </p:nvCxnSpPr>
          <p:spPr>
            <a:xfrm>
              <a:off x="6605078" y="541020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82C5E4-7E09-E6E5-1A25-1E2BDEEC6EA7}"/>
                </a:ext>
              </a:extLst>
            </p:cNvPr>
            <p:cNvSpPr txBox="1"/>
            <p:nvPr/>
          </p:nvSpPr>
          <p:spPr>
            <a:xfrm>
              <a:off x="5227128" y="4425841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Number of 1 Odd?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FD6-FF8F-35A3-9308-09AD60B406D8}"/>
                </a:ext>
              </a:extLst>
            </p:cNvPr>
            <p:cNvSpPr txBox="1"/>
            <p:nvPr/>
          </p:nvSpPr>
          <p:spPr>
            <a:xfrm>
              <a:off x="7767128" y="522553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{Yes/No}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1C935-C16E-3A85-2174-F32266FDB1EE}"/>
                </a:ext>
              </a:extLst>
            </p:cNvPr>
            <p:cNvSpPr txBox="1"/>
            <p:nvPr/>
          </p:nvSpPr>
          <p:spPr>
            <a:xfrm>
              <a:off x="623240" y="5215652"/>
              <a:ext cx="27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{0,1,00,01,….100,…}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D79CF0C-F50F-8AE7-317A-7970574B491D}"/>
              </a:ext>
            </a:extLst>
          </p:cNvPr>
          <p:cNvSpPr/>
          <p:nvPr/>
        </p:nvSpPr>
        <p:spPr>
          <a:xfrm>
            <a:off x="4615823" y="3836732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491840-F43C-8571-3BEB-5B6E5F646A55}"/>
              </a:ext>
            </a:extLst>
          </p:cNvPr>
          <p:cNvSpPr/>
          <p:nvPr/>
        </p:nvSpPr>
        <p:spPr>
          <a:xfrm>
            <a:off x="6995800" y="3836732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4AEC29D1-6120-B382-D226-2F4D242A87E0}"/>
              </a:ext>
            </a:extLst>
          </p:cNvPr>
          <p:cNvSpPr/>
          <p:nvPr/>
        </p:nvSpPr>
        <p:spPr>
          <a:xfrm>
            <a:off x="4977750" y="4784576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535F2E3C-024C-223F-FF40-3033A4D9C521}"/>
              </a:ext>
            </a:extLst>
          </p:cNvPr>
          <p:cNvSpPr/>
          <p:nvPr/>
        </p:nvSpPr>
        <p:spPr>
          <a:xfrm rot="10800000">
            <a:off x="7276675" y="3438426"/>
            <a:ext cx="473609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55CC1-BA53-6F32-7828-30130C8E00C8}"/>
              </a:ext>
            </a:extLst>
          </p:cNvPr>
          <p:cNvSpPr txBox="1"/>
          <p:nvPr/>
        </p:nvSpPr>
        <p:spPr>
          <a:xfrm>
            <a:off x="7716643" y="32374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717778-2730-F35C-A810-3699000F6086}"/>
              </a:ext>
            </a:extLst>
          </p:cNvPr>
          <p:cNvSpPr txBox="1"/>
          <p:nvPr/>
        </p:nvSpPr>
        <p:spPr>
          <a:xfrm>
            <a:off x="6050765" y="48072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047E-7F15-A38B-6708-33F2FE04C9AF}"/>
              </a:ext>
            </a:extLst>
          </p:cNvPr>
          <p:cNvSpPr txBox="1"/>
          <p:nvPr/>
        </p:nvSpPr>
        <p:spPr>
          <a:xfrm>
            <a:off x="4804591" y="4070598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E3F01-C81A-6AF7-2714-C20F9A5BB1F7}"/>
              </a:ext>
            </a:extLst>
          </p:cNvPr>
          <p:cNvSpPr txBox="1"/>
          <p:nvPr/>
        </p:nvSpPr>
        <p:spPr>
          <a:xfrm>
            <a:off x="7318631" y="4070598"/>
            <a:ext cx="63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243AE-C23E-DD52-A931-784FD9CA987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948558" y="4312466"/>
            <a:ext cx="667265" cy="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B572A-2E45-AB10-9799-E8605107CF6F}"/>
              </a:ext>
            </a:extLst>
          </p:cNvPr>
          <p:cNvSpPr txBox="1"/>
          <p:nvPr/>
        </p:nvSpPr>
        <p:spPr>
          <a:xfrm>
            <a:off x="3862132" y="3912356"/>
            <a:ext cx="68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07FD9E-7DBE-C926-60FC-098A974E7743}"/>
              </a:ext>
            </a:extLst>
          </p:cNvPr>
          <p:cNvSpPr/>
          <p:nvPr/>
        </p:nvSpPr>
        <p:spPr>
          <a:xfrm>
            <a:off x="7066921" y="3938332"/>
            <a:ext cx="804976" cy="77336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9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4533-C437-841E-6D91-D2CD5462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A5AC-DB7B-9AE7-FCB8-25961F67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2129BD-CC89-CD4D-9297-911869B508B2}"/>
              </a:ext>
            </a:extLst>
          </p:cNvPr>
          <p:cNvGrpSpPr/>
          <p:nvPr/>
        </p:nvGrpSpPr>
        <p:grpSpPr>
          <a:xfrm>
            <a:off x="1757350" y="1434991"/>
            <a:ext cx="8391663" cy="1751122"/>
            <a:chOff x="623240" y="4425841"/>
            <a:chExt cx="8391663" cy="17511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A02BC-9EEF-DF81-538A-0872DADB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570" y="4681538"/>
              <a:ext cx="2409825" cy="149542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D10BE1-A75B-FECD-A2BE-4DBAF1F616BC}"/>
                </a:ext>
              </a:extLst>
            </p:cNvPr>
            <p:cNvCxnSpPr/>
            <p:nvPr/>
          </p:nvCxnSpPr>
          <p:spPr>
            <a:xfrm>
              <a:off x="3338003" y="542925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B18F34-C66A-5C84-6ABC-7EB5985A0F6B}"/>
                </a:ext>
              </a:extLst>
            </p:cNvPr>
            <p:cNvCxnSpPr/>
            <p:nvPr/>
          </p:nvCxnSpPr>
          <p:spPr>
            <a:xfrm>
              <a:off x="6605078" y="541020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82C5E4-7E09-E6E5-1A25-1E2BDEEC6EA7}"/>
                </a:ext>
              </a:extLst>
            </p:cNvPr>
            <p:cNvSpPr txBox="1"/>
            <p:nvPr/>
          </p:nvSpPr>
          <p:spPr>
            <a:xfrm>
              <a:off x="5227128" y="4425841"/>
              <a:ext cx="1247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Number of 1 Odd?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FD6-FF8F-35A3-9308-09AD60B406D8}"/>
                </a:ext>
              </a:extLst>
            </p:cNvPr>
            <p:cNvSpPr txBox="1"/>
            <p:nvPr/>
          </p:nvSpPr>
          <p:spPr>
            <a:xfrm>
              <a:off x="7767128" y="522553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{Yes/No}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1C935-C16E-3A85-2174-F32266FDB1EE}"/>
                </a:ext>
              </a:extLst>
            </p:cNvPr>
            <p:cNvSpPr txBox="1"/>
            <p:nvPr/>
          </p:nvSpPr>
          <p:spPr>
            <a:xfrm>
              <a:off x="623240" y="5215652"/>
              <a:ext cx="27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{0,1,00,01,….100,…}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D79CF0C-F50F-8AE7-317A-7970574B491D}"/>
              </a:ext>
            </a:extLst>
          </p:cNvPr>
          <p:cNvSpPr/>
          <p:nvPr/>
        </p:nvSpPr>
        <p:spPr>
          <a:xfrm>
            <a:off x="4615823" y="3836732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491840-F43C-8571-3BEB-5B6E5F646A55}"/>
              </a:ext>
            </a:extLst>
          </p:cNvPr>
          <p:cNvSpPr/>
          <p:nvPr/>
        </p:nvSpPr>
        <p:spPr>
          <a:xfrm>
            <a:off x="6995800" y="3836732"/>
            <a:ext cx="968705" cy="95147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4AEC29D1-6120-B382-D226-2F4D242A87E0}"/>
              </a:ext>
            </a:extLst>
          </p:cNvPr>
          <p:cNvSpPr/>
          <p:nvPr/>
        </p:nvSpPr>
        <p:spPr>
          <a:xfrm>
            <a:off x="4977750" y="4784576"/>
            <a:ext cx="2535730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535F2E3C-024C-223F-FF40-3033A4D9C521}"/>
              </a:ext>
            </a:extLst>
          </p:cNvPr>
          <p:cNvSpPr/>
          <p:nvPr/>
        </p:nvSpPr>
        <p:spPr>
          <a:xfrm rot="10800000">
            <a:off x="7276675" y="3438426"/>
            <a:ext cx="473609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55CC1-BA53-6F32-7828-30130C8E00C8}"/>
              </a:ext>
            </a:extLst>
          </p:cNvPr>
          <p:cNvSpPr txBox="1"/>
          <p:nvPr/>
        </p:nvSpPr>
        <p:spPr>
          <a:xfrm>
            <a:off x="7716643" y="32374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717778-2730-F35C-A810-3699000F6086}"/>
              </a:ext>
            </a:extLst>
          </p:cNvPr>
          <p:cNvSpPr txBox="1"/>
          <p:nvPr/>
        </p:nvSpPr>
        <p:spPr>
          <a:xfrm>
            <a:off x="6050765" y="48072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047E-7F15-A38B-6708-33F2FE04C9AF}"/>
              </a:ext>
            </a:extLst>
          </p:cNvPr>
          <p:cNvSpPr txBox="1"/>
          <p:nvPr/>
        </p:nvSpPr>
        <p:spPr>
          <a:xfrm>
            <a:off x="4702249" y="4050011"/>
            <a:ext cx="9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Even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E3F01-C81A-6AF7-2714-C20F9A5BB1F7}"/>
              </a:ext>
            </a:extLst>
          </p:cNvPr>
          <p:cNvSpPr txBox="1"/>
          <p:nvPr/>
        </p:nvSpPr>
        <p:spPr>
          <a:xfrm>
            <a:off x="7104446" y="4081633"/>
            <a:ext cx="100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Odd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243AE-C23E-DD52-A931-784FD9CA987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948558" y="4312466"/>
            <a:ext cx="667265" cy="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B572A-2E45-AB10-9799-E8605107CF6F}"/>
              </a:ext>
            </a:extLst>
          </p:cNvPr>
          <p:cNvSpPr txBox="1"/>
          <p:nvPr/>
        </p:nvSpPr>
        <p:spPr>
          <a:xfrm>
            <a:off x="3862132" y="3912356"/>
            <a:ext cx="68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07FD9E-7DBE-C926-60FC-098A974E7743}"/>
              </a:ext>
            </a:extLst>
          </p:cNvPr>
          <p:cNvSpPr/>
          <p:nvPr/>
        </p:nvSpPr>
        <p:spPr>
          <a:xfrm>
            <a:off x="7066921" y="3938332"/>
            <a:ext cx="804976" cy="77336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FE9D1C2B-4000-22B0-81C3-A48679D8ED2E}"/>
              </a:ext>
            </a:extLst>
          </p:cNvPr>
          <p:cNvSpPr/>
          <p:nvPr/>
        </p:nvSpPr>
        <p:spPr>
          <a:xfrm rot="10800000">
            <a:off x="5247342" y="3443580"/>
            <a:ext cx="2071288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B8ED0-F448-24BA-8CA8-573F8B927A97}"/>
              </a:ext>
            </a:extLst>
          </p:cNvPr>
          <p:cNvSpPr txBox="1"/>
          <p:nvPr/>
        </p:nvSpPr>
        <p:spPr>
          <a:xfrm>
            <a:off x="5958836" y="31209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1</a:t>
            </a: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651F1B18-6016-FC26-CC6E-13AB72DF02A7}"/>
              </a:ext>
            </a:extLst>
          </p:cNvPr>
          <p:cNvSpPr/>
          <p:nvPr/>
        </p:nvSpPr>
        <p:spPr>
          <a:xfrm rot="10800000">
            <a:off x="7274674" y="3440010"/>
            <a:ext cx="473609" cy="4334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574C3-B58A-9F86-A998-CD9CA12EF077}"/>
              </a:ext>
            </a:extLst>
          </p:cNvPr>
          <p:cNvSpPr txBox="1"/>
          <p:nvPr/>
        </p:nvSpPr>
        <p:spPr>
          <a:xfrm>
            <a:off x="7714642" y="32390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0</a:t>
            </a: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1E5F5CA3-763F-0FDF-267E-8B6407145A2E}"/>
              </a:ext>
            </a:extLst>
          </p:cNvPr>
          <p:cNvSpPr/>
          <p:nvPr/>
        </p:nvSpPr>
        <p:spPr>
          <a:xfrm rot="10800000">
            <a:off x="4765422" y="3479530"/>
            <a:ext cx="455964" cy="3923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6DF3A1-69D2-7906-3FF0-D39A3870ED2E}"/>
              </a:ext>
            </a:extLst>
          </p:cNvPr>
          <p:cNvSpPr txBox="1"/>
          <p:nvPr/>
        </p:nvSpPr>
        <p:spPr>
          <a:xfrm>
            <a:off x="4765423" y="31458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62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CEF5-38F8-4558-B070-133A7946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Types of Finite Automata (FA)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C003-EB0A-4C80-97A2-587B93FD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326"/>
          </a:xfrm>
        </p:spPr>
        <p:txBody>
          <a:bodyPr/>
          <a:lstStyle/>
          <a:p>
            <a:r>
              <a:rPr lang="en-AU" dirty="0"/>
              <a:t>There are two types of finite automata (FA):</a:t>
            </a:r>
          </a:p>
          <a:p>
            <a:pPr lvl="1"/>
            <a:r>
              <a:rPr lang="en-AU" dirty="0"/>
              <a:t>Deterministic Finite Automata (DFA)</a:t>
            </a:r>
          </a:p>
          <a:p>
            <a:pPr lvl="2"/>
            <a:r>
              <a:rPr lang="en-AU" dirty="0"/>
              <a:t>Can be one and only one state at a time</a:t>
            </a:r>
          </a:p>
          <a:p>
            <a:pPr lvl="1"/>
            <a:r>
              <a:rPr lang="en-AU" dirty="0"/>
              <a:t>Nondeterministic Finite Automata (NFA)</a:t>
            </a:r>
          </a:p>
          <a:p>
            <a:pPr lvl="2"/>
            <a:r>
              <a:rPr lang="en-AU" dirty="0"/>
              <a:t>Can be in several states at once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899C3C-2463-4BAB-A79D-6D6FBE7F24F5}"/>
              </a:ext>
            </a:extLst>
          </p:cNvPr>
          <p:cNvGrpSpPr/>
          <p:nvPr/>
        </p:nvGrpSpPr>
        <p:grpSpPr>
          <a:xfrm>
            <a:off x="2042698" y="4106983"/>
            <a:ext cx="2491203" cy="2144725"/>
            <a:chOff x="2042698" y="4106983"/>
            <a:chExt cx="2491203" cy="21447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A08F99-2B83-40CE-9611-F4D6BD902DAB}"/>
                </a:ext>
              </a:extLst>
            </p:cNvPr>
            <p:cNvGrpSpPr/>
            <p:nvPr/>
          </p:nvGrpSpPr>
          <p:grpSpPr>
            <a:xfrm>
              <a:off x="2042698" y="4129888"/>
              <a:ext cx="2491203" cy="643631"/>
              <a:chOff x="2042698" y="4129888"/>
              <a:chExt cx="2491203" cy="64363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CDEDB71-E8FA-49BF-B63E-9926F73FD8FA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E55CCF-43E0-497C-B240-4A125CCA9D73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56270D3-738E-432B-AD27-96F39D203467}"/>
                  </a:ext>
                </a:extLst>
              </p:cNvPr>
              <p:cNvCxnSpPr>
                <a:stCxn id="5" idx="6"/>
                <a:endCxn id="4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464D1-C47A-49EC-A507-7AC6A1B1C18B}"/>
                  </a:ext>
                </a:extLst>
              </p:cNvPr>
              <p:cNvSpPr txBox="1"/>
              <p:nvPr/>
            </p:nvSpPr>
            <p:spPr>
              <a:xfrm>
                <a:off x="2218184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1</a:t>
                </a:r>
                <a:endParaRPr lang="en-AU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6EC379-3C82-4EB1-8352-00D4C88A41AE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2</a:t>
                </a:r>
                <a:endParaRPr lang="en-AU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55538A-E22C-48E6-AC4D-8B97B74C4F08}"/>
                </a:ext>
              </a:extLst>
            </p:cNvPr>
            <p:cNvSpPr txBox="1"/>
            <p:nvPr/>
          </p:nvSpPr>
          <p:spPr>
            <a:xfrm>
              <a:off x="2886223" y="4106983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4B92EC-D153-4D12-A78E-09A2E3C7EF56}"/>
                </a:ext>
              </a:extLst>
            </p:cNvPr>
            <p:cNvSpPr txBox="1"/>
            <p:nvPr/>
          </p:nvSpPr>
          <p:spPr>
            <a:xfrm>
              <a:off x="2778712" y="5820821"/>
              <a:ext cx="8215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DFA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95FCB8-D56E-4A9C-93F6-096505DD3844}"/>
              </a:ext>
            </a:extLst>
          </p:cNvPr>
          <p:cNvGrpSpPr/>
          <p:nvPr/>
        </p:nvGrpSpPr>
        <p:grpSpPr>
          <a:xfrm>
            <a:off x="6728998" y="4093604"/>
            <a:ext cx="2491203" cy="2301594"/>
            <a:chOff x="6728998" y="4093604"/>
            <a:chExt cx="2491203" cy="23015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E1B87C-193D-40BF-B7B3-3A05A5112FA3}"/>
                </a:ext>
              </a:extLst>
            </p:cNvPr>
            <p:cNvGrpSpPr/>
            <p:nvPr/>
          </p:nvGrpSpPr>
          <p:grpSpPr>
            <a:xfrm>
              <a:off x="6728998" y="4129888"/>
              <a:ext cx="2491203" cy="643631"/>
              <a:chOff x="2042698" y="4129888"/>
              <a:chExt cx="2491203" cy="64363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154F85-256C-4E4E-B59F-9725A919B784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197EF85-FC11-4E18-AD73-59A5F08CAE08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0202F09-CCB8-4957-864A-0F137421BDB3}"/>
                  </a:ext>
                </a:extLst>
              </p:cNvPr>
              <p:cNvCxnSpPr>
                <a:stCxn id="13" idx="6"/>
                <a:endCxn id="12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7B4084-0856-444B-95B5-98AB7FB96F12}"/>
                  </a:ext>
                </a:extLst>
              </p:cNvPr>
              <p:cNvSpPr txBox="1"/>
              <p:nvPr/>
            </p:nvSpPr>
            <p:spPr>
              <a:xfrm>
                <a:off x="2218184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1</a:t>
                </a:r>
                <a:endParaRPr lang="en-AU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A4B695-5199-47A2-853D-C32A37163ED6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2</a:t>
                </a:r>
                <a:endParaRPr lang="en-AU" dirty="0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91175-9AEB-435B-88A6-74A007DE99D9}"/>
                </a:ext>
              </a:extLst>
            </p:cNvPr>
            <p:cNvSpPr/>
            <p:nvPr/>
          </p:nvSpPr>
          <p:spPr>
            <a:xfrm>
              <a:off x="8484187" y="5093122"/>
              <a:ext cx="736014" cy="643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41D68-5D14-4774-A59D-9602F3A74278}"/>
                </a:ext>
              </a:extLst>
            </p:cNvPr>
            <p:cNvSpPr txBox="1"/>
            <p:nvPr/>
          </p:nvSpPr>
          <p:spPr>
            <a:xfrm>
              <a:off x="8666607" y="5230271"/>
              <a:ext cx="38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q</a:t>
              </a:r>
              <a:r>
                <a:rPr lang="en-AU" baseline="-25000" dirty="0"/>
                <a:t>3</a:t>
              </a:r>
              <a:endParaRPr lang="en-AU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B1BFB4F-4CDB-47EF-A5A1-EA4DD153A46F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7357225" y="4679261"/>
              <a:ext cx="1126962" cy="73567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B4D181-D5E8-4ABC-90EC-9BDF89F58135}"/>
                </a:ext>
              </a:extLst>
            </p:cNvPr>
            <p:cNvSpPr txBox="1"/>
            <p:nvPr/>
          </p:nvSpPr>
          <p:spPr>
            <a:xfrm>
              <a:off x="7487110" y="4093604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CB80A-43A3-45BE-A42E-06C751D48292}"/>
                </a:ext>
              </a:extLst>
            </p:cNvPr>
            <p:cNvSpPr txBox="1"/>
            <p:nvPr/>
          </p:nvSpPr>
          <p:spPr>
            <a:xfrm>
              <a:off x="7188673" y="4919689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7C4659-98D0-4A85-8946-208AEC9DB00A}"/>
                </a:ext>
              </a:extLst>
            </p:cNvPr>
            <p:cNvSpPr txBox="1"/>
            <p:nvPr/>
          </p:nvSpPr>
          <p:spPr>
            <a:xfrm>
              <a:off x="7744778" y="5964311"/>
              <a:ext cx="8215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NFA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E1E7-DEE4-4497-8EF5-9985929C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46BB445-7482-47EF-956E-C0CD1A1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9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F1A7-0AC2-4B7C-8778-49F01C8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6E28-83FD-49AE-9084-90B250EB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 formalism for defining languages, consisting of:</a:t>
            </a:r>
          </a:p>
          <a:p>
            <a:pPr marL="1066800" lvl="1" indent="-609600">
              <a:buFont typeface="+mj-lt"/>
              <a:buAutoNum type="arabicPeriod"/>
            </a:pPr>
            <a:r>
              <a:rPr lang="en-US" altLang="en-US" dirty="0"/>
              <a:t>A finite set of </a:t>
            </a:r>
            <a:r>
              <a:rPr lang="en-US" altLang="en-US" i="1" dirty="0">
                <a:solidFill>
                  <a:srgbClr val="FF0066"/>
                </a:solidFill>
              </a:rPr>
              <a:t>states </a:t>
            </a:r>
            <a:r>
              <a:rPr lang="en-US" altLang="en-US" dirty="0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finite set of </a:t>
            </a:r>
            <a:r>
              <a:rPr lang="en-US" altLang="en-US" i="1" dirty="0">
                <a:solidFill>
                  <a:srgbClr val="FF0066"/>
                </a:solidFill>
              </a:rPr>
              <a:t>input symbols</a:t>
            </a:r>
            <a:r>
              <a:rPr lang="en-US" altLang="en-US" dirty="0"/>
              <a:t>  (</a:t>
            </a:r>
            <a:r>
              <a:rPr lang="en-US" altLang="en-US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transition function</a:t>
            </a:r>
            <a:r>
              <a:rPr lang="en-US" altLang="en-US" dirty="0"/>
              <a:t>  (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start state</a:t>
            </a:r>
            <a:r>
              <a:rPr lang="en-US" altLang="en-US" dirty="0"/>
              <a:t>  (q</a:t>
            </a:r>
            <a:r>
              <a:rPr lang="en-US" altLang="en-US" baseline="-25000" dirty="0"/>
              <a:t>0</a:t>
            </a:r>
            <a:r>
              <a:rPr lang="en-US" altLang="en-US" dirty="0"/>
              <a:t>, one of the states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set of </a:t>
            </a:r>
            <a:r>
              <a:rPr lang="en-US" altLang="en-US" i="1" dirty="0">
                <a:solidFill>
                  <a:srgbClr val="FF0066"/>
                </a:solidFill>
              </a:rPr>
              <a:t>final states</a:t>
            </a:r>
            <a:r>
              <a:rPr lang="en-US" altLang="en-US" dirty="0"/>
              <a:t>  (F </a:t>
            </a:r>
            <a:r>
              <a:rPr lang="en-US" altLang="en-US" dirty="0">
                <a:latin typeface="Lucida Sans Unicode" panose="020B0602030504020204" pitchFamily="34" charset="0"/>
              </a:rPr>
              <a:t>⊆ </a:t>
            </a:r>
            <a:r>
              <a:rPr lang="en-US" altLang="en-US" dirty="0"/>
              <a:t>Q, typically).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 dirty="0"/>
              <a:t>“Final” and “accepting” are synonyms.</a:t>
            </a:r>
          </a:p>
          <a:p>
            <a:r>
              <a:rPr lang="en-AU" dirty="0"/>
              <a:t>So, A DFA is a </a:t>
            </a:r>
            <a:r>
              <a:rPr lang="en-AU" i="1" dirty="0"/>
              <a:t>five-tuple</a:t>
            </a:r>
            <a:r>
              <a:rPr lang="en-AU" dirty="0"/>
              <a:t> notation: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i="1" dirty="0">
                <a:solidFill>
                  <a:srgbClr val="C00000"/>
                </a:solidFill>
              </a:rPr>
              <a:t>A</a:t>
            </a:r>
            <a:r>
              <a:rPr lang="en-AU" dirty="0">
                <a:solidFill>
                  <a:srgbClr val="C00000"/>
                </a:solidFill>
              </a:rPr>
              <a:t>=(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F</a:t>
            </a:r>
            <a:r>
              <a:rPr lang="en-AU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AU" dirty="0"/>
              <a:t>where </a:t>
            </a:r>
            <a:r>
              <a:rPr lang="en-AU" b="1" i="1" dirty="0">
                <a:solidFill>
                  <a:srgbClr val="C00000"/>
                </a:solidFill>
              </a:rPr>
              <a:t>A</a:t>
            </a:r>
            <a:r>
              <a:rPr lang="en-AU" dirty="0"/>
              <a:t> is the name of the DFA.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71E2-398D-4EBE-BD01-AE70B091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9DCB-46E1-4566-A3B7-0457B07A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D886-366C-49E9-AA1F-27F6B785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DFA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373E-81B9-43AE-A245-57B5CE14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1"/>
            <a:ext cx="10515600" cy="1915681"/>
          </a:xfrm>
        </p:spPr>
        <p:txBody>
          <a:bodyPr/>
          <a:lstStyle/>
          <a:p>
            <a:r>
              <a:rPr lang="en-AU" dirty="0"/>
              <a:t>DFA can be described as follows:</a:t>
            </a:r>
          </a:p>
          <a:p>
            <a:pPr marL="0" indent="0" algn="ctr">
              <a:buNone/>
            </a:pPr>
            <a:r>
              <a:rPr lang="en-AU" dirty="0"/>
              <a:t>({q</a:t>
            </a:r>
            <a:r>
              <a:rPr lang="en-AU" baseline="-25000" dirty="0"/>
              <a:t>0</a:t>
            </a:r>
            <a:r>
              <a:rPr lang="en-AU" dirty="0"/>
              <a:t>,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2</a:t>
            </a:r>
            <a:r>
              <a:rPr lang="en-AU" dirty="0"/>
              <a:t>}, {0,1}, </a:t>
            </a:r>
            <a:r>
              <a:rPr lang="en-US" altLang="en-US" dirty="0">
                <a:latin typeface="Lucida Sans Unicode" panose="020B0602030504020204" pitchFamily="34" charset="0"/>
              </a:rPr>
              <a:t>δ, </a:t>
            </a:r>
            <a:r>
              <a:rPr lang="en-AU" dirty="0"/>
              <a:t>q</a:t>
            </a:r>
            <a:r>
              <a:rPr lang="en-AU" baseline="-25000" dirty="0"/>
              <a:t>0</a:t>
            </a:r>
            <a:r>
              <a:rPr lang="en-AU" dirty="0"/>
              <a:t>, {q</a:t>
            </a:r>
            <a:r>
              <a:rPr lang="en-AU" baseline="-25000" dirty="0"/>
              <a:t>1</a:t>
            </a:r>
            <a:r>
              <a:rPr lang="en-AU" dirty="0"/>
              <a:t>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86001-EECC-468A-8AB8-1587D6DD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75" y="2093262"/>
            <a:ext cx="7324838" cy="16087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E777-37C5-4A7D-980F-DA64509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CEA-F888-445C-AC52-4E6050B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4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3A6C-1482-47C2-AC2A-039E8D7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Function </a:t>
            </a:r>
            <a:r>
              <a:rPr lang="en-US" altLang="en-US" b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(δ)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091E-F5D3-47AC-BD4B-8C17BE3B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/>
          <a:lstStyle/>
          <a:p>
            <a:r>
              <a:rPr lang="en-US" altLang="en-US" dirty="0"/>
              <a:t>Takes two arguments: </a:t>
            </a:r>
          </a:p>
          <a:p>
            <a:pPr lvl="1"/>
            <a:r>
              <a:rPr lang="en-US" altLang="en-US" dirty="0"/>
              <a:t>a state, and </a:t>
            </a:r>
          </a:p>
          <a:p>
            <a:pPr lvl="1"/>
            <a:r>
              <a:rPr lang="en-US" altLang="en-US" dirty="0"/>
              <a:t>an input symbol.</a:t>
            </a:r>
          </a:p>
          <a:p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(q, a) = the state that the DFA goes to when it is in state </a:t>
            </a:r>
            <a:r>
              <a:rPr lang="en-US" altLang="en-US" i="1" dirty="0">
                <a:solidFill>
                  <a:srgbClr val="00B050"/>
                </a:solidFill>
              </a:rPr>
              <a:t>q</a:t>
            </a:r>
            <a:r>
              <a:rPr lang="en-US" altLang="en-US" dirty="0"/>
              <a:t>  and input </a:t>
            </a:r>
            <a:r>
              <a:rPr lang="en-US" altLang="en-US" i="1" dirty="0">
                <a:solidFill>
                  <a:srgbClr val="00B050"/>
                </a:solidFill>
              </a:rPr>
              <a:t>a</a:t>
            </a:r>
            <a:r>
              <a:rPr lang="en-US" altLang="en-US" dirty="0"/>
              <a:t>  is received.</a:t>
            </a:r>
          </a:p>
          <a:p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3FC068-A8E8-42FA-9005-24B5B3C6F5C1}"/>
              </a:ext>
            </a:extLst>
          </p:cNvPr>
          <p:cNvGrpSpPr/>
          <p:nvPr/>
        </p:nvGrpSpPr>
        <p:grpSpPr>
          <a:xfrm>
            <a:off x="4966872" y="4173537"/>
            <a:ext cx="2491203" cy="666536"/>
            <a:chOff x="4966872" y="4173537"/>
            <a:chExt cx="2491203" cy="666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954E15-EF32-4862-BCE1-07CEF0BEE05C}"/>
                </a:ext>
              </a:extLst>
            </p:cNvPr>
            <p:cNvGrpSpPr/>
            <p:nvPr/>
          </p:nvGrpSpPr>
          <p:grpSpPr>
            <a:xfrm>
              <a:off x="4966872" y="4196442"/>
              <a:ext cx="2491203" cy="643631"/>
              <a:chOff x="2042698" y="4129888"/>
              <a:chExt cx="2491203" cy="64363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EBB8B09-C4E0-4ADA-A994-A248AFEA2E04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CC7659-C63A-46E8-9336-C919DA6B3F59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8E9587-9EA9-4D9B-AD6D-36806C5511C5}"/>
                  </a:ext>
                </a:extLst>
              </p:cNvPr>
              <p:cNvCxnSpPr>
                <a:stCxn id="9" idx="6"/>
                <a:endCxn id="8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79E2B-CEEF-4A25-A237-C4D2BE4B2A36}"/>
                  </a:ext>
                </a:extLst>
              </p:cNvPr>
              <p:cNvSpPr txBox="1"/>
              <p:nvPr/>
            </p:nvSpPr>
            <p:spPr>
              <a:xfrm>
                <a:off x="2205218" y="4267037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q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E1B47-D33F-4650-B049-292DE8985A41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p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5D7598-5B5C-4EDC-9709-AA77C550DF2B}"/>
                </a:ext>
              </a:extLst>
            </p:cNvPr>
            <p:cNvSpPr txBox="1"/>
            <p:nvPr/>
          </p:nvSpPr>
          <p:spPr>
            <a:xfrm>
              <a:off x="5810397" y="4173537"/>
              <a:ext cx="821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 </a:t>
              </a:r>
              <a:r>
                <a:rPr lang="en-AU" sz="2000" dirty="0"/>
                <a:t>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CB03DE-B87E-4B9D-AA62-EF79A45E8F2C}"/>
              </a:ext>
            </a:extLst>
          </p:cNvPr>
          <p:cNvSpPr txBox="1"/>
          <p:nvPr/>
        </p:nvSpPr>
        <p:spPr>
          <a:xfrm>
            <a:off x="5481628" y="5088898"/>
            <a:ext cx="147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sz="2400" b="1" dirty="0">
                <a:solidFill>
                  <a:srgbClr val="C00000"/>
                </a:solidFill>
              </a:rPr>
              <a:t>(</a:t>
            </a:r>
            <a:r>
              <a:rPr lang="en-US" altLang="en-US" sz="2400" b="1" i="1" dirty="0">
                <a:solidFill>
                  <a:srgbClr val="C00000"/>
                </a:solidFill>
              </a:rPr>
              <a:t>q</a:t>
            </a:r>
            <a:r>
              <a:rPr lang="en-US" altLang="en-US" sz="2400" b="1" dirty="0">
                <a:solidFill>
                  <a:srgbClr val="C00000"/>
                </a:solidFill>
              </a:rPr>
              <a:t>, </a:t>
            </a:r>
            <a:r>
              <a:rPr lang="en-US" altLang="en-US" sz="2400" b="1" i="1" dirty="0">
                <a:solidFill>
                  <a:srgbClr val="C00000"/>
                </a:solidFill>
              </a:rPr>
              <a:t>a</a:t>
            </a:r>
            <a:r>
              <a:rPr lang="en-US" altLang="en-US" sz="2400" b="1" dirty="0">
                <a:solidFill>
                  <a:srgbClr val="C00000"/>
                </a:solidFill>
              </a:rPr>
              <a:t>)=</a:t>
            </a:r>
            <a:r>
              <a:rPr lang="en-US" altLang="en-US" sz="2400" b="1" i="1" dirty="0">
                <a:solidFill>
                  <a:srgbClr val="C00000"/>
                </a:solidFill>
              </a:rPr>
              <a:t>p</a:t>
            </a:r>
            <a:endParaRPr lang="en-AU" sz="2200" b="1" i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AC98-97D8-4B13-8143-D2AE8DA9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2B9A99-28CE-4C1A-993E-7ED48CE4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8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9FA-6163-4524-91F8-196FAF5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Simpler Notations for DFA’s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3A13-3C67-45E1-A5E4-AE082B21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preferred notations for describing automata:</a:t>
            </a:r>
          </a:p>
          <a:p>
            <a:pPr lvl="1"/>
            <a:r>
              <a:rPr lang="en-AU" dirty="0"/>
              <a:t>Transition diagram</a:t>
            </a:r>
          </a:p>
          <a:p>
            <a:pPr lvl="2"/>
            <a:r>
              <a:rPr lang="en-AU" dirty="0"/>
              <a:t>Graph representation of the </a:t>
            </a:r>
            <a:r>
              <a:rPr lang="en-US" altLang="en-US" dirty="0">
                <a:latin typeface="Lucida Sans Unicode" panose="020B0602030504020204" pitchFamily="34" charset="0"/>
              </a:rPr>
              <a:t>δ </a:t>
            </a:r>
            <a:r>
              <a:rPr lang="en-US" altLang="en-US" dirty="0"/>
              <a:t>function</a:t>
            </a:r>
            <a:r>
              <a:rPr lang="en-US" altLang="en-US" dirty="0">
                <a:latin typeface="Lucida Sans Unicode" panose="020B0602030504020204" pitchFamily="34" charset="0"/>
              </a:rPr>
              <a:t>.</a:t>
            </a:r>
            <a:endParaRPr lang="en-AU" dirty="0"/>
          </a:p>
          <a:p>
            <a:pPr lvl="1"/>
            <a:r>
              <a:rPr lang="en-AU" dirty="0"/>
              <a:t>Transition table</a:t>
            </a:r>
          </a:p>
          <a:p>
            <a:pPr lvl="2"/>
            <a:r>
              <a:rPr lang="en-AU" dirty="0"/>
              <a:t>Tabular representation of the </a:t>
            </a:r>
            <a:r>
              <a:rPr lang="en-US" altLang="en-US" dirty="0">
                <a:latin typeface="Lucida Sans Unicode" panose="020B0602030504020204" pitchFamily="34" charset="0"/>
              </a:rPr>
              <a:t>δ </a:t>
            </a:r>
            <a:r>
              <a:rPr lang="en-US" altLang="en-US" dirty="0"/>
              <a:t>function</a:t>
            </a:r>
            <a:r>
              <a:rPr lang="en-US" altLang="en-US" dirty="0">
                <a:latin typeface="Lucida Sans Unicode" panose="020B0602030504020204" pitchFamily="34" charset="0"/>
              </a:rPr>
              <a:t>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994B-D53A-4759-ACB9-B4F2B176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843C-BE6A-4D63-BE31-B5BC93E0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03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863-249C-4F4B-BD02-A8F23038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4E9C-54A8-4536-BD60-2B0A5FDA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transition diagram for a DFA </a:t>
            </a:r>
            <a:r>
              <a:rPr lang="en-AU" i="1" dirty="0">
                <a:solidFill>
                  <a:srgbClr val="C00000"/>
                </a:solidFill>
              </a:rPr>
              <a:t>A</a:t>
            </a:r>
            <a:r>
              <a:rPr lang="en-AU" dirty="0">
                <a:solidFill>
                  <a:srgbClr val="C00000"/>
                </a:solidFill>
              </a:rPr>
              <a:t>=(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F</a:t>
            </a:r>
            <a:r>
              <a:rPr lang="en-AU" dirty="0">
                <a:solidFill>
                  <a:srgbClr val="C00000"/>
                </a:solidFill>
              </a:rPr>
              <a:t>) </a:t>
            </a:r>
            <a:r>
              <a:rPr lang="en-US" altLang="en-US" dirty="0"/>
              <a:t>is a graph defined as follows:</a:t>
            </a:r>
          </a:p>
          <a:p>
            <a:r>
              <a:rPr lang="en-US" altLang="en-US" dirty="0"/>
              <a:t>For each state in </a:t>
            </a:r>
            <a:r>
              <a:rPr lang="en-US" altLang="en-US" i="1" dirty="0"/>
              <a:t>Q </a:t>
            </a:r>
            <a:r>
              <a:rPr lang="en-US" altLang="en-US" dirty="0"/>
              <a:t>there is a node.</a:t>
            </a:r>
          </a:p>
          <a:p>
            <a:pPr lvl="1"/>
            <a:r>
              <a:rPr lang="en-US" altLang="en-US" dirty="0"/>
              <a:t>Nodes=States</a:t>
            </a:r>
          </a:p>
          <a:p>
            <a:r>
              <a:rPr lang="en-US" altLang="en-US" dirty="0"/>
              <a:t>For each state </a:t>
            </a:r>
            <a:r>
              <a:rPr lang="en-US" altLang="en-US" i="1" dirty="0"/>
              <a:t>q</a:t>
            </a:r>
            <a:r>
              <a:rPr lang="en-US" altLang="en-US" dirty="0"/>
              <a:t> in </a:t>
            </a:r>
            <a:r>
              <a:rPr lang="en-US" altLang="en-US" i="1" dirty="0"/>
              <a:t>Q</a:t>
            </a:r>
            <a:r>
              <a:rPr lang="en-US" altLang="en-US" dirty="0"/>
              <a:t> and each input symbol </a:t>
            </a:r>
            <a:r>
              <a:rPr lang="en-US" altLang="en-US" i="1" dirty="0"/>
              <a:t>a </a:t>
            </a:r>
            <a:r>
              <a:rPr lang="en-US" altLang="en-US" dirty="0"/>
              <a:t>in </a:t>
            </a:r>
            <a:r>
              <a:rPr lang="en-US" altLang="en-US" i="1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, let 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(q, a) =p</a:t>
            </a:r>
          </a:p>
          <a:p>
            <a:pPr lvl="1"/>
            <a:r>
              <a:rPr lang="en-US" altLang="en-US" dirty="0"/>
              <a:t>Arcs represent transition function.</a:t>
            </a:r>
          </a:p>
          <a:p>
            <a:pPr lvl="2"/>
            <a:r>
              <a:rPr lang="en-US" altLang="en-US" dirty="0"/>
              <a:t>Arc from state p to state q labeled by all those input symbols that have transitions from p to q.</a:t>
            </a:r>
          </a:p>
          <a:p>
            <a:r>
              <a:rPr lang="en-US" altLang="en-US" dirty="0"/>
              <a:t>Arrow labeled “Start” to the start state,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</a:p>
          <a:p>
            <a:pPr lvl="1"/>
            <a:r>
              <a:rPr lang="en-US" altLang="en-US" dirty="0"/>
              <a:t>This arrow does not originate at any node.</a:t>
            </a:r>
          </a:p>
          <a:p>
            <a:r>
              <a:rPr lang="en-US" altLang="en-US" dirty="0"/>
              <a:t>Final states (those in </a:t>
            </a:r>
            <a:r>
              <a:rPr lang="en-US" altLang="en-US" i="1" dirty="0"/>
              <a:t>F</a:t>
            </a:r>
            <a:r>
              <a:rPr lang="en-US" altLang="en-US" dirty="0"/>
              <a:t>) indicated by double circles.</a:t>
            </a:r>
          </a:p>
          <a:p>
            <a:pPr lvl="1"/>
            <a:r>
              <a:rPr lang="en-US" altLang="en-US" dirty="0"/>
              <a:t>States not in </a:t>
            </a:r>
            <a:r>
              <a:rPr lang="en-US" altLang="en-US" i="1" dirty="0"/>
              <a:t>F </a:t>
            </a:r>
            <a:r>
              <a:rPr lang="en-US" altLang="en-US" dirty="0"/>
              <a:t>have a single circle.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4D34-C382-4A8F-9728-A3B3B754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81AD-696C-4032-9AF3-8A46A481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29</a:t>
            </a:fld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43A8E-9DA6-4F52-AFF2-B00C1483FDB1}"/>
              </a:ext>
            </a:extLst>
          </p:cNvPr>
          <p:cNvGrpSpPr/>
          <p:nvPr/>
        </p:nvGrpSpPr>
        <p:grpSpPr>
          <a:xfrm>
            <a:off x="5781582" y="0"/>
            <a:ext cx="6094520" cy="1344120"/>
            <a:chOff x="5781582" y="0"/>
            <a:chExt cx="6094520" cy="13441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222224-10A5-4751-8058-9908361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9995" y="0"/>
              <a:ext cx="4401972" cy="9667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9740E9-261B-40F0-B8E1-60DDB8D6DB04}"/>
                </a:ext>
              </a:extLst>
            </p:cNvPr>
            <p:cNvSpPr txBox="1"/>
            <p:nvPr/>
          </p:nvSpPr>
          <p:spPr>
            <a:xfrm>
              <a:off x="5781582" y="97478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AU" dirty="0"/>
                <a:t>({q</a:t>
              </a:r>
              <a:r>
                <a:rPr lang="en-AU" baseline="-25000" dirty="0"/>
                <a:t>0</a:t>
              </a:r>
              <a:r>
                <a:rPr lang="en-AU" dirty="0"/>
                <a:t>, q</a:t>
              </a:r>
              <a:r>
                <a:rPr lang="en-AU" baseline="-25000" dirty="0"/>
                <a:t>1</a:t>
              </a:r>
              <a:r>
                <a:rPr lang="en-AU" dirty="0"/>
                <a:t>, q</a:t>
              </a:r>
              <a:r>
                <a:rPr lang="en-AU" baseline="-25000" dirty="0"/>
                <a:t>2</a:t>
              </a:r>
              <a:r>
                <a:rPr lang="en-AU" dirty="0"/>
                <a:t>}, {0,1}, </a:t>
              </a:r>
              <a:r>
                <a:rPr lang="en-US" altLang="en-US" dirty="0">
                  <a:latin typeface="Lucida Sans Unicode" panose="020B0602030504020204" pitchFamily="34" charset="0"/>
                </a:rPr>
                <a:t>δ, </a:t>
              </a:r>
              <a:r>
                <a:rPr lang="en-AU" dirty="0"/>
                <a:t>q</a:t>
              </a:r>
              <a:r>
                <a:rPr lang="en-AU" baseline="-25000" dirty="0"/>
                <a:t>0</a:t>
              </a:r>
              <a:r>
                <a:rPr lang="en-AU" dirty="0"/>
                <a:t>, {q</a:t>
              </a:r>
              <a:r>
                <a:rPr lang="en-AU" baseline="-25000" dirty="0"/>
                <a:t>1</a:t>
              </a:r>
              <a:r>
                <a:rPr lang="en-AU" dirty="0"/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6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603C-4129-3D6E-8802-AE7774D0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Definitions, Theorems and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D56E-C3BA-D231-7F5F-3512FA1B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0504"/>
            <a:ext cx="10887635" cy="5063377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Definition:</a:t>
            </a:r>
            <a:r>
              <a:rPr lang="en-AU" dirty="0"/>
              <a:t> It describes the objects and notions that we use of a term</a:t>
            </a:r>
          </a:p>
          <a:p>
            <a:pPr lvl="1"/>
            <a:r>
              <a:rPr lang="en-AU" dirty="0"/>
              <a:t>Precision is essential to any mathematical definition.</a:t>
            </a:r>
          </a:p>
          <a:p>
            <a:pPr lvl="1"/>
            <a:r>
              <a:rPr lang="en-AU" dirty="0"/>
              <a:t>Example: A prime number is a natural number greater than one that has no position divisors other than one and the number itself.</a:t>
            </a:r>
          </a:p>
          <a:p>
            <a:r>
              <a:rPr lang="en-AU" b="1" dirty="0">
                <a:solidFill>
                  <a:srgbClr val="C00000"/>
                </a:solidFill>
              </a:rPr>
              <a:t>Theorem: </a:t>
            </a:r>
            <a:r>
              <a:rPr lang="en-AU" dirty="0"/>
              <a:t> It is a mathematical statement on the basis of previously established statements.</a:t>
            </a:r>
          </a:p>
          <a:p>
            <a:pPr lvl="1"/>
            <a:r>
              <a:rPr lang="en-AU" dirty="0"/>
              <a:t>Example: There is infinite numbers of prime numbers.</a:t>
            </a:r>
          </a:p>
          <a:p>
            <a:r>
              <a:rPr lang="en-AU" b="1" dirty="0">
                <a:solidFill>
                  <a:srgbClr val="C00000"/>
                </a:solidFill>
              </a:rPr>
              <a:t>Proof: </a:t>
            </a:r>
            <a:r>
              <a:rPr lang="en-AU" dirty="0"/>
              <a:t>It is a convincing logical argument that a statement is true.</a:t>
            </a:r>
          </a:p>
          <a:p>
            <a:pPr lvl="1"/>
            <a:r>
              <a:rPr lang="en-AU" dirty="0"/>
              <a:t>Example: Finite (N numbers of prime numbers)</a:t>
            </a:r>
          </a:p>
          <a:p>
            <a:pPr lvl="2"/>
            <a:r>
              <a:rPr lang="en-AU" dirty="0"/>
              <a:t>P</a:t>
            </a:r>
            <a:r>
              <a:rPr lang="en-AU" baseline="-25000" dirty="0"/>
              <a:t>1</a:t>
            </a:r>
            <a:r>
              <a:rPr lang="en-AU" dirty="0"/>
              <a:t>, P</a:t>
            </a:r>
            <a:r>
              <a:rPr lang="en-AU" baseline="-25000" dirty="0"/>
              <a:t>2</a:t>
            </a:r>
            <a:r>
              <a:rPr lang="en-AU" dirty="0"/>
              <a:t>, P</a:t>
            </a:r>
            <a:r>
              <a:rPr lang="en-AU" baseline="-25000" dirty="0"/>
              <a:t>3</a:t>
            </a:r>
            <a:r>
              <a:rPr lang="en-AU" dirty="0"/>
              <a:t>,…,P</a:t>
            </a:r>
            <a:r>
              <a:rPr lang="en-AU" baseline="-25000" dirty="0"/>
              <a:t>N</a:t>
            </a:r>
          </a:p>
          <a:p>
            <a:pPr lvl="2"/>
            <a:r>
              <a:rPr lang="en-AU" dirty="0"/>
              <a:t>Consider a prime number, x= P</a:t>
            </a:r>
            <a:r>
              <a:rPr lang="en-AU" baseline="-25000" dirty="0"/>
              <a:t>1</a:t>
            </a:r>
            <a:r>
              <a:rPr lang="en-AU" dirty="0"/>
              <a:t>, P</a:t>
            </a:r>
            <a:r>
              <a:rPr lang="en-AU" baseline="-25000" dirty="0"/>
              <a:t>2</a:t>
            </a:r>
            <a:r>
              <a:rPr lang="en-AU" dirty="0"/>
              <a:t>, P</a:t>
            </a:r>
            <a:r>
              <a:rPr lang="en-AU" baseline="-25000" dirty="0"/>
              <a:t>3</a:t>
            </a:r>
            <a:r>
              <a:rPr lang="en-AU" dirty="0"/>
              <a:t>,…,P</a:t>
            </a:r>
            <a:r>
              <a:rPr lang="en-AU" baseline="-25000" dirty="0"/>
              <a:t>N</a:t>
            </a:r>
            <a:r>
              <a:rPr lang="en-AU" dirty="0"/>
              <a:t>+ 1 , (x &gt; 1)</a:t>
            </a:r>
          </a:p>
          <a:p>
            <a:pPr lvl="2"/>
            <a:r>
              <a:rPr lang="en-AU" i="1" dirty="0"/>
              <a:t>x </a:t>
            </a:r>
            <a:r>
              <a:rPr lang="en-AU" dirty="0"/>
              <a:t>is also a prime number</a:t>
            </a:r>
          </a:p>
          <a:p>
            <a:pPr marL="914400" lvl="2" indent="0">
              <a:buNone/>
            </a:pPr>
            <a:endParaRPr lang="en-AU" i="1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534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1216-49CD-42C4-8597-1429C62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Alternative Representation: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Transition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890441-5568-4900-AA73-529079CACB82}"/>
              </a:ext>
            </a:extLst>
          </p:cNvPr>
          <p:cNvGrpSpPr/>
          <p:nvPr/>
        </p:nvGrpSpPr>
        <p:grpSpPr>
          <a:xfrm>
            <a:off x="1666019" y="3187823"/>
            <a:ext cx="7930742" cy="3098307"/>
            <a:chOff x="55562" y="2362200"/>
            <a:chExt cx="7702551" cy="27432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DB8DD63-479E-4591-9EE8-4442FE1D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90800"/>
              <a:ext cx="16764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D9CDAFD7-6461-4122-B4CF-F06614F9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0480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177A9F-5AAE-431E-8178-03054028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5908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B2FF920-8311-4196-BAD9-5DB9D87B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5908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2B39322-66AB-42FE-B018-1D4A56660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25908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0020095-496F-4D84-A885-8B842D46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3081338"/>
              <a:ext cx="2195513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	A	B</a:t>
              </a:r>
            </a:p>
            <a:p>
              <a:r>
                <a:rPr lang="en-US" altLang="en-US" dirty="0"/>
                <a:t>B	A	C</a:t>
              </a:r>
            </a:p>
            <a:p>
              <a:r>
                <a:rPr lang="en-US" altLang="en-US" dirty="0"/>
                <a:t>C	C	C</a:t>
              </a: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F75DF98-6D6B-4CE2-B77A-9210483CA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4233863"/>
              <a:ext cx="2111375" cy="871537"/>
              <a:chOff x="1152" y="2667"/>
              <a:chExt cx="1330" cy="549"/>
            </a:xfrm>
          </p:grpSpPr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2D91E1D2-1E74-4ECB-9DAB-84C76F755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28"/>
                <a:ext cx="1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Rows = states</a:t>
                </a:r>
              </a:p>
            </p:txBody>
          </p:sp>
          <p:sp>
            <p:nvSpPr>
              <p:cNvPr id="23" name="Line 10">
                <a:extLst>
                  <a:ext uri="{FF2B5EF4-FFF2-40B4-BE49-F238E27FC236}">
                    <a16:creationId xmlns:a16="http://schemas.microsoft.com/office/drawing/2014/main" id="{44A79241-7104-4FA2-B8B4-9D3FE90A8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6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37BCAF33-694E-4098-AF07-2F14AB0EE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362200"/>
              <a:ext cx="2652713" cy="822325"/>
              <a:chOff x="3216" y="1488"/>
              <a:chExt cx="1671" cy="518"/>
            </a:xfrm>
          </p:grpSpPr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DC3B1EED-99FA-4154-AB9B-BC68B6A5C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128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Columns =</a:t>
                </a:r>
              </a:p>
              <a:p>
                <a:r>
                  <a:rPr lang="en-US" altLang="en-US"/>
                  <a:t>input symbols</a:t>
                </a: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6D7D009-99E6-43EE-A51A-15F19230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D70F5B41-A769-473A-82A2-B8E8279AF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2" y="2387601"/>
              <a:ext cx="2657476" cy="1574801"/>
              <a:chOff x="35" y="1504"/>
              <a:chExt cx="1674" cy="992"/>
            </a:xfrm>
          </p:grpSpPr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A63DD7F1-7310-4E29-8588-B3C7B6BF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" y="1504"/>
                <a:ext cx="107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Final states</a:t>
                </a:r>
              </a:p>
              <a:p>
                <a:r>
                  <a:rPr lang="en-US" altLang="en-US" dirty="0"/>
                  <a:t>starred</a:t>
                </a:r>
              </a:p>
            </p:txBody>
          </p:sp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531E973F-05D9-4B13-AF9A-DB564A586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*</a:t>
                </a:r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78F2E10C-78E3-4055-86D2-755969D3B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*</a:t>
                </a:r>
              </a:p>
            </p:txBody>
          </p:sp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207BF23D-8FC4-4EE8-86C7-E8C73C6B3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38" y="3233740"/>
              <a:ext cx="2278063" cy="822325"/>
              <a:chOff x="53" y="2037"/>
              <a:chExt cx="1435" cy="518"/>
            </a:xfrm>
          </p:grpSpPr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D0F839DA-0DB5-44F1-B9FE-F4051210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04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Text Box 20">
                <a:extLst>
                  <a:ext uri="{FF2B5EF4-FFF2-40B4-BE49-F238E27FC236}">
                    <a16:creationId xmlns:a16="http://schemas.microsoft.com/office/drawing/2014/main" id="{6A193DBB-0E4A-4E51-8B2F-07A3B2AE2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" y="2037"/>
                <a:ext cx="97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Arrow for</a:t>
                </a:r>
              </a:p>
              <a:p>
                <a:r>
                  <a:rPr lang="en-US" altLang="en-US" dirty="0"/>
                  <a:t>start state</a:t>
                </a:r>
              </a:p>
            </p:txBody>
          </p:sp>
        </p:grp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2D9286A-C7E4-4DBC-8014-26C1BEFC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04006"/>
          </a:xfrm>
        </p:spPr>
        <p:txBody>
          <a:bodyPr>
            <a:normAutofit/>
          </a:bodyPr>
          <a:lstStyle/>
          <a:p>
            <a:r>
              <a:rPr lang="en-AU" dirty="0"/>
              <a:t>A transition table is a conventional, tabular representation of a function like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latin typeface="Lucida Sans Unicode" panose="020B0602030504020204" pitchFamily="34" charset="0"/>
              </a:rPr>
              <a:t> </a:t>
            </a:r>
            <a:r>
              <a:rPr lang="en-US" altLang="en-US" dirty="0"/>
              <a:t>that takes two arguments and returns a value.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72084-CA2B-4085-919A-1BCA935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A7A354A-7F10-4CE3-A84E-22812D1E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88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EEE-EA73-47E4-A6D1-8006309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Table &amp; Transition Diagram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68F0-E8AD-4FA3-9E65-5F376890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B131-EEA3-474A-9474-447F631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53CB-F620-4BBE-BE61-878C6A7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31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A3C07-8DF2-4C13-A2F1-066E2292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8" y="2932036"/>
            <a:ext cx="615315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E3E6B-951B-4C3D-AA78-83BDA38F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51" y="2602298"/>
            <a:ext cx="4178749" cy="25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890-DF13-43EB-9BCA-5559FA98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Transition diagram -&gt; Transition table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(vice versa)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D2914-976C-4DD1-B399-3B60010F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190750"/>
            <a:ext cx="4176062" cy="342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6F2D5-0706-465E-90B0-8E023CBBA7C0}"/>
              </a:ext>
            </a:extLst>
          </p:cNvPr>
          <p:cNvSpPr txBox="1"/>
          <p:nvPr/>
        </p:nvSpPr>
        <p:spPr>
          <a:xfrm>
            <a:off x="1581150" y="5800725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Transition Diagram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83DA9-0E3F-4B24-A56B-6DFE84A429C1}"/>
              </a:ext>
            </a:extLst>
          </p:cNvPr>
          <p:cNvGrpSpPr/>
          <p:nvPr/>
        </p:nvGrpSpPr>
        <p:grpSpPr>
          <a:xfrm>
            <a:off x="7410450" y="2390775"/>
            <a:ext cx="3943350" cy="3852565"/>
            <a:chOff x="7410450" y="2390775"/>
            <a:chExt cx="3943350" cy="38525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948E22-07E3-40BC-B480-8491FE8C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0450" y="2390775"/>
              <a:ext cx="3943350" cy="2857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43A73-7146-4A84-8B3B-3393C7FE570A}"/>
                </a:ext>
              </a:extLst>
            </p:cNvPr>
            <p:cNvSpPr txBox="1"/>
            <p:nvPr/>
          </p:nvSpPr>
          <p:spPr>
            <a:xfrm>
              <a:off x="8467058" y="5781675"/>
              <a:ext cx="214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Transition Table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D800CE-E5F6-4B3D-9623-6CB98685C02A}"/>
              </a:ext>
            </a:extLst>
          </p:cNvPr>
          <p:cNvGrpSpPr/>
          <p:nvPr/>
        </p:nvGrpSpPr>
        <p:grpSpPr>
          <a:xfrm>
            <a:off x="4800600" y="3043535"/>
            <a:ext cx="2289729" cy="728365"/>
            <a:chOff x="4800600" y="3043535"/>
            <a:chExt cx="2289729" cy="72836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FC8C274-5CBA-4E2B-B518-0F5C8BA14962}"/>
                </a:ext>
              </a:extLst>
            </p:cNvPr>
            <p:cNvSpPr/>
            <p:nvPr/>
          </p:nvSpPr>
          <p:spPr>
            <a:xfrm>
              <a:off x="4800600" y="3505200"/>
              <a:ext cx="2228850" cy="2667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E310C8-B604-46B8-B244-9738B0B8D2F1}"/>
                </a:ext>
              </a:extLst>
            </p:cNvPr>
            <p:cNvSpPr txBox="1"/>
            <p:nvPr/>
          </p:nvSpPr>
          <p:spPr>
            <a:xfrm>
              <a:off x="4800600" y="3043535"/>
              <a:ext cx="228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Diagram to Table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B308F-8853-4764-901F-5A85A85AD9ED}"/>
              </a:ext>
            </a:extLst>
          </p:cNvPr>
          <p:cNvGrpSpPr/>
          <p:nvPr/>
        </p:nvGrpSpPr>
        <p:grpSpPr>
          <a:xfrm>
            <a:off x="4751111" y="4467224"/>
            <a:ext cx="2289729" cy="728364"/>
            <a:chOff x="4751111" y="4467224"/>
            <a:chExt cx="2289729" cy="72836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87A170-AA3A-496B-88DF-1822F34A7B31}"/>
                </a:ext>
              </a:extLst>
            </p:cNvPr>
            <p:cNvSpPr/>
            <p:nvPr/>
          </p:nvSpPr>
          <p:spPr>
            <a:xfrm flipH="1">
              <a:off x="4781551" y="4467224"/>
              <a:ext cx="2228850" cy="2666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0AFDF-3782-4A5D-B7E7-56FBB0EBA954}"/>
                </a:ext>
              </a:extLst>
            </p:cNvPr>
            <p:cNvSpPr txBox="1"/>
            <p:nvPr/>
          </p:nvSpPr>
          <p:spPr>
            <a:xfrm>
              <a:off x="4751111" y="4733923"/>
              <a:ext cx="228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Table to Diagram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ED5F-4284-4010-9B07-58AB0F20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AC98D-7D15-4250-8AF0-3CFF31B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4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1E9-52BA-485F-97D8-CF148A5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Try Yourself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(Take 3 minutes for each)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94CD-40BD-4DAB-9925-0E98E216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1. Show a transition table for the following diagram/automata: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Draw a transition diagram from the following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DB770-2DB3-45A4-98DC-32152DA8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278255"/>
            <a:ext cx="6800850" cy="149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1E6C1-3134-410D-8058-8D8DBCAB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4367595"/>
            <a:ext cx="3548062" cy="21252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C483D-BE39-4DC1-BEB0-9ECE6875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74E69-D225-4AE1-9D71-A047C26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98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987A-E70C-4631-9B85-25EC1B9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8606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6000" b="1" dirty="0">
                <a:solidFill>
                  <a:srgbClr val="C00000"/>
                </a:solidFill>
              </a:rPr>
              <a:t>?</a:t>
            </a:r>
            <a:br>
              <a:rPr lang="en-AU" sz="6000" b="1" dirty="0">
                <a:solidFill>
                  <a:srgbClr val="C00000"/>
                </a:solidFill>
              </a:rPr>
            </a:br>
            <a:r>
              <a:rPr lang="en-AU" sz="6000" b="1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CDBF-AC4D-4B1B-B56A-3D83171E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F9A3-0EE4-45F2-A50A-2FE28B7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03CF-C70A-11A0-349B-F6E63EE9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Lemmas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F316-89BB-6D5D-6AD0-67C3EC9F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Lemma is a minor result whose sole purpose is to help in proving a theorem.</a:t>
            </a:r>
          </a:p>
          <a:p>
            <a:pPr lvl="1"/>
            <a:r>
              <a:rPr lang="en-AU" b="1" dirty="0"/>
              <a:t>Example: </a:t>
            </a:r>
          </a:p>
          <a:p>
            <a:pPr lvl="2"/>
            <a:r>
              <a:rPr lang="en-AU" dirty="0"/>
              <a:t>Theorem 1: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Theorem 2:</a:t>
            </a:r>
          </a:p>
          <a:p>
            <a:pPr lvl="2"/>
            <a:r>
              <a:rPr lang="en-AU" dirty="0"/>
              <a:t>X=</a:t>
            </a:r>
            <a:r>
              <a:rPr lang="en-AU" dirty="0" err="1"/>
              <a:t>a+a</a:t>
            </a:r>
            <a:r>
              <a:rPr lang="en-AU" dirty="0"/>
              <a:t>=180</a:t>
            </a:r>
          </a:p>
          <a:p>
            <a:pPr marL="1371600" lvl="3" indent="0">
              <a:buNone/>
            </a:pPr>
            <a:r>
              <a:rPr lang="en-AU" dirty="0"/>
              <a:t>-&gt; 2a=180</a:t>
            </a:r>
          </a:p>
          <a:p>
            <a:pPr marL="1371600" lvl="3" indent="0">
              <a:buNone/>
            </a:pPr>
            <a:r>
              <a:rPr lang="en-AU" dirty="0"/>
              <a:t>So, a=90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B6F6D3-A17B-DC24-ED73-CB042844B045}"/>
              </a:ext>
            </a:extLst>
          </p:cNvPr>
          <p:cNvCxnSpPr/>
          <p:nvPr/>
        </p:nvCxnSpPr>
        <p:spPr>
          <a:xfrm>
            <a:off x="3577701" y="3249227"/>
            <a:ext cx="22815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D20A394-966D-FF67-73B3-15C8603D77B6}"/>
              </a:ext>
            </a:extLst>
          </p:cNvPr>
          <p:cNvSpPr/>
          <p:nvPr/>
        </p:nvSpPr>
        <p:spPr>
          <a:xfrm>
            <a:off x="4389120" y="3069518"/>
            <a:ext cx="660400" cy="314949"/>
          </a:xfrm>
          <a:prstGeom prst="arc">
            <a:avLst>
              <a:gd name="adj1" fmla="val 10305815"/>
              <a:gd name="adj2" fmla="val 420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681BE-CBF4-C210-15E1-C492264DAA2C}"/>
              </a:ext>
            </a:extLst>
          </p:cNvPr>
          <p:cNvSpPr txBox="1"/>
          <p:nvPr/>
        </p:nvSpPr>
        <p:spPr>
          <a:xfrm>
            <a:off x="4343218" y="271819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x</a:t>
            </a:r>
            <a:r>
              <a:rPr lang="en-AU" dirty="0"/>
              <a:t>=180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F6676-B76A-6971-6D2F-77E1A4C318D1}"/>
              </a:ext>
            </a:extLst>
          </p:cNvPr>
          <p:cNvCxnSpPr/>
          <p:nvPr/>
        </p:nvCxnSpPr>
        <p:spPr>
          <a:xfrm>
            <a:off x="5049520" y="3879147"/>
            <a:ext cx="22815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3C916-3ADA-1FF7-2D37-D82B392BA9E0}"/>
              </a:ext>
            </a:extLst>
          </p:cNvPr>
          <p:cNvCxnSpPr>
            <a:cxnSpLocks/>
          </p:cNvCxnSpPr>
          <p:nvPr/>
        </p:nvCxnSpPr>
        <p:spPr>
          <a:xfrm>
            <a:off x="6096000" y="3384467"/>
            <a:ext cx="0" cy="1157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C29857AA-9899-9BAB-AB15-7264F6E39E52}"/>
              </a:ext>
            </a:extLst>
          </p:cNvPr>
          <p:cNvSpPr/>
          <p:nvPr/>
        </p:nvSpPr>
        <p:spPr>
          <a:xfrm>
            <a:off x="5860100" y="3680126"/>
            <a:ext cx="660400" cy="314949"/>
          </a:xfrm>
          <a:prstGeom prst="arc">
            <a:avLst>
              <a:gd name="adj1" fmla="val 10305815"/>
              <a:gd name="adj2" fmla="val 14501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1C9E810-9E2C-1A88-23D6-DB538AD11E81}"/>
              </a:ext>
            </a:extLst>
          </p:cNvPr>
          <p:cNvSpPr/>
          <p:nvPr/>
        </p:nvSpPr>
        <p:spPr>
          <a:xfrm>
            <a:off x="5859262" y="3680126"/>
            <a:ext cx="660400" cy="314949"/>
          </a:xfrm>
          <a:prstGeom prst="arc">
            <a:avLst>
              <a:gd name="adj1" fmla="val 14831101"/>
              <a:gd name="adj2" fmla="val 663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794FF-26D3-D7B8-39C0-70D4A6670720}"/>
              </a:ext>
            </a:extLst>
          </p:cNvPr>
          <p:cNvSpPr txBox="1"/>
          <p:nvPr/>
        </p:nvSpPr>
        <p:spPr>
          <a:xfrm>
            <a:off x="5639331" y="3427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9</a:t>
            </a:r>
            <a:r>
              <a:rPr lang="en-AU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8CEB7-6CB2-8AE3-D3CE-2FA4006B8BEB}"/>
              </a:ext>
            </a:extLst>
          </p:cNvPr>
          <p:cNvSpPr txBox="1"/>
          <p:nvPr/>
        </p:nvSpPr>
        <p:spPr>
          <a:xfrm>
            <a:off x="6253973" y="3393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9</a:t>
            </a:r>
            <a:r>
              <a:rPr lang="en-AU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4B00A-9A6F-48A4-BB7D-EEC39B9E0216}"/>
              </a:ext>
            </a:extLst>
          </p:cNvPr>
          <p:cNvSpPr txBox="1"/>
          <p:nvPr/>
        </p:nvSpPr>
        <p:spPr>
          <a:xfrm>
            <a:off x="5639750" y="3427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9</a:t>
            </a:r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87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03CF-C70A-11A0-349B-F6E63EE9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Corollaries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F316-89BB-6D5D-6AD0-67C3EC9F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corollary is a result in which the proof relies heavily on a given theorem. </a:t>
            </a:r>
          </a:p>
          <a:p>
            <a:pPr lvl="1"/>
            <a:r>
              <a:rPr lang="en-AU" b="1" dirty="0"/>
              <a:t>Example: </a:t>
            </a:r>
          </a:p>
          <a:p>
            <a:pPr lvl="2"/>
            <a:r>
              <a:rPr lang="en-AU" dirty="0"/>
              <a:t>Theorem 1: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Theorem 2:</a:t>
            </a:r>
          </a:p>
          <a:p>
            <a:pPr lvl="2"/>
            <a:r>
              <a:rPr lang="en-AU" dirty="0"/>
              <a:t>Prove that, a=y and b=x</a:t>
            </a:r>
          </a:p>
          <a:p>
            <a:pPr lvl="2"/>
            <a:r>
              <a:rPr lang="en-AU" dirty="0"/>
              <a:t>Proof:</a:t>
            </a:r>
          </a:p>
          <a:p>
            <a:pPr lvl="3"/>
            <a:r>
              <a:rPr lang="en-AU" dirty="0" err="1"/>
              <a:t>a+b</a:t>
            </a:r>
            <a:r>
              <a:rPr lang="en-AU" dirty="0"/>
              <a:t>=180 -&gt; b=180-a</a:t>
            </a:r>
          </a:p>
          <a:p>
            <a:pPr lvl="3"/>
            <a:r>
              <a:rPr lang="en-AU" dirty="0" err="1"/>
              <a:t>a+x</a:t>
            </a:r>
            <a:r>
              <a:rPr lang="en-AU" dirty="0"/>
              <a:t>=180 -&gt; x=180-a</a:t>
            </a:r>
          </a:p>
          <a:p>
            <a:pPr lvl="3"/>
            <a:r>
              <a:rPr lang="en-AU" dirty="0"/>
              <a:t>So,</a:t>
            </a:r>
            <a:r>
              <a:rPr lang="en-AU" b="1" dirty="0"/>
              <a:t> b=x</a:t>
            </a:r>
          </a:p>
          <a:p>
            <a:pPr lvl="3"/>
            <a:r>
              <a:rPr lang="en-AU" dirty="0"/>
              <a:t>Same, we can prove a=y.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B6F6D3-A17B-DC24-ED73-CB042844B045}"/>
              </a:ext>
            </a:extLst>
          </p:cNvPr>
          <p:cNvCxnSpPr/>
          <p:nvPr/>
        </p:nvCxnSpPr>
        <p:spPr>
          <a:xfrm>
            <a:off x="3577701" y="3249227"/>
            <a:ext cx="22815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D20A394-966D-FF67-73B3-15C8603D77B6}"/>
              </a:ext>
            </a:extLst>
          </p:cNvPr>
          <p:cNvSpPr/>
          <p:nvPr/>
        </p:nvSpPr>
        <p:spPr>
          <a:xfrm>
            <a:off x="4389120" y="3069518"/>
            <a:ext cx="660400" cy="314949"/>
          </a:xfrm>
          <a:prstGeom prst="arc">
            <a:avLst>
              <a:gd name="adj1" fmla="val 10305815"/>
              <a:gd name="adj2" fmla="val 420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681BE-CBF4-C210-15E1-C492264DAA2C}"/>
              </a:ext>
            </a:extLst>
          </p:cNvPr>
          <p:cNvSpPr txBox="1"/>
          <p:nvPr/>
        </p:nvSpPr>
        <p:spPr>
          <a:xfrm>
            <a:off x="4343218" y="271819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x</a:t>
            </a:r>
            <a:r>
              <a:rPr lang="en-AU" dirty="0"/>
              <a:t>=180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F6676-B76A-6971-6D2F-77E1A4C318D1}"/>
              </a:ext>
            </a:extLst>
          </p:cNvPr>
          <p:cNvCxnSpPr/>
          <p:nvPr/>
        </p:nvCxnSpPr>
        <p:spPr>
          <a:xfrm>
            <a:off x="5049520" y="3879147"/>
            <a:ext cx="22815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3C916-3ADA-1FF7-2D37-D82B392BA9E0}"/>
              </a:ext>
            </a:extLst>
          </p:cNvPr>
          <p:cNvCxnSpPr>
            <a:cxnSpLocks/>
          </p:cNvCxnSpPr>
          <p:nvPr/>
        </p:nvCxnSpPr>
        <p:spPr>
          <a:xfrm>
            <a:off x="5420853" y="3498828"/>
            <a:ext cx="2266630" cy="908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C29857AA-9899-9BAB-AB15-7264F6E39E52}"/>
              </a:ext>
            </a:extLst>
          </p:cNvPr>
          <p:cNvSpPr/>
          <p:nvPr/>
        </p:nvSpPr>
        <p:spPr>
          <a:xfrm>
            <a:off x="5860100" y="3679391"/>
            <a:ext cx="660400" cy="314949"/>
          </a:xfrm>
          <a:prstGeom prst="arc">
            <a:avLst>
              <a:gd name="adj1" fmla="val 10305815"/>
              <a:gd name="adj2" fmla="val 12461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1C9E810-9E2C-1A88-23D6-DB538AD11E81}"/>
              </a:ext>
            </a:extLst>
          </p:cNvPr>
          <p:cNvSpPr/>
          <p:nvPr/>
        </p:nvSpPr>
        <p:spPr>
          <a:xfrm>
            <a:off x="6010990" y="3646520"/>
            <a:ext cx="660400" cy="314949"/>
          </a:xfrm>
          <a:prstGeom prst="arc">
            <a:avLst>
              <a:gd name="adj1" fmla="val 11721762"/>
              <a:gd name="adj2" fmla="val 663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8CEB7-6CB2-8AE3-D3CE-2FA4006B8BEB}"/>
              </a:ext>
            </a:extLst>
          </p:cNvPr>
          <p:cNvSpPr txBox="1"/>
          <p:nvPr/>
        </p:nvSpPr>
        <p:spPr>
          <a:xfrm>
            <a:off x="6258790" y="32795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4B00A-9A6F-48A4-BB7D-EEC39B9E0216}"/>
              </a:ext>
            </a:extLst>
          </p:cNvPr>
          <p:cNvSpPr txBox="1"/>
          <p:nvPr/>
        </p:nvSpPr>
        <p:spPr>
          <a:xfrm>
            <a:off x="5499026" y="35767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a</a:t>
            </a:r>
            <a:endParaRPr lang="en-AU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AAA27C7-403A-9430-B197-E377DEB52EAE}"/>
              </a:ext>
            </a:extLst>
          </p:cNvPr>
          <p:cNvSpPr/>
          <p:nvPr/>
        </p:nvSpPr>
        <p:spPr>
          <a:xfrm flipV="1">
            <a:off x="5765800" y="3774731"/>
            <a:ext cx="660400" cy="252480"/>
          </a:xfrm>
          <a:prstGeom prst="arc">
            <a:avLst>
              <a:gd name="adj1" fmla="val 10600820"/>
              <a:gd name="adj2" fmla="val 4308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2574A-BB98-84EB-F045-64A6A44574B4}"/>
              </a:ext>
            </a:extLst>
          </p:cNvPr>
          <p:cNvSpPr txBox="1"/>
          <p:nvPr/>
        </p:nvSpPr>
        <p:spPr>
          <a:xfrm>
            <a:off x="5906248" y="39614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x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3F2C6-500D-0019-A0B6-A136BEAD3D4D}"/>
              </a:ext>
            </a:extLst>
          </p:cNvPr>
          <p:cNvSpPr txBox="1"/>
          <p:nvPr/>
        </p:nvSpPr>
        <p:spPr>
          <a:xfrm>
            <a:off x="7043823" y="38150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y</a:t>
            </a:r>
            <a:endParaRPr lang="en-AU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F02AA4-AD37-28CD-B434-DA07B650FFFA}"/>
              </a:ext>
            </a:extLst>
          </p:cNvPr>
          <p:cNvSpPr/>
          <p:nvPr/>
        </p:nvSpPr>
        <p:spPr>
          <a:xfrm>
            <a:off x="6369374" y="3853301"/>
            <a:ext cx="660400" cy="314949"/>
          </a:xfrm>
          <a:prstGeom prst="arc">
            <a:avLst>
              <a:gd name="adj1" fmla="val 18993114"/>
              <a:gd name="adj2" fmla="val 1483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4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 animBg="1"/>
      <p:bldP spid="14" grpId="0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8FFC-4176-C637-9580-4F2574F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3A8E5-6CE2-721B-D0E7-D58A0212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50" y="1825625"/>
            <a:ext cx="51621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BC8-0F9A-7A86-999F-40AC6686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39A44-9398-E79D-55B2-53BB6938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2" y="1622425"/>
            <a:ext cx="425652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F6D30-D9DA-C72A-7C91-320D2077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1114962"/>
            <a:ext cx="5730240" cy="5128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11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i="1" dirty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dirty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dirty="0"/>
          </a:p>
          <a:p>
            <a:pPr eaLnBrk="1" hangingPunct="1">
              <a:buFont typeface="Wingdings" pitchFamily="28" charset="2"/>
              <a:buNone/>
            </a:pPr>
            <a:r>
              <a:rPr lang="en-US" dirty="0"/>
              <a:t>Example for parsing a statement: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dirty="0"/>
              <a:t>                              “If y≥4,    then 2</a:t>
            </a:r>
            <a:r>
              <a:rPr lang="en-US" baseline="30000" dirty="0"/>
              <a:t>y</a:t>
            </a:r>
            <a:r>
              <a:rPr lang="en-US" dirty="0"/>
              <a:t>≥y</a:t>
            </a:r>
            <a:r>
              <a:rPr lang="en-US" baseline="30000" dirty="0"/>
              <a:t>2</a:t>
            </a:r>
            <a:r>
              <a:rPr lang="en-US" dirty="0"/>
              <a:t>.”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8" charset="2"/>
              <a:buNone/>
            </a:pPr>
            <a:endParaRPr lang="en-US" dirty="0"/>
          </a:p>
          <a:p>
            <a:pPr eaLnBrk="1" hangingPunct="1">
              <a:buFont typeface="Wingdings" pitchFamily="28" charset="2"/>
              <a:buNone/>
            </a:pPr>
            <a:r>
              <a:rPr lang="en-US" sz="2200" dirty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601376" y="4575614"/>
            <a:ext cx="688009" cy="369332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932220" y="4575614"/>
            <a:ext cx="1163780" cy="369332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4572000" y="4495800"/>
            <a:ext cx="0" cy="92845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B4A11-C566-4F76-8A45-AB99BCE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</a:t>
            </a:r>
            <a:r>
              <a:rPr lang="en-US" sz="2000" b="1" i="1" u="sng" dirty="0">
                <a:solidFill>
                  <a:srgbClr val="7030A0"/>
                </a:solidFill>
              </a:rPr>
              <a:t>Claim 1:</a:t>
            </a:r>
            <a:r>
              <a:rPr lang="en-US" sz="2000" b="1" i="1" dirty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>
                <a:solidFill>
                  <a:srgbClr val="7030A0"/>
                </a:solidFill>
              </a:rPr>
              <a:t>y</a:t>
            </a:r>
            <a:r>
              <a:rPr lang="en-US" sz="2000" b="1" i="1" dirty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>
                <a:solidFill>
                  <a:srgbClr val="7030A0"/>
                </a:solidFill>
              </a:rPr>
              <a:t>x</a:t>
            </a:r>
            <a:r>
              <a:rPr lang="en-US" sz="2000" b="1" i="1" dirty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</a:p>
          <a:p>
            <a:pPr marL="609600" indent="-609600">
              <a:defRPr/>
            </a:pPr>
            <a:r>
              <a:rPr lang="en-US" sz="2000" u="sng" dirty="0"/>
              <a:t>Proof: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/>
              <a:t>Given: x = 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+ c</a:t>
            </a:r>
            <a:r>
              <a:rPr lang="en-US" sz="2000" baseline="30000" dirty="0"/>
              <a:t>2</a:t>
            </a:r>
            <a:r>
              <a:rPr lang="en-US" sz="2000" dirty="0"/>
              <a:t> + d</a:t>
            </a:r>
            <a:r>
              <a:rPr lang="en-US" sz="2000" baseline="30000" dirty="0"/>
              <a:t>2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/>
              <a:t>Given: a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dirty="0">
                <a:cs typeface="Arial" charset="0"/>
              </a:rPr>
              <a:t>≥1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x </a:t>
            </a:r>
            <a:r>
              <a:rPr lang="en-US" sz="2000" dirty="0">
                <a:cs typeface="Arial" charset="0"/>
              </a:rPr>
              <a:t>≥ 4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>
                <a:cs typeface="Arial" charset="0"/>
                <a:sym typeface="Wingdings" pitchFamily="28" charset="2"/>
              </a:rPr>
              <a:t>x</a:t>
            </a:r>
            <a:r>
              <a:rPr lang="en-US" sz="2000" dirty="0">
                <a:cs typeface="Arial" charset="0"/>
                <a:sym typeface="Wingdings" pitchFamily="28" charset="2"/>
              </a:rPr>
              <a:t> </a:t>
            </a:r>
            <a:r>
              <a:rPr lang="en-US" sz="2000" dirty="0">
                <a:cs typeface="Arial" charset="0"/>
              </a:rPr>
              <a:t>≥ x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535837" y="5042516"/>
            <a:ext cx="417250" cy="119848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35837" y="6176963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hlink"/>
                </a:solidFill>
              </a:rPr>
              <a:t>“implies” </a:t>
            </a:r>
            <a:r>
              <a:rPr lang="en-US" sz="2000" dirty="0">
                <a:solidFill>
                  <a:schemeClr val="hlink"/>
                </a:solidFill>
              </a:rPr>
              <a:t>or </a:t>
            </a:r>
            <a:r>
              <a:rPr lang="en-US" sz="2000" i="1" dirty="0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9601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83FE17-FF1E-4A05-AFC8-785E8A6F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2172</Words>
  <Application>Microsoft Office PowerPoint</Application>
  <PresentationFormat>Widescreen</PresentationFormat>
  <Paragraphs>364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Lucida Sans Unicode</vt:lpstr>
      <vt:lpstr>Monotype Sorts</vt:lpstr>
      <vt:lpstr>Times New Roman</vt:lpstr>
      <vt:lpstr>Wingdings</vt:lpstr>
      <vt:lpstr>Office Theme</vt:lpstr>
      <vt:lpstr>Automata: The method and The madness</vt:lpstr>
      <vt:lpstr>Contents</vt:lpstr>
      <vt:lpstr>Definitions, Theorems and Proofs</vt:lpstr>
      <vt:lpstr>Lemmas</vt:lpstr>
      <vt:lpstr>Corollaries</vt:lpstr>
      <vt:lpstr>Another Example</vt:lpstr>
      <vt:lpstr>Contd…</vt:lpstr>
      <vt:lpstr>Deductive Proofs</vt:lpstr>
      <vt:lpstr>Example: Deductive proof </vt:lpstr>
      <vt:lpstr>Quantifiers</vt:lpstr>
      <vt:lpstr>Proving techniques</vt:lpstr>
      <vt:lpstr>Proving techniques (cont’d…)</vt:lpstr>
      <vt:lpstr>Proof by Contradiction</vt:lpstr>
      <vt:lpstr>Proof by Induction</vt:lpstr>
      <vt:lpstr>Proof by Contrapositive</vt:lpstr>
      <vt:lpstr>Proof by counter-example</vt:lpstr>
      <vt:lpstr>Different ways of saying the same thing </vt:lpstr>
      <vt:lpstr>“If-and-Only-If” statements</vt:lpstr>
      <vt:lpstr>Introduction to Chapter-2 (Finite Automata)</vt:lpstr>
      <vt:lpstr>Finite Automaton</vt:lpstr>
      <vt:lpstr>Examples</vt:lpstr>
      <vt:lpstr>Examples</vt:lpstr>
      <vt:lpstr>Examples</vt:lpstr>
      <vt:lpstr>Types of Finite Automata (FA)</vt:lpstr>
      <vt:lpstr>Deterministic Finite Automata (DFA)</vt:lpstr>
      <vt:lpstr>DFA (contd…)</vt:lpstr>
      <vt:lpstr>Transition Function (δ)</vt:lpstr>
      <vt:lpstr>Simpler Notations for DFA’s</vt:lpstr>
      <vt:lpstr>Transition Diagram</vt:lpstr>
      <vt:lpstr>Alternative Representation: Transition Table</vt:lpstr>
      <vt:lpstr>Transition Table &amp; Transition Diagram (cont’d)</vt:lpstr>
      <vt:lpstr>Transition diagram -&gt; Transition table  (vice versa)</vt:lpstr>
      <vt:lpstr>Try Yourself  (Take 3 minutes for each)</vt:lpstr>
      <vt:lpstr>?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Majadi</dc:creator>
  <cp:lastModifiedBy>Nazia Majadi</cp:lastModifiedBy>
  <cp:revision>14</cp:revision>
  <dcterms:created xsi:type="dcterms:W3CDTF">2022-10-07T19:57:36Z</dcterms:created>
  <dcterms:modified xsi:type="dcterms:W3CDTF">2023-03-27T14:57:46Z</dcterms:modified>
</cp:coreProperties>
</file>