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69" r:id="rId3"/>
    <p:sldId id="270" r:id="rId4"/>
    <p:sldId id="272" r:id="rId5"/>
    <p:sldId id="262" r:id="rId6"/>
    <p:sldId id="277" r:id="rId7"/>
    <p:sldId id="278" r:id="rId8"/>
    <p:sldId id="314" r:id="rId9"/>
    <p:sldId id="274" r:id="rId10"/>
    <p:sldId id="295" r:id="rId11"/>
    <p:sldId id="296" r:id="rId12"/>
    <p:sldId id="318" r:id="rId13"/>
    <p:sldId id="297" r:id="rId14"/>
    <p:sldId id="298" r:id="rId15"/>
    <p:sldId id="294" r:id="rId16"/>
    <p:sldId id="257" r:id="rId17"/>
    <p:sldId id="268" r:id="rId18"/>
    <p:sldId id="258" r:id="rId19"/>
    <p:sldId id="264" r:id="rId20"/>
    <p:sldId id="273" r:id="rId21"/>
    <p:sldId id="265" r:id="rId22"/>
    <p:sldId id="266" r:id="rId23"/>
    <p:sldId id="261" r:id="rId24"/>
    <p:sldId id="259" r:id="rId25"/>
    <p:sldId id="260" r:id="rId26"/>
    <p:sldId id="313" r:id="rId27"/>
    <p:sldId id="317" r:id="rId28"/>
    <p:sldId id="316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5" r:id="rId44"/>
    <p:sldId id="27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A182-AE73-4F73-862A-94914DEC04E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370B3-AB52-44CE-8CB7-F3F295DCA9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43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46E9-6A9D-4328-9F30-00E66208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F7C1A-0409-4362-8A41-871C08C76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D666-87B9-495D-B3DF-E7483F55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7E75-669B-4AE2-AEED-6A45142FAB2A}" type="datetime1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7135-0100-40D7-8732-371D3FAE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1EAE-0CA2-4206-871E-187D80FF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4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C555-E44D-40AE-B160-67DC65A7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72D5-369B-42C5-A74C-3CF9F837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7E5F-6383-4412-92E8-724B2875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50E6-E743-4F3F-8456-3A3386F2F88A}" type="datetime1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E4B35-F169-4EA9-B8A3-602A6544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9082-F863-4BEE-BCE6-64E725F2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99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55C3F-66DF-4B76-8F3A-4958ED3F8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8A91E-B505-4EB7-9CDC-A0A3F8121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935F-AB96-4FBD-9241-2758FD36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C27F-A568-4A5D-8E67-FFB27CB7FE40}" type="datetime1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32BA-6F57-4125-B8F5-56FAB27F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A9A6-F289-4A3C-A3AC-FDD1BFF1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1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C005-681F-49BE-B967-C3E8358B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3589-B312-42C3-8848-BE6357EA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8B83-BF0C-4392-90AE-16B184B4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8AEF-39B2-401D-86A4-47ACFE4356A5}" type="datetime1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5EDC-A24F-4E59-8649-A80A53C4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607E-2827-4644-9A79-8F30E3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3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3463-D41B-45A1-AF01-F262CF1D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04ED-FAFB-4BDF-8538-D92EFC4A9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8745-214B-4FDD-BE9F-6DE6E59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7909-C1F2-4E81-B3B2-D781D64C4235}" type="datetime1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5FD7-3873-4F90-9720-260F567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AE0F-0B0E-4057-8300-4216A648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20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899C-9FEE-4779-B532-BB092EDA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88AE4-363B-435E-88A0-F1224FB3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8384-FDFB-4ADF-8EEA-F3AA07A65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5A2C2-736C-41CF-9229-E465FE9C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E527-1B64-4205-813C-025CF7E4B19E}" type="datetime1">
              <a:rPr lang="en-AU" smtClean="0"/>
              <a:t>13/03/2023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56C5-6B7A-475D-A3DB-C5F06717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DAB0C-6499-441F-A73E-1CB8E43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972F-53E5-4189-B2F5-E1BBACC2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EE5D1-0258-4654-8566-08488F40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16630-1558-445C-A2F2-8F51E9CD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252E4-913D-4AB9-9570-F5E867425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400EF-4CF2-4263-B921-65E21B199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962C9-22DB-41C9-8490-FA6528F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7C9D-5FB9-4ADE-9ED6-225F1FA20C75}" type="datetime1">
              <a:rPr lang="en-AU" smtClean="0"/>
              <a:t>13/03/2023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AA0D-EBFB-45BF-AABE-2D55AEB1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3096F-9C33-4C55-9260-1D0BB600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34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7DB-4F9F-47F2-A2A1-50DD765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988F-C94D-48AA-96F7-EDFABB6B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3CC67-7A0B-468A-9288-424513769663}" type="datetime1">
              <a:rPr lang="en-AU" smtClean="0"/>
              <a:t>13/03/2023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296E6-C5CE-4EBF-865E-B1FB378B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BA70-FB13-4AD0-BD2A-4D7B5A61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43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86F1A-911A-4D4F-B498-C52F8285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FEBB2-F3B9-49B6-9F20-755888C3433E}" type="datetime1">
              <a:rPr lang="en-AU" smtClean="0"/>
              <a:t>13/03/2023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90E4B-AF64-48DD-A590-699256FC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1862-21F5-4B89-B327-4A66B7F9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31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6ED7-9F1F-4A87-9BDC-130C016C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C2EA-5A92-458A-B508-9B8F9AC0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43A7-03D3-4F82-B5F4-83B118F76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B651-7A72-475B-9DD1-74EFE52C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36AC-3A1F-4FFA-8F28-45C99A2FA21F}" type="datetime1">
              <a:rPr lang="en-AU" smtClean="0"/>
              <a:t>13/03/2023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35D4A-67E2-4548-8AB3-CD313E53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FF037-3AEA-4448-80FB-D37FB2EE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7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87CF-CDE9-491A-9787-E0B6649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F68-40DF-438B-B303-500F40E42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807E3-1BD2-4067-ACEA-0A42DB03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36B73-50DC-4C16-82E1-A085E000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0C12-9A5A-4A0D-A23C-893ED607ADF1}" type="datetime1">
              <a:rPr lang="en-AU" smtClean="0"/>
              <a:t>13/03/2023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7A9F-04DB-4BF0-BD33-10F09345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9788-068F-4A14-83E3-0E90AB32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7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276BD-7DD5-4D50-8F01-11B7D998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1952-0CD0-4A49-9752-44D2D791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9770-DBF1-4DD9-959B-8FCA1E4D3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84EA-BE9A-42ED-9A08-1857AD8077DA}" type="datetime1">
              <a:rPr lang="en-AU" smtClean="0"/>
              <a:t>13/03/2023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2D63-3073-4D5B-B8C6-C3B9F5194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C977-09D4-40A4-8BAF-88A79CC0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E422-C9D8-4AA9-917E-A33D3D250E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42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FEDC-864B-44D6-A956-9812E21C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710"/>
            <a:ext cx="9144000" cy="2387600"/>
          </a:xfrm>
        </p:spPr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Introductory </a:t>
            </a:r>
            <a:br>
              <a:rPr lang="en-AU" dirty="0">
                <a:solidFill>
                  <a:srgbClr val="C00000"/>
                </a:solidFill>
              </a:rPr>
            </a:br>
            <a:r>
              <a:rPr lang="en-AU" dirty="0">
                <a:solidFill>
                  <a:srgbClr val="C00000"/>
                </a:solidFill>
              </a:rPr>
              <a:t>Class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91A7A-0290-49F4-ABF2-35586C342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241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377D-2346-465E-9E85-CD233C5A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Human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3507-2F35-453A-885E-43359321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judge the capabilities of humans (in general) with respect to:</a:t>
            </a:r>
          </a:p>
          <a:p>
            <a:pPr lvl="1"/>
            <a:r>
              <a:rPr lang="en-AU" dirty="0"/>
              <a:t>What problems can be solved by humans?</a:t>
            </a:r>
          </a:p>
          <a:p>
            <a:endParaRPr lang="en-AU" dirty="0">
              <a:solidFill>
                <a:srgbClr val="C00000"/>
              </a:solidFill>
            </a:endParaRPr>
          </a:p>
          <a:p>
            <a:r>
              <a:rPr lang="en-AU" dirty="0">
                <a:solidFill>
                  <a:srgbClr val="C00000"/>
                </a:solidFill>
              </a:rPr>
              <a:t>Can not experiments with all humans…</a:t>
            </a:r>
          </a:p>
          <a:p>
            <a:endParaRPr lang="en-AU" dirty="0"/>
          </a:p>
          <a:p>
            <a:r>
              <a:rPr lang="en-AU" dirty="0"/>
              <a:t>We would like to develop an abstract model of humans</a:t>
            </a:r>
          </a:p>
          <a:p>
            <a:pPr lvl="1"/>
            <a:r>
              <a:rPr lang="en-AU" dirty="0">
                <a:solidFill>
                  <a:srgbClr val="002060"/>
                </a:solidFill>
              </a:rPr>
              <a:t>Processing Model (Abstract Machine) [IPO]</a:t>
            </a:r>
          </a:p>
          <a:p>
            <a:pPr lvl="1"/>
            <a:r>
              <a:rPr lang="en-AU" dirty="0">
                <a:solidFill>
                  <a:srgbClr val="002060"/>
                </a:solidFill>
              </a:rPr>
              <a:t>A set of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D491F-11AD-4A07-8E47-444FCC5D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2B7BE-38C4-4F7C-85E0-D3236D46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72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A137-C62C-4015-A261-51FADA4E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Problems solvable by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03C4-16F3-4FA3-A6CE-C91A561F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Recognition of a Language</a:t>
            </a:r>
          </a:p>
          <a:p>
            <a:pPr lvl="1"/>
            <a:r>
              <a:rPr lang="en-AU" dirty="0"/>
              <a:t>A Problem (itself)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Hence</a:t>
            </a:r>
          </a:p>
          <a:p>
            <a:pPr lvl="1"/>
            <a:r>
              <a:rPr lang="en-AU" dirty="0"/>
              <a:t>Language = Problem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lang="en-AU" dirty="0"/>
          </a:p>
          <a:p>
            <a:pPr lvl="2"/>
            <a:r>
              <a:rPr lang="en-AU" sz="2400" dirty="0">
                <a:solidFill>
                  <a:srgbClr val="002060"/>
                </a:solidFill>
              </a:rPr>
              <a:t>Is language ‘x’ recognizable by the machine?</a:t>
            </a:r>
          </a:p>
          <a:p>
            <a:pPr lvl="2"/>
            <a:r>
              <a:rPr lang="en-AU" sz="2400" dirty="0">
                <a:solidFill>
                  <a:srgbClr val="002060"/>
                </a:solidFill>
              </a:rPr>
              <a:t>Is problem ‘x’ solvable by the machine?</a:t>
            </a:r>
          </a:p>
          <a:p>
            <a:pPr marL="914400" lvl="2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r>
              <a:rPr lang="en-AU" dirty="0"/>
              <a:t>We (in this course) will focus mainly on this simple Problem </a:t>
            </a:r>
            <a:r>
              <a:rPr lang="en-AU" b="1" u="sng" dirty="0">
                <a:solidFill>
                  <a:srgbClr val="002060"/>
                </a:solidFill>
              </a:rPr>
              <a:t>(w.r.t Computers)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C973-93F1-4201-9069-42B8783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EFD20-FDAA-4C54-ACA4-2F0D4757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16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5A00-2AC0-88CD-7C73-F131CE1D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0371" cy="137099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16F0-0257-8895-C53B-8FC1DB7D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6E84C-A08C-0B5D-A285-FCDDB53B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97563-8A9B-D877-9429-8D938F7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71422-2DA2-CD3C-A0E9-945FD6F166EC}"/>
              </a:ext>
            </a:extLst>
          </p:cNvPr>
          <p:cNvSpPr txBox="1"/>
          <p:nvPr/>
        </p:nvSpPr>
        <p:spPr>
          <a:xfrm>
            <a:off x="1944210" y="2219417"/>
            <a:ext cx="3657600" cy="3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CD862D-D59D-9B17-FF67-660BE36C36F3}"/>
              </a:ext>
            </a:extLst>
          </p:cNvPr>
          <p:cNvGrpSpPr/>
          <p:nvPr/>
        </p:nvGrpSpPr>
        <p:grpSpPr>
          <a:xfrm>
            <a:off x="1253601" y="678282"/>
            <a:ext cx="3059838" cy="445656"/>
            <a:chOff x="1253601" y="678282"/>
            <a:chExt cx="3059838" cy="4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0C5B1F-1BDC-F393-B11D-60E519AD350D}"/>
                </a:ext>
              </a:extLst>
            </p:cNvPr>
            <p:cNvSpPr/>
            <p:nvPr/>
          </p:nvSpPr>
          <p:spPr>
            <a:xfrm>
              <a:off x="1253601" y="678282"/>
              <a:ext cx="2974019" cy="445656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6F148C-B197-BB76-5E5E-6C71618BCA56}"/>
                </a:ext>
              </a:extLst>
            </p:cNvPr>
            <p:cNvSpPr txBox="1"/>
            <p:nvPr/>
          </p:nvSpPr>
          <p:spPr>
            <a:xfrm>
              <a:off x="1339419" y="678282"/>
              <a:ext cx="2974020" cy="445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b="1" dirty="0"/>
                <a:t>Theory of Computation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C6416-7C31-A4E9-6F08-FC8C96D87A00}"/>
              </a:ext>
            </a:extLst>
          </p:cNvPr>
          <p:cNvCxnSpPr/>
          <p:nvPr/>
        </p:nvCxnSpPr>
        <p:spPr>
          <a:xfrm>
            <a:off x="2857500" y="1123938"/>
            <a:ext cx="0" cy="4781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43F267-D936-7507-D71E-F22F42D031A4}"/>
              </a:ext>
            </a:extLst>
          </p:cNvPr>
          <p:cNvGrpSpPr/>
          <p:nvPr/>
        </p:nvGrpSpPr>
        <p:grpSpPr>
          <a:xfrm>
            <a:off x="3415777" y="1469854"/>
            <a:ext cx="7547489" cy="445656"/>
            <a:chOff x="3415777" y="1469854"/>
            <a:chExt cx="7547489" cy="4456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91AC0B-2A0D-DE0A-429C-49D6CBAA45CE}"/>
                </a:ext>
              </a:extLst>
            </p:cNvPr>
            <p:cNvSpPr/>
            <p:nvPr/>
          </p:nvSpPr>
          <p:spPr>
            <a:xfrm>
              <a:off x="3415777" y="1469854"/>
              <a:ext cx="7461670" cy="445656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900679-4176-75FB-BBCD-B6F420C0D2B5}"/>
                </a:ext>
              </a:extLst>
            </p:cNvPr>
            <p:cNvSpPr txBox="1"/>
            <p:nvPr/>
          </p:nvSpPr>
          <p:spPr>
            <a:xfrm>
              <a:off x="4610100" y="1469854"/>
              <a:ext cx="6353166" cy="445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b="1" dirty="0"/>
                <a:t>What can be computed &amp; what can not be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BA892-9F88-211E-7834-681D17F8EE2D}"/>
              </a:ext>
            </a:extLst>
          </p:cNvPr>
          <p:cNvCxnSpPr/>
          <p:nvPr/>
        </p:nvCxnSpPr>
        <p:spPr>
          <a:xfrm>
            <a:off x="2857500" y="1692682"/>
            <a:ext cx="5582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AAF30A-B3BD-5A84-748C-D28CA96FB7F8}"/>
              </a:ext>
            </a:extLst>
          </p:cNvPr>
          <p:cNvSpPr/>
          <p:nvPr/>
        </p:nvSpPr>
        <p:spPr>
          <a:xfrm>
            <a:off x="6838951" y="1915510"/>
            <a:ext cx="280939" cy="399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08548D-FBC2-273F-B978-CC76ECF29FAF}"/>
              </a:ext>
            </a:extLst>
          </p:cNvPr>
          <p:cNvGrpSpPr/>
          <p:nvPr/>
        </p:nvGrpSpPr>
        <p:grpSpPr>
          <a:xfrm>
            <a:off x="5391150" y="2313881"/>
            <a:ext cx="3136805" cy="445656"/>
            <a:chOff x="1253601" y="678282"/>
            <a:chExt cx="3059838" cy="4456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9DCECE-A132-DD9B-3842-E94A368F7E42}"/>
                </a:ext>
              </a:extLst>
            </p:cNvPr>
            <p:cNvSpPr/>
            <p:nvPr/>
          </p:nvSpPr>
          <p:spPr>
            <a:xfrm>
              <a:off x="1253601" y="678282"/>
              <a:ext cx="2974019" cy="44565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2BB522-9699-E1E2-F868-C6CCE55DD782}"/>
                </a:ext>
              </a:extLst>
            </p:cNvPr>
            <p:cNvSpPr txBox="1"/>
            <p:nvPr/>
          </p:nvSpPr>
          <p:spPr>
            <a:xfrm>
              <a:off x="1339419" y="678282"/>
              <a:ext cx="2974020" cy="4456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2200" b="1" dirty="0"/>
                <a:t>Computability Theory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DE73CD-FA64-14A2-778F-77902BD2D2EF}"/>
              </a:ext>
            </a:extLst>
          </p:cNvPr>
          <p:cNvGrpSpPr/>
          <p:nvPr/>
        </p:nvGrpSpPr>
        <p:grpSpPr>
          <a:xfrm>
            <a:off x="3415777" y="3031836"/>
            <a:ext cx="7938023" cy="445656"/>
            <a:chOff x="3415777" y="1469854"/>
            <a:chExt cx="7461670" cy="4456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6A6FBE-6B2B-90E5-B7BF-1EA28D85C215}"/>
                </a:ext>
              </a:extLst>
            </p:cNvPr>
            <p:cNvSpPr/>
            <p:nvPr/>
          </p:nvSpPr>
          <p:spPr>
            <a:xfrm>
              <a:off x="3415777" y="1469854"/>
              <a:ext cx="7461670" cy="445656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D2C97D-A01E-1FCB-84C2-F673583AB0D6}"/>
                </a:ext>
              </a:extLst>
            </p:cNvPr>
            <p:cNvSpPr txBox="1"/>
            <p:nvPr/>
          </p:nvSpPr>
          <p:spPr>
            <a:xfrm>
              <a:off x="3415777" y="1480435"/>
              <a:ext cx="74616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b="1" dirty="0"/>
                <a:t>What makes some problems computationally hard &amp; others easy? 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F3B5F-B2AA-8A78-D17B-08071103AFF1}"/>
              </a:ext>
            </a:extLst>
          </p:cNvPr>
          <p:cNvCxnSpPr/>
          <p:nvPr/>
        </p:nvCxnSpPr>
        <p:spPr>
          <a:xfrm>
            <a:off x="2857500" y="3264307"/>
            <a:ext cx="5582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0C4615D-E569-11EB-75C6-B5172F104516}"/>
              </a:ext>
            </a:extLst>
          </p:cNvPr>
          <p:cNvSpPr/>
          <p:nvPr/>
        </p:nvSpPr>
        <p:spPr>
          <a:xfrm>
            <a:off x="6921597" y="3476367"/>
            <a:ext cx="280939" cy="399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027454-0BA3-EBAB-1FB3-D9AE70B88130}"/>
              </a:ext>
            </a:extLst>
          </p:cNvPr>
          <p:cNvGrpSpPr/>
          <p:nvPr/>
        </p:nvGrpSpPr>
        <p:grpSpPr>
          <a:xfrm>
            <a:off x="5473795" y="3875790"/>
            <a:ext cx="3136805" cy="445656"/>
            <a:chOff x="1253601" y="678282"/>
            <a:chExt cx="3059838" cy="4456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4C7E04-8164-EBCA-352E-F099BEBB3F23}"/>
                </a:ext>
              </a:extLst>
            </p:cNvPr>
            <p:cNvSpPr/>
            <p:nvPr/>
          </p:nvSpPr>
          <p:spPr>
            <a:xfrm>
              <a:off x="1253601" y="678282"/>
              <a:ext cx="2974019" cy="44565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67C90-6EC6-7DD6-4906-126E86C1D78F}"/>
                </a:ext>
              </a:extLst>
            </p:cNvPr>
            <p:cNvSpPr txBox="1"/>
            <p:nvPr/>
          </p:nvSpPr>
          <p:spPr>
            <a:xfrm>
              <a:off x="1339419" y="678282"/>
              <a:ext cx="2974020" cy="4456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2200" b="1" dirty="0"/>
                <a:t>Complexity Theory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58A99F-1D84-A74B-3A0D-BBDB83F55110}"/>
              </a:ext>
            </a:extLst>
          </p:cNvPr>
          <p:cNvGrpSpPr/>
          <p:nvPr/>
        </p:nvGrpSpPr>
        <p:grpSpPr>
          <a:xfrm>
            <a:off x="3415776" y="4603389"/>
            <a:ext cx="7830119" cy="788050"/>
            <a:chOff x="3415777" y="1469854"/>
            <a:chExt cx="7461670" cy="44810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8A7140-A2D0-5CE4-4E05-5AA15771CE33}"/>
                </a:ext>
              </a:extLst>
            </p:cNvPr>
            <p:cNvSpPr/>
            <p:nvPr/>
          </p:nvSpPr>
          <p:spPr>
            <a:xfrm>
              <a:off x="3415777" y="1469854"/>
              <a:ext cx="7461670" cy="445656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1A9522-31D2-B14D-2727-757669FFC99C}"/>
                </a:ext>
              </a:extLst>
            </p:cNvPr>
            <p:cNvSpPr txBox="1"/>
            <p:nvPr/>
          </p:nvSpPr>
          <p:spPr>
            <a:xfrm>
              <a:off x="3415777" y="1480435"/>
              <a:ext cx="7348889" cy="43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200" b="1" dirty="0"/>
                <a:t>How does a computer made to think?</a:t>
              </a:r>
            </a:p>
            <a:p>
              <a:pPr algn="ctr"/>
              <a:r>
                <a:rPr lang="en-AU" sz="2200" b="1" i="1" dirty="0"/>
                <a:t>‘abstract mathematical model’ </a:t>
              </a:r>
              <a:r>
                <a:rPr lang="en-AU" sz="2200" b="1" dirty="0"/>
                <a:t>of computers</a:t>
              </a:r>
              <a:endParaRPr lang="en-AU" sz="2200" b="1" i="1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BFC492-D938-EF6A-75A1-02DE6DAB75DD}"/>
              </a:ext>
            </a:extLst>
          </p:cNvPr>
          <p:cNvCxnSpPr/>
          <p:nvPr/>
        </p:nvCxnSpPr>
        <p:spPr>
          <a:xfrm>
            <a:off x="2857500" y="4988332"/>
            <a:ext cx="5582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6984A12-3F4D-B2A2-CA2A-DBAC1E24BCDE}"/>
              </a:ext>
            </a:extLst>
          </p:cNvPr>
          <p:cNvSpPr/>
          <p:nvPr/>
        </p:nvSpPr>
        <p:spPr>
          <a:xfrm>
            <a:off x="7079823" y="5366769"/>
            <a:ext cx="280939" cy="399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46B62E-8C52-D146-F946-BB9BBBA94550}"/>
              </a:ext>
            </a:extLst>
          </p:cNvPr>
          <p:cNvGrpSpPr/>
          <p:nvPr/>
        </p:nvGrpSpPr>
        <p:grpSpPr>
          <a:xfrm>
            <a:off x="5632021" y="5766192"/>
            <a:ext cx="3136805" cy="445656"/>
            <a:chOff x="1253601" y="678282"/>
            <a:chExt cx="3059838" cy="44565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1FD768-B891-73E9-158B-40145A587A99}"/>
                </a:ext>
              </a:extLst>
            </p:cNvPr>
            <p:cNvSpPr/>
            <p:nvPr/>
          </p:nvSpPr>
          <p:spPr>
            <a:xfrm>
              <a:off x="1253601" y="678282"/>
              <a:ext cx="2974019" cy="44565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C9377F-E771-A7DF-1C0C-E7BA0DD6F1D1}"/>
                </a:ext>
              </a:extLst>
            </p:cNvPr>
            <p:cNvSpPr txBox="1"/>
            <p:nvPr/>
          </p:nvSpPr>
          <p:spPr>
            <a:xfrm>
              <a:off x="1339419" y="678282"/>
              <a:ext cx="2974020" cy="4456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AU" sz="2200" b="1" dirty="0"/>
                <a:t>Automata 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8094-DC4E-4BB5-8631-6911A5F0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Theory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00ED7-B7A5-44DB-AA09-7F68BECE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TOC is the branch that deals with how efficiently problems can be solved on a </a:t>
            </a:r>
            <a:r>
              <a:rPr lang="en-AU" b="1" u="sng" dirty="0">
                <a:solidFill>
                  <a:srgbClr val="002060"/>
                </a:solidFill>
              </a:rPr>
              <a:t>Model of Computation</a:t>
            </a:r>
            <a:r>
              <a:rPr lang="en-AU" dirty="0"/>
              <a:t>, using an </a:t>
            </a:r>
            <a:r>
              <a:rPr lang="en-AU" b="1" u="sng" dirty="0">
                <a:solidFill>
                  <a:srgbClr val="002060"/>
                </a:solidFill>
              </a:rPr>
              <a:t>Algorithm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The field is divided into three major branches:</a:t>
            </a:r>
          </a:p>
          <a:p>
            <a:pPr lvl="1" algn="just"/>
            <a:r>
              <a:rPr lang="en-AU" b="1" dirty="0">
                <a:solidFill>
                  <a:srgbClr val="002060"/>
                </a:solidFill>
              </a:rPr>
              <a:t>Automata theory and language: </a:t>
            </a:r>
            <a:r>
              <a:rPr lang="en-AU" dirty="0">
                <a:solidFill>
                  <a:srgbClr val="002060"/>
                </a:solidFill>
              </a:rPr>
              <a:t>It deals with the definition and properties of various mathematical model of computers (e.g., finite automata, context free grammar, </a:t>
            </a:r>
            <a:r>
              <a:rPr lang="en-AU" dirty="0" err="1">
                <a:solidFill>
                  <a:srgbClr val="002060"/>
                </a:solidFill>
              </a:rPr>
              <a:t>turing</a:t>
            </a:r>
            <a:r>
              <a:rPr lang="en-AU" dirty="0">
                <a:solidFill>
                  <a:srgbClr val="002060"/>
                </a:solidFill>
              </a:rPr>
              <a:t> machine)  </a:t>
            </a:r>
          </a:p>
          <a:p>
            <a:pPr lvl="1"/>
            <a:r>
              <a:rPr lang="en-AU" b="1" dirty="0">
                <a:solidFill>
                  <a:srgbClr val="002060"/>
                </a:solidFill>
              </a:rPr>
              <a:t>Computability theory: </a:t>
            </a:r>
            <a:r>
              <a:rPr lang="en-AU" dirty="0">
                <a:solidFill>
                  <a:srgbClr val="002060"/>
                </a:solidFill>
              </a:rPr>
              <a:t>It deals with what can &amp; cannot be computed by the model, and</a:t>
            </a:r>
          </a:p>
          <a:p>
            <a:pPr lvl="1"/>
            <a:r>
              <a:rPr lang="en-AU" b="1" dirty="0">
                <a:solidFill>
                  <a:srgbClr val="002060"/>
                </a:solidFill>
              </a:rPr>
              <a:t>Computational Complexity Theory [Efficiency]: </a:t>
            </a:r>
            <a:r>
              <a:rPr lang="en-AU" dirty="0">
                <a:solidFill>
                  <a:srgbClr val="002060"/>
                </a:solidFill>
              </a:rPr>
              <a:t>It groups the computable problem based on their hardness (e.g., NP hard problem).</a:t>
            </a:r>
          </a:p>
          <a:p>
            <a:endParaRPr lang="en-AU" dirty="0"/>
          </a:p>
          <a:p>
            <a:r>
              <a:rPr lang="en-AU" dirty="0"/>
              <a:t>Which are linked by the question: </a:t>
            </a:r>
            <a:r>
              <a:rPr lang="en-AU" u="sng" dirty="0">
                <a:solidFill>
                  <a:srgbClr val="FF0000"/>
                </a:solidFill>
              </a:rPr>
              <a:t>“What are the fundamental capabilities and limitations of computers?”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9E81F-EDDD-4EA0-8B8B-D42F86A0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14C89-192B-4D30-9E33-CE46002B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07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7480-3665-41A1-B08B-5DC5267B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Theory of Computation-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5C83-CDC4-413E-BC99-1B29479E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</a:t>
            </a:r>
            <a:r>
              <a:rPr lang="en-AU" u="sng" dirty="0">
                <a:solidFill>
                  <a:srgbClr val="002060"/>
                </a:solidFill>
              </a:rPr>
              <a:t>model of computation </a:t>
            </a:r>
            <a:r>
              <a:rPr lang="en-AU" dirty="0"/>
              <a:t>is the definition of the set of allowable operations used in computation and their respective costs.</a:t>
            </a:r>
          </a:p>
          <a:p>
            <a:r>
              <a:rPr lang="en-AU" dirty="0"/>
              <a:t>What is Algorithm???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Automata Theory is the study of Abstract Machines and Automata [Self Acting Machine]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Automaton = an abstract computing device</a:t>
            </a:r>
          </a:p>
          <a:p>
            <a:pPr lvl="2"/>
            <a:r>
              <a:rPr lang="en-US" dirty="0"/>
              <a:t>Note: A “device” need not even be a physical hardware! </a:t>
            </a:r>
            <a:endParaRPr lang="en-AU" dirty="0"/>
          </a:p>
          <a:p>
            <a:r>
              <a:rPr lang="en-AU" dirty="0"/>
              <a:t>Formal Language: recognized by an automaton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01C6-4BC8-4B24-B677-39989ABA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225F2-F7CF-4442-ACC9-B0907D9C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21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E679-1A0B-4244-BCB0-9BC3FB9F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What is Automata Theory?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D177-C571-4DB9-8DDD-1AA2F2E1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abstract computing devices, or “machines” </a:t>
            </a:r>
          </a:p>
          <a:p>
            <a:r>
              <a:rPr lang="en-US" dirty="0">
                <a:solidFill>
                  <a:srgbClr val="C00000"/>
                </a:solidFill>
              </a:rPr>
              <a:t>Automaton = an abstract computing device</a:t>
            </a:r>
          </a:p>
          <a:p>
            <a:pPr lvl="1"/>
            <a:r>
              <a:rPr lang="en-US" dirty="0"/>
              <a:t>Note: A “device” need not even be a physical hardware! </a:t>
            </a:r>
          </a:p>
          <a:p>
            <a:r>
              <a:rPr lang="en-US" dirty="0"/>
              <a:t>A fundamental question in computer science: </a:t>
            </a:r>
          </a:p>
          <a:p>
            <a:pPr lvl="1"/>
            <a:r>
              <a:rPr lang="en-US" dirty="0"/>
              <a:t>Find out what different models of machines can do and cannot do</a:t>
            </a:r>
          </a:p>
          <a:p>
            <a:pPr lvl="1"/>
            <a:r>
              <a:rPr lang="en-US" dirty="0"/>
              <a:t>The theory of computation </a:t>
            </a:r>
          </a:p>
          <a:p>
            <a:r>
              <a:rPr lang="en-US" dirty="0"/>
              <a:t>The main purpose of TOC is to </a:t>
            </a:r>
            <a:r>
              <a:rPr lang="en-US" i="1" u="sng" dirty="0"/>
              <a:t>develop formal mathematical model of computation that reflect real world computers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28BF4-4287-4B9F-BD22-E4FF5EAF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5AB43-CD86-4414-9661-DD6FFE1E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44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E0AA-7CFA-444C-BE60-DA58CFF6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 pioneer of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601D-7E42-4352-8CED-2B00FC09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858"/>
            <a:ext cx="8229600" cy="4570105"/>
          </a:xfrm>
        </p:spPr>
        <p:txBody>
          <a:bodyPr>
            <a:normAutofit/>
          </a:bodyPr>
          <a:lstStyle/>
          <a:p>
            <a:r>
              <a:rPr lang="en-AU" dirty="0"/>
              <a:t>Alan Turing (1912-1954)</a:t>
            </a:r>
          </a:p>
          <a:p>
            <a:pPr lvl="1"/>
            <a:r>
              <a:rPr lang="en-AU" dirty="0"/>
              <a:t>Father of computer science</a:t>
            </a:r>
          </a:p>
          <a:p>
            <a:pPr lvl="1"/>
            <a:r>
              <a:rPr lang="en-AU" dirty="0"/>
              <a:t>English logician</a:t>
            </a:r>
          </a:p>
          <a:p>
            <a:pPr lvl="1"/>
            <a:r>
              <a:rPr lang="en-AU" dirty="0"/>
              <a:t>Propose</a:t>
            </a:r>
          </a:p>
          <a:p>
            <a:pPr lvl="2"/>
            <a:r>
              <a:rPr lang="en-AU" dirty="0"/>
              <a:t>Turing machine as a mathematical model of computation</a:t>
            </a:r>
          </a:p>
          <a:p>
            <a:pPr lvl="2"/>
            <a:r>
              <a:rPr lang="en-AU" dirty="0"/>
              <a:t>Codebreaker for German Enigma machine in World War II</a:t>
            </a:r>
          </a:p>
          <a:p>
            <a:pPr lvl="1"/>
            <a:r>
              <a:rPr lang="en-AU" dirty="0"/>
              <a:t>Many other pioneering work, e. g., </a:t>
            </a:r>
            <a:r>
              <a:rPr lang="en-AU" dirty="0">
                <a:solidFill>
                  <a:srgbClr val="FF0000"/>
                </a:solidFill>
              </a:rPr>
              <a:t>Turing test</a:t>
            </a:r>
          </a:p>
          <a:p>
            <a:pPr lvl="1"/>
            <a:endParaRPr lang="en-AU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alan turing images">
            <a:extLst>
              <a:ext uri="{FF2B5EF4-FFF2-40B4-BE49-F238E27FC236}">
                <a16:creationId xmlns:a16="http://schemas.microsoft.com/office/drawing/2014/main" id="{FF67284E-21FE-40E2-A992-4B8A00313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63" y="427915"/>
            <a:ext cx="1953089" cy="252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70A992B-AB88-41D2-A9D1-DAC3376C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64" y="3194930"/>
            <a:ext cx="1953089" cy="272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71772-4262-4D71-8177-88641BC5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E66B2-2126-4218-BC71-ABC32011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16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11C22-506B-C3BA-C8EC-BACA536D5787}"/>
              </a:ext>
            </a:extLst>
          </p:cNvPr>
          <p:cNvSpPr/>
          <p:nvPr/>
        </p:nvSpPr>
        <p:spPr>
          <a:xfrm>
            <a:off x="1143000" y="4743450"/>
            <a:ext cx="7715250" cy="10001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65749-E167-7B5C-4ACC-5EDF4C8884C7}"/>
              </a:ext>
            </a:extLst>
          </p:cNvPr>
          <p:cNvSpPr txBox="1"/>
          <p:nvPr/>
        </p:nvSpPr>
        <p:spPr>
          <a:xfrm>
            <a:off x="1072438" y="4806108"/>
            <a:ext cx="8143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>
                <a:solidFill>
                  <a:srgbClr val="002060"/>
                </a:solidFill>
              </a:rPr>
              <a:t>A function on the natural numbers can be calculated by an effective method if and only if it is computable by a Turing machine.</a:t>
            </a:r>
          </a:p>
        </p:txBody>
      </p:sp>
    </p:spTree>
    <p:extLst>
      <p:ext uri="{BB962C8B-B14F-4D97-AF65-F5344CB8AC3E}">
        <p14:creationId xmlns:p14="http://schemas.microsoft.com/office/powerpoint/2010/main" val="142451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87FF-D5F8-4963-84E3-32FE605C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Historical Perspective of TOC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CE6FE4-D7A8-42D7-AC34-DA54ADD1C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868" y="1825625"/>
          <a:ext cx="10545932" cy="3931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88132">
                  <a:extLst>
                    <a:ext uri="{9D8B030D-6E8A-4147-A177-3AD203B41FA5}">
                      <a16:colId xmlns:a16="http://schemas.microsoft.com/office/drawing/2014/main" val="3986084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71139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/>
                        <a:t>1930s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Alan Turing studies Turing machines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Decidability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Halting problem, Alan Turing proved that </a:t>
                      </a:r>
                      <a:r>
                        <a:rPr lang="en-US" b="0" i="1" dirty="0"/>
                        <a:t>there are computations that can never be done </a:t>
                      </a:r>
                      <a:r>
                        <a:rPr lang="en-US" b="0" i="0" dirty="0"/>
                        <a:t>(no matter how big and fast computers get)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5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1940-1950s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“Finite automata” machines studied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Noam Chomsky begun study of formal grammar and proposes the “Chomsky Hierarchy” for formal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9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Cook introduces “intractable” problems or “NP-Hard” problems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9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1970-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computer science: compilers, computational &amp; complexity theory evolve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0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6089B-8EB9-42BF-A46C-973571DA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027DD-6FBE-43D7-9924-00A58740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6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F5B-FD45-41D8-ADFD-A9D8D21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Importance of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EEA-762D-490A-9A27-85D53857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part of the core of computer science.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Introduction to Finite Automata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Structural Representation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Automata and Complexity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7A7CF-6559-4824-9292-E603B5A9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2B729-E88A-474C-B1BD-9CE90193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77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F5B-FD45-41D8-ADFD-A9D8D21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Importance of TOC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EEA-762D-490A-9A27-85D53857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Finite Automata</a:t>
            </a:r>
          </a:p>
          <a:p>
            <a:pPr lvl="1"/>
            <a:r>
              <a:rPr lang="en-US" dirty="0"/>
              <a:t>Software for designing and checking the behavior of digital circuits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FF0000"/>
                </a:solidFill>
              </a:rPr>
              <a:t>Lexical analyzer</a:t>
            </a:r>
            <a:r>
              <a:rPr lang="en-US" dirty="0"/>
              <a:t>” of a typical compiler , that is , the compiler component that breaks the input text into logical units, such as identifiers, keywords, and punctuation.</a:t>
            </a:r>
          </a:p>
          <a:p>
            <a:pPr lvl="1"/>
            <a:r>
              <a:rPr lang="en-US" dirty="0"/>
              <a:t>Software for scanning large bodies of text, such as collections of Web pages, to find occurrences of words, phrases, or other patterns.</a:t>
            </a:r>
          </a:p>
          <a:p>
            <a:pPr lvl="1"/>
            <a:r>
              <a:rPr lang="en-US" dirty="0"/>
              <a:t>Software for verifying systems of all types that have a finite number of distinct states, such as communications protocols or protocols for secure exchange of information.</a:t>
            </a:r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A19A9-6FFB-4640-8450-C38C8B3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56702-62D5-40C8-9F8D-5D2169E1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E005-A099-43B3-B38B-FFBDA51A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0E9B-7978-46AB-9C3B-575246A5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 Introduction</a:t>
            </a:r>
          </a:p>
          <a:p>
            <a:r>
              <a:rPr lang="en-AU" dirty="0"/>
              <a:t>Course Description</a:t>
            </a:r>
          </a:p>
          <a:p>
            <a:r>
              <a:rPr lang="en-AU" dirty="0"/>
              <a:t>Course Introduction</a:t>
            </a:r>
          </a:p>
          <a:p>
            <a:r>
              <a:rPr lang="en-AU" dirty="0"/>
              <a:t>Chapter-1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429F4-87C2-4BD8-9E93-6CFFABA2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E60AE-1AF2-4B9E-999C-BEC3FCB8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56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F5B-FD45-41D8-ADFD-A9D8D21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Importance of TOC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EEA-762D-490A-9A27-85D53857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2159"/>
          </a:xfrm>
        </p:spPr>
        <p:txBody>
          <a:bodyPr>
            <a:normAutofit/>
          </a:bodyPr>
          <a:lstStyle/>
          <a:p>
            <a:r>
              <a:rPr lang="en-US" dirty="0"/>
              <a:t>Examples of Finite Automata</a:t>
            </a:r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AF15D1-3526-4362-9860-FC269BDEA866}"/>
              </a:ext>
            </a:extLst>
          </p:cNvPr>
          <p:cNvGrpSpPr/>
          <p:nvPr/>
        </p:nvGrpSpPr>
        <p:grpSpPr>
          <a:xfrm>
            <a:off x="284277" y="3154600"/>
            <a:ext cx="4102373" cy="1800460"/>
            <a:chOff x="284277" y="3154600"/>
            <a:chExt cx="4102373" cy="18004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14310EB-4EBC-4F02-BE58-D77AA3F7EDED}"/>
                </a:ext>
              </a:extLst>
            </p:cNvPr>
            <p:cNvGrpSpPr/>
            <p:nvPr/>
          </p:nvGrpSpPr>
          <p:grpSpPr>
            <a:xfrm>
              <a:off x="1037968" y="3154600"/>
              <a:ext cx="3348682" cy="1800460"/>
              <a:chOff x="2990335" y="2325710"/>
              <a:chExt cx="3630827" cy="180046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9C9915A-0F4E-460E-8A0E-0A2DF24792E6}"/>
                  </a:ext>
                </a:extLst>
              </p:cNvPr>
              <p:cNvSpPr/>
              <p:nvPr/>
            </p:nvSpPr>
            <p:spPr>
              <a:xfrm>
                <a:off x="2990335" y="2755557"/>
                <a:ext cx="1050324" cy="9514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D7A732-E4BF-46AB-9862-17DA967D2218}"/>
                  </a:ext>
                </a:extLst>
              </p:cNvPr>
              <p:cNvSpPr/>
              <p:nvPr/>
            </p:nvSpPr>
            <p:spPr>
              <a:xfrm>
                <a:off x="5570838" y="2755557"/>
                <a:ext cx="1050324" cy="9514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Arrow: Curved Up 5">
                <a:extLst>
                  <a:ext uri="{FF2B5EF4-FFF2-40B4-BE49-F238E27FC236}">
                    <a16:creationId xmlns:a16="http://schemas.microsoft.com/office/drawing/2014/main" id="{825EDDE4-2463-4EDA-BF13-8A2D50CD5FAB}"/>
                  </a:ext>
                </a:extLst>
              </p:cNvPr>
              <p:cNvSpPr/>
              <p:nvPr/>
            </p:nvSpPr>
            <p:spPr>
              <a:xfrm>
                <a:off x="3515496" y="3681326"/>
                <a:ext cx="2749379" cy="433474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Arrow: Curved Up 6">
                <a:extLst>
                  <a:ext uri="{FF2B5EF4-FFF2-40B4-BE49-F238E27FC236}">
                    <a16:creationId xmlns:a16="http://schemas.microsoft.com/office/drawing/2014/main" id="{9E84BD2A-9BA3-4091-8B67-E20E51011ED5}"/>
                  </a:ext>
                </a:extLst>
              </p:cNvPr>
              <p:cNvSpPr/>
              <p:nvPr/>
            </p:nvSpPr>
            <p:spPr>
              <a:xfrm rot="10800000">
                <a:off x="3515495" y="2325710"/>
                <a:ext cx="2749379" cy="433474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E3D168-580A-46B3-9170-B4DD18CFAD96}"/>
                  </a:ext>
                </a:extLst>
              </p:cNvPr>
              <p:cNvSpPr txBox="1"/>
              <p:nvPr/>
            </p:nvSpPr>
            <p:spPr>
              <a:xfrm>
                <a:off x="4546179" y="2325710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Push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A50566-C7FC-4A90-892C-863E77554057}"/>
                  </a:ext>
                </a:extLst>
              </p:cNvPr>
              <p:cNvSpPr txBox="1"/>
              <p:nvPr/>
            </p:nvSpPr>
            <p:spPr>
              <a:xfrm>
                <a:off x="4546179" y="3726060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Push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5C60A-67A8-405F-B779-17D31B8E4EDB}"/>
                  </a:ext>
                </a:extLst>
              </p:cNvPr>
              <p:cNvSpPr txBox="1"/>
              <p:nvPr/>
            </p:nvSpPr>
            <p:spPr>
              <a:xfrm>
                <a:off x="3195008" y="2989423"/>
                <a:ext cx="688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off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2D9613-6721-42C1-B69B-07DA7F51159A}"/>
                  </a:ext>
                </a:extLst>
              </p:cNvPr>
              <p:cNvSpPr txBox="1"/>
              <p:nvPr/>
            </p:nvSpPr>
            <p:spPr>
              <a:xfrm>
                <a:off x="5846727" y="3001447"/>
                <a:ext cx="688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on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5F1A44-69BA-438F-BDA8-6C764568294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370703" y="4060181"/>
              <a:ext cx="667265" cy="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8EFC1-D5A0-4F1A-B513-D6F03ED7D475}"/>
                </a:ext>
              </a:extLst>
            </p:cNvPr>
            <p:cNvSpPr txBox="1"/>
            <p:nvPr/>
          </p:nvSpPr>
          <p:spPr>
            <a:xfrm>
              <a:off x="284277" y="3660071"/>
              <a:ext cx="688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Start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50DA6A3-B30B-4280-A772-262D13801D3D}"/>
              </a:ext>
            </a:extLst>
          </p:cNvPr>
          <p:cNvSpPr txBox="1"/>
          <p:nvPr/>
        </p:nvSpPr>
        <p:spPr>
          <a:xfrm>
            <a:off x="1015693" y="5258003"/>
            <a:ext cx="319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Example 1: </a:t>
            </a:r>
            <a:r>
              <a:rPr lang="en-AU" sz="2000" dirty="0"/>
              <a:t>An On/Off Switch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7812D5-09D9-470B-86A4-962987C5E251}"/>
              </a:ext>
            </a:extLst>
          </p:cNvPr>
          <p:cNvGrpSpPr/>
          <p:nvPr/>
        </p:nvGrpSpPr>
        <p:grpSpPr>
          <a:xfrm>
            <a:off x="4720719" y="3405109"/>
            <a:ext cx="7277416" cy="2198669"/>
            <a:chOff x="4720719" y="3405109"/>
            <a:chExt cx="7277416" cy="219866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1C3E58F-9773-4D65-B2AE-CDD91761DF21}"/>
                </a:ext>
              </a:extLst>
            </p:cNvPr>
            <p:cNvGrpSpPr/>
            <p:nvPr/>
          </p:nvGrpSpPr>
          <p:grpSpPr>
            <a:xfrm>
              <a:off x="4720719" y="3405109"/>
              <a:ext cx="7277416" cy="1179245"/>
              <a:chOff x="4720719" y="3405109"/>
              <a:chExt cx="7277416" cy="117924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3D2AC7A-BB15-4402-B7B6-3078E69FB551}"/>
                  </a:ext>
                </a:extLst>
              </p:cNvPr>
              <p:cNvSpPr/>
              <p:nvPr/>
            </p:nvSpPr>
            <p:spPr>
              <a:xfrm>
                <a:off x="5469321" y="3554710"/>
                <a:ext cx="968705" cy="9514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E86995-9134-47CB-8570-2172F0459347}"/>
                  </a:ext>
                </a:extLst>
              </p:cNvPr>
              <p:cNvSpPr/>
              <p:nvPr/>
            </p:nvSpPr>
            <p:spPr>
              <a:xfrm>
                <a:off x="6880593" y="3554710"/>
                <a:ext cx="968705" cy="95147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04A72A-51BA-4308-BF2E-78460CF2345F}"/>
                  </a:ext>
                </a:extLst>
              </p:cNvPr>
              <p:cNvSpPr/>
              <p:nvPr/>
            </p:nvSpPr>
            <p:spPr>
              <a:xfrm>
                <a:off x="8316580" y="3502978"/>
                <a:ext cx="930272" cy="102824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7D08CC-E5F3-4177-947B-EB93E9DCC034}"/>
                  </a:ext>
                </a:extLst>
              </p:cNvPr>
              <p:cNvSpPr/>
              <p:nvPr/>
            </p:nvSpPr>
            <p:spPr>
              <a:xfrm>
                <a:off x="9618158" y="3477934"/>
                <a:ext cx="930272" cy="102824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C7E0C3B-760E-4688-9F82-F941BDAFE062}"/>
                  </a:ext>
                </a:extLst>
              </p:cNvPr>
              <p:cNvSpPr/>
              <p:nvPr/>
            </p:nvSpPr>
            <p:spPr>
              <a:xfrm>
                <a:off x="10965264" y="3490621"/>
                <a:ext cx="930272" cy="102824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7189C5E-E8A4-4FA2-8A02-95C8E80D4772}"/>
                  </a:ext>
                </a:extLst>
              </p:cNvPr>
              <p:cNvSpPr/>
              <p:nvPr/>
            </p:nvSpPr>
            <p:spPr>
              <a:xfrm>
                <a:off x="10891025" y="3405109"/>
                <a:ext cx="1107110" cy="1179245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7DBACA8-6845-408E-8ED6-B74C81DE6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7145" y="4030392"/>
                <a:ext cx="667265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B71C58-BE6B-4847-BCA7-966E06FF3731}"/>
                  </a:ext>
                </a:extLst>
              </p:cNvPr>
              <p:cNvSpPr txBox="1"/>
              <p:nvPr/>
            </p:nvSpPr>
            <p:spPr>
              <a:xfrm>
                <a:off x="4720719" y="3630282"/>
                <a:ext cx="6880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Start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84AF698-E50E-438F-BE56-543497886431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6438026" y="4030445"/>
                <a:ext cx="44256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D310A7D-0FFF-43BF-871E-DF5B933E6898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7849298" y="4017101"/>
                <a:ext cx="467282" cy="13344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22298-BC10-44FE-848D-2C07C4475397}"/>
                  </a:ext>
                </a:extLst>
              </p:cNvPr>
              <p:cNvCxnSpPr>
                <a:cxnSpLocks/>
                <a:endCxn id="21" idx="2"/>
              </p:cNvCxnSpPr>
              <p:nvPr/>
            </p:nvCxnSpPr>
            <p:spPr>
              <a:xfrm>
                <a:off x="9246852" y="3992057"/>
                <a:ext cx="371306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A6125E7-A96C-4A15-AC45-D3F46EA3B1DF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10548430" y="3985961"/>
                <a:ext cx="342595" cy="8771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A1DAEB-980C-427A-A9BA-CFDE68011C02}"/>
                  </a:ext>
                </a:extLst>
              </p:cNvPr>
              <p:cNvSpPr txBox="1"/>
              <p:nvPr/>
            </p:nvSpPr>
            <p:spPr>
              <a:xfrm>
                <a:off x="6488065" y="3585851"/>
                <a:ext cx="271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276A7E-B328-4150-B311-D50609961C8F}"/>
                  </a:ext>
                </a:extLst>
              </p:cNvPr>
              <p:cNvSpPr txBox="1"/>
              <p:nvPr/>
            </p:nvSpPr>
            <p:spPr>
              <a:xfrm>
                <a:off x="7210115" y="3849090"/>
                <a:ext cx="292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324521-D035-4483-9D2A-14335F447CA5}"/>
                  </a:ext>
                </a:extLst>
              </p:cNvPr>
              <p:cNvSpPr txBox="1"/>
              <p:nvPr/>
            </p:nvSpPr>
            <p:spPr>
              <a:xfrm>
                <a:off x="7917552" y="3594199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h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49A1D4-DF2F-4F11-AEF6-0B5BF8A48963}"/>
                  </a:ext>
                </a:extLst>
              </p:cNvPr>
              <p:cNvSpPr txBox="1"/>
              <p:nvPr/>
            </p:nvSpPr>
            <p:spPr>
              <a:xfrm>
                <a:off x="9221078" y="3557143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D6C534D-748C-4DEB-88F1-53485B70B406}"/>
                  </a:ext>
                </a:extLst>
              </p:cNvPr>
              <p:cNvSpPr txBox="1"/>
              <p:nvPr/>
            </p:nvSpPr>
            <p:spPr>
              <a:xfrm>
                <a:off x="10543347" y="3552480"/>
                <a:ext cx="319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927C6A-1FAF-4D5D-9938-A7CA9EE1BAD6}"/>
                  </a:ext>
                </a:extLst>
              </p:cNvPr>
              <p:cNvSpPr txBox="1"/>
              <p:nvPr/>
            </p:nvSpPr>
            <p:spPr>
              <a:xfrm>
                <a:off x="8560520" y="3773911"/>
                <a:ext cx="457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1" dirty="0" err="1"/>
                  <a:t>th</a:t>
                </a:r>
                <a:endParaRPr lang="en-AU" sz="24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2B7784-1939-4D52-B0A5-446D4637B644}"/>
                  </a:ext>
                </a:extLst>
              </p:cNvPr>
              <p:cNvSpPr txBox="1"/>
              <p:nvPr/>
            </p:nvSpPr>
            <p:spPr>
              <a:xfrm>
                <a:off x="9786546" y="3773911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1" dirty="0"/>
                  <a:t>the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7A7825-E4C3-49D8-B5CB-7921990F0901}"/>
                  </a:ext>
                </a:extLst>
              </p:cNvPr>
              <p:cNvSpPr txBox="1"/>
              <p:nvPr/>
            </p:nvSpPr>
            <p:spPr>
              <a:xfrm>
                <a:off x="11071616" y="3763476"/>
                <a:ext cx="823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then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D35E9C-4AF3-49B5-8523-176116624C20}"/>
                </a:ext>
              </a:extLst>
            </p:cNvPr>
            <p:cNvSpPr txBox="1"/>
            <p:nvPr/>
          </p:nvSpPr>
          <p:spPr>
            <a:xfrm>
              <a:off x="6639894" y="5203668"/>
              <a:ext cx="3461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/>
                <a:t>Example 2: </a:t>
              </a:r>
              <a:r>
                <a:rPr lang="en-AU" sz="2000" dirty="0"/>
                <a:t>Recognition of </a:t>
              </a:r>
              <a:r>
                <a:rPr lang="en-AU" sz="2000" b="1" dirty="0"/>
                <a:t>then</a:t>
              </a:r>
              <a:endParaRPr lang="en-AU" sz="2000" dirty="0"/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935871-5F0B-4138-8E1F-9570BBCE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55186EA-3D6C-43B9-A767-970BA5A6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5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F5B-FD45-41D8-ADFD-A9D8D21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Importance of TOC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EEA-762D-490A-9A27-85D53857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Representation</a:t>
            </a:r>
          </a:p>
          <a:p>
            <a:pPr lvl="1"/>
            <a:r>
              <a:rPr lang="en-US" dirty="0"/>
              <a:t>There are two important notations there are not automation-like, but play an important role in the study of automata and their applications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Grammars</a:t>
            </a:r>
            <a:r>
              <a:rPr lang="en-US" b="1" i="1" dirty="0"/>
              <a:t> </a:t>
            </a:r>
            <a:r>
              <a:rPr lang="en-US" dirty="0"/>
              <a:t>are useful models</a:t>
            </a:r>
            <a:r>
              <a:rPr lang="en-US" b="1" i="1" dirty="0"/>
              <a:t> </a:t>
            </a:r>
            <a:r>
              <a:rPr lang="en-US" dirty="0"/>
              <a:t>when software that processes data with a recursive structure.</a:t>
            </a:r>
          </a:p>
          <a:p>
            <a:pPr lvl="2"/>
            <a:r>
              <a:rPr lang="en-US" i="1" dirty="0">
                <a:solidFill>
                  <a:srgbClr val="C00000"/>
                </a:solidFill>
              </a:rPr>
              <a:t>Regular Expressions</a:t>
            </a:r>
            <a:r>
              <a:rPr lang="en-US" i="1" dirty="0"/>
              <a:t> </a:t>
            </a:r>
            <a:r>
              <a:rPr lang="en-US" dirty="0"/>
              <a:t>are denoted the structure of data, especially text strings.</a:t>
            </a:r>
          </a:p>
          <a:p>
            <a:pPr lvl="3"/>
            <a:r>
              <a:rPr lang="en-US" sz="2800" dirty="0"/>
              <a:t>Example: “Palo Alto CA”:</a:t>
            </a:r>
          </a:p>
          <a:p>
            <a:pPr marL="1371600" lvl="3" indent="0">
              <a:buNone/>
            </a:pPr>
            <a:r>
              <a:rPr lang="en-US" sz="2800" dirty="0"/>
              <a:t>                             [A-Z][a-z]*([ ][A-Z][a-z]*)*[ ][A-Z][A-Z]</a:t>
            </a:r>
          </a:p>
          <a:p>
            <a:pPr lvl="3"/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36BE-A7E1-4225-93BA-6DDFBEAD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DF971-CB8A-4C9B-AFAA-467FD948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21</a:t>
            </a:fld>
            <a:endParaRPr lang="en-AU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2BF67D-EF1D-40B3-89C1-6165A757559D}"/>
              </a:ext>
            </a:extLst>
          </p:cNvPr>
          <p:cNvGrpSpPr/>
          <p:nvPr/>
        </p:nvGrpSpPr>
        <p:grpSpPr>
          <a:xfrm>
            <a:off x="1835150" y="4767020"/>
            <a:ext cx="3517908" cy="1076248"/>
            <a:chOff x="1835150" y="4767020"/>
            <a:chExt cx="3517908" cy="107624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058A80F-72AB-4FFE-826B-AB73F8C5FAE0}"/>
                </a:ext>
              </a:extLst>
            </p:cNvPr>
            <p:cNvSpPr/>
            <p:nvPr/>
          </p:nvSpPr>
          <p:spPr>
            <a:xfrm rot="16200000">
              <a:off x="4858469" y="4550405"/>
              <a:ext cx="277973" cy="711204"/>
            </a:xfrm>
            <a:prstGeom prst="leftBrace">
              <a:avLst>
                <a:gd name="adj1" fmla="val 8333"/>
                <a:gd name="adj2" fmla="val 5428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A6C15AD9-4E98-418D-A269-7E53ADA90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150" y="5538468"/>
              <a:ext cx="1517650" cy="304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</a:rPr>
                <a:t>Start with a letter</a:t>
              </a: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AC70043-C09D-4057-86D7-C42F46937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599" y="4939029"/>
              <a:ext cx="1517649" cy="57785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969098-17E0-4AA8-8191-65FC332257F9}"/>
              </a:ext>
            </a:extLst>
          </p:cNvPr>
          <p:cNvGrpSpPr/>
          <p:nvPr/>
        </p:nvGrpSpPr>
        <p:grpSpPr>
          <a:xfrm>
            <a:off x="3733800" y="4800042"/>
            <a:ext cx="2381262" cy="1523287"/>
            <a:chOff x="3733800" y="4800042"/>
            <a:chExt cx="2381262" cy="1523287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F4FE89DA-1A93-4D27-AAAD-AD6F49F60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5593079"/>
              <a:ext cx="1489075" cy="730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</a:rPr>
                <a:t>A string of other </a:t>
              </a:r>
              <a:br>
                <a:rPr lang="en-US" sz="1400" dirty="0">
                  <a:solidFill>
                    <a:schemeClr val="hlink"/>
                  </a:solidFill>
                </a:rPr>
              </a:br>
              <a:r>
                <a:rPr lang="en-US" sz="1400" dirty="0">
                  <a:solidFill>
                    <a:schemeClr val="hlink"/>
                  </a:solidFill>
                </a:rPr>
                <a:t>letters (possibly</a:t>
              </a:r>
              <a:br>
                <a:rPr lang="en-US" sz="1400" dirty="0">
                  <a:solidFill>
                    <a:schemeClr val="hlink"/>
                  </a:solidFill>
                </a:rPr>
              </a:br>
              <a:r>
                <a:rPr lang="en-US" sz="1400" dirty="0">
                  <a:solidFill>
                    <a:schemeClr val="hlink"/>
                  </a:solidFill>
                </a:rPr>
                <a:t>empty)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1E45869C-4B02-4038-A8EC-E8B2CAF11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5655" y="4939029"/>
              <a:ext cx="1078219" cy="65405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D69A8056-500C-45C2-9F22-126CC86F65D5}"/>
                </a:ext>
              </a:extLst>
            </p:cNvPr>
            <p:cNvSpPr/>
            <p:nvPr/>
          </p:nvSpPr>
          <p:spPr>
            <a:xfrm rot="16200000">
              <a:off x="5636985" y="4566916"/>
              <a:ext cx="244952" cy="711203"/>
            </a:xfrm>
            <a:prstGeom prst="leftBrace">
              <a:avLst>
                <a:gd name="adj1" fmla="val 8333"/>
                <a:gd name="adj2" fmla="val 5428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8AC399-04AB-42F3-871D-23EF5A40925E}"/>
              </a:ext>
            </a:extLst>
          </p:cNvPr>
          <p:cNvGrpSpPr/>
          <p:nvPr/>
        </p:nvGrpSpPr>
        <p:grpSpPr>
          <a:xfrm>
            <a:off x="5647064" y="4823497"/>
            <a:ext cx="2963536" cy="1532853"/>
            <a:chOff x="5647064" y="4823497"/>
            <a:chExt cx="2963536" cy="1532853"/>
          </a:xfrm>
        </p:grpSpPr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73080F9A-1BCE-44E6-9174-967E3B4FD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7064" y="5838825"/>
              <a:ext cx="2436813" cy="517525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</a:rPr>
                <a:t>Other space delimited words</a:t>
              </a:r>
              <a:br>
                <a:rPr lang="en-US" sz="1400" dirty="0">
                  <a:solidFill>
                    <a:schemeClr val="hlink"/>
                  </a:solidFill>
                </a:rPr>
              </a:br>
              <a:r>
                <a:rPr lang="en-US" sz="1400" dirty="0">
                  <a:solidFill>
                    <a:schemeClr val="hlink"/>
                  </a:solidFill>
                </a:rPr>
                <a:t>(part of city name)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6786E6A-6B10-4A87-9409-ED1DB3FEB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5471" y="4954826"/>
              <a:ext cx="303674" cy="87593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7A4535-2560-4125-8F11-0FE8FC75AA68}"/>
                </a:ext>
              </a:extLst>
            </p:cNvPr>
            <p:cNvSpPr/>
            <p:nvPr/>
          </p:nvSpPr>
          <p:spPr>
            <a:xfrm rot="16200000">
              <a:off x="7303491" y="3747452"/>
              <a:ext cx="231064" cy="2383154"/>
            </a:xfrm>
            <a:prstGeom prst="leftBrace">
              <a:avLst>
                <a:gd name="adj1" fmla="val 8333"/>
                <a:gd name="adj2" fmla="val 5428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302BCD-2344-4BBF-A25C-64C5B04E7F8E}"/>
              </a:ext>
            </a:extLst>
          </p:cNvPr>
          <p:cNvGrpSpPr/>
          <p:nvPr/>
        </p:nvGrpSpPr>
        <p:grpSpPr>
          <a:xfrm>
            <a:off x="8231670" y="4800040"/>
            <a:ext cx="2782888" cy="1381844"/>
            <a:chOff x="8231670" y="4800040"/>
            <a:chExt cx="2782888" cy="1381844"/>
          </a:xfrm>
        </p:grpSpPr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A15C99F-D94C-452E-A16C-E2ACA5E1F9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82082" y="4967604"/>
              <a:ext cx="2286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2777D96-0E6E-41AE-8924-9546CE670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1670" y="5877084"/>
              <a:ext cx="2782888" cy="30480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</a:rPr>
                <a:t>Should end w/ 2-letter state code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CD1DF149-CB1C-482A-826F-1C091FD91320}"/>
                </a:ext>
              </a:extLst>
            </p:cNvPr>
            <p:cNvSpPr/>
            <p:nvPr/>
          </p:nvSpPr>
          <p:spPr>
            <a:xfrm rot="16200000">
              <a:off x="9255130" y="4257748"/>
              <a:ext cx="304801" cy="1389386"/>
            </a:xfrm>
            <a:prstGeom prst="leftBrace">
              <a:avLst>
                <a:gd name="adj1" fmla="val 8333"/>
                <a:gd name="adj2" fmla="val 5428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126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5F5B-FD45-41D8-ADFD-A9D8D21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Importance of TOC (</a:t>
            </a:r>
            <a:r>
              <a:rPr lang="en-AU" b="1" dirty="0" err="1">
                <a:solidFill>
                  <a:srgbClr val="C00000"/>
                </a:solidFill>
              </a:rPr>
              <a:t>contd</a:t>
            </a:r>
            <a:r>
              <a:rPr lang="en-AU" b="1" dirty="0">
                <a:solidFill>
                  <a:srgbClr val="C00000"/>
                </a:solidFill>
              </a:rPr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BEEA-762D-490A-9A27-85D53857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Automata and Complexity</a:t>
            </a:r>
          </a:p>
          <a:p>
            <a:pPr lvl="1"/>
            <a:r>
              <a:rPr lang="en-US" dirty="0"/>
              <a:t>Automata are essential for the study of the limits of computation. There are two important issues.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What can a computer do at all? This study is called “</a:t>
            </a:r>
            <a:r>
              <a:rPr lang="en-US" i="1" dirty="0">
                <a:solidFill>
                  <a:srgbClr val="C00000"/>
                </a:solidFill>
              </a:rPr>
              <a:t>decidability</a:t>
            </a:r>
            <a:r>
              <a:rPr lang="en-US" dirty="0"/>
              <a:t>”, and the problems that can be solved by computer are called “</a:t>
            </a:r>
            <a:r>
              <a:rPr lang="en-US" i="1" dirty="0">
                <a:solidFill>
                  <a:srgbClr val="C00000"/>
                </a:solidFill>
              </a:rPr>
              <a:t>decidable</a:t>
            </a:r>
            <a:r>
              <a:rPr lang="en-US" dirty="0"/>
              <a:t>.”.</a:t>
            </a:r>
          </a:p>
          <a:p>
            <a:pPr marL="1371600" lvl="2" indent="-457200" algn="just">
              <a:buAutoNum type="arabicPeriod"/>
            </a:pPr>
            <a:r>
              <a:rPr lang="en-US" dirty="0"/>
              <a:t>What can a computer do efficiently? This study is called “</a:t>
            </a:r>
            <a:r>
              <a:rPr lang="en-US" dirty="0">
                <a:solidFill>
                  <a:srgbClr val="C00000"/>
                </a:solidFill>
              </a:rPr>
              <a:t>intractability</a:t>
            </a:r>
            <a:r>
              <a:rPr lang="en-US" dirty="0"/>
              <a:t>,” and the problems that can be solved by a computer using no more time than some slowly growing function of the size of the input are called ”</a:t>
            </a:r>
            <a:r>
              <a:rPr lang="en-US" i="1" dirty="0">
                <a:solidFill>
                  <a:srgbClr val="C00000"/>
                </a:solidFill>
              </a:rPr>
              <a:t>tractable</a:t>
            </a:r>
            <a:r>
              <a:rPr lang="en-US" dirty="0"/>
              <a:t>.”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6B69D-6A7D-47C6-855B-EBA43B74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24FA2-1265-41AA-B100-64DEE708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96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209-92C8-493A-82D1-8A81002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Example of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5B21-2535-4872-8379-89906ACA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Automatic photo printing machine</a:t>
            </a:r>
          </a:p>
          <a:p>
            <a:r>
              <a:rPr lang="en-AU" dirty="0"/>
              <a:t>Artificial card punching machine</a:t>
            </a:r>
          </a:p>
          <a:p>
            <a:r>
              <a:rPr lang="en-AU" dirty="0"/>
              <a:t>Vending machine</a:t>
            </a:r>
          </a:p>
          <a:p>
            <a:r>
              <a:rPr lang="en-AU" dirty="0"/>
              <a:t>Traffic Lights</a:t>
            </a:r>
          </a:p>
          <a:p>
            <a:r>
              <a:rPr lang="en-AU" dirty="0"/>
              <a:t>Video games</a:t>
            </a:r>
          </a:p>
          <a:p>
            <a:r>
              <a:rPr lang="en-AU" dirty="0"/>
              <a:t>Text parsing</a:t>
            </a:r>
          </a:p>
          <a:p>
            <a:r>
              <a:rPr lang="en-AU" dirty="0"/>
              <a:t>Regular expression matching</a:t>
            </a:r>
          </a:p>
          <a:p>
            <a:r>
              <a:rPr lang="en-AU" dirty="0"/>
              <a:t>Speech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D94B-7871-4D67-802A-43B311B8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2453F-D572-41E7-AE02-AE99E837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58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A399-16D0-450D-B620-B75979E3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Real-world applications of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BD2BD-7AFA-4143-9BE1-88AAC3B7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24"/>
            <a:ext cx="10515600" cy="466943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300" dirty="0"/>
              <a:t>They are use in Artificial Intelligence, Embedded System, Formal Verification etc.</a:t>
            </a:r>
          </a:p>
          <a:p>
            <a:pPr algn="just"/>
            <a:r>
              <a:rPr lang="en-US" sz="3300" dirty="0"/>
              <a:t>But the most widely used application is in Compiler Construction. They check whether the language written is correct or not.</a:t>
            </a:r>
          </a:p>
          <a:p>
            <a:pPr algn="just"/>
            <a:r>
              <a:rPr lang="en-US" sz="3300" dirty="0"/>
              <a:t>Consider you are programming in C language. So what are all the symbols you type in programming………they are a set consisting of {</a:t>
            </a:r>
            <a:r>
              <a:rPr lang="en-US" sz="3300" dirty="0" err="1"/>
              <a:t>a,b,c</a:t>
            </a:r>
            <a:r>
              <a:rPr lang="en-US" sz="3300" dirty="0"/>
              <a:t>….</a:t>
            </a:r>
            <a:r>
              <a:rPr lang="en-US" sz="3300" dirty="0" err="1"/>
              <a:t>z,A,B,C</a:t>
            </a:r>
            <a:r>
              <a:rPr lang="en-US" sz="3300" dirty="0"/>
              <a:t>……Z, + , - ,$,….etc.} that is a set of “Finite” alphabets. Now you wrote a program as</a:t>
            </a:r>
          </a:p>
          <a:p>
            <a:pPr algn="just"/>
            <a:endParaRPr lang="en-US" sz="3300" dirty="0"/>
          </a:p>
          <a:p>
            <a:pPr algn="just"/>
            <a:endParaRPr lang="en-US" sz="3300" dirty="0"/>
          </a:p>
          <a:p>
            <a:pPr algn="just"/>
            <a:endParaRPr lang="en-US" sz="3300" dirty="0"/>
          </a:p>
          <a:p>
            <a:pPr algn="just"/>
            <a:endParaRPr lang="en-US" sz="3300" dirty="0"/>
          </a:p>
          <a:p>
            <a:pPr marL="0" indent="0" algn="just">
              <a:buNone/>
            </a:pPr>
            <a:endParaRPr lang="en-US" sz="3300" dirty="0"/>
          </a:p>
          <a:p>
            <a:pPr algn="just"/>
            <a:r>
              <a:rPr lang="en-US" sz="3300" dirty="0"/>
              <a:t>In C it is a program but in TOC it is string and C is basically a set of all </a:t>
            </a:r>
            <a:r>
              <a:rPr lang="en-US" sz="3300" b="1" dirty="0"/>
              <a:t>Valid </a:t>
            </a:r>
            <a:r>
              <a:rPr lang="en-US" sz="3300" dirty="0" err="1"/>
              <a:t>program,which</a:t>
            </a:r>
            <a:r>
              <a:rPr lang="en-US" sz="3300" dirty="0"/>
              <a:t> indeed is an Infinite set. So a program you are writing is correct if it is in that “Infinite” set of correct C </a:t>
            </a:r>
            <a:r>
              <a:rPr lang="en-US" sz="3300" dirty="0" err="1"/>
              <a:t>program,which</a:t>
            </a:r>
            <a:r>
              <a:rPr lang="en-US" sz="3300" dirty="0"/>
              <a:t> is impossible to create and linearly search for. So TOC works such that given a Language ,say C </a:t>
            </a:r>
            <a:r>
              <a:rPr lang="en-US" sz="3300" dirty="0" err="1"/>
              <a:t>language,it</a:t>
            </a:r>
            <a:r>
              <a:rPr lang="en-US" sz="3300" dirty="0"/>
              <a:t> work on a Finite Representation which can be stored in memory which takes the </a:t>
            </a:r>
            <a:r>
              <a:rPr lang="en-US" sz="3300" dirty="0" err="1"/>
              <a:t>string,that</a:t>
            </a:r>
            <a:r>
              <a:rPr lang="en-US" sz="3300" dirty="0"/>
              <a:t> is your program, and decide whether its a valid C program or not. And these Finite representation are all the rules which we follow to write a program. Say it checks whether the number of open brackets ‘ { ‘ are equal to the number of close bracket ‘ } ‘.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E87B6-F568-4B45-9425-D0AC7543FB5A}"/>
              </a:ext>
            </a:extLst>
          </p:cNvPr>
          <p:cNvSpPr txBox="1"/>
          <p:nvPr/>
        </p:nvSpPr>
        <p:spPr>
          <a:xfrm>
            <a:off x="2205682" y="3006081"/>
            <a:ext cx="3453714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#include&lt;</a:t>
            </a:r>
            <a:r>
              <a:rPr lang="en-AU" dirty="0" err="1">
                <a:solidFill>
                  <a:srgbClr val="0070C0"/>
                </a:solidFill>
              </a:rPr>
              <a:t>studio.h</a:t>
            </a:r>
            <a:r>
              <a:rPr lang="en-AU" dirty="0">
                <a:solidFill>
                  <a:srgbClr val="0070C0"/>
                </a:solidFill>
              </a:rPr>
              <a:t>&gt;</a:t>
            </a:r>
          </a:p>
          <a:p>
            <a:r>
              <a:rPr lang="en-AU" dirty="0">
                <a:solidFill>
                  <a:srgbClr val="0070C0"/>
                </a:solidFill>
              </a:rPr>
              <a:t>void main(){ </a:t>
            </a:r>
          </a:p>
          <a:p>
            <a:r>
              <a:rPr lang="en-AU" dirty="0">
                <a:solidFill>
                  <a:srgbClr val="0070C0"/>
                </a:solidFill>
              </a:rPr>
              <a:t>int </a:t>
            </a:r>
            <a:r>
              <a:rPr lang="en-AU" dirty="0" err="1">
                <a:solidFill>
                  <a:srgbClr val="0070C0"/>
                </a:solidFill>
              </a:rPr>
              <a:t>a,b</a:t>
            </a:r>
            <a:r>
              <a:rPr lang="en-AU" dirty="0">
                <a:solidFill>
                  <a:srgbClr val="0070C0"/>
                </a:solidFill>
              </a:rPr>
              <a:t>;</a:t>
            </a:r>
          </a:p>
          <a:p>
            <a:r>
              <a:rPr lang="en-AU" dirty="0">
                <a:solidFill>
                  <a:srgbClr val="0070C0"/>
                </a:solidFill>
              </a:rPr>
              <a:t>…</a:t>
            </a:r>
          </a:p>
          <a:p>
            <a:r>
              <a:rPr lang="en-AU" dirty="0">
                <a:solidFill>
                  <a:srgbClr val="0070C0"/>
                </a:solidFill>
              </a:rPr>
              <a:t>….}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3F550-A57E-4699-AE18-12D43F18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2BB3-34CA-4DAC-8A03-E2A90E95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440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B346-A773-4D4E-B436-95F887C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Current research on TOC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7645-17A5-44D4-A87B-66065F1D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main areas of research are </a:t>
            </a:r>
          </a:p>
          <a:p>
            <a:pPr lvl="1" algn="just"/>
            <a:r>
              <a:rPr lang="en-US" i="1" dirty="0">
                <a:solidFill>
                  <a:srgbClr val="FF0000"/>
                </a:solidFill>
              </a:rPr>
              <a:t>computability</a:t>
            </a:r>
            <a:r>
              <a:rPr lang="en-US" dirty="0"/>
              <a:t>, which is concerned with the question "what is computable?", and </a:t>
            </a:r>
          </a:p>
          <a:p>
            <a:pPr lvl="1" algn="just"/>
            <a:r>
              <a:rPr lang="en-US" i="1" dirty="0">
                <a:solidFill>
                  <a:srgbClr val="FF0000"/>
                </a:solidFill>
              </a:rPr>
              <a:t>computational complexity</a:t>
            </a:r>
            <a:r>
              <a:rPr lang="en-US" dirty="0"/>
              <a:t>, which is concerned with the question "what is efficiently computable?".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562BD-B42A-4031-A855-BFA78DC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B473F-A364-4619-8207-8D8B2B6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04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39" y="2509591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Computational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EC9-7549-425F-AFA2-FCF5302F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681" y="3666478"/>
            <a:ext cx="2366638" cy="719092"/>
          </a:xfrm>
        </p:spPr>
        <p:txBody>
          <a:bodyPr/>
          <a:lstStyle/>
          <a:p>
            <a:pPr marL="0" indent="0">
              <a:buNone/>
            </a:pPr>
            <a:endParaRPr lang="en-AU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6EAE-28FB-46F7-A557-425F534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6B0B9-17F5-4307-9D06-EBC61316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08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78B1-CD61-100F-AEDB-3D078CE9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Calculator - Wikipedia">
            <a:extLst>
              <a:ext uri="{FF2B5EF4-FFF2-40B4-BE49-F238E27FC236}">
                <a16:creationId xmlns:a16="http://schemas.microsoft.com/office/drawing/2014/main" id="{3BD8DF30-E5BF-28EC-EAF5-DB6A38A5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00" y="714004"/>
            <a:ext cx="2934070" cy="26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2,330 Digital Wrist Watch Stock Photos, Pictures &amp; Royalty ...">
            <a:extLst>
              <a:ext uri="{FF2B5EF4-FFF2-40B4-BE49-F238E27FC236}">
                <a16:creationId xmlns:a16="http://schemas.microsoft.com/office/drawing/2014/main" id="{A3ECB4F3-55E4-DF67-F78A-DF9E86F6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85" y="1388080"/>
            <a:ext cx="2399375" cy="29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8554F-710D-A218-1FAB-1B4A97CC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32" name="Picture 8" descr="1,110,296 Desktop Computer Images, Stock Photos &amp; Vectors ...">
            <a:extLst>
              <a:ext uri="{FF2B5EF4-FFF2-40B4-BE49-F238E27FC236}">
                <a16:creationId xmlns:a16="http://schemas.microsoft.com/office/drawing/2014/main" id="{AD2B55DF-039F-16FA-8ECC-21A85A93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93" y="3888790"/>
            <a:ext cx="3375046" cy="24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34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CDEB-9CA6-CB3F-F10D-3D153635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22" y="630477"/>
            <a:ext cx="10515600" cy="1325563"/>
          </a:xfrm>
        </p:spPr>
        <p:txBody>
          <a:bodyPr/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Layers of Automata Theory 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(Chomsky Hierarchy)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F7FEB-F59E-EE9D-78CD-A459A03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CBCFA-7880-A2F4-AECE-A0B6184E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28</a:t>
            </a:fld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1E35C-FBB1-4DBB-5201-408D07D375C1}"/>
              </a:ext>
            </a:extLst>
          </p:cNvPr>
          <p:cNvSpPr/>
          <p:nvPr/>
        </p:nvSpPr>
        <p:spPr>
          <a:xfrm>
            <a:off x="5570623" y="4665955"/>
            <a:ext cx="914399" cy="78028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40496-7262-2BB7-671A-2DB1BEF1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645" y="3742548"/>
            <a:ext cx="1890711" cy="1846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697F3C-126B-476A-6E11-C108C8DEB01E}"/>
              </a:ext>
            </a:extLst>
          </p:cNvPr>
          <p:cNvSpPr txBox="1"/>
          <p:nvPr/>
        </p:nvSpPr>
        <p:spPr>
          <a:xfrm>
            <a:off x="5570623" y="3919575"/>
            <a:ext cx="14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Pushdown automata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5ACD4-D239-3B57-212A-D85BD1BC1C07}"/>
              </a:ext>
            </a:extLst>
          </p:cNvPr>
          <p:cNvSpPr txBox="1"/>
          <p:nvPr/>
        </p:nvSpPr>
        <p:spPr>
          <a:xfrm>
            <a:off x="5777352" y="4871433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FSM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4E44B31-EFA6-6DC5-A63C-EC92F305EDA2}"/>
              </a:ext>
            </a:extLst>
          </p:cNvPr>
          <p:cNvSpPr txBox="1">
            <a:spLocks/>
          </p:cNvSpPr>
          <p:nvPr/>
        </p:nvSpPr>
        <p:spPr>
          <a:xfrm>
            <a:off x="4772245" y="2829184"/>
            <a:ext cx="2647510" cy="2827111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522FE-0374-91EE-BB98-8D23B5A2A994}"/>
              </a:ext>
            </a:extLst>
          </p:cNvPr>
          <p:cNvSpPr txBox="1"/>
          <p:nvPr/>
        </p:nvSpPr>
        <p:spPr>
          <a:xfrm>
            <a:off x="5153466" y="3075503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Linear bounded automata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B99050B-EFB4-4F30-6DEF-872BA5535A35}"/>
              </a:ext>
            </a:extLst>
          </p:cNvPr>
          <p:cNvSpPr txBox="1">
            <a:spLocks/>
          </p:cNvSpPr>
          <p:nvPr/>
        </p:nvSpPr>
        <p:spPr>
          <a:xfrm>
            <a:off x="4594732" y="2177277"/>
            <a:ext cx="3002536" cy="3484595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29003-5FBC-F4B8-9C04-99E5567FE321}"/>
              </a:ext>
            </a:extLst>
          </p:cNvPr>
          <p:cNvSpPr txBox="1"/>
          <p:nvPr/>
        </p:nvSpPr>
        <p:spPr>
          <a:xfrm>
            <a:off x="5276641" y="2432992"/>
            <a:ext cx="16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Turing Machine</a:t>
            </a:r>
          </a:p>
        </p:txBody>
      </p:sp>
    </p:spTree>
    <p:extLst>
      <p:ext uri="{BB962C8B-B14F-4D97-AF65-F5344CB8AC3E}">
        <p14:creationId xmlns:p14="http://schemas.microsoft.com/office/powerpoint/2010/main" val="326060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3E5-1470-49DF-84A5-DFB01993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BA85-E809-49A2-BF8C-CF205D58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widely accepted model of computation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12625-290D-4B73-ADF9-95C810EF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71750"/>
            <a:ext cx="5791200" cy="1714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8EB6-AACB-42C8-99D8-52F9721C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B608-ABD0-4D79-8019-BC5B371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DCED-F547-40CE-8109-AEA07339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Dr. Nazia Majadi</a:t>
            </a:r>
          </a:p>
        </p:txBody>
      </p:sp>
      <p:pic>
        <p:nvPicPr>
          <p:cNvPr id="4" name="Picture 2" descr="C:\Users\s2960064\Desktop\21 Feb\Nazia Photo.jpg">
            <a:extLst>
              <a:ext uri="{FF2B5EF4-FFF2-40B4-BE49-F238E27FC236}">
                <a16:creationId xmlns:a16="http://schemas.microsoft.com/office/drawing/2014/main" id="{A77113BB-5B22-43A2-8DF8-CA454442E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6346"/>
            <a:ext cx="1537355" cy="195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00D4AC-7A52-453E-942E-90D5BD196FC8}"/>
              </a:ext>
            </a:extLst>
          </p:cNvPr>
          <p:cNvSpPr/>
          <p:nvPr/>
        </p:nvSpPr>
        <p:spPr>
          <a:xfrm>
            <a:off x="516908" y="3395710"/>
            <a:ext cx="2794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7150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</a:rPr>
              <a:t>My academic timeline: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B99E9-99CF-4AE1-83D4-B721DF5635BB}"/>
              </a:ext>
            </a:extLst>
          </p:cNvPr>
          <p:cNvSpPr/>
          <p:nvPr/>
        </p:nvSpPr>
        <p:spPr>
          <a:xfrm>
            <a:off x="6096000" y="1436346"/>
            <a:ext cx="244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7150">
              <a:lnSpc>
                <a:spcPct val="100000"/>
              </a:lnSpc>
            </a:pPr>
            <a:r>
              <a:rPr lang="en-US" b="1" dirty="0"/>
              <a:t>Teaching &amp; Research: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FF6D7D-80DF-43C9-AFA0-901910AF2BA1}"/>
              </a:ext>
            </a:extLst>
          </p:cNvPr>
          <p:cNvSpPr/>
          <p:nvPr/>
        </p:nvSpPr>
        <p:spPr>
          <a:xfrm>
            <a:off x="6421507" y="1957356"/>
            <a:ext cx="53387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teaching experience in MIST &amp; NSTU:</a:t>
            </a:r>
          </a:p>
          <a:p>
            <a:pPr marL="80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courses, TOC, Compilers, Database Systems, Machine Learning</a:t>
            </a:r>
          </a:p>
          <a:p>
            <a:pPr marL="35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teaching experience in Griffith University, Australia:</a:t>
            </a:r>
          </a:p>
          <a:p>
            <a:pPr marL="80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Informatics,</a:t>
            </a:r>
          </a:p>
          <a:p>
            <a:pPr marL="808650" lvl="1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Design/Data Management</a:t>
            </a:r>
          </a:p>
          <a:p>
            <a:pPr marL="351450" indent="-1714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interests:</a:t>
            </a:r>
          </a:p>
          <a:p>
            <a:pPr marL="103725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in AI</a:t>
            </a:r>
          </a:p>
          <a:p>
            <a:pPr marL="103725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analytics</a:t>
            </a:r>
          </a:p>
          <a:p>
            <a:pPr marL="1037250" lvl="2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C1EA8-AD5A-44C2-9B11-26CEF939F938}"/>
              </a:ext>
            </a:extLst>
          </p:cNvPr>
          <p:cNvSpPr/>
          <p:nvPr/>
        </p:nvSpPr>
        <p:spPr>
          <a:xfrm>
            <a:off x="6171415" y="4451947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37150">
              <a:lnSpc>
                <a:spcPct val="100000"/>
              </a:lnSpc>
            </a:pPr>
            <a:r>
              <a:rPr lang="en-US" sz="1400" b="1" dirty="0"/>
              <a:t>Contact info:</a:t>
            </a:r>
          </a:p>
          <a:p>
            <a:pPr marL="808650" lvl="1" indent="-171450">
              <a:buFont typeface="Wingdings" panose="05000000000000000000" pitchFamily="2" charset="2"/>
              <a:buChar char="§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AU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nazia_majadi@nstu.edu.bd</a:t>
            </a:r>
          </a:p>
          <a:p>
            <a:pPr marL="180000"/>
            <a:r>
              <a:rPr lang="en-AU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DC8F5-CBFA-4C27-886A-2F13502B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47B12E-0914-4D4E-9AC9-77D9931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</a:t>
            </a:fld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4795A-6375-2F1E-DD2B-B6E36EDC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821"/>
            <a:ext cx="5002463" cy="27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7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A6B6-A556-4C5C-8E31-F3CB627E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C4D9-420C-4A57-984D-A7AAD57B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/>
          <a:lstStyle/>
          <a:p>
            <a:r>
              <a:rPr lang="en-AU" dirty="0"/>
              <a:t>The different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ADD14-3CBD-44F7-A63E-01992511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75" y="2174240"/>
            <a:ext cx="6336890" cy="45039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84B20-1F01-47CA-BBFD-C018A4BC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7A2B-9B1E-4CBB-A0BD-762419EB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3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40E7-61A9-4F8B-BDD4-E731B49D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379AA-E5F0-4E33-A71F-9357E2064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360" y="204630"/>
            <a:ext cx="7340993" cy="5972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D03D1-5B64-41E9-99C0-C6B4845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C4D6-5225-4DD4-A400-57C5C207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2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C252-B89B-4721-BD0B-271B9CAB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46B5-AB58-435F-931A-1708CB81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3C657-3BA0-4FBB-A7D8-BE2855AA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9" y="365125"/>
            <a:ext cx="7299171" cy="5807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72E15-F914-449D-90E6-372FB005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AC5B-5520-40A9-9CC6-314FD69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90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796-B42A-4650-9F45-D4555B8C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2FF3-2FFF-4E40-B193-07FD7D07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6C889-A83A-4414-9045-FC59D327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65125"/>
            <a:ext cx="6969180" cy="5797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E386-4BFB-497A-A360-0514DDD9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D617-E59D-417D-8A13-B1B75889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69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CBA7-D33D-44E1-B462-8EFEDC34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Automaton [IPO]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1FC3E-AF79-4266-8BC8-ABE7017A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824" y="1690689"/>
            <a:ext cx="6294037" cy="431561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9D17-9578-4F2B-8A00-B63222C6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FC8A2-6E26-44CC-8C5C-7840660F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804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584B-A243-4698-8DEC-78A2AE42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Automaton [Representation]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ED9C-A9A3-4623-AC45-27BEFDDF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140B-3982-463F-ADBD-941E1276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105" y="1893775"/>
            <a:ext cx="6287136" cy="42150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68C46-3054-4BEC-A27E-47D356BE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B848-407A-4E33-A02A-0C92ED5A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658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7A55-6684-45C3-9F2C-1EF79FD9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Different Kinds of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CFE4-BF87-4D95-98E8-E640D322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Automata are distinguished by the temporary memory:</a:t>
            </a:r>
          </a:p>
          <a:p>
            <a:pPr lvl="1"/>
            <a:r>
              <a:rPr lang="en-AU" sz="2800" b="1" dirty="0">
                <a:solidFill>
                  <a:srgbClr val="002060"/>
                </a:solidFill>
              </a:rPr>
              <a:t>Finite Automata:                              no temporary memory</a:t>
            </a:r>
          </a:p>
          <a:p>
            <a:pPr lvl="1"/>
            <a:r>
              <a:rPr lang="en-AU" sz="2800" b="1" dirty="0">
                <a:solidFill>
                  <a:srgbClr val="002060"/>
                </a:solidFill>
              </a:rPr>
              <a:t>Pushdown Automata:                     stack</a:t>
            </a:r>
          </a:p>
          <a:p>
            <a:pPr lvl="1"/>
            <a:r>
              <a:rPr lang="en-AU" sz="2800" b="1" dirty="0">
                <a:solidFill>
                  <a:srgbClr val="002060"/>
                </a:solidFill>
              </a:rPr>
              <a:t>Turing Machines:                             random access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F3709-1A70-4D9E-B1F7-56CFBE49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A649-B76F-4A13-8617-09DC1907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582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66E4-595F-4B17-A164-7FCC03B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Memory VS Computational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3CD8-4EC5-4CD1-9D24-C84F06E2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affects computational power: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dirty="0"/>
              <a:t>More </a:t>
            </a:r>
            <a:r>
              <a:rPr lang="en-AU" i="1" dirty="0">
                <a:solidFill>
                  <a:srgbClr val="00B050"/>
                </a:solidFill>
              </a:rPr>
              <a:t>flexible</a:t>
            </a:r>
            <a:r>
              <a:rPr lang="en-AU" dirty="0"/>
              <a:t> memory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Results to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The solution of more computational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3C961-CD3B-498D-82C2-D0DA882D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EA74-A554-44FE-A50A-1295794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128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96F7-7F43-4D9F-8BEA-D2F54F73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B6C3-9A3A-4575-9D1B-D1600225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2598-28B5-466D-B1B9-25D5971B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690688"/>
            <a:ext cx="6526848" cy="45131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3D17D-2639-43BA-AA88-99D04957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602D-4119-413F-A5B4-725FC3F1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500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1DC-4722-4501-B354-08FE8CCD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Pushdown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58A1-335B-43A0-9AEF-BD93D0DA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709AF-83AB-4749-B3A9-C763E6C6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67" y="1586706"/>
            <a:ext cx="6416973" cy="46344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A8F76-F328-4B83-B5E7-CB95DE2D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DB4F-22E9-4080-8DB3-0A070A02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67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FEDC-864B-44D6-A956-9812E21C3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710"/>
            <a:ext cx="9144000" cy="2387600"/>
          </a:xfrm>
        </p:spPr>
        <p:txBody>
          <a:bodyPr>
            <a:normAutofit/>
          </a:bodyPr>
          <a:lstStyle/>
          <a:p>
            <a:r>
              <a:rPr lang="en-AU" dirty="0"/>
              <a:t>Class Introduction</a:t>
            </a:r>
            <a:br>
              <a:rPr lang="en-AU" dirty="0"/>
            </a:br>
            <a:br>
              <a:rPr lang="en-AU" dirty="0"/>
            </a:br>
            <a:r>
              <a:rPr lang="en-AU" sz="4000" dirty="0"/>
              <a:t>Course Name: </a:t>
            </a:r>
            <a:r>
              <a:rPr lang="en-AU" sz="4000" b="1" dirty="0">
                <a:solidFill>
                  <a:srgbClr val="C00000"/>
                </a:solidFill>
              </a:rPr>
              <a:t>Theory of Computation (TOC)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91A7A-0290-49F4-ABF2-35586C342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4000" dirty="0"/>
              <a:t>Course Code: </a:t>
            </a:r>
            <a:r>
              <a:rPr lang="en-AU" sz="4000" dirty="0">
                <a:solidFill>
                  <a:srgbClr val="C00000"/>
                </a:solidFill>
              </a:rPr>
              <a:t>CSTE 2107</a:t>
            </a:r>
          </a:p>
        </p:txBody>
      </p:sp>
    </p:spTree>
    <p:extLst>
      <p:ext uri="{BB962C8B-B14F-4D97-AF65-F5344CB8AC3E}">
        <p14:creationId xmlns:p14="http://schemas.microsoft.com/office/powerpoint/2010/main" val="1083549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5F4A-8B71-4CBA-83BF-EFF63BD4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69D-ED56-42C7-B8A1-BD7A35A1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0082E-6C68-47BE-AEDB-EFE9579F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22" y="1633538"/>
            <a:ext cx="6619875" cy="4543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CF639-A98A-494F-8E56-0034A22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305BB-9F42-42DB-9540-833FF8DA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28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202-4F69-41F0-859D-88CB1FBE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Power of Automata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A39A3D-A190-487A-B5E6-42D5CC1D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952" y="1825625"/>
            <a:ext cx="1419225" cy="2324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F22E4-98FC-4B2E-9E6A-099181B2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581150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2C0CE-0B71-4FC5-8504-3DA368468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276" y="1690688"/>
            <a:ext cx="1647825" cy="2457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220A51-67F1-414E-A683-BD25708A5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138" y="2786062"/>
            <a:ext cx="89535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98F190-17C6-4221-9DC8-1D052A6D5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912" y="2786061"/>
            <a:ext cx="8953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A03112-15BE-43C4-9794-3D6252E31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128" y="4391021"/>
            <a:ext cx="10273553" cy="210185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7F75C-F1C6-43E8-8DCD-D2CCB83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CD9F-D2BC-4FB1-9A50-120BB58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6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589F-5B36-4EDD-AF49-CBFBD15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Power of Automata (cont’d…)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6FD8-5C41-4942-B63B-7E25C2F8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Turing Machine is the most powerful known computational model</a:t>
            </a:r>
          </a:p>
          <a:p>
            <a:endParaRPr lang="en-AU" dirty="0"/>
          </a:p>
          <a:p>
            <a:r>
              <a:rPr lang="en-AU" b="1" dirty="0">
                <a:solidFill>
                  <a:srgbClr val="00B050"/>
                </a:solidFill>
              </a:rPr>
              <a:t>Question: </a:t>
            </a:r>
            <a:r>
              <a:rPr lang="en-AU" dirty="0"/>
              <a:t>can Turing Machines solve all computational problems?</a:t>
            </a:r>
          </a:p>
          <a:p>
            <a:endParaRPr lang="en-AU" dirty="0"/>
          </a:p>
          <a:p>
            <a:r>
              <a:rPr lang="en-AU" b="1" dirty="0">
                <a:solidFill>
                  <a:srgbClr val="00B050"/>
                </a:solidFill>
              </a:rPr>
              <a:t>Answer: </a:t>
            </a:r>
            <a:r>
              <a:rPr lang="en-AU" b="1" dirty="0"/>
              <a:t>NO</a:t>
            </a:r>
          </a:p>
          <a:p>
            <a:pPr marL="0" indent="0">
              <a:buNone/>
            </a:pPr>
            <a:r>
              <a:rPr lang="en-AU" dirty="0"/>
              <a:t>                  (there are unsolvable problems)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65BA-1C8B-47EC-9CA8-ABA4EA8F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710F7-BEF8-4B90-A099-7ED9A9C8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571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0B12-43C1-491C-9144-2E0089D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F4AA-421D-4D89-85A1-9667E8298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automata?</a:t>
            </a:r>
          </a:p>
          <a:p>
            <a:r>
              <a:rPr lang="en-AU" dirty="0"/>
              <a:t>Why should study automata theory?</a:t>
            </a:r>
          </a:p>
          <a:p>
            <a:r>
              <a:rPr lang="en-AU" dirty="0"/>
              <a:t>Importance of TOC</a:t>
            </a:r>
          </a:p>
          <a:p>
            <a:r>
              <a:rPr lang="en-AU" dirty="0"/>
              <a:t>Applications of TOC</a:t>
            </a:r>
          </a:p>
          <a:p>
            <a:r>
              <a:rPr lang="en-AU" dirty="0"/>
              <a:t>Power of automata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73DA6-393C-448D-90A0-6FEE63CF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25D01-AD18-4C9B-B01D-2D2F4A16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30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D3136-D0D1-48CF-B21F-4749E4EBAF89}"/>
              </a:ext>
            </a:extLst>
          </p:cNvPr>
          <p:cNvSpPr txBox="1"/>
          <p:nvPr/>
        </p:nvSpPr>
        <p:spPr>
          <a:xfrm>
            <a:off x="3912435" y="1958008"/>
            <a:ext cx="39573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7200" dirty="0">
                <a:solidFill>
                  <a:srgbClr val="C00000"/>
                </a:solidFill>
              </a:rPr>
              <a:t>?</a:t>
            </a:r>
          </a:p>
          <a:p>
            <a:pPr algn="ctr"/>
            <a:r>
              <a:rPr lang="en-AU" sz="7200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D4F3F-5AAD-4C0F-87E9-66FCACD6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E085F-F109-4C98-8C0F-638ADABF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04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45FC-FC73-4094-A82D-259DA0FB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46E9-F431-48B4-AA3D-D634763D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88192"/>
          </a:xfrm>
        </p:spPr>
        <p:txBody>
          <a:bodyPr>
            <a:normAutofit fontScale="92500" lnSpcReduction="10000"/>
          </a:bodyPr>
          <a:lstStyle/>
          <a:p>
            <a:r>
              <a:rPr lang="en-AU" dirty="0">
                <a:solidFill>
                  <a:srgbClr val="C00000"/>
                </a:solidFill>
              </a:rPr>
              <a:t>Credit hours: </a:t>
            </a:r>
            <a:r>
              <a:rPr lang="en-AU" dirty="0"/>
              <a:t>3.0</a:t>
            </a:r>
          </a:p>
          <a:p>
            <a:r>
              <a:rPr lang="en-AU" dirty="0">
                <a:solidFill>
                  <a:srgbClr val="C00000"/>
                </a:solidFill>
              </a:rPr>
              <a:t>Textbook(s)</a:t>
            </a:r>
          </a:p>
          <a:p>
            <a:pPr lvl="1"/>
            <a:r>
              <a:rPr lang="en-AU" dirty="0"/>
              <a:t>Introduction to Automata Theory, Languages, and Computation (3</a:t>
            </a:r>
            <a:r>
              <a:rPr lang="en-AU" baseline="30000" dirty="0"/>
              <a:t>rd</a:t>
            </a:r>
            <a:r>
              <a:rPr lang="en-AU" dirty="0"/>
              <a:t> Edition)</a:t>
            </a:r>
          </a:p>
          <a:p>
            <a:pPr lvl="2"/>
            <a:r>
              <a:rPr lang="en-AU" b="1" dirty="0">
                <a:solidFill>
                  <a:srgbClr val="0070C0"/>
                </a:solidFill>
              </a:rPr>
              <a:t>Authors: </a:t>
            </a:r>
            <a:r>
              <a:rPr lang="en-AU" dirty="0"/>
              <a:t>John E. Hopcroft, Rajeev Motwani, and Jeffrey D. Ullman</a:t>
            </a:r>
          </a:p>
          <a:p>
            <a:r>
              <a:rPr lang="en-AU" dirty="0">
                <a:solidFill>
                  <a:srgbClr val="C00000"/>
                </a:solidFill>
              </a:rPr>
              <a:t>Resources:</a:t>
            </a:r>
          </a:p>
          <a:p>
            <a:pPr lvl="1"/>
            <a:r>
              <a:rPr lang="en-AU" dirty="0"/>
              <a:t>Textbook(s)</a:t>
            </a:r>
          </a:p>
          <a:p>
            <a:pPr lvl="1"/>
            <a:r>
              <a:rPr lang="en-AU" dirty="0"/>
              <a:t>Class lectures/slides</a:t>
            </a:r>
          </a:p>
          <a:p>
            <a:pPr lvl="1"/>
            <a:r>
              <a:rPr lang="en-AU" dirty="0"/>
              <a:t>Exercises provided in your textbook(s)</a:t>
            </a:r>
          </a:p>
          <a:p>
            <a:pPr marL="180000"/>
            <a:r>
              <a:rPr lang="en-AU" dirty="0">
                <a:solidFill>
                  <a:srgbClr val="C00000"/>
                </a:solidFill>
                <a:cs typeface="Times New Roman" panose="02020603050405020304" pitchFamily="18" charset="0"/>
              </a:rPr>
              <a:t>Class schedule: </a:t>
            </a:r>
          </a:p>
          <a:p>
            <a:pPr marL="808650" lvl="1" indent="-171450">
              <a:buFont typeface="Arial" panose="020B0604020202020204" pitchFamily="34" charset="0"/>
              <a:buChar char="•"/>
            </a:pPr>
            <a:r>
              <a:rPr lang="en-A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 (12:00-12:50pm), Tuesday (10:00-10:50am), and Wednesday (03:00-03:50pm)</a:t>
            </a:r>
          </a:p>
          <a:p>
            <a:pPr marL="351450" indent="-171450"/>
            <a:r>
              <a:rPr lang="en-AU" dirty="0">
                <a:solidFill>
                  <a:srgbClr val="C00000"/>
                </a:solidFill>
                <a:cs typeface="Times New Roman" panose="02020603050405020304" pitchFamily="18" charset="0"/>
              </a:rPr>
              <a:t>Classroom code: </a:t>
            </a:r>
            <a:r>
              <a:rPr lang="en-AU" sz="2600" b="0" i="0" dirty="0" err="1">
                <a:solidFill>
                  <a:srgbClr val="1967D2"/>
                </a:solidFill>
                <a:effectLst/>
                <a:latin typeface="Google Sans"/>
              </a:rPr>
              <a:t>jbvppnc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67EA7-4FE8-4090-9190-60A11D1C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8BFBC-8268-4F9B-8840-4A3AA49F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7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39" y="2509591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Automata: The Methods and The Madness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EC9-7549-425F-AFA2-FCF5302F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199" y="3696958"/>
            <a:ext cx="4099239" cy="7190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4800" b="1" dirty="0"/>
              <a:t>Chapter-1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A7D20-1894-4D05-B04B-5125F4E5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72F43-0569-4B78-A55A-3E426C2D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29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E005-A099-43B3-B38B-FFBDA51A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0E9B-7978-46AB-9C3B-575246A5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automata?</a:t>
            </a:r>
          </a:p>
          <a:p>
            <a:r>
              <a:rPr lang="en-AU" dirty="0"/>
              <a:t>Why should you study Automata theory?</a:t>
            </a:r>
          </a:p>
          <a:p>
            <a:r>
              <a:rPr lang="en-AU" dirty="0"/>
              <a:t>Historical Perspective of TOC</a:t>
            </a:r>
          </a:p>
          <a:p>
            <a:r>
              <a:rPr lang="en-AU" dirty="0"/>
              <a:t>Layers of Automata theory</a:t>
            </a:r>
          </a:p>
          <a:p>
            <a:r>
              <a:rPr lang="en-AU" dirty="0"/>
              <a:t>Importance of TOC</a:t>
            </a:r>
          </a:p>
          <a:p>
            <a:r>
              <a:rPr lang="en-AU" dirty="0"/>
              <a:t>Real-world applications</a:t>
            </a:r>
          </a:p>
          <a:p>
            <a:r>
              <a:rPr lang="en-AU" dirty="0"/>
              <a:t>Computational model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429F4-87C2-4BD8-9E93-6CFFABA2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E60AE-1AF2-4B9E-999C-BEC3FCB8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30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E229-F185-48BC-95FE-AF077524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78" y="958789"/>
            <a:ext cx="10630567" cy="1860366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dirty="0"/>
              <a:t>What is Automata?</a:t>
            </a:r>
            <a:br>
              <a:rPr lang="en-AU" b="1" dirty="0"/>
            </a:br>
            <a:r>
              <a:rPr lang="en-AU" b="1" dirty="0"/>
              <a:t>Why should you study Automata Theory?</a:t>
            </a:r>
            <a:br>
              <a:rPr lang="en-AU" b="1" dirty="0"/>
            </a:br>
            <a:r>
              <a:rPr lang="en-AU" b="1" dirty="0"/>
              <a:t>Why is Automata Theory important in CS?</a:t>
            </a:r>
          </a:p>
        </p:txBody>
      </p:sp>
      <p:pic>
        <p:nvPicPr>
          <p:cNvPr id="1026" name="Picture 2" descr="MEDIATION SKILLS - THE POWER OF USING OPEN QUESTIONS TO SUPPORT CONFLICT  RESOLUTION. - YouTube">
            <a:extLst>
              <a:ext uri="{FF2B5EF4-FFF2-40B4-BE49-F238E27FC236}">
                <a16:creationId xmlns:a16="http://schemas.microsoft.com/office/drawing/2014/main" id="{1A6CD70D-9F6F-48EA-8496-1D6FB35E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93394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8456-6D13-47DB-8547-6AEBCB1F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F910E-D469-44DD-BE3C-C5C98BDD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51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E679-1A0B-4244-BCB0-9BC3FB9F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Human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D177-C571-4DB9-8DDD-1AA2F2E1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machine that</a:t>
            </a:r>
          </a:p>
          <a:p>
            <a:pPr lvl="1"/>
            <a:r>
              <a:rPr lang="en-AU" b="1" u="sng" dirty="0">
                <a:solidFill>
                  <a:srgbClr val="002060"/>
                </a:solidFill>
              </a:rPr>
              <a:t>Recognizes</a:t>
            </a:r>
            <a:r>
              <a:rPr lang="en-AU" dirty="0"/>
              <a:t> one/multiple languages</a:t>
            </a:r>
          </a:p>
          <a:p>
            <a:pPr lvl="1"/>
            <a:r>
              <a:rPr lang="en-AU" b="1" u="sng" dirty="0">
                <a:solidFill>
                  <a:srgbClr val="002060"/>
                </a:solidFill>
              </a:rPr>
              <a:t>Performs</a:t>
            </a:r>
            <a:r>
              <a:rPr lang="en-AU" dirty="0"/>
              <a:t> useful work when given instructions in the recognized language(s)</a:t>
            </a:r>
          </a:p>
          <a:p>
            <a:pPr lvl="1"/>
            <a:r>
              <a:rPr lang="en-AU" b="1" u="sng" dirty="0">
                <a:solidFill>
                  <a:srgbClr val="002060"/>
                </a:solidFill>
              </a:rPr>
              <a:t>Has</a:t>
            </a:r>
            <a:r>
              <a:rPr lang="en-AU" dirty="0"/>
              <a:t> a capability of processing the instructions/input to</a:t>
            </a:r>
          </a:p>
          <a:p>
            <a:pPr lvl="2"/>
            <a:r>
              <a:rPr lang="en-AU" sz="2400" dirty="0"/>
              <a:t>Solve a set of problems </a:t>
            </a:r>
            <a:r>
              <a:rPr lang="en-AU" sz="2400" b="1" dirty="0">
                <a:solidFill>
                  <a:srgbClr val="00B050"/>
                </a:solidFill>
              </a:rPr>
              <a:t>[NOT ALL Problems]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3D8D8-4358-48DE-88D8-1EFDFF98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0C71E-A4ED-4E12-906E-4AA97792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E422-C9D8-4AA9-917E-A33D3D250E8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19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50743</TotalTime>
  <Words>1891</Words>
  <Application>Microsoft Office PowerPoint</Application>
  <PresentationFormat>Widescreen</PresentationFormat>
  <Paragraphs>323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Introductory  Class</vt:lpstr>
      <vt:lpstr>Contents</vt:lpstr>
      <vt:lpstr>Dr. Nazia Majadi</vt:lpstr>
      <vt:lpstr>Class Introduction  Course Name: Theory of Computation (TOC)</vt:lpstr>
      <vt:lpstr>Course Description</vt:lpstr>
      <vt:lpstr>Automata: The Methods and The Madness</vt:lpstr>
      <vt:lpstr>Contents</vt:lpstr>
      <vt:lpstr>What is Automata? Why should you study Automata Theory? Why is Automata Theory important in CS?</vt:lpstr>
      <vt:lpstr>Human</vt:lpstr>
      <vt:lpstr>Human Capabilities</vt:lpstr>
      <vt:lpstr>Problems solvable by Humans</vt:lpstr>
      <vt:lpstr>PowerPoint Presentation</vt:lpstr>
      <vt:lpstr>Theory of Computation</vt:lpstr>
      <vt:lpstr>Theory of Computation- Terms</vt:lpstr>
      <vt:lpstr>What is Automata Theory? </vt:lpstr>
      <vt:lpstr>A pioneer of TOC</vt:lpstr>
      <vt:lpstr>Historical Perspective of TOC</vt:lpstr>
      <vt:lpstr>Importance of TOC</vt:lpstr>
      <vt:lpstr>Importance of TOC (contd…)</vt:lpstr>
      <vt:lpstr>Importance of TOC (contd…)</vt:lpstr>
      <vt:lpstr>Importance of TOC (contd…)</vt:lpstr>
      <vt:lpstr>Importance of TOC (contd…)</vt:lpstr>
      <vt:lpstr>Example of TOC</vt:lpstr>
      <vt:lpstr>Real-world applications of TOC</vt:lpstr>
      <vt:lpstr>Current research on TOC</vt:lpstr>
      <vt:lpstr>Computational Model</vt:lpstr>
      <vt:lpstr>PowerPoint Presentation</vt:lpstr>
      <vt:lpstr>Layers of Automata Theory  (Chomsky Hierarchy)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Automaton [IPO]</vt:lpstr>
      <vt:lpstr>Automaton [Representation]</vt:lpstr>
      <vt:lpstr>Different Kinds of Automata</vt:lpstr>
      <vt:lpstr>Memory VS Computational Power</vt:lpstr>
      <vt:lpstr>Finite Automaton</vt:lpstr>
      <vt:lpstr>Pushdown Automaton</vt:lpstr>
      <vt:lpstr>Turing Machine</vt:lpstr>
      <vt:lpstr>Power of Automata</vt:lpstr>
      <vt:lpstr>Power of Automata (cont’d…)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class on  Theory of Computation (TOC)</dc:title>
  <dc:creator>Nazia Majadi</dc:creator>
  <cp:lastModifiedBy>Nazia Majadi</cp:lastModifiedBy>
  <cp:revision>93</cp:revision>
  <dcterms:created xsi:type="dcterms:W3CDTF">2019-04-23T07:11:15Z</dcterms:created>
  <dcterms:modified xsi:type="dcterms:W3CDTF">2023-03-13T04:33:23Z</dcterms:modified>
</cp:coreProperties>
</file>