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8" r:id="rId17"/>
    <p:sldId id="289" r:id="rId18"/>
    <p:sldId id="290" r:id="rId19"/>
    <p:sldId id="291" r:id="rId20"/>
    <p:sldId id="292" r:id="rId21"/>
    <p:sldId id="293" r:id="rId22"/>
    <p:sldId id="294" r:id="rId23"/>
    <p:sldId id="295" r:id="rId24"/>
    <p:sldId id="296" r:id="rId25"/>
    <p:sldId id="297" r:id="rId26"/>
    <p:sldId id="302" r:id="rId27"/>
    <p:sldId id="303" r:id="rId28"/>
    <p:sldId id="298" r:id="rId29"/>
    <p:sldId id="299" r:id="rId30"/>
    <p:sldId id="300" r:id="rId31"/>
    <p:sldId id="301" r:id="rId32"/>
    <p:sldId id="304" r:id="rId33"/>
    <p:sldId id="305" r:id="rId34"/>
    <p:sldId id="307" r:id="rId35"/>
    <p:sldId id="308" r:id="rId36"/>
    <p:sldId id="309" r:id="rId37"/>
    <p:sldId id="287" r:id="rId38"/>
    <p:sldId id="310" r:id="rId39"/>
    <p:sldId id="311" r:id="rId40"/>
    <p:sldId id="312" r:id="rId41"/>
    <p:sldId id="313" r:id="rId42"/>
    <p:sldId id="314" r:id="rId43"/>
    <p:sldId id="315" r:id="rId44"/>
    <p:sldId id="271" r:id="rId45"/>
    <p:sldId id="273" r:id="rId46"/>
    <p:sldId id="275" r:id="rId47"/>
    <p:sldId id="276" r:id="rId48"/>
    <p:sldId id="277" r:id="rId49"/>
    <p:sldId id="278" r:id="rId50"/>
    <p:sldId id="279" r:id="rId51"/>
    <p:sldId id="280" r:id="rId52"/>
    <p:sldId id="281" r:id="rId53"/>
    <p:sldId id="282" r:id="rId54"/>
    <p:sldId id="283" r:id="rId55"/>
    <p:sldId id="284" r:id="rId56"/>
    <p:sldId id="306"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A60B4C-79E1-4315-8C49-B7FC1CDA8209}" type="datetimeFigureOut">
              <a:rPr lang="en-AU" smtClean="0"/>
              <a:t>12/06/2025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58F45-6DB9-4DD9-A728-5466F321A76F}" type="slidenum">
              <a:rPr lang="en-AU" smtClean="0"/>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A58F45-6DB9-4DD9-A728-5466F321A76F}" type="slidenum">
              <a:rPr lang="en-AU" smtClean="0"/>
              <a:t>26</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767FBE-3894-4B4D-80B0-514F8A49C150}" type="datetimeFigureOut">
              <a:rPr lang="en-AU" smtClean="0"/>
              <a:t>12/06/2025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67FBE-3894-4B4D-80B0-514F8A49C150}" type="datetimeFigureOut">
              <a:rPr lang="en-AU" smtClean="0"/>
              <a:t>12/06/2025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67FBE-3894-4B4D-80B0-514F8A49C150}" type="datetimeFigureOut">
              <a:rPr lang="en-AU" smtClean="0"/>
              <a:t>12/06/2025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67FBE-3894-4B4D-80B0-514F8A49C150}" type="datetimeFigureOut">
              <a:rPr lang="en-AU" smtClean="0"/>
              <a:t>12/06/2025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67FBE-3894-4B4D-80B0-514F8A49C150}" type="datetimeFigureOut">
              <a:rPr lang="en-AU" smtClean="0"/>
              <a:t>12/06/2025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767FBE-3894-4B4D-80B0-514F8A49C150}" type="datetimeFigureOut">
              <a:rPr lang="en-AU" smtClean="0"/>
              <a:t>12/06/2025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E11826A-AC21-41BB-8132-A588EDCCED15}" type="slidenum">
              <a:rPr lang="en-AU" smtClean="0"/>
              <a:t>‹#›</a:t>
            </a:fld>
            <a:endParaRPr lang="en-A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767FBE-3894-4B4D-80B0-514F8A49C150}" type="datetimeFigureOut">
              <a:rPr lang="en-AU" smtClean="0"/>
              <a:t>12/06/2025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E11826A-AC21-41BB-8132-A588EDCCED15}" type="slidenum">
              <a:rPr lang="en-AU" smtClean="0"/>
              <a:t>‹#›</a:t>
            </a:fld>
            <a:endParaRPr lang="en-A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67FBE-3894-4B4D-80B0-514F8A49C150}" type="datetimeFigureOut">
              <a:rPr lang="en-AU" smtClean="0"/>
              <a:t>12/06/2025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67FBE-3894-4B4D-80B0-514F8A49C150}" type="datetimeFigureOut">
              <a:rPr lang="en-AU" smtClean="0"/>
              <a:t>12/06/2025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64504-353C-4D71-BDDC-301E17DC2431}" type="datetime1">
              <a:rPr lang="en-AU" smtClean="0"/>
              <a:t>12/06/2025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4237195-B76F-4A0C-8831-6CAFFA172241}"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67FBE-3894-4B4D-80B0-514F8A49C150}" type="datetimeFigureOut">
              <a:rPr lang="en-AU" smtClean="0"/>
              <a:t>12/06/2025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67FBE-3894-4B4D-80B0-514F8A49C150}" type="datetimeFigureOut">
              <a:rPr lang="en-AU" smtClean="0"/>
              <a:t>12/06/2025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767FBE-3894-4B4D-80B0-514F8A49C150}" type="datetimeFigureOut">
              <a:rPr lang="en-AU" smtClean="0"/>
              <a:t>12/06/2025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767FBE-3894-4B4D-80B0-514F8A49C150}" type="datetimeFigureOut">
              <a:rPr lang="en-AU" smtClean="0"/>
              <a:t>12/06/2025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E11826A-AC21-41BB-8132-A588EDCCED15}"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767FBE-3894-4B4D-80B0-514F8A49C150}" type="datetimeFigureOut">
              <a:rPr lang="en-AU" smtClean="0"/>
              <a:t>12/06/2025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E11826A-AC21-41BB-8132-A588EDCCED15}"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A767FBE-3894-4B4D-80B0-514F8A49C150}" type="datetimeFigureOut">
              <a:rPr lang="en-AU" smtClean="0"/>
              <a:t>12/06/2025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E11826A-AC21-41BB-8132-A588EDCCED15}"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67FBE-3894-4B4D-80B0-514F8A49C150}" type="datetimeFigureOut">
              <a:rPr lang="en-AU" smtClean="0"/>
              <a:t>12/06/2025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67FBE-3894-4B4D-80B0-514F8A49C150}" type="datetimeFigureOut">
              <a:rPr lang="en-AU" smtClean="0"/>
              <a:t>12/06/2025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A767FBE-3894-4B4D-80B0-514F8A49C150}" type="datetimeFigureOut">
              <a:rPr lang="en-AU" smtClean="0"/>
              <a:t>12/06/2025</a:t>
            </a:fld>
            <a:endParaRPr lang="en-AU"/>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AU"/>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E11826A-AC21-41BB-8132-A588EDCCED15}"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the course</a:t>
            </a:r>
            <a:br>
              <a:rPr lang="en-US" dirty="0"/>
            </a:br>
            <a:r>
              <a:rPr lang="en-US" dirty="0"/>
              <a:t>“</a:t>
            </a:r>
            <a:r>
              <a:rPr lang="en-US" i="1" u="sng" dirty="0"/>
              <a:t>Software engineering and information system design</a:t>
            </a:r>
            <a:r>
              <a:rPr lang="en-US" dirty="0"/>
              <a:t>”</a:t>
            </a:r>
            <a:endParaRPr lang="en-AU" dirty="0"/>
          </a:p>
        </p:txBody>
      </p:sp>
      <p:sp>
        <p:nvSpPr>
          <p:cNvPr id="3" name="Subtitle 2"/>
          <p:cNvSpPr>
            <a:spLocks noGrp="1"/>
          </p:cNvSpPr>
          <p:nvPr>
            <p:ph type="subTitle" idx="1"/>
          </p:nvPr>
        </p:nvSpPr>
        <p:spPr/>
        <p:txBody>
          <a:bodyPr/>
          <a:lstStyle/>
          <a:p>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Failure curve for software</a:t>
            </a:r>
          </a:p>
        </p:txBody>
      </p:sp>
      <p:sp>
        <p:nvSpPr>
          <p:cNvPr id="3" name="Content Placeholder 2"/>
          <p:cNvSpPr>
            <a:spLocks noGrp="1"/>
          </p:cNvSpPr>
          <p:nvPr>
            <p:ph sz="quarter" idx="13"/>
          </p:nvPr>
        </p:nvSpPr>
        <p:spPr/>
        <p:txBody>
          <a:bodyPr/>
          <a:lstStyle/>
          <a:p>
            <a:endParaRPr lang="en-AU"/>
          </a:p>
        </p:txBody>
      </p:sp>
      <p:pic>
        <p:nvPicPr>
          <p:cNvPr id="4" name="Content Placeholder 4"/>
          <p:cNvPicPr>
            <a:picLocks noChangeAspect="1"/>
          </p:cNvPicPr>
          <p:nvPr/>
        </p:nvPicPr>
        <p:blipFill>
          <a:blip r:embed="rId2"/>
          <a:stretch>
            <a:fillRect/>
          </a:stretch>
        </p:blipFill>
        <p:spPr>
          <a:xfrm>
            <a:off x="2136915" y="1646659"/>
            <a:ext cx="7461184" cy="47802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Evolving role of software</a:t>
            </a:r>
          </a:p>
        </p:txBody>
      </p:sp>
      <p:sp>
        <p:nvSpPr>
          <p:cNvPr id="3" name="Content Placeholder 2"/>
          <p:cNvSpPr>
            <a:spLocks noGrp="1"/>
          </p:cNvSpPr>
          <p:nvPr>
            <p:ph sz="quarter" idx="13"/>
          </p:nvPr>
        </p:nvSpPr>
        <p:spPr>
          <a:xfrm>
            <a:off x="913774" y="2108718"/>
            <a:ext cx="10363826" cy="3909527"/>
          </a:xfrm>
        </p:spPr>
        <p:txBody>
          <a:bodyPr>
            <a:normAutofit/>
          </a:bodyPr>
          <a:lstStyle/>
          <a:p>
            <a:r>
              <a:rPr lang="en-US" cap="none" dirty="0">
                <a:latin typeface="Palatino" pitchFamily="-128" charset="0"/>
              </a:rPr>
              <a:t>Software takes on a </a:t>
            </a:r>
            <a:r>
              <a:rPr lang="en-US" u="sng" cap="none" dirty="0">
                <a:solidFill>
                  <a:srgbClr val="C00000"/>
                </a:solidFill>
                <a:latin typeface="Palatino" pitchFamily="-128" charset="0"/>
              </a:rPr>
              <a:t>dual role. </a:t>
            </a:r>
          </a:p>
          <a:p>
            <a:pPr marL="685800" lvl="2">
              <a:spcBef>
                <a:spcPts val="1000"/>
              </a:spcBef>
            </a:pPr>
            <a:r>
              <a:rPr lang="en-US" sz="1800" cap="none" dirty="0">
                <a:latin typeface="Palatino" pitchFamily="-128" charset="0"/>
              </a:rPr>
              <a:t>A </a:t>
            </a:r>
            <a:r>
              <a:rPr lang="en-US" sz="1800" b="1" cap="none" dirty="0">
                <a:solidFill>
                  <a:srgbClr val="C00000"/>
                </a:solidFill>
                <a:latin typeface="Palatino" pitchFamily="-128" charset="0"/>
              </a:rPr>
              <a:t>product</a:t>
            </a:r>
            <a:r>
              <a:rPr lang="en-US" sz="1800" cap="none" dirty="0">
                <a:latin typeface="Palatino" pitchFamily="-128" charset="0"/>
              </a:rPr>
              <a:t>: delivers the computing potential </a:t>
            </a:r>
          </a:p>
          <a:p>
            <a:pPr marL="1143000" lvl="4">
              <a:spcBef>
                <a:spcPts val="1000"/>
              </a:spcBef>
            </a:pPr>
            <a:r>
              <a:rPr lang="en-US" sz="1800" cap="none" dirty="0">
                <a:latin typeface="Palatino" pitchFamily="-128" charset="0"/>
              </a:rPr>
              <a:t>Produces, manages, and displays the information.</a:t>
            </a:r>
          </a:p>
          <a:p>
            <a:pPr marL="685800" lvl="2">
              <a:spcBef>
                <a:spcPts val="1000"/>
              </a:spcBef>
            </a:pPr>
            <a:r>
              <a:rPr lang="en-US" sz="1800" cap="none" dirty="0">
                <a:latin typeface="Palatino" pitchFamily="-128" charset="0"/>
              </a:rPr>
              <a:t>A </a:t>
            </a:r>
            <a:r>
              <a:rPr lang="en-US" sz="1800" b="1" cap="none" dirty="0">
                <a:solidFill>
                  <a:srgbClr val="C00000"/>
                </a:solidFill>
                <a:latin typeface="Palatino" pitchFamily="-128" charset="0"/>
              </a:rPr>
              <a:t>vehicle</a:t>
            </a:r>
            <a:r>
              <a:rPr lang="en-US" sz="1800" cap="none" dirty="0">
                <a:latin typeface="Palatino" pitchFamily="-128" charset="0"/>
              </a:rPr>
              <a:t> for delivering a product: used to deliver the product (process).</a:t>
            </a:r>
          </a:p>
          <a:p>
            <a:pPr marL="1143000" lvl="4">
              <a:spcBef>
                <a:spcPts val="1000"/>
              </a:spcBef>
            </a:pPr>
            <a:r>
              <a:rPr lang="en-US" sz="1800" cap="none" dirty="0">
                <a:latin typeface="Palatino" pitchFamily="-128" charset="0"/>
              </a:rPr>
              <a:t>It supports or directly provides system functions.</a:t>
            </a:r>
          </a:p>
          <a:p>
            <a:pPr marL="1143000" lvl="4">
              <a:spcBef>
                <a:spcPts val="1000"/>
              </a:spcBef>
            </a:pPr>
            <a:r>
              <a:rPr lang="en-US" sz="1800" cap="none" dirty="0">
                <a:latin typeface="Palatino" pitchFamily="-128" charset="0"/>
              </a:rPr>
              <a:t>Controls other programs (Ex. Operating systems)</a:t>
            </a:r>
          </a:p>
          <a:p>
            <a:pPr marL="1143000" lvl="4">
              <a:spcBef>
                <a:spcPts val="1000"/>
              </a:spcBef>
            </a:pPr>
            <a:r>
              <a:rPr lang="en-US" sz="1800" cap="none" dirty="0">
                <a:latin typeface="Palatino" pitchFamily="-128" charset="0"/>
              </a:rPr>
              <a:t>Effects communications (Ex. Networks)</a:t>
            </a:r>
          </a:p>
          <a:p>
            <a:pPr marL="1143000" lvl="4">
              <a:spcBef>
                <a:spcPts val="1000"/>
              </a:spcBef>
            </a:pPr>
            <a:r>
              <a:rPr lang="en-US" sz="1800" cap="none" dirty="0">
                <a:latin typeface="Palatino" pitchFamily="-128" charset="0"/>
              </a:rPr>
              <a:t>Helps in building other software (Ex. Software tools)</a:t>
            </a:r>
          </a:p>
          <a:p>
            <a:endParaRPr lang="en-A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Contd</a:t>
            </a:r>
            <a:r>
              <a:rPr lang="en-AU" dirty="0"/>
              <a:t>…</a:t>
            </a:r>
          </a:p>
        </p:txBody>
      </p:sp>
      <p:sp>
        <p:nvSpPr>
          <p:cNvPr id="3" name="Content Placeholder 2"/>
          <p:cNvSpPr>
            <a:spLocks noGrp="1"/>
          </p:cNvSpPr>
          <p:nvPr>
            <p:ph sz="quarter" idx="13"/>
          </p:nvPr>
        </p:nvSpPr>
        <p:spPr/>
        <p:txBody>
          <a:bodyPr/>
          <a:lstStyle/>
          <a:p>
            <a:r>
              <a:rPr lang="en-US" sz="1800" cap="none" dirty="0">
                <a:latin typeface="Palatino" pitchFamily="-128" charset="0"/>
              </a:rPr>
              <a:t>It is an </a:t>
            </a:r>
            <a:r>
              <a:rPr lang="en-US" sz="1800" b="1" cap="none" dirty="0">
                <a:solidFill>
                  <a:srgbClr val="C00000"/>
                </a:solidFill>
                <a:latin typeface="Palatino" pitchFamily="-128" charset="0"/>
              </a:rPr>
              <a:t>information transformer</a:t>
            </a:r>
            <a:r>
              <a:rPr lang="en-US" sz="1800" cap="none" dirty="0">
                <a:latin typeface="Palatino" pitchFamily="-128" charset="0"/>
              </a:rPr>
              <a:t>.</a:t>
            </a:r>
          </a:p>
          <a:p>
            <a:pPr lvl="1" algn="just">
              <a:spcBef>
                <a:spcPts val="1000"/>
              </a:spcBef>
            </a:pPr>
            <a:r>
              <a:rPr lang="en-US" cap="none" dirty="0">
                <a:latin typeface="Palatino" pitchFamily="-128" charset="0"/>
              </a:rPr>
              <a:t>Producing, managing, acquiring, modifying, displaying, or transmitting information that can be as simple as a single bit or as complex as a multimedia presentation derived from data acquired from dozens of independent sources.</a:t>
            </a:r>
            <a:endParaRPr lang="en-AU" cap="none" dirty="0">
              <a:latin typeface="Palatino" pitchFamily="-128" charset="0"/>
            </a:endParaRPr>
          </a:p>
          <a:p>
            <a:endParaRPr lang="en-A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8010"/>
            <a:ext cx="10364451" cy="1596177"/>
          </a:xfrm>
        </p:spPr>
        <p:txBody>
          <a:bodyPr/>
          <a:lstStyle/>
          <a:p>
            <a:r>
              <a:rPr lang="en-AU" dirty="0"/>
              <a:t>Changing nature of software</a:t>
            </a:r>
          </a:p>
        </p:txBody>
      </p:sp>
      <p:sp>
        <p:nvSpPr>
          <p:cNvPr id="3" name="Content Placeholder 2"/>
          <p:cNvSpPr>
            <a:spLocks noGrp="1"/>
          </p:cNvSpPr>
          <p:nvPr>
            <p:ph sz="quarter" idx="13"/>
          </p:nvPr>
        </p:nvSpPr>
        <p:spPr>
          <a:xfrm>
            <a:off x="914399" y="1464906"/>
            <a:ext cx="10363826" cy="4954555"/>
          </a:xfrm>
        </p:spPr>
        <p:txBody>
          <a:bodyPr>
            <a:normAutofit fontScale="92500" lnSpcReduction="20000"/>
          </a:bodyPr>
          <a:lstStyle/>
          <a:p>
            <a:r>
              <a:rPr lang="en-AU" dirty="0"/>
              <a:t>S</a:t>
            </a:r>
            <a:r>
              <a:rPr lang="en-AU" cap="none" dirty="0"/>
              <a:t>oftware keeps on changing from one situation to another.</a:t>
            </a:r>
          </a:p>
          <a:p>
            <a:r>
              <a:rPr lang="en-AU" b="1" dirty="0">
                <a:solidFill>
                  <a:srgbClr val="C00000"/>
                </a:solidFill>
              </a:rPr>
              <a:t>S</a:t>
            </a:r>
            <a:r>
              <a:rPr lang="en-AU" b="1" cap="none" dirty="0">
                <a:solidFill>
                  <a:srgbClr val="C00000"/>
                </a:solidFill>
              </a:rPr>
              <a:t>ystem software: </a:t>
            </a:r>
            <a:r>
              <a:rPr lang="en-AU" cap="none" dirty="0"/>
              <a:t>collection of programs written to provide service for other programs (ex. compilers, file management utilities, editors)</a:t>
            </a:r>
          </a:p>
          <a:p>
            <a:r>
              <a:rPr lang="en-AU" b="1" cap="none" dirty="0">
                <a:solidFill>
                  <a:srgbClr val="C00000"/>
                </a:solidFill>
              </a:rPr>
              <a:t>Application software: </a:t>
            </a:r>
            <a:r>
              <a:rPr lang="en-AU" cap="none" dirty="0"/>
              <a:t>designed to help users to perform specific task (ex. C, JAVA)</a:t>
            </a:r>
          </a:p>
          <a:p>
            <a:r>
              <a:rPr lang="en-AU" b="1" cap="none" dirty="0">
                <a:solidFill>
                  <a:srgbClr val="C00000"/>
                </a:solidFill>
              </a:rPr>
              <a:t>Engineering and scientific software: </a:t>
            </a:r>
            <a:r>
              <a:rPr lang="en-AU" cap="none" dirty="0"/>
              <a:t>for complicated numeric calculations (ex. Calculus, statistics)</a:t>
            </a:r>
          </a:p>
          <a:p>
            <a:r>
              <a:rPr lang="en-AU" b="1" cap="none" dirty="0">
                <a:solidFill>
                  <a:srgbClr val="C00000"/>
                </a:solidFill>
              </a:rPr>
              <a:t>Embedded software: </a:t>
            </a:r>
            <a:r>
              <a:rPr lang="en-AU" cap="none" dirty="0"/>
              <a:t>It lies in hardware of system and used for control functions (ex. Microwave oven controls)</a:t>
            </a:r>
          </a:p>
          <a:p>
            <a:r>
              <a:rPr lang="en-AU" b="1" cap="none" dirty="0">
                <a:solidFill>
                  <a:srgbClr val="C00000"/>
                </a:solidFill>
              </a:rPr>
              <a:t>Product line software: </a:t>
            </a:r>
            <a:r>
              <a:rPr lang="en-AU" cap="none" dirty="0"/>
              <a:t>It provides specific capabilities for software engineering (ex. Computer graphics, DBMS)</a:t>
            </a:r>
          </a:p>
          <a:p>
            <a:r>
              <a:rPr lang="en-AU" b="1" cap="none" dirty="0">
                <a:solidFill>
                  <a:srgbClr val="C00000"/>
                </a:solidFill>
              </a:rPr>
              <a:t>Web application software:</a:t>
            </a:r>
            <a:r>
              <a:rPr lang="en-AU" cap="none" dirty="0"/>
              <a:t> These are used for networking (ex. Websites)</a:t>
            </a:r>
          </a:p>
          <a:p>
            <a:r>
              <a:rPr lang="en-AU" b="1" cap="none" dirty="0">
                <a:solidFill>
                  <a:srgbClr val="C00000"/>
                </a:solidFill>
              </a:rPr>
              <a:t>Artificial intelligence software: </a:t>
            </a:r>
            <a:r>
              <a:rPr lang="en-AU" cap="none" dirty="0"/>
              <a:t>Non-numeric applications to solve complex problems. </a:t>
            </a:r>
            <a:r>
              <a:rPr lang="en-US" cap="none" dirty="0"/>
              <a:t>Including robotics, expert systems, pattern recognition (image and voice), artificial neural networks, theorem, proving, and game playing.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software</a:t>
            </a:r>
            <a:endParaRPr lang="en-AU" dirty="0"/>
          </a:p>
        </p:txBody>
      </p:sp>
      <p:sp>
        <p:nvSpPr>
          <p:cNvPr id="3" name="Content Placeholder 2"/>
          <p:cNvSpPr>
            <a:spLocks noGrp="1"/>
          </p:cNvSpPr>
          <p:nvPr>
            <p:ph sz="quarter" idx="13"/>
          </p:nvPr>
        </p:nvSpPr>
        <p:spPr/>
        <p:txBody>
          <a:bodyPr>
            <a:normAutofit fontScale="92500"/>
          </a:bodyPr>
          <a:lstStyle/>
          <a:p>
            <a:pPr algn="just"/>
            <a:r>
              <a:rPr lang="en-US" sz="2400" i="1" cap="none" dirty="0">
                <a:solidFill>
                  <a:srgbClr val="C00000"/>
                </a:solidFill>
              </a:rPr>
              <a:t>Legacy</a:t>
            </a:r>
            <a:r>
              <a:rPr lang="en-US" sz="2400" cap="none" dirty="0"/>
              <a:t> implies that the software is out of date or in need of replacement, however it may be in good working order so the business or individual owner does not want to upgrade or update the software.</a:t>
            </a:r>
            <a:endParaRPr lang="en-AU" sz="2400" cap="none" dirty="0"/>
          </a:p>
          <a:p>
            <a:pPr lvl="1"/>
            <a:r>
              <a:rPr lang="en-AU" sz="2200" cap="none" dirty="0"/>
              <a:t>very old software</a:t>
            </a:r>
          </a:p>
          <a:p>
            <a:pPr lvl="1"/>
            <a:r>
              <a:rPr lang="en-AU" sz="2200" cap="none" dirty="0"/>
              <a:t>developed decades ago</a:t>
            </a:r>
          </a:p>
          <a:p>
            <a:pPr lvl="1"/>
            <a:r>
              <a:rPr lang="en-AU" sz="2200" cap="none" dirty="0"/>
              <a:t>inextensible design</a:t>
            </a:r>
          </a:p>
          <a:p>
            <a:pPr lvl="1"/>
            <a:r>
              <a:rPr lang="en-AU" sz="2200" cap="none" dirty="0"/>
              <a:t>no documentation</a:t>
            </a:r>
          </a:p>
          <a:p>
            <a:pPr lvl="1"/>
            <a:r>
              <a:rPr lang="en-AU" sz="2200" cap="none" dirty="0"/>
              <a:t>cannot meet needs of new technologies</a:t>
            </a:r>
            <a:endParaRPr lang="en-AU"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legacy software must be changed?</a:t>
            </a:r>
            <a:endParaRPr lang="en-AU" dirty="0"/>
          </a:p>
        </p:txBody>
      </p:sp>
      <p:sp>
        <p:nvSpPr>
          <p:cNvPr id="3" name="Content Placeholder 2"/>
          <p:cNvSpPr>
            <a:spLocks noGrp="1"/>
          </p:cNvSpPr>
          <p:nvPr>
            <p:ph sz="quarter" idx="13"/>
          </p:nvPr>
        </p:nvSpPr>
        <p:spPr/>
        <p:txBody>
          <a:bodyPr/>
          <a:lstStyle/>
          <a:p>
            <a:pPr lvl="1" algn="just">
              <a:lnSpc>
                <a:spcPct val="90000"/>
              </a:lnSpc>
              <a:spcBef>
                <a:spcPts val="200"/>
              </a:spcBef>
            </a:pPr>
            <a:r>
              <a:rPr lang="en-US" altLang="en-US" sz="2800" cap="none" dirty="0"/>
              <a:t>software must be </a:t>
            </a:r>
            <a:r>
              <a:rPr lang="en-US" altLang="en-US" sz="2800" cap="none" dirty="0">
                <a:solidFill>
                  <a:srgbClr val="C00000"/>
                </a:solidFill>
              </a:rPr>
              <a:t>adapted</a:t>
            </a:r>
            <a:r>
              <a:rPr lang="en-US" altLang="en-US" sz="2800" cap="none" dirty="0"/>
              <a:t> to meet the needs of new computing environments or technology.</a:t>
            </a:r>
          </a:p>
          <a:p>
            <a:pPr lvl="1" algn="just" eaLnBrk="1" hangingPunct="1">
              <a:lnSpc>
                <a:spcPct val="90000"/>
              </a:lnSpc>
              <a:spcBef>
                <a:spcPts val="200"/>
              </a:spcBef>
            </a:pPr>
            <a:r>
              <a:rPr lang="en-US" altLang="en-US" sz="2800" cap="none" dirty="0"/>
              <a:t>software must be </a:t>
            </a:r>
            <a:r>
              <a:rPr lang="en-US" altLang="en-US" sz="2800" cap="none" dirty="0">
                <a:solidFill>
                  <a:srgbClr val="C00000"/>
                </a:solidFill>
              </a:rPr>
              <a:t>enhanced</a:t>
            </a:r>
            <a:r>
              <a:rPr lang="en-US" altLang="en-US" sz="2800" cap="none" dirty="0"/>
              <a:t> to implement new business requirements.</a:t>
            </a:r>
          </a:p>
          <a:p>
            <a:pPr lvl="1" algn="just" eaLnBrk="1" hangingPunct="1">
              <a:lnSpc>
                <a:spcPct val="90000"/>
              </a:lnSpc>
            </a:pPr>
            <a:r>
              <a:rPr lang="en-US" altLang="en-US" sz="2800" cap="none" dirty="0"/>
              <a:t>software must be </a:t>
            </a:r>
            <a:r>
              <a:rPr lang="en-US" altLang="en-US" sz="2800" cap="none" dirty="0">
                <a:solidFill>
                  <a:srgbClr val="C00000"/>
                </a:solidFill>
              </a:rPr>
              <a:t>extended to make it interoperable </a:t>
            </a:r>
            <a:r>
              <a:rPr lang="en-US" altLang="en-US" sz="2800" cap="none" dirty="0"/>
              <a:t>with other more modern systems or databases.</a:t>
            </a:r>
          </a:p>
          <a:p>
            <a:pPr lvl="1" algn="just" eaLnBrk="1" hangingPunct="1">
              <a:lnSpc>
                <a:spcPct val="90000"/>
              </a:lnSpc>
            </a:pPr>
            <a:r>
              <a:rPr lang="en-US" altLang="en-US" sz="2800" cap="none" dirty="0"/>
              <a:t>software must be </a:t>
            </a:r>
            <a:r>
              <a:rPr lang="en-US" altLang="en-US" sz="2800" cap="none" dirty="0">
                <a:solidFill>
                  <a:srgbClr val="C00000"/>
                </a:solidFill>
              </a:rPr>
              <a:t>re-architected</a:t>
            </a:r>
            <a:r>
              <a:rPr lang="en-US" altLang="en-US" sz="2800" cap="none" dirty="0">
                <a:solidFill>
                  <a:schemeClr val="folHlink"/>
                </a:solidFill>
              </a:rPr>
              <a:t> </a:t>
            </a:r>
            <a:r>
              <a:rPr lang="en-US" altLang="en-US" sz="2800" cap="none" dirty="0"/>
              <a:t>to make it viable within a network environment</a:t>
            </a:r>
            <a:r>
              <a:rPr lang="en-US" altLang="en-US" sz="2800" b="1" cap="none" dirty="0"/>
              <a:t>.</a:t>
            </a:r>
          </a:p>
          <a:p>
            <a:endParaRPr lang="en-A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webapps</a:t>
            </a:r>
            <a:endParaRPr lang="en-AU" dirty="0"/>
          </a:p>
        </p:txBody>
      </p:sp>
      <p:sp>
        <p:nvSpPr>
          <p:cNvPr id="3" name="Content Placeholder 2"/>
          <p:cNvSpPr>
            <a:spLocks noGrp="1"/>
          </p:cNvSpPr>
          <p:nvPr>
            <p:ph idx="1"/>
          </p:nvPr>
        </p:nvSpPr>
        <p:spPr>
          <a:xfrm>
            <a:off x="1045029" y="2367093"/>
            <a:ext cx="10233198" cy="3872390"/>
          </a:xfrm>
        </p:spPr>
        <p:txBody>
          <a:bodyPr>
            <a:normAutofit/>
          </a:bodyPr>
          <a:lstStyle/>
          <a:p>
            <a:pPr algn="just" eaLnBrk="1" hangingPunct="1">
              <a:lnSpc>
                <a:spcPct val="90000"/>
              </a:lnSpc>
            </a:pPr>
            <a:r>
              <a:rPr lang="en-US" altLang="en-US" sz="2000" b="1" cap="none" dirty="0">
                <a:solidFill>
                  <a:srgbClr val="C00000"/>
                </a:solidFill>
                <a:latin typeface="Arial" panose="020B0604020202020204" pitchFamily="34" charset="0"/>
              </a:rPr>
              <a:t>network intensiveness. </a:t>
            </a:r>
            <a:r>
              <a:rPr lang="en-US" altLang="en-US" sz="2000" cap="none" dirty="0">
                <a:solidFill>
                  <a:srgbClr val="C00000"/>
                </a:solidFill>
                <a:latin typeface="Arial" panose="020B0604020202020204" pitchFamily="34" charset="0"/>
              </a:rPr>
              <a:t> </a:t>
            </a:r>
            <a:r>
              <a:rPr lang="en-US" altLang="en-US" sz="2000" cap="none" dirty="0">
                <a:latin typeface="Arial" panose="020B0604020202020204" pitchFamily="34" charset="0"/>
              </a:rPr>
              <a:t>a webapp resides on a network and must serve the needs of a diverse community of clients.</a:t>
            </a:r>
          </a:p>
          <a:p>
            <a:pPr algn="just" eaLnBrk="1" hangingPunct="1">
              <a:lnSpc>
                <a:spcPct val="90000"/>
              </a:lnSpc>
            </a:pPr>
            <a:r>
              <a:rPr lang="en-US" altLang="en-US" sz="2000" b="1" cap="none" dirty="0">
                <a:solidFill>
                  <a:srgbClr val="C00000"/>
                </a:solidFill>
                <a:latin typeface="Arial" panose="020B0604020202020204" pitchFamily="34" charset="0"/>
              </a:rPr>
              <a:t>concurrency.</a:t>
            </a:r>
            <a:r>
              <a:rPr lang="en-US" altLang="en-US" sz="2000" cap="none" dirty="0">
                <a:solidFill>
                  <a:srgbClr val="C00000"/>
                </a:solidFill>
                <a:latin typeface="Arial" panose="020B0604020202020204" pitchFamily="34" charset="0"/>
              </a:rPr>
              <a:t> </a:t>
            </a:r>
            <a:r>
              <a:rPr lang="en-US" altLang="en-US" sz="2000" cap="none" dirty="0">
                <a:latin typeface="Arial" panose="020B0604020202020204" pitchFamily="34" charset="0"/>
              </a:rPr>
              <a:t> a large number of users may access the webapp at one time.</a:t>
            </a:r>
          </a:p>
          <a:p>
            <a:pPr algn="just" eaLnBrk="1" hangingPunct="1">
              <a:lnSpc>
                <a:spcPct val="90000"/>
              </a:lnSpc>
            </a:pPr>
            <a:r>
              <a:rPr lang="en-US" altLang="en-US" sz="2000" b="1" cap="none" dirty="0">
                <a:solidFill>
                  <a:srgbClr val="C00000"/>
                </a:solidFill>
                <a:latin typeface="Arial" panose="020B0604020202020204" pitchFamily="34" charset="0"/>
              </a:rPr>
              <a:t>unpredictable load.</a:t>
            </a:r>
            <a:r>
              <a:rPr lang="en-US" altLang="en-US" sz="2000" cap="none" dirty="0">
                <a:solidFill>
                  <a:srgbClr val="C00000"/>
                </a:solidFill>
                <a:latin typeface="Arial" panose="020B0604020202020204" pitchFamily="34" charset="0"/>
              </a:rPr>
              <a:t> </a:t>
            </a:r>
            <a:r>
              <a:rPr lang="en-US" altLang="en-US" sz="2000" cap="none" dirty="0">
                <a:latin typeface="Arial" panose="020B0604020202020204" pitchFamily="34" charset="0"/>
              </a:rPr>
              <a:t>the number of users of the webapp may vary by orders of magnitude from day to day.</a:t>
            </a:r>
          </a:p>
          <a:p>
            <a:pPr algn="just" eaLnBrk="1" hangingPunct="1">
              <a:lnSpc>
                <a:spcPct val="90000"/>
              </a:lnSpc>
              <a:spcBef>
                <a:spcPts val="300"/>
              </a:spcBef>
            </a:pPr>
            <a:r>
              <a:rPr lang="en-US" altLang="en-US" sz="2000" b="1" cap="none" dirty="0">
                <a:solidFill>
                  <a:srgbClr val="C00000"/>
                </a:solidFill>
                <a:latin typeface="Arial" panose="020B0604020202020204" pitchFamily="34" charset="0"/>
              </a:rPr>
              <a:t>performance.</a:t>
            </a:r>
            <a:r>
              <a:rPr lang="en-US" altLang="en-US" sz="2000" b="1" cap="none" dirty="0">
                <a:latin typeface="Arial" panose="020B0604020202020204" pitchFamily="34" charset="0"/>
              </a:rPr>
              <a:t> </a:t>
            </a:r>
            <a:r>
              <a:rPr lang="en-US" altLang="en-US" sz="2000" cap="none" dirty="0">
                <a:latin typeface="Arial" panose="020B0604020202020204" pitchFamily="34" charset="0"/>
              </a:rPr>
              <a:t> if a webapp user must wait too long (for access, for server-side processing, for client-side formatting and display), he or she may decide to go elsewhere.</a:t>
            </a:r>
            <a:r>
              <a:rPr lang="en-US" altLang="en-US" sz="2400" cap="none" dirty="0">
                <a:latin typeface="Palatino" pitchFamily="-128" charset="0"/>
              </a:rPr>
              <a:t> </a:t>
            </a:r>
          </a:p>
          <a:p>
            <a:pPr algn="just" eaLnBrk="1" hangingPunct="1">
              <a:lnSpc>
                <a:spcPct val="90000"/>
              </a:lnSpc>
              <a:spcBef>
                <a:spcPts val="300"/>
              </a:spcBef>
            </a:pPr>
            <a:r>
              <a:rPr lang="en-US" altLang="en-US" sz="2000" b="1" cap="none" dirty="0">
                <a:solidFill>
                  <a:srgbClr val="C00000"/>
                </a:solidFill>
                <a:latin typeface="Arial" panose="020B0604020202020204" pitchFamily="34" charset="0"/>
              </a:rPr>
              <a:t>availability.</a:t>
            </a:r>
            <a:r>
              <a:rPr lang="en-US" altLang="en-US" sz="2000" cap="none" dirty="0">
                <a:solidFill>
                  <a:srgbClr val="C00000"/>
                </a:solidFill>
                <a:latin typeface="Arial" panose="020B0604020202020204" pitchFamily="34" charset="0"/>
              </a:rPr>
              <a:t>  </a:t>
            </a:r>
            <a:r>
              <a:rPr lang="en-US" altLang="en-US" sz="2000" cap="none" dirty="0">
                <a:latin typeface="Arial" panose="020B0604020202020204" pitchFamily="34" charset="0"/>
              </a:rPr>
              <a:t>although expectation of 100 percent availability is unreasonable, users of popular webapps often demand access on a “24/7/365” basis.</a:t>
            </a:r>
          </a:p>
          <a:p>
            <a:endParaRPr lang="en-AU" dirty="0"/>
          </a:p>
        </p:txBody>
      </p:sp>
      <p:sp>
        <p:nvSpPr>
          <p:cNvPr id="4" name="Slide Number Placeholder 3"/>
          <p:cNvSpPr>
            <a:spLocks noGrp="1"/>
          </p:cNvSpPr>
          <p:nvPr>
            <p:ph type="sldNum" sz="quarter" idx="12"/>
          </p:nvPr>
        </p:nvSpPr>
        <p:spPr/>
        <p:txBody>
          <a:bodyPr/>
          <a:lstStyle/>
          <a:p>
            <a:fld id="{E4237195-B76F-4A0C-8831-6CAFFA172241}" type="slidenum">
              <a:rPr lang="en-AU" smtClean="0"/>
              <a:t>16</a:t>
            </a:fld>
            <a:endParaRPr lang="en-A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endParaRPr lang="en-AU" dirty="0"/>
          </a:p>
        </p:txBody>
      </p:sp>
      <p:sp>
        <p:nvSpPr>
          <p:cNvPr id="3" name="Content Placeholder 2"/>
          <p:cNvSpPr>
            <a:spLocks noGrp="1"/>
          </p:cNvSpPr>
          <p:nvPr>
            <p:ph idx="1"/>
          </p:nvPr>
        </p:nvSpPr>
        <p:spPr/>
        <p:txBody>
          <a:bodyPr>
            <a:normAutofit fontScale="92500" lnSpcReduction="20000"/>
          </a:bodyPr>
          <a:lstStyle/>
          <a:p>
            <a:pPr algn="just" eaLnBrk="1" hangingPunct="1">
              <a:lnSpc>
                <a:spcPct val="90000"/>
              </a:lnSpc>
            </a:pPr>
            <a:r>
              <a:rPr lang="en-US" altLang="en-US" sz="2000" b="1" cap="none" dirty="0">
                <a:solidFill>
                  <a:srgbClr val="C00000"/>
                </a:solidFill>
                <a:latin typeface="Arial" panose="020B0604020202020204" pitchFamily="34" charset="0"/>
              </a:rPr>
              <a:t>data driven.  </a:t>
            </a:r>
            <a:r>
              <a:rPr lang="en-US" altLang="en-US" sz="2000" cap="none" dirty="0">
                <a:latin typeface="Arial" panose="020B0604020202020204" pitchFamily="34" charset="0"/>
              </a:rPr>
              <a:t>the primary function of many webapps is to use hypermedia to present text, graphics, audio, and video content to the end-user. </a:t>
            </a:r>
          </a:p>
          <a:p>
            <a:pPr algn="just" eaLnBrk="1" hangingPunct="1">
              <a:lnSpc>
                <a:spcPct val="90000"/>
              </a:lnSpc>
            </a:pPr>
            <a:r>
              <a:rPr lang="en-US" altLang="en-US" sz="2000" b="1" cap="none" dirty="0">
                <a:solidFill>
                  <a:srgbClr val="C00000"/>
                </a:solidFill>
                <a:latin typeface="Arial" panose="020B0604020202020204" pitchFamily="34" charset="0"/>
              </a:rPr>
              <a:t>content sensitive.  </a:t>
            </a:r>
            <a:r>
              <a:rPr lang="en-US" altLang="en-US" sz="2000" cap="none" dirty="0">
                <a:latin typeface="Arial" panose="020B0604020202020204" pitchFamily="34" charset="0"/>
              </a:rPr>
              <a:t>the quality and aesthetic nature of content remains an important determinant of the quality of a webapp.</a:t>
            </a:r>
          </a:p>
          <a:p>
            <a:pPr algn="just" eaLnBrk="1" hangingPunct="1">
              <a:lnSpc>
                <a:spcPct val="90000"/>
              </a:lnSpc>
            </a:pPr>
            <a:r>
              <a:rPr lang="en-US" altLang="en-US" sz="2000" b="1" cap="none" dirty="0">
                <a:solidFill>
                  <a:srgbClr val="C00000"/>
                </a:solidFill>
                <a:latin typeface="Arial" panose="020B0604020202020204" pitchFamily="34" charset="0"/>
              </a:rPr>
              <a:t>continuous evolution.</a:t>
            </a:r>
            <a:r>
              <a:rPr lang="en-US" altLang="en-US" sz="2000" cap="none" dirty="0">
                <a:solidFill>
                  <a:srgbClr val="C00000"/>
                </a:solidFill>
                <a:latin typeface="Arial" panose="020B0604020202020204" pitchFamily="34" charset="0"/>
              </a:rPr>
              <a:t> </a:t>
            </a:r>
            <a:r>
              <a:rPr lang="en-US" altLang="en-US" sz="2000" cap="none" dirty="0">
                <a:latin typeface="Arial" panose="020B0604020202020204" pitchFamily="34" charset="0"/>
              </a:rPr>
              <a:t>unlike conventional application software that evolves over a series of planned, chronologically-spaced releases, web applications evolve continuously. </a:t>
            </a:r>
          </a:p>
          <a:p>
            <a:pPr algn="just" eaLnBrk="1" hangingPunct="1">
              <a:lnSpc>
                <a:spcPct val="90000"/>
              </a:lnSpc>
            </a:pPr>
            <a:r>
              <a:rPr lang="en-US" altLang="en-US" sz="2000" b="1" cap="none" dirty="0">
                <a:solidFill>
                  <a:srgbClr val="C00000"/>
                </a:solidFill>
                <a:latin typeface="Arial" panose="020B0604020202020204" pitchFamily="34" charset="0"/>
              </a:rPr>
              <a:t>immediacy.</a:t>
            </a:r>
            <a:r>
              <a:rPr lang="en-US" altLang="en-US" sz="2000" cap="none" dirty="0">
                <a:solidFill>
                  <a:srgbClr val="C00000"/>
                </a:solidFill>
                <a:latin typeface="Arial" panose="020B0604020202020204" pitchFamily="34" charset="0"/>
              </a:rPr>
              <a:t> </a:t>
            </a:r>
            <a:r>
              <a:rPr lang="en-US" altLang="en-US" sz="2000" cap="none" dirty="0">
                <a:latin typeface="Arial" panose="020B0604020202020204" pitchFamily="34" charset="0"/>
              </a:rPr>
              <a:t>although </a:t>
            </a:r>
            <a:r>
              <a:rPr lang="en-US" altLang="en-US" sz="2000" i="1" cap="none" dirty="0">
                <a:latin typeface="Arial" panose="020B0604020202020204" pitchFamily="34" charset="0"/>
              </a:rPr>
              <a:t>immediacy</a:t>
            </a:r>
            <a:r>
              <a:rPr lang="en-US" altLang="en-US" sz="2000" cap="none" dirty="0">
                <a:latin typeface="Arial" panose="020B0604020202020204" pitchFamily="34" charset="0"/>
              </a:rPr>
              <a:t>—the compelling need to get software to market quickly—is a characteristic of many application domains, webapps often exhibit a time to market that can be a matter of a few days or weeks.</a:t>
            </a:r>
          </a:p>
          <a:p>
            <a:pPr algn="just" eaLnBrk="1" hangingPunct="1">
              <a:lnSpc>
                <a:spcPct val="90000"/>
              </a:lnSpc>
            </a:pPr>
            <a:r>
              <a:rPr lang="en-US" altLang="en-US" sz="2000" b="1" cap="none" dirty="0">
                <a:solidFill>
                  <a:srgbClr val="C00000"/>
                </a:solidFill>
                <a:latin typeface="Arial" panose="020B0604020202020204" pitchFamily="34" charset="0"/>
              </a:rPr>
              <a:t>security.  </a:t>
            </a:r>
            <a:r>
              <a:rPr lang="en-US" altLang="en-US" sz="2000" cap="none" dirty="0">
                <a:latin typeface="Arial" panose="020B0604020202020204" pitchFamily="34" charset="0"/>
              </a:rPr>
              <a:t>because webapps are available via network access, it is difficult, if not impossible, to limit the population of end-users who may access the application.</a:t>
            </a:r>
          </a:p>
          <a:p>
            <a:pPr algn="just" eaLnBrk="1" hangingPunct="1">
              <a:lnSpc>
                <a:spcPct val="90000"/>
              </a:lnSpc>
            </a:pPr>
            <a:r>
              <a:rPr lang="en-US" altLang="en-US" sz="2000" b="1" cap="none" dirty="0">
                <a:solidFill>
                  <a:srgbClr val="C00000"/>
                </a:solidFill>
                <a:latin typeface="Arial" panose="020B0604020202020204" pitchFamily="34" charset="0"/>
              </a:rPr>
              <a:t>aesthetics. </a:t>
            </a:r>
            <a:r>
              <a:rPr lang="en-US" altLang="en-US" sz="2000" cap="none" dirty="0">
                <a:latin typeface="Arial" panose="020B0604020202020204" pitchFamily="34" charset="0"/>
              </a:rPr>
              <a:t>an undeniable part of the appeal of a webapp is its look and feel. </a:t>
            </a:r>
            <a:endParaRPr lang="en-US" altLang="en-US" sz="2400" cap="none" dirty="0">
              <a:latin typeface="Palatino" pitchFamily="-128" charset="0"/>
            </a:endParaRPr>
          </a:p>
          <a:p>
            <a:pPr algn="just"/>
            <a:endParaRPr lang="en-AU" dirty="0"/>
          </a:p>
        </p:txBody>
      </p:sp>
      <p:sp>
        <p:nvSpPr>
          <p:cNvPr id="4" name="Slide Number Placeholder 3"/>
          <p:cNvSpPr>
            <a:spLocks noGrp="1"/>
          </p:cNvSpPr>
          <p:nvPr>
            <p:ph type="sldNum" sz="quarter" idx="12"/>
          </p:nvPr>
        </p:nvSpPr>
        <p:spPr/>
        <p:txBody>
          <a:bodyPr/>
          <a:lstStyle/>
          <a:p>
            <a:fld id="{E4237195-B76F-4A0C-8831-6CAFFA172241}" type="slidenum">
              <a:rPr lang="en-AU" smtClean="0"/>
              <a:t>17</a:t>
            </a:fld>
            <a:endParaRPr lang="en-A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SoFTware</a:t>
            </a:r>
            <a:r>
              <a:rPr lang="en-US" dirty="0"/>
              <a:t> engineering</a:t>
            </a:r>
            <a:endParaRPr lang="en-AU" dirty="0"/>
          </a:p>
        </p:txBody>
      </p:sp>
      <p:sp>
        <p:nvSpPr>
          <p:cNvPr id="3" name="Content Placeholder 2"/>
          <p:cNvSpPr>
            <a:spLocks noGrp="1"/>
          </p:cNvSpPr>
          <p:nvPr>
            <p:ph idx="1"/>
          </p:nvPr>
        </p:nvSpPr>
        <p:spPr/>
        <p:txBody>
          <a:bodyPr>
            <a:normAutofit/>
          </a:bodyPr>
          <a:lstStyle/>
          <a:p>
            <a:r>
              <a:rPr lang="en-US" sz="2400" b="1" cap="none" dirty="0">
                <a:solidFill>
                  <a:srgbClr val="2F2B20"/>
                </a:solidFill>
                <a:latin typeface="Times New Roman" panose="02020603050405020304" pitchFamily="18" charset="0"/>
              </a:rPr>
              <a:t>T</a:t>
            </a:r>
            <a:r>
              <a:rPr lang="en-US" sz="2400" b="1" cap="none" dirty="0">
                <a:solidFill>
                  <a:srgbClr val="2F2B20"/>
                </a:solidFill>
                <a:effectLst/>
                <a:latin typeface="Times New Roman" panose="02020603050405020304" pitchFamily="18" charset="0"/>
              </a:rPr>
              <a:t>he </a:t>
            </a:r>
            <a:r>
              <a:rPr lang="en-US" sz="2400" b="1" cap="none" dirty="0">
                <a:solidFill>
                  <a:srgbClr val="2F2B20"/>
                </a:solidFill>
                <a:latin typeface="Times New Roman" panose="02020603050405020304" pitchFamily="18" charset="0"/>
              </a:rPr>
              <a:t>IEEE</a:t>
            </a:r>
            <a:r>
              <a:rPr lang="en-US" sz="2400" b="1" cap="none" dirty="0">
                <a:solidFill>
                  <a:srgbClr val="2F2B20"/>
                </a:solidFill>
                <a:effectLst/>
                <a:latin typeface="Times New Roman" panose="02020603050405020304" pitchFamily="18" charset="0"/>
              </a:rPr>
              <a:t> definition: </a:t>
            </a:r>
            <a:endParaRPr lang="en-US" sz="2400" cap="none" dirty="0"/>
          </a:p>
          <a:p>
            <a:pPr lvl="1"/>
            <a:r>
              <a:rPr lang="en-US" sz="2400" i="1" cap="none" dirty="0">
                <a:solidFill>
                  <a:srgbClr val="2F2B20"/>
                </a:solidFill>
                <a:latin typeface="Times New Roman" panose="02020603050405020304" pitchFamily="18" charset="0"/>
              </a:rPr>
              <a:t>S</a:t>
            </a:r>
            <a:r>
              <a:rPr lang="en-US" sz="2400" i="1" cap="none" dirty="0">
                <a:solidFill>
                  <a:srgbClr val="2F2B20"/>
                </a:solidFill>
                <a:effectLst/>
                <a:latin typeface="Times New Roman" panose="02020603050405020304" pitchFamily="18" charset="0"/>
              </a:rPr>
              <a:t>oftware </a:t>
            </a:r>
            <a:r>
              <a:rPr lang="en-US" sz="2400" i="1" cap="none" dirty="0">
                <a:solidFill>
                  <a:srgbClr val="2F2B20"/>
                </a:solidFill>
                <a:latin typeface="Times New Roman" panose="02020603050405020304" pitchFamily="18" charset="0"/>
              </a:rPr>
              <a:t>E</a:t>
            </a:r>
            <a:r>
              <a:rPr lang="en-US" sz="2400" i="1" cap="none" dirty="0">
                <a:solidFill>
                  <a:srgbClr val="2F2B20"/>
                </a:solidFill>
                <a:effectLst/>
                <a:latin typeface="Times New Roman" panose="02020603050405020304" pitchFamily="18" charset="0"/>
              </a:rPr>
              <a:t>ngineering is</a:t>
            </a:r>
            <a:endParaRPr lang="en-US" sz="2400" cap="none" dirty="0"/>
          </a:p>
          <a:p>
            <a:pPr marL="1371600" lvl="2" indent="-457200">
              <a:buAutoNum type="arabicParenBoth"/>
            </a:pPr>
            <a:r>
              <a:rPr lang="en-US" sz="2400" i="1" cap="none" dirty="0">
                <a:solidFill>
                  <a:srgbClr val="2F2B20"/>
                </a:solidFill>
                <a:latin typeface="Times New Roman" panose="02020603050405020304" pitchFamily="18" charset="0"/>
              </a:rPr>
              <a:t>T</a:t>
            </a:r>
            <a:r>
              <a:rPr lang="en-US" sz="2400" i="1" cap="none" dirty="0">
                <a:solidFill>
                  <a:srgbClr val="2F2B20"/>
                </a:solidFill>
                <a:effectLst/>
                <a:latin typeface="Times New Roman" panose="02020603050405020304" pitchFamily="18" charset="0"/>
              </a:rPr>
              <a:t>he application of a </a:t>
            </a:r>
            <a:r>
              <a:rPr lang="en-US" sz="2400" i="1" cap="none" dirty="0">
                <a:solidFill>
                  <a:srgbClr val="849A0A"/>
                </a:solidFill>
                <a:effectLst/>
                <a:latin typeface="Times New Roman" panose="02020603050405020304" pitchFamily="18" charset="0"/>
              </a:rPr>
              <a:t>systematic, disciplined, quantifiable </a:t>
            </a:r>
            <a:r>
              <a:rPr lang="en-US" sz="2400" cap="none" dirty="0"/>
              <a:t> </a:t>
            </a:r>
            <a:r>
              <a:rPr lang="en-US" sz="2400" i="1" cap="none" dirty="0">
                <a:solidFill>
                  <a:srgbClr val="849A0A"/>
                </a:solidFill>
                <a:effectLst/>
                <a:latin typeface="Times New Roman" panose="02020603050405020304" pitchFamily="18" charset="0"/>
              </a:rPr>
              <a:t>approach </a:t>
            </a:r>
            <a:r>
              <a:rPr lang="en-US" sz="2400" i="1" cap="none" dirty="0">
                <a:solidFill>
                  <a:srgbClr val="2F2B20"/>
                </a:solidFill>
                <a:effectLst/>
                <a:latin typeface="Times New Roman" panose="02020603050405020304" pitchFamily="18" charset="0"/>
              </a:rPr>
              <a:t>to the </a:t>
            </a:r>
            <a:r>
              <a:rPr lang="en-US" sz="2400" i="1" cap="none" dirty="0">
                <a:solidFill>
                  <a:srgbClr val="849A0A"/>
                </a:solidFill>
                <a:effectLst/>
                <a:latin typeface="Times New Roman" panose="02020603050405020304" pitchFamily="18" charset="0"/>
              </a:rPr>
              <a:t>development, operation, and maintenance </a:t>
            </a:r>
            <a:r>
              <a:rPr lang="en-US" sz="2400" i="1" cap="none" dirty="0">
                <a:solidFill>
                  <a:srgbClr val="2F2B20"/>
                </a:solidFill>
                <a:effectLst/>
                <a:latin typeface="Times New Roman" panose="02020603050405020304" pitchFamily="18" charset="0"/>
              </a:rPr>
              <a:t>of software; that is, the application of engineering to software. </a:t>
            </a:r>
            <a:endParaRPr lang="en-US" sz="2400" cap="none" dirty="0"/>
          </a:p>
          <a:p>
            <a:pPr marL="1371600" lvl="2" indent="-457200">
              <a:buAutoNum type="arabicParenBoth"/>
            </a:pPr>
            <a:r>
              <a:rPr lang="en-US" sz="2400" i="1" cap="none" dirty="0">
                <a:solidFill>
                  <a:srgbClr val="2F2B20"/>
                </a:solidFill>
                <a:latin typeface="Times New Roman" panose="02020603050405020304" pitchFamily="18" charset="0"/>
              </a:rPr>
              <a:t>T</a:t>
            </a:r>
            <a:r>
              <a:rPr lang="en-US" sz="2400" i="1" cap="none" dirty="0">
                <a:solidFill>
                  <a:srgbClr val="2F2B20"/>
                </a:solidFill>
                <a:effectLst/>
                <a:latin typeface="Times New Roman" panose="02020603050405020304" pitchFamily="18" charset="0"/>
              </a:rPr>
              <a:t>he study of approaches as in (1).</a:t>
            </a:r>
            <a:endParaRPr lang="en-AU" sz="2400" cap="non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endParaRPr lang="en-AU" dirty="0"/>
          </a:p>
        </p:txBody>
      </p:sp>
      <p:sp>
        <p:nvSpPr>
          <p:cNvPr id="3" name="Content Placeholder 2"/>
          <p:cNvSpPr>
            <a:spLocks noGrp="1"/>
          </p:cNvSpPr>
          <p:nvPr>
            <p:ph idx="1"/>
          </p:nvPr>
        </p:nvSpPr>
        <p:spPr/>
        <p:txBody>
          <a:bodyPr>
            <a:normAutofit/>
          </a:bodyPr>
          <a:lstStyle/>
          <a:p>
            <a:pPr algn="just"/>
            <a:r>
              <a:rPr lang="en-US" sz="2800" cap="none" dirty="0">
                <a:solidFill>
                  <a:srgbClr val="2F2B20"/>
                </a:solidFill>
                <a:latin typeface="Times New Roman" panose="02020603050405020304" pitchFamily="18" charset="0"/>
              </a:rPr>
              <a:t>T</a:t>
            </a:r>
            <a:r>
              <a:rPr lang="en-US" sz="2800" cap="none" dirty="0">
                <a:solidFill>
                  <a:srgbClr val="2F2B20"/>
                </a:solidFill>
                <a:effectLst/>
                <a:latin typeface="Times New Roman" panose="02020603050405020304" pitchFamily="18" charset="0"/>
              </a:rPr>
              <a:t>he process of </a:t>
            </a:r>
            <a:r>
              <a:rPr lang="en-US" sz="2800" cap="none" dirty="0">
                <a:solidFill>
                  <a:srgbClr val="FF0000"/>
                </a:solidFill>
                <a:effectLst/>
                <a:latin typeface="Times New Roman" panose="02020603050405020304" pitchFamily="18" charset="0"/>
              </a:rPr>
              <a:t>solving customers</a:t>
            </a:r>
            <a:r>
              <a:rPr lang="en-US" sz="2800" cap="none" dirty="0">
                <a:solidFill>
                  <a:srgbClr val="FF0000"/>
                </a:solidFill>
                <a:effectLst/>
                <a:latin typeface="Arial" panose="020B0604020202020204" pitchFamily="34" charset="0"/>
              </a:rPr>
              <a:t>’ </a:t>
            </a:r>
            <a:r>
              <a:rPr lang="en-US" sz="2800" cap="none" dirty="0">
                <a:solidFill>
                  <a:srgbClr val="FF0000"/>
                </a:solidFill>
                <a:effectLst/>
                <a:latin typeface="Times New Roman" panose="02020603050405020304" pitchFamily="18" charset="0"/>
              </a:rPr>
              <a:t>problems  </a:t>
            </a:r>
            <a:r>
              <a:rPr lang="en-US" sz="2800" cap="none" dirty="0">
                <a:solidFill>
                  <a:srgbClr val="2F2B20"/>
                </a:solidFill>
                <a:effectLst/>
                <a:latin typeface="Times New Roman" panose="02020603050405020304" pitchFamily="18" charset="0"/>
              </a:rPr>
              <a:t>by the systematic development and evolution of large, high-quality software systems within cost, time and other constraints.</a:t>
            </a:r>
            <a:endParaRPr lang="en-AU" sz="2800" cap="non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AU" dirty="0"/>
          </a:p>
        </p:txBody>
      </p:sp>
      <p:sp>
        <p:nvSpPr>
          <p:cNvPr id="3" name="Content Placeholder 2"/>
          <p:cNvSpPr>
            <a:spLocks noGrp="1"/>
          </p:cNvSpPr>
          <p:nvPr>
            <p:ph sz="quarter" idx="13"/>
          </p:nvPr>
        </p:nvSpPr>
        <p:spPr/>
        <p:txBody>
          <a:bodyPr/>
          <a:lstStyle/>
          <a:p>
            <a:r>
              <a:rPr lang="en-US" dirty="0"/>
              <a:t>Course introduction</a:t>
            </a:r>
          </a:p>
          <a:p>
            <a:r>
              <a:rPr lang="en-US" dirty="0"/>
              <a:t>Course description</a:t>
            </a:r>
          </a:p>
          <a:p>
            <a:r>
              <a:rPr lang="en-US" dirty="0"/>
              <a:t>Learning outcomes</a:t>
            </a:r>
          </a:p>
          <a:p>
            <a:r>
              <a:rPr lang="en-US" dirty="0"/>
              <a:t>Rationale (importance of software engineering)</a:t>
            </a:r>
          </a:p>
          <a:p>
            <a:pPr marL="0" indent="0">
              <a:buNone/>
            </a:pPr>
            <a:endParaRPr lang="en-US" dirty="0"/>
          </a:p>
          <a:p>
            <a:endParaRPr lang="en-A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endParaRPr lang="en-AU" dirty="0"/>
          </a:p>
        </p:txBody>
      </p:sp>
      <p:sp>
        <p:nvSpPr>
          <p:cNvPr id="3" name="Content Placeholder 2"/>
          <p:cNvSpPr>
            <a:spLocks noGrp="1"/>
          </p:cNvSpPr>
          <p:nvPr>
            <p:ph idx="1"/>
          </p:nvPr>
        </p:nvSpPr>
        <p:spPr/>
        <p:txBody>
          <a:bodyPr/>
          <a:lstStyle/>
          <a:p>
            <a:r>
              <a:rPr lang="en-US" sz="1800" b="1" dirty="0">
                <a:solidFill>
                  <a:srgbClr val="2F2B20"/>
                </a:solidFill>
                <a:effectLst/>
                <a:latin typeface="Times New Roman" panose="02020603050405020304" pitchFamily="18" charset="0"/>
              </a:rPr>
              <a:t>Solving customers</a:t>
            </a:r>
            <a:r>
              <a:rPr lang="en-US" sz="1800" b="1" dirty="0">
                <a:solidFill>
                  <a:srgbClr val="2F2B20"/>
                </a:solidFill>
                <a:effectLst/>
                <a:latin typeface="Arial" panose="020B0604020202020204" pitchFamily="34" charset="0"/>
              </a:rPr>
              <a:t>’ </a:t>
            </a:r>
            <a:r>
              <a:rPr lang="en-US" sz="1800" b="1" dirty="0">
                <a:solidFill>
                  <a:srgbClr val="2F2B20"/>
                </a:solidFill>
                <a:effectLst/>
                <a:latin typeface="Times New Roman" panose="02020603050405020304" pitchFamily="18" charset="0"/>
              </a:rPr>
              <a:t>problems </a:t>
            </a:r>
            <a:endParaRPr lang="en-US" dirty="0"/>
          </a:p>
          <a:p>
            <a:pPr lvl="1"/>
            <a:r>
              <a:rPr lang="en-US" sz="2400" cap="none" dirty="0">
                <a:solidFill>
                  <a:srgbClr val="FF0000"/>
                </a:solidFill>
                <a:latin typeface="Times New Roman" panose="02020603050405020304" pitchFamily="18" charset="0"/>
              </a:rPr>
              <a:t>T</a:t>
            </a:r>
            <a:r>
              <a:rPr lang="en-US" sz="2400" cap="none" dirty="0">
                <a:solidFill>
                  <a:srgbClr val="FF0000"/>
                </a:solidFill>
                <a:effectLst/>
                <a:latin typeface="Times New Roman" panose="02020603050405020304" pitchFamily="18" charset="0"/>
              </a:rPr>
              <a:t>he goal </a:t>
            </a:r>
            <a:endParaRPr lang="en-US" sz="2400" cap="none" dirty="0"/>
          </a:p>
          <a:p>
            <a:pPr lvl="1"/>
            <a:r>
              <a:rPr lang="en-US" sz="2400" cap="none" dirty="0">
                <a:solidFill>
                  <a:srgbClr val="2F2B20"/>
                </a:solidFill>
                <a:latin typeface="Times New Roman" panose="02020603050405020304" pitchFamily="18" charset="0"/>
              </a:rPr>
              <a:t>S</a:t>
            </a:r>
            <a:r>
              <a:rPr lang="en-US" sz="2400" cap="none" dirty="0">
                <a:solidFill>
                  <a:srgbClr val="2F2B20"/>
                </a:solidFill>
                <a:effectLst/>
                <a:latin typeface="Times New Roman" panose="02020603050405020304" pitchFamily="18" charset="0"/>
              </a:rPr>
              <a:t>ometimes the solution is to </a:t>
            </a:r>
            <a:r>
              <a:rPr lang="en-US" sz="2400" i="1" cap="none" dirty="0">
                <a:solidFill>
                  <a:srgbClr val="FF0000"/>
                </a:solidFill>
                <a:effectLst/>
                <a:latin typeface="Times New Roman" panose="02020603050405020304" pitchFamily="18" charset="0"/>
              </a:rPr>
              <a:t>buy</a:t>
            </a:r>
            <a:r>
              <a:rPr lang="en-US" sz="2400" i="1" cap="none" dirty="0">
                <a:solidFill>
                  <a:srgbClr val="2F2B20"/>
                </a:solidFill>
                <a:effectLst/>
                <a:latin typeface="Times New Roman" panose="02020603050405020304" pitchFamily="18" charset="0"/>
              </a:rPr>
              <a:t>, not build </a:t>
            </a:r>
            <a:endParaRPr lang="en-US" sz="2400" cap="none" dirty="0"/>
          </a:p>
          <a:p>
            <a:pPr lvl="1"/>
            <a:r>
              <a:rPr lang="en-US" sz="2400" cap="none" dirty="0">
                <a:solidFill>
                  <a:srgbClr val="2F2B20"/>
                </a:solidFill>
                <a:latin typeface="Times New Roman" panose="02020603050405020304" pitchFamily="18" charset="0"/>
              </a:rPr>
              <a:t>A</a:t>
            </a:r>
            <a:r>
              <a:rPr lang="en-US" sz="2400" cap="none" dirty="0">
                <a:solidFill>
                  <a:srgbClr val="2F2B20"/>
                </a:solidFill>
                <a:effectLst/>
                <a:latin typeface="Times New Roman" panose="02020603050405020304" pitchFamily="18" charset="0"/>
              </a:rPr>
              <a:t>dding unnecessary features often makes software worse </a:t>
            </a:r>
            <a:endParaRPr lang="en-US" sz="2400" cap="none" dirty="0"/>
          </a:p>
          <a:p>
            <a:pPr lvl="1"/>
            <a:r>
              <a:rPr lang="en-US" sz="2400" cap="none" dirty="0">
                <a:solidFill>
                  <a:srgbClr val="2F2B20"/>
                </a:solidFill>
                <a:latin typeface="Times New Roman" panose="02020603050405020304" pitchFamily="18" charset="0"/>
              </a:rPr>
              <a:t>S</a:t>
            </a:r>
            <a:r>
              <a:rPr lang="en-US" sz="2400" cap="none" dirty="0">
                <a:solidFill>
                  <a:srgbClr val="2F2B20"/>
                </a:solidFill>
                <a:effectLst/>
                <a:latin typeface="Times New Roman" panose="02020603050405020304" pitchFamily="18" charset="0"/>
              </a:rPr>
              <a:t>oftware engineers must </a:t>
            </a:r>
            <a:r>
              <a:rPr lang="en-US" sz="2400" b="1" i="1" cap="none" dirty="0">
                <a:solidFill>
                  <a:srgbClr val="C00000"/>
                </a:solidFill>
                <a:effectLst/>
                <a:latin typeface="Times New Roman" panose="02020603050405020304" pitchFamily="18" charset="0"/>
              </a:rPr>
              <a:t>communicate effectively </a:t>
            </a:r>
            <a:r>
              <a:rPr lang="en-US" sz="2400" cap="none" dirty="0">
                <a:solidFill>
                  <a:srgbClr val="2F2B20"/>
                </a:solidFill>
                <a:effectLst/>
                <a:latin typeface="Times New Roman" panose="02020603050405020304" pitchFamily="18" charset="0"/>
              </a:rPr>
              <a:t>to identify and understand the problem</a:t>
            </a:r>
            <a:endParaRPr lang="en-AU" sz="2400" cap="non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endParaRPr lang="en-AU" dirty="0"/>
          </a:p>
        </p:txBody>
      </p:sp>
      <p:sp>
        <p:nvSpPr>
          <p:cNvPr id="3" name="Content Placeholder 2"/>
          <p:cNvSpPr>
            <a:spLocks noGrp="1"/>
          </p:cNvSpPr>
          <p:nvPr>
            <p:ph idx="1"/>
          </p:nvPr>
        </p:nvSpPr>
        <p:spPr/>
        <p:txBody>
          <a:bodyPr>
            <a:normAutofit/>
          </a:bodyPr>
          <a:lstStyle/>
          <a:p>
            <a:r>
              <a:rPr lang="en-US" sz="2400" cap="none" dirty="0">
                <a:solidFill>
                  <a:srgbClr val="FF0000"/>
                </a:solidFill>
                <a:latin typeface="Times New Roman" panose="02020603050405020304" pitchFamily="18" charset="0"/>
              </a:rPr>
              <a:t>S</a:t>
            </a:r>
            <a:r>
              <a:rPr lang="en-US" sz="2400" cap="none" dirty="0">
                <a:solidFill>
                  <a:srgbClr val="FF0000"/>
                </a:solidFill>
                <a:effectLst/>
                <a:latin typeface="Times New Roman" panose="02020603050405020304" pitchFamily="18" charset="0"/>
              </a:rPr>
              <a:t>ystematic development </a:t>
            </a:r>
            <a:r>
              <a:rPr lang="en-US" sz="2400" cap="none" dirty="0">
                <a:solidFill>
                  <a:srgbClr val="2F2B20"/>
                </a:solidFill>
                <a:effectLst/>
                <a:latin typeface="Times New Roman" panose="02020603050405020304" pitchFamily="18" charset="0"/>
              </a:rPr>
              <a:t>and evolution </a:t>
            </a:r>
            <a:endParaRPr lang="en-US" sz="2400" cap="none" dirty="0"/>
          </a:p>
          <a:p>
            <a:pPr lvl="1"/>
            <a:r>
              <a:rPr lang="en-US" sz="2400" cap="none" dirty="0">
                <a:solidFill>
                  <a:srgbClr val="2F2B20"/>
                </a:solidFill>
                <a:latin typeface="Times New Roman" panose="02020603050405020304" pitchFamily="18" charset="0"/>
              </a:rPr>
              <a:t>A</a:t>
            </a:r>
            <a:r>
              <a:rPr lang="en-US" sz="2400" cap="none" dirty="0">
                <a:solidFill>
                  <a:srgbClr val="2F2B20"/>
                </a:solidFill>
                <a:effectLst/>
                <a:latin typeface="Times New Roman" panose="02020603050405020304" pitchFamily="18" charset="0"/>
              </a:rPr>
              <a:t>n engineering process involves applying </a:t>
            </a:r>
            <a:r>
              <a:rPr lang="en-US" sz="2400" i="1" cap="none" dirty="0">
                <a:solidFill>
                  <a:srgbClr val="2F2B20"/>
                </a:solidFill>
                <a:effectLst/>
                <a:latin typeface="Times New Roman" panose="02020603050405020304" pitchFamily="18" charset="0"/>
              </a:rPr>
              <a:t>well understood techniques </a:t>
            </a:r>
            <a:r>
              <a:rPr lang="en-US" sz="2400" cap="none" dirty="0">
                <a:solidFill>
                  <a:srgbClr val="2F2B20"/>
                </a:solidFill>
                <a:effectLst/>
                <a:latin typeface="Times New Roman" panose="02020603050405020304" pitchFamily="18" charset="0"/>
              </a:rPr>
              <a:t>in an organized and </a:t>
            </a:r>
            <a:r>
              <a:rPr lang="en-US" sz="2400" i="1" cap="none" dirty="0">
                <a:solidFill>
                  <a:srgbClr val="2F2B20"/>
                </a:solidFill>
                <a:effectLst/>
                <a:latin typeface="Times New Roman" panose="02020603050405020304" pitchFamily="18" charset="0"/>
              </a:rPr>
              <a:t>disciplined </a:t>
            </a:r>
            <a:r>
              <a:rPr lang="en-US" sz="2400" cap="none" dirty="0">
                <a:solidFill>
                  <a:srgbClr val="2F2B20"/>
                </a:solidFill>
                <a:effectLst/>
                <a:latin typeface="Times New Roman" panose="02020603050405020304" pitchFamily="18" charset="0"/>
              </a:rPr>
              <a:t>way </a:t>
            </a:r>
            <a:endParaRPr lang="en-US" sz="2400" cap="none" dirty="0"/>
          </a:p>
          <a:p>
            <a:pPr lvl="1"/>
            <a:r>
              <a:rPr lang="en-US" sz="2400" cap="none" dirty="0">
                <a:solidFill>
                  <a:srgbClr val="2F2B20"/>
                </a:solidFill>
                <a:latin typeface="Times New Roman" panose="02020603050405020304" pitchFamily="18" charset="0"/>
              </a:rPr>
              <a:t>M</a:t>
            </a:r>
            <a:r>
              <a:rPr lang="en-US" sz="2400" cap="none" dirty="0">
                <a:solidFill>
                  <a:srgbClr val="2F2B20"/>
                </a:solidFill>
                <a:effectLst/>
                <a:latin typeface="Times New Roman" panose="02020603050405020304" pitchFamily="18" charset="0"/>
              </a:rPr>
              <a:t>any well-accepted practices have been formally standardized </a:t>
            </a:r>
            <a:endParaRPr lang="en-US" sz="2400" cap="none" dirty="0"/>
          </a:p>
          <a:p>
            <a:pPr lvl="2"/>
            <a:r>
              <a:rPr lang="en-US" sz="2400" cap="none" dirty="0">
                <a:solidFill>
                  <a:srgbClr val="2F2B20"/>
                </a:solidFill>
                <a:effectLst/>
                <a:latin typeface="Times New Roman" panose="02020603050405020304" pitchFamily="18" charset="0"/>
              </a:rPr>
              <a:t>e.g. by the IEEE or </a:t>
            </a:r>
            <a:r>
              <a:rPr lang="en-US" sz="2400" cap="none" dirty="0">
                <a:solidFill>
                  <a:srgbClr val="2F2B20"/>
                </a:solidFill>
                <a:latin typeface="Times New Roman" panose="02020603050405020304" pitchFamily="18" charset="0"/>
              </a:rPr>
              <a:t>ISO</a:t>
            </a:r>
            <a:r>
              <a:rPr lang="en-US" sz="2400" cap="none" dirty="0">
                <a:solidFill>
                  <a:srgbClr val="2F2B20"/>
                </a:solidFill>
                <a:effectLst/>
                <a:latin typeface="Times New Roman" panose="02020603050405020304" pitchFamily="18" charset="0"/>
              </a:rPr>
              <a:t> </a:t>
            </a:r>
            <a:endParaRPr lang="en-US" sz="2400" cap="none" dirty="0"/>
          </a:p>
          <a:p>
            <a:pPr lvl="1"/>
            <a:r>
              <a:rPr lang="en-US" sz="2400" cap="none" dirty="0">
                <a:solidFill>
                  <a:srgbClr val="2F2B20"/>
                </a:solidFill>
                <a:latin typeface="Times New Roman" panose="02020603050405020304" pitchFamily="18" charset="0"/>
              </a:rPr>
              <a:t>M</a:t>
            </a:r>
            <a:r>
              <a:rPr lang="en-US" sz="2400" cap="none" dirty="0">
                <a:solidFill>
                  <a:srgbClr val="2F2B20"/>
                </a:solidFill>
                <a:effectLst/>
                <a:latin typeface="Times New Roman" panose="02020603050405020304" pitchFamily="18" charset="0"/>
              </a:rPr>
              <a:t>ost development work is </a:t>
            </a:r>
            <a:r>
              <a:rPr lang="en-US" sz="2400" i="1" cap="none" dirty="0">
                <a:solidFill>
                  <a:srgbClr val="2F2B20"/>
                </a:solidFill>
                <a:effectLst/>
                <a:latin typeface="Times New Roman" panose="02020603050405020304" pitchFamily="18" charset="0"/>
              </a:rPr>
              <a:t>evolution</a:t>
            </a:r>
            <a:endParaRPr lang="en-AU" sz="2400" cap="non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endParaRPr lang="en-AU" dirty="0"/>
          </a:p>
        </p:txBody>
      </p:sp>
      <p:sp>
        <p:nvSpPr>
          <p:cNvPr id="3" name="Content Placeholder 2"/>
          <p:cNvSpPr>
            <a:spLocks noGrp="1"/>
          </p:cNvSpPr>
          <p:nvPr>
            <p:ph idx="1"/>
          </p:nvPr>
        </p:nvSpPr>
        <p:spPr/>
        <p:txBody>
          <a:bodyPr>
            <a:normAutofit/>
          </a:bodyPr>
          <a:lstStyle/>
          <a:p>
            <a:r>
              <a:rPr lang="en-US" sz="1800" b="1" dirty="0">
                <a:solidFill>
                  <a:srgbClr val="2F2B20"/>
                </a:solidFill>
                <a:effectLst/>
                <a:latin typeface="Times New Roman" panose="02020603050405020304" pitchFamily="18" charset="0"/>
              </a:rPr>
              <a:t>Large, high quality software systems </a:t>
            </a:r>
            <a:endParaRPr lang="en-US" dirty="0"/>
          </a:p>
          <a:p>
            <a:pPr lvl="1"/>
            <a:r>
              <a:rPr lang="en-US" sz="2400" cap="none" dirty="0">
                <a:solidFill>
                  <a:srgbClr val="2F2B20"/>
                </a:solidFill>
                <a:effectLst/>
                <a:latin typeface="Times New Roman" panose="02020603050405020304" pitchFamily="18" charset="0"/>
              </a:rPr>
              <a:t>software engineering techniques are needed because large systems </a:t>
            </a:r>
            <a:r>
              <a:rPr lang="en-US" sz="2400" i="1" cap="none" dirty="0">
                <a:solidFill>
                  <a:srgbClr val="2F2B20"/>
                </a:solidFill>
                <a:effectLst/>
                <a:latin typeface="Times New Roman" panose="02020603050405020304" pitchFamily="18" charset="0"/>
              </a:rPr>
              <a:t>cannot be completely understood </a:t>
            </a:r>
            <a:r>
              <a:rPr lang="en-US" sz="2400" cap="none" dirty="0">
                <a:solidFill>
                  <a:srgbClr val="2F2B20"/>
                </a:solidFill>
                <a:effectLst/>
                <a:latin typeface="Times New Roman" panose="02020603050405020304" pitchFamily="18" charset="0"/>
              </a:rPr>
              <a:t>by one person </a:t>
            </a:r>
            <a:endParaRPr lang="en-US" sz="2400" cap="none" dirty="0"/>
          </a:p>
          <a:p>
            <a:pPr lvl="1"/>
            <a:r>
              <a:rPr lang="en-US" sz="2400" cap="none" dirty="0">
                <a:solidFill>
                  <a:srgbClr val="2F2B20"/>
                </a:solidFill>
                <a:effectLst/>
                <a:latin typeface="Times New Roman" panose="02020603050405020304" pitchFamily="18" charset="0"/>
              </a:rPr>
              <a:t>teamwork and co-ordination are required </a:t>
            </a:r>
            <a:endParaRPr lang="en-US" sz="2400" cap="none" dirty="0"/>
          </a:p>
          <a:p>
            <a:pPr lvl="1"/>
            <a:r>
              <a:rPr lang="en-US" sz="2400" cap="none" dirty="0">
                <a:solidFill>
                  <a:srgbClr val="2F2B20"/>
                </a:solidFill>
                <a:effectLst/>
                <a:latin typeface="Times New Roman" panose="02020603050405020304" pitchFamily="18" charset="0"/>
              </a:rPr>
              <a:t>key challenge: dividing up the work and ensuring that the parts of the system work properly together </a:t>
            </a:r>
            <a:endParaRPr lang="en-US" sz="2400" cap="none" dirty="0"/>
          </a:p>
          <a:p>
            <a:pPr lvl="1"/>
            <a:r>
              <a:rPr lang="en-US" sz="2400" cap="none" dirty="0">
                <a:solidFill>
                  <a:srgbClr val="2F2B20"/>
                </a:solidFill>
                <a:effectLst/>
                <a:latin typeface="Times New Roman" panose="02020603050405020304" pitchFamily="18" charset="0"/>
              </a:rPr>
              <a:t>the end-product must be of sufficient quality</a:t>
            </a:r>
            <a:endParaRPr lang="en-AU" sz="2400" cap="non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endParaRPr lang="en-AU" dirty="0"/>
          </a:p>
        </p:txBody>
      </p:sp>
      <p:sp>
        <p:nvSpPr>
          <p:cNvPr id="3" name="Content Placeholder 2"/>
          <p:cNvSpPr>
            <a:spLocks noGrp="1"/>
          </p:cNvSpPr>
          <p:nvPr>
            <p:ph idx="1"/>
          </p:nvPr>
        </p:nvSpPr>
        <p:spPr/>
        <p:txBody>
          <a:bodyPr/>
          <a:lstStyle/>
          <a:p>
            <a:r>
              <a:rPr lang="en-US" sz="1800" b="1" dirty="0">
                <a:solidFill>
                  <a:srgbClr val="2F2B20"/>
                </a:solidFill>
                <a:effectLst/>
                <a:latin typeface="Times New Roman" panose="02020603050405020304" pitchFamily="18" charset="0"/>
              </a:rPr>
              <a:t>Cost, time and other constraints </a:t>
            </a:r>
            <a:endParaRPr lang="en-US" dirty="0"/>
          </a:p>
          <a:p>
            <a:pPr lvl="1"/>
            <a:r>
              <a:rPr lang="en-US" sz="2400" cap="none" dirty="0">
                <a:solidFill>
                  <a:srgbClr val="2F2B20"/>
                </a:solidFill>
                <a:effectLst/>
                <a:latin typeface="Times New Roman" panose="02020603050405020304" pitchFamily="18" charset="0"/>
              </a:rPr>
              <a:t>finite resources </a:t>
            </a:r>
            <a:endParaRPr lang="en-US" sz="2400" cap="none" dirty="0"/>
          </a:p>
          <a:p>
            <a:pPr lvl="1"/>
            <a:r>
              <a:rPr lang="en-US" sz="2400" cap="none" dirty="0">
                <a:solidFill>
                  <a:srgbClr val="2F2B20"/>
                </a:solidFill>
                <a:effectLst/>
                <a:latin typeface="Times New Roman" panose="02020603050405020304" pitchFamily="18" charset="0"/>
              </a:rPr>
              <a:t>the benefit must outweigh the cost </a:t>
            </a:r>
            <a:endParaRPr lang="en-US" sz="2400" cap="none" dirty="0"/>
          </a:p>
          <a:p>
            <a:pPr lvl="1"/>
            <a:r>
              <a:rPr lang="en-US" sz="2400" cap="none" dirty="0">
                <a:solidFill>
                  <a:srgbClr val="2F2B20"/>
                </a:solidFill>
                <a:effectLst/>
                <a:latin typeface="Times New Roman" panose="02020603050405020304" pitchFamily="18" charset="0"/>
              </a:rPr>
              <a:t>others are competing to do the job cheaper and faster </a:t>
            </a:r>
            <a:endParaRPr lang="en-US" sz="2400" cap="none" dirty="0"/>
          </a:p>
          <a:p>
            <a:pPr lvl="1"/>
            <a:r>
              <a:rPr lang="en-US" sz="2400" cap="none" dirty="0">
                <a:solidFill>
                  <a:srgbClr val="2F2B20"/>
                </a:solidFill>
                <a:effectLst/>
                <a:latin typeface="Times New Roman" panose="02020603050405020304" pitchFamily="18" charset="0"/>
              </a:rPr>
              <a:t>inaccurate estimates of cost and time have caused many project failures</a:t>
            </a:r>
            <a:endParaRPr lang="en-AU"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a:t>
            </a:r>
            <a:endParaRPr lang="en-AU" dirty="0"/>
          </a:p>
        </p:txBody>
      </p:sp>
      <p:sp>
        <p:nvSpPr>
          <p:cNvPr id="3" name="Content Placeholder 2"/>
          <p:cNvSpPr>
            <a:spLocks noGrp="1"/>
          </p:cNvSpPr>
          <p:nvPr>
            <p:ph idx="1"/>
          </p:nvPr>
        </p:nvSpPr>
        <p:spPr/>
        <p:txBody>
          <a:bodyPr>
            <a:noAutofit/>
          </a:bodyPr>
          <a:lstStyle/>
          <a:p>
            <a:r>
              <a:rPr lang="en-US" sz="2400" b="1" cap="none" dirty="0">
                <a:solidFill>
                  <a:srgbClr val="2F2B20"/>
                </a:solidFill>
                <a:latin typeface="Times New Roman" panose="02020603050405020304" pitchFamily="18" charset="0"/>
              </a:rPr>
              <a:t>U</a:t>
            </a:r>
            <a:r>
              <a:rPr lang="en-US" sz="2400" b="1" cap="none" dirty="0">
                <a:solidFill>
                  <a:srgbClr val="2F2B20"/>
                </a:solidFill>
                <a:effectLst/>
                <a:latin typeface="Times New Roman" panose="02020603050405020304" pitchFamily="18" charset="0"/>
              </a:rPr>
              <a:t>sability - </a:t>
            </a:r>
            <a:r>
              <a:rPr lang="en-US" sz="2400" cap="none" dirty="0">
                <a:solidFill>
                  <a:srgbClr val="2F2B20"/>
                </a:solidFill>
                <a:effectLst/>
                <a:latin typeface="Times New Roman" panose="02020603050405020304" pitchFamily="18" charset="0"/>
              </a:rPr>
              <a:t>users can learn it and fast and get their job done easily </a:t>
            </a:r>
            <a:endParaRPr lang="en-US" sz="2400" cap="none" dirty="0"/>
          </a:p>
          <a:p>
            <a:r>
              <a:rPr lang="en-US" sz="2400" b="1" cap="none" dirty="0">
                <a:solidFill>
                  <a:srgbClr val="2F2B20"/>
                </a:solidFill>
                <a:latin typeface="Times New Roman" panose="02020603050405020304" pitchFamily="18" charset="0"/>
              </a:rPr>
              <a:t>E</a:t>
            </a:r>
            <a:r>
              <a:rPr lang="en-US" sz="2400" b="1" cap="none" dirty="0">
                <a:solidFill>
                  <a:srgbClr val="2F2B20"/>
                </a:solidFill>
                <a:effectLst/>
                <a:latin typeface="Times New Roman" panose="02020603050405020304" pitchFamily="18" charset="0"/>
              </a:rPr>
              <a:t>fficiency - </a:t>
            </a:r>
            <a:r>
              <a:rPr lang="en-US" sz="2400" cap="none" dirty="0">
                <a:solidFill>
                  <a:srgbClr val="2F2B20"/>
                </a:solidFill>
                <a:effectLst/>
                <a:latin typeface="Times New Roman" panose="02020603050405020304" pitchFamily="18" charset="0"/>
              </a:rPr>
              <a:t>it does not waste resources such as CPU time and memory </a:t>
            </a:r>
            <a:endParaRPr lang="en-US" sz="2400" cap="none" dirty="0"/>
          </a:p>
          <a:p>
            <a:r>
              <a:rPr lang="en-US" sz="2400" b="1" cap="none" dirty="0">
                <a:solidFill>
                  <a:srgbClr val="2F2B20"/>
                </a:solidFill>
                <a:latin typeface="Times New Roman" panose="02020603050405020304" pitchFamily="18" charset="0"/>
              </a:rPr>
              <a:t>R</a:t>
            </a:r>
            <a:r>
              <a:rPr lang="en-US" sz="2400" b="1" cap="none" dirty="0">
                <a:solidFill>
                  <a:srgbClr val="2F2B20"/>
                </a:solidFill>
                <a:effectLst/>
                <a:latin typeface="Times New Roman" panose="02020603050405020304" pitchFamily="18" charset="0"/>
              </a:rPr>
              <a:t>eliability - </a:t>
            </a:r>
            <a:r>
              <a:rPr lang="en-US" sz="2400" cap="none" dirty="0">
                <a:solidFill>
                  <a:srgbClr val="2F2B20"/>
                </a:solidFill>
                <a:effectLst/>
                <a:latin typeface="Times New Roman" panose="02020603050405020304" pitchFamily="18" charset="0"/>
              </a:rPr>
              <a:t>it does what it is required to do without failing </a:t>
            </a:r>
            <a:endParaRPr lang="en-US" sz="2400" cap="none" dirty="0"/>
          </a:p>
          <a:p>
            <a:r>
              <a:rPr lang="en-US" sz="2400" b="1" cap="none" dirty="0">
                <a:solidFill>
                  <a:srgbClr val="2F2B20"/>
                </a:solidFill>
                <a:latin typeface="Times New Roman" panose="02020603050405020304" pitchFamily="18" charset="0"/>
              </a:rPr>
              <a:t>M</a:t>
            </a:r>
            <a:r>
              <a:rPr lang="en-US" sz="2400" b="1" cap="none" dirty="0">
                <a:solidFill>
                  <a:srgbClr val="2F2B20"/>
                </a:solidFill>
                <a:effectLst/>
                <a:latin typeface="Times New Roman" panose="02020603050405020304" pitchFamily="18" charset="0"/>
              </a:rPr>
              <a:t>aintainability - </a:t>
            </a:r>
            <a:r>
              <a:rPr lang="en-US" sz="2400" cap="none" dirty="0">
                <a:solidFill>
                  <a:srgbClr val="2F2B20"/>
                </a:solidFill>
                <a:effectLst/>
                <a:latin typeface="Times New Roman" panose="02020603050405020304" pitchFamily="18" charset="0"/>
              </a:rPr>
              <a:t>it can be easily changed </a:t>
            </a:r>
            <a:endParaRPr lang="en-US" sz="2400" cap="none" dirty="0"/>
          </a:p>
          <a:p>
            <a:r>
              <a:rPr lang="en-US" sz="2400" b="1" cap="none" dirty="0">
                <a:solidFill>
                  <a:srgbClr val="2F2B20"/>
                </a:solidFill>
                <a:latin typeface="Times New Roman" panose="02020603050405020304" pitchFamily="18" charset="0"/>
              </a:rPr>
              <a:t>R</a:t>
            </a:r>
            <a:r>
              <a:rPr lang="en-US" sz="2400" b="1" cap="none" dirty="0">
                <a:solidFill>
                  <a:srgbClr val="2F2B20"/>
                </a:solidFill>
                <a:effectLst/>
                <a:latin typeface="Times New Roman" panose="02020603050405020304" pitchFamily="18" charset="0"/>
              </a:rPr>
              <a:t>eusability </a:t>
            </a:r>
            <a:r>
              <a:rPr lang="en-US" sz="2400" b="1" cap="none" dirty="0"/>
              <a:t>- </a:t>
            </a:r>
            <a:r>
              <a:rPr lang="en-US" sz="2400" cap="none" dirty="0">
                <a:solidFill>
                  <a:srgbClr val="2F2B20"/>
                </a:solidFill>
                <a:effectLst/>
                <a:latin typeface="Times New Roman" panose="02020603050405020304" pitchFamily="18" charset="0"/>
              </a:rPr>
              <a:t>its parts can be used in other projects, so reprogramming is not needed</a:t>
            </a:r>
            <a:endParaRPr lang="en-AU" sz="2400" cap="none"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 and stakeholders</a:t>
            </a:r>
            <a:endParaRPr lang="en-AU" dirty="0"/>
          </a:p>
        </p:txBody>
      </p:sp>
      <p:sp>
        <p:nvSpPr>
          <p:cNvPr id="3" name="Content Placeholder 2"/>
          <p:cNvSpPr>
            <a:spLocks noGrp="1"/>
          </p:cNvSpPr>
          <p:nvPr>
            <p:ph idx="1"/>
          </p:nvPr>
        </p:nvSpPr>
        <p:spPr/>
        <p:txBody>
          <a:bodyPr/>
          <a:lstStyle/>
          <a:p>
            <a:endParaRPr lang="en-AU" dirty="0"/>
          </a:p>
        </p:txBody>
      </p:sp>
      <p:pic>
        <p:nvPicPr>
          <p:cNvPr id="5" name="Picture 4"/>
          <p:cNvPicPr>
            <a:picLocks noChangeAspect="1"/>
          </p:cNvPicPr>
          <p:nvPr/>
        </p:nvPicPr>
        <p:blipFill>
          <a:blip r:embed="rId2"/>
          <a:stretch>
            <a:fillRect/>
          </a:stretch>
        </p:blipFill>
        <p:spPr>
          <a:xfrm>
            <a:off x="2630761" y="2191367"/>
            <a:ext cx="6755834" cy="422167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2441"/>
            <a:ext cx="10364451" cy="1596177"/>
          </a:xfrm>
        </p:spPr>
        <p:txBody>
          <a:bodyPr/>
          <a:lstStyle/>
          <a:p>
            <a:r>
              <a:rPr lang="en-US" dirty="0"/>
              <a:t>General issues that affect software</a:t>
            </a:r>
            <a:endParaRPr lang="en-AU" dirty="0"/>
          </a:p>
        </p:txBody>
      </p:sp>
      <p:sp>
        <p:nvSpPr>
          <p:cNvPr id="3" name="Content Placeholder 2"/>
          <p:cNvSpPr>
            <a:spLocks noGrp="1"/>
          </p:cNvSpPr>
          <p:nvPr>
            <p:ph idx="1"/>
          </p:nvPr>
        </p:nvSpPr>
        <p:spPr>
          <a:xfrm>
            <a:off x="1069847" y="1324947"/>
            <a:ext cx="10341491" cy="5187820"/>
          </a:xfrm>
        </p:spPr>
        <p:txBody>
          <a:bodyPr>
            <a:normAutofit fontScale="62500" lnSpcReduction="20000"/>
          </a:bodyPr>
          <a:lstStyle/>
          <a:p>
            <a:pPr algn="just"/>
            <a:r>
              <a:rPr lang="en-GB" sz="3200" cap="none" dirty="0">
                <a:solidFill>
                  <a:srgbClr val="C00000"/>
                </a:solidFill>
              </a:rPr>
              <a:t>Heterogeneity </a:t>
            </a:r>
            <a:endParaRPr lang="en-GB" sz="3200" dirty="0">
              <a:solidFill>
                <a:srgbClr val="C00000"/>
              </a:solidFill>
            </a:endParaRPr>
          </a:p>
          <a:p>
            <a:pPr lvl="1" algn="just"/>
            <a:r>
              <a:rPr lang="en-GB" sz="3200" cap="none" dirty="0"/>
              <a:t>Increasingly, systems are required to operate as distributed systems across networks that include different types of computer and mobile devices. </a:t>
            </a:r>
          </a:p>
          <a:p>
            <a:pPr algn="just"/>
            <a:r>
              <a:rPr lang="en-GB" sz="3200" cap="none" dirty="0">
                <a:solidFill>
                  <a:srgbClr val="C00000"/>
                </a:solidFill>
              </a:rPr>
              <a:t>Business and social change </a:t>
            </a:r>
          </a:p>
          <a:p>
            <a:pPr lvl="1" algn="just"/>
            <a:r>
              <a:rPr lang="en-GB" sz="3200" cap="none" dirty="0"/>
              <a:t>Business and society are changing incredibly quickly as emerging economies develop and new technologies become available. they need to be able to change their existing software and to rapidly develop new software. </a:t>
            </a:r>
          </a:p>
          <a:p>
            <a:pPr algn="just"/>
            <a:r>
              <a:rPr lang="en-GB" sz="3200" cap="none" dirty="0">
                <a:solidFill>
                  <a:srgbClr val="C00000"/>
                </a:solidFill>
              </a:rPr>
              <a:t>Security and trust </a:t>
            </a:r>
          </a:p>
          <a:p>
            <a:pPr lvl="1" algn="just"/>
            <a:r>
              <a:rPr lang="en-GB" sz="3200" cap="none" dirty="0"/>
              <a:t>As software is intertwined with all aspects of our lives, it is essential that we can trust that software. </a:t>
            </a:r>
          </a:p>
          <a:p>
            <a:pPr algn="just"/>
            <a:r>
              <a:rPr lang="en-GB" sz="3200" cap="none" dirty="0">
                <a:solidFill>
                  <a:srgbClr val="C00000"/>
                </a:solidFill>
              </a:rPr>
              <a:t>Scale</a:t>
            </a:r>
          </a:p>
          <a:p>
            <a:pPr lvl="1" algn="just"/>
            <a:r>
              <a:rPr lang="en-GB" sz="3200" cap="none" dirty="0"/>
              <a:t>Software has to be developed across a very wide range of scales, from very small embedded systems in portable or wearable devices through to Internet-scale, cloud-based systems that serve a global community. </a:t>
            </a:r>
            <a:endParaRPr lang="en-US" sz="3200" cap="none" dirty="0"/>
          </a:p>
          <a:p>
            <a:endParaRPr lang="en-AU" dirty="0"/>
          </a:p>
        </p:txBody>
      </p:sp>
      <p:sp>
        <p:nvSpPr>
          <p:cNvPr id="4" name="Slide Number Placeholder 3"/>
          <p:cNvSpPr>
            <a:spLocks noGrp="1"/>
          </p:cNvSpPr>
          <p:nvPr>
            <p:ph type="sldNum" sz="quarter" idx="12"/>
          </p:nvPr>
        </p:nvSpPr>
        <p:spPr/>
        <p:txBody>
          <a:bodyPr/>
          <a:lstStyle/>
          <a:p>
            <a:fld id="{E4237195-B76F-4A0C-8831-6CAFFA172241}" type="slidenum">
              <a:rPr lang="en-AU" smtClean="0"/>
              <a:t>26</a:t>
            </a:fld>
            <a:endParaRPr lang="en-AU"/>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failure</a:t>
            </a:r>
            <a:endParaRPr lang="en-AU" dirty="0"/>
          </a:p>
        </p:txBody>
      </p:sp>
      <p:sp>
        <p:nvSpPr>
          <p:cNvPr id="3" name="Content Placeholder 2"/>
          <p:cNvSpPr>
            <a:spLocks noGrp="1"/>
          </p:cNvSpPr>
          <p:nvPr>
            <p:ph idx="1"/>
          </p:nvPr>
        </p:nvSpPr>
        <p:spPr/>
        <p:txBody>
          <a:bodyPr>
            <a:normAutofit fontScale="77500" lnSpcReduction="20000"/>
          </a:bodyPr>
          <a:lstStyle/>
          <a:p>
            <a:pPr algn="just"/>
            <a:r>
              <a:rPr lang="en-GB" sz="2400" i="1" dirty="0">
                <a:solidFill>
                  <a:srgbClr val="C00000"/>
                </a:solidFill>
              </a:rPr>
              <a:t>I</a:t>
            </a:r>
            <a:r>
              <a:rPr lang="en-GB" sz="2400" i="1" cap="none" dirty="0">
                <a:solidFill>
                  <a:srgbClr val="C00000"/>
                </a:solidFill>
              </a:rPr>
              <a:t>ncreasing system complexity</a:t>
            </a:r>
            <a:r>
              <a:rPr lang="en-GB" sz="2400" cap="none" dirty="0">
                <a:solidFill>
                  <a:srgbClr val="C00000"/>
                </a:solidFill>
              </a:rPr>
              <a:t> </a:t>
            </a:r>
          </a:p>
          <a:p>
            <a:pPr lvl="1" algn="just"/>
            <a:r>
              <a:rPr lang="en-GB" sz="2400" cap="none" dirty="0"/>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pPr algn="just"/>
            <a:r>
              <a:rPr lang="en-GB" sz="2400" i="1" cap="none" dirty="0">
                <a:solidFill>
                  <a:srgbClr val="C00000"/>
                </a:solidFill>
              </a:rPr>
              <a:t>Failure to use software engineering methods </a:t>
            </a:r>
          </a:p>
          <a:p>
            <a:pPr lvl="1" algn="just"/>
            <a:r>
              <a:rPr lang="en-GB" sz="2500" cap="none" dirty="0"/>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sz="2500" cap="none" dirty="0"/>
          </a:p>
          <a:p>
            <a:endParaRPr lang="en-AU" dirty="0"/>
          </a:p>
        </p:txBody>
      </p:sp>
      <p:sp>
        <p:nvSpPr>
          <p:cNvPr id="4" name="Slide Number Placeholder 3"/>
          <p:cNvSpPr>
            <a:spLocks noGrp="1"/>
          </p:cNvSpPr>
          <p:nvPr>
            <p:ph type="sldNum" sz="quarter" idx="12"/>
          </p:nvPr>
        </p:nvSpPr>
        <p:spPr/>
        <p:txBody>
          <a:bodyPr/>
          <a:lstStyle/>
          <a:p>
            <a:fld id="{E4237195-B76F-4A0C-8831-6CAFFA172241}" type="slidenum">
              <a:rPr lang="en-AU" smtClean="0"/>
              <a:t>27</a:t>
            </a:fld>
            <a:endParaRPr lang="en-AU"/>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myths</a:t>
            </a:r>
            <a:endParaRPr lang="en-AU" dirty="0"/>
          </a:p>
        </p:txBody>
      </p:sp>
      <p:sp>
        <p:nvSpPr>
          <p:cNvPr id="3" name="Content Placeholder 2"/>
          <p:cNvSpPr>
            <a:spLocks noGrp="1"/>
          </p:cNvSpPr>
          <p:nvPr>
            <p:ph idx="1"/>
          </p:nvPr>
        </p:nvSpPr>
        <p:spPr/>
        <p:txBody>
          <a:bodyPr/>
          <a:lstStyle/>
          <a:p>
            <a:r>
              <a:rPr lang="en-US" dirty="0"/>
              <a:t>3 myths</a:t>
            </a:r>
          </a:p>
          <a:p>
            <a:pPr lvl="1"/>
            <a:r>
              <a:rPr lang="en-US" sz="2400" cap="none" dirty="0"/>
              <a:t>Management myths</a:t>
            </a:r>
          </a:p>
          <a:p>
            <a:pPr lvl="1"/>
            <a:r>
              <a:rPr lang="en-US" sz="2400" cap="none" dirty="0"/>
              <a:t>Customer myths</a:t>
            </a:r>
          </a:p>
          <a:p>
            <a:pPr lvl="1"/>
            <a:r>
              <a:rPr lang="en-US" sz="2400" cap="none" dirty="0"/>
              <a:t>Developers/practitioners myths</a:t>
            </a:r>
            <a:endParaRPr lang="en-AU" sz="2400" cap="none"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Myths- management myths</a:t>
            </a:r>
            <a:endParaRPr lang="en-AU" dirty="0"/>
          </a:p>
        </p:txBody>
      </p:sp>
      <p:sp>
        <p:nvSpPr>
          <p:cNvPr id="3" name="Content Placeholder 2"/>
          <p:cNvSpPr>
            <a:spLocks noGrp="1"/>
          </p:cNvSpPr>
          <p:nvPr>
            <p:ph idx="1"/>
          </p:nvPr>
        </p:nvSpPr>
        <p:spPr/>
        <p:txBody>
          <a:bodyPr>
            <a:normAutofit/>
          </a:bodyPr>
          <a:lstStyle/>
          <a:p>
            <a:r>
              <a:rPr lang="en-US" sz="2400" cap="none" dirty="0"/>
              <a:t>Available standards and procedures are enough.</a:t>
            </a:r>
          </a:p>
          <a:p>
            <a:r>
              <a:rPr lang="en-AU" sz="2400" cap="none" dirty="0"/>
              <a:t>We can add workers when we get behind the schedule.</a:t>
            </a:r>
          </a:p>
          <a:p>
            <a:r>
              <a:rPr lang="en-AU" sz="2400" cap="none" dirty="0"/>
              <a:t>We can outsource the project to third party and relax. they will take care of the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introduction</a:t>
            </a:r>
            <a:endParaRPr lang="en-AU" dirty="0"/>
          </a:p>
        </p:txBody>
      </p:sp>
      <p:sp>
        <p:nvSpPr>
          <p:cNvPr id="3" name="Content Placeholder 2"/>
          <p:cNvSpPr>
            <a:spLocks noGrp="1"/>
          </p:cNvSpPr>
          <p:nvPr>
            <p:ph sz="quarter" idx="13"/>
          </p:nvPr>
        </p:nvSpPr>
        <p:spPr/>
        <p:txBody>
          <a:bodyPr/>
          <a:lstStyle/>
          <a:p>
            <a:r>
              <a:rPr lang="en-AU" sz="2000" dirty="0"/>
              <a:t>Course Name: </a:t>
            </a:r>
            <a:r>
              <a:rPr lang="en-AU" sz="2000" b="1" dirty="0">
                <a:solidFill>
                  <a:srgbClr val="C00000"/>
                </a:solidFill>
              </a:rPr>
              <a:t>Software engineering and information system Design</a:t>
            </a:r>
            <a:endParaRPr lang="en-AU" sz="2000" dirty="0"/>
          </a:p>
          <a:p>
            <a:r>
              <a:rPr lang="en-AU" sz="2000" dirty="0"/>
              <a:t>Course Code: </a:t>
            </a:r>
            <a:r>
              <a:rPr lang="en-AU" sz="2000" dirty="0">
                <a:solidFill>
                  <a:srgbClr val="C00000"/>
                </a:solidFill>
              </a:rPr>
              <a:t>CSTE 3205</a:t>
            </a:r>
          </a:p>
          <a:p>
            <a:endParaRPr lang="en-A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Myths- customer myths</a:t>
            </a:r>
            <a:endParaRPr lang="en-AU" dirty="0"/>
          </a:p>
        </p:txBody>
      </p:sp>
      <p:sp>
        <p:nvSpPr>
          <p:cNvPr id="3" name="Content Placeholder 2"/>
          <p:cNvSpPr>
            <a:spLocks noGrp="1"/>
          </p:cNvSpPr>
          <p:nvPr>
            <p:ph idx="1"/>
          </p:nvPr>
        </p:nvSpPr>
        <p:spPr/>
        <p:txBody>
          <a:bodyPr>
            <a:normAutofit/>
          </a:bodyPr>
          <a:lstStyle/>
          <a:p>
            <a:r>
              <a:rPr lang="en-US" sz="2400" cap="none" dirty="0"/>
              <a:t>General statement of project is enough, details can be filled later.</a:t>
            </a:r>
          </a:p>
          <a:p>
            <a:r>
              <a:rPr lang="en-AU" sz="2400" cap="none" dirty="0"/>
              <a:t>Software requirements can be changed easily because software is flexible.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Myths- Developers/</a:t>
            </a:r>
            <a:r>
              <a:rPr lang="en-US" dirty="0" err="1"/>
              <a:t>practioners</a:t>
            </a:r>
            <a:r>
              <a:rPr lang="en-US" dirty="0"/>
              <a:t> myths</a:t>
            </a:r>
            <a:endParaRPr lang="en-AU" dirty="0"/>
          </a:p>
        </p:txBody>
      </p:sp>
      <p:sp>
        <p:nvSpPr>
          <p:cNvPr id="3" name="Content Placeholder 2"/>
          <p:cNvSpPr>
            <a:spLocks noGrp="1"/>
          </p:cNvSpPr>
          <p:nvPr>
            <p:ph idx="1"/>
          </p:nvPr>
        </p:nvSpPr>
        <p:spPr/>
        <p:txBody>
          <a:bodyPr>
            <a:normAutofit/>
          </a:bodyPr>
          <a:lstStyle/>
          <a:p>
            <a:r>
              <a:rPr lang="en-US" sz="2400" cap="none" dirty="0"/>
              <a:t>Once the program is written, job is done. </a:t>
            </a:r>
          </a:p>
          <a:p>
            <a:r>
              <a:rPr lang="en-US" sz="2400" cap="none" dirty="0"/>
              <a:t>Until program starts to run, there is no way to access the quality.</a:t>
            </a:r>
          </a:p>
          <a:p>
            <a:r>
              <a:rPr lang="en-US" sz="2400" cap="none" dirty="0"/>
              <a:t>The only deliverable work product is the software program code.</a:t>
            </a:r>
            <a:endParaRPr lang="en-AU" sz="2400" cap="none"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Software engineering- a layered technology</a:t>
            </a:r>
            <a:endParaRPr lang="en-AU" dirty="0"/>
          </a:p>
        </p:txBody>
      </p:sp>
      <p:sp>
        <p:nvSpPr>
          <p:cNvPr id="3" name="Content Placeholder 2"/>
          <p:cNvSpPr>
            <a:spLocks noGrp="1"/>
          </p:cNvSpPr>
          <p:nvPr>
            <p:ph idx="1"/>
          </p:nvPr>
        </p:nvSpPr>
        <p:spPr/>
        <p:txBody>
          <a:bodyPr/>
          <a:lstStyle/>
          <a:p>
            <a:endParaRPr lang="en-AU" dirty="0"/>
          </a:p>
        </p:txBody>
      </p:sp>
      <p:sp>
        <p:nvSpPr>
          <p:cNvPr id="5" name="Oval 4"/>
          <p:cNvSpPr>
            <a:spLocks noChangeArrowheads="1"/>
          </p:cNvSpPr>
          <p:nvPr/>
        </p:nvSpPr>
        <p:spPr bwMode="auto">
          <a:xfrm>
            <a:off x="2236528" y="4059723"/>
            <a:ext cx="7620000" cy="1285875"/>
          </a:xfrm>
          <a:prstGeom prst="ellipse">
            <a:avLst/>
          </a:prstGeom>
          <a:solidFill>
            <a:srgbClr val="01EA89"/>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6" name="Oval 5"/>
          <p:cNvSpPr>
            <a:spLocks noChangeArrowheads="1"/>
          </p:cNvSpPr>
          <p:nvPr/>
        </p:nvSpPr>
        <p:spPr bwMode="auto">
          <a:xfrm>
            <a:off x="2693728" y="3631098"/>
            <a:ext cx="6629400" cy="1200150"/>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7" name="Oval 6"/>
          <p:cNvSpPr>
            <a:spLocks noChangeArrowheads="1"/>
          </p:cNvSpPr>
          <p:nvPr/>
        </p:nvSpPr>
        <p:spPr bwMode="auto">
          <a:xfrm>
            <a:off x="3227128" y="3173898"/>
            <a:ext cx="5486400" cy="1028700"/>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8" name="Oval 7"/>
          <p:cNvSpPr>
            <a:spLocks noChangeArrowheads="1"/>
          </p:cNvSpPr>
          <p:nvPr/>
        </p:nvSpPr>
        <p:spPr bwMode="auto">
          <a:xfrm>
            <a:off x="3608128" y="2945298"/>
            <a:ext cx="4724400" cy="68580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 name="Rectangle 8"/>
          <p:cNvSpPr>
            <a:spLocks noChangeArrowheads="1"/>
          </p:cNvSpPr>
          <p:nvPr/>
        </p:nvSpPr>
        <p:spPr bwMode="auto">
          <a:xfrm>
            <a:off x="4889240" y="4901098"/>
            <a:ext cx="2141538"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altLang="en-US" sz="2000" b="1">
                <a:effectLst>
                  <a:outerShdw blurRad="38100" dist="38100" dir="2700000" algn="tl">
                    <a:srgbClr val="FFFFFF"/>
                  </a:outerShdw>
                </a:effectLst>
                <a:latin typeface="Palatino" pitchFamily="-128" charset="0"/>
              </a:rPr>
              <a:t>a “quality” focus</a:t>
            </a:r>
          </a:p>
        </p:txBody>
      </p:sp>
      <p:sp>
        <p:nvSpPr>
          <p:cNvPr id="10" name="Rectangle 9"/>
          <p:cNvSpPr>
            <a:spLocks noChangeArrowheads="1"/>
          </p:cNvSpPr>
          <p:nvPr/>
        </p:nvSpPr>
        <p:spPr bwMode="auto">
          <a:xfrm>
            <a:off x="4990840" y="4301023"/>
            <a:ext cx="1838325"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altLang="en-US" sz="2000" b="1">
                <a:solidFill>
                  <a:srgbClr val="DADADA"/>
                </a:solidFill>
                <a:effectLst>
                  <a:outerShdw blurRad="38100" dist="38100" dir="2700000" algn="tl">
                    <a:srgbClr val="000000"/>
                  </a:outerShdw>
                </a:effectLst>
                <a:latin typeface="Palatino" pitchFamily="-128" charset="0"/>
              </a:rPr>
              <a:t>process model</a:t>
            </a:r>
          </a:p>
        </p:txBody>
      </p:sp>
      <p:sp>
        <p:nvSpPr>
          <p:cNvPr id="11" name="Rectangle 10"/>
          <p:cNvSpPr>
            <a:spLocks noChangeArrowheads="1"/>
          </p:cNvSpPr>
          <p:nvPr/>
        </p:nvSpPr>
        <p:spPr bwMode="auto">
          <a:xfrm>
            <a:off x="5346440" y="3700948"/>
            <a:ext cx="1182688"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altLang="en-US" sz="2000" b="1">
                <a:solidFill>
                  <a:srgbClr val="DADADA"/>
                </a:solidFill>
                <a:effectLst>
                  <a:outerShdw blurRad="38100" dist="38100" dir="2700000" algn="tl">
                    <a:srgbClr val="000000"/>
                  </a:outerShdw>
                </a:effectLst>
                <a:latin typeface="Palatino" pitchFamily="-128" charset="0"/>
              </a:rPr>
              <a:t>methods</a:t>
            </a:r>
          </a:p>
        </p:txBody>
      </p:sp>
      <p:sp>
        <p:nvSpPr>
          <p:cNvPr id="12" name="Rectangle 11"/>
          <p:cNvSpPr>
            <a:spLocks noChangeArrowheads="1"/>
          </p:cNvSpPr>
          <p:nvPr/>
        </p:nvSpPr>
        <p:spPr bwMode="auto">
          <a:xfrm>
            <a:off x="5651240" y="3100873"/>
            <a:ext cx="746125"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altLang="en-US" sz="2000" b="1">
                <a:solidFill>
                  <a:srgbClr val="DADADA"/>
                </a:solidFill>
                <a:effectLst>
                  <a:outerShdw blurRad="38100" dist="38100" dir="2700000" algn="tl">
                    <a:srgbClr val="000000"/>
                  </a:outerShdw>
                </a:effectLst>
                <a:latin typeface="Palatino" pitchFamily="-128" charset="0"/>
              </a:rPr>
              <a:t>tools</a:t>
            </a:r>
          </a:p>
        </p:txBody>
      </p:sp>
      <p:sp>
        <p:nvSpPr>
          <p:cNvPr id="13" name="TextBox 12"/>
          <p:cNvSpPr txBox="1"/>
          <p:nvPr/>
        </p:nvSpPr>
        <p:spPr>
          <a:xfrm>
            <a:off x="5162443" y="5604008"/>
            <a:ext cx="2469843" cy="369332"/>
          </a:xfrm>
          <a:prstGeom prst="rect">
            <a:avLst/>
          </a:prstGeom>
          <a:noFill/>
        </p:spPr>
        <p:txBody>
          <a:bodyPr wrap="none" rtlCol="0">
            <a:spAutoFit/>
          </a:bodyPr>
          <a:lstStyle/>
          <a:p>
            <a:r>
              <a:rPr lang="en-US" dirty="0"/>
              <a:t>Software engineering</a:t>
            </a:r>
            <a:endParaRPr lang="en-AU"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0"/>
            <a:ext cx="10364451" cy="1596177"/>
          </a:xfrm>
        </p:spPr>
        <p:txBody>
          <a:bodyPr/>
          <a:lstStyle/>
          <a:p>
            <a:r>
              <a:rPr lang="en-US" dirty="0"/>
              <a:t>The Software process</a:t>
            </a:r>
            <a:endParaRPr lang="en-AU" dirty="0"/>
          </a:p>
        </p:txBody>
      </p:sp>
      <p:sp>
        <p:nvSpPr>
          <p:cNvPr id="3" name="Content Placeholder 2"/>
          <p:cNvSpPr>
            <a:spLocks noGrp="1"/>
          </p:cNvSpPr>
          <p:nvPr>
            <p:ph idx="1"/>
          </p:nvPr>
        </p:nvSpPr>
        <p:spPr>
          <a:xfrm>
            <a:off x="913774" y="1446244"/>
            <a:ext cx="10364452" cy="4709263"/>
          </a:xfrm>
        </p:spPr>
        <p:txBody>
          <a:bodyPr>
            <a:noAutofit/>
          </a:bodyPr>
          <a:lstStyle/>
          <a:p>
            <a:pPr algn="just"/>
            <a:r>
              <a:rPr lang="en-US" sz="2400" cap="none" dirty="0"/>
              <a:t>A process is a collection of activities, actions, and tasks that are performed when some work product is to be created. </a:t>
            </a:r>
          </a:p>
          <a:p>
            <a:pPr lvl="1" algn="just"/>
            <a:r>
              <a:rPr lang="en-US" sz="2400" cap="none" dirty="0"/>
              <a:t>An </a:t>
            </a:r>
            <a:r>
              <a:rPr lang="en-US" sz="2400" i="1" cap="none" dirty="0">
                <a:solidFill>
                  <a:srgbClr val="C00000"/>
                </a:solidFill>
              </a:rPr>
              <a:t>activity</a:t>
            </a:r>
            <a:r>
              <a:rPr lang="en-US" sz="2400" cap="none" dirty="0"/>
              <a:t> strives to achieve a broad objective (e.g., communication with stakeholders) and is applied regardless of the application domain, size of the project, complexity of the effort, or degree of rigor with which software engineering is to be applied. </a:t>
            </a:r>
          </a:p>
          <a:p>
            <a:pPr lvl="1" algn="just"/>
            <a:r>
              <a:rPr lang="en-US" sz="2400" cap="none" dirty="0"/>
              <a:t>An </a:t>
            </a:r>
            <a:r>
              <a:rPr lang="en-US" sz="2400" i="1" cap="none" dirty="0">
                <a:solidFill>
                  <a:srgbClr val="C00000"/>
                </a:solidFill>
              </a:rPr>
              <a:t>action</a:t>
            </a:r>
            <a:r>
              <a:rPr lang="en-US" sz="2400" cap="none" dirty="0"/>
              <a:t> (e.g., architectural design) encompasses a set of tasks that produce a major work product (e.g., an architectural design model). </a:t>
            </a:r>
          </a:p>
          <a:p>
            <a:pPr lvl="1" algn="just"/>
            <a:r>
              <a:rPr lang="en-US" sz="2400" cap="none" dirty="0"/>
              <a:t>A </a:t>
            </a:r>
            <a:r>
              <a:rPr lang="en-US" sz="2400" i="1" cap="none" dirty="0">
                <a:solidFill>
                  <a:srgbClr val="C00000"/>
                </a:solidFill>
              </a:rPr>
              <a:t>task </a:t>
            </a:r>
            <a:r>
              <a:rPr lang="en-US" sz="2400" cap="none" dirty="0"/>
              <a:t>focuses on a small, but well-defined objective (e.g., conducting a unit test) that produces a tangible outcome</a:t>
            </a:r>
            <a:endParaRPr lang="en-AU" sz="2400" cap="none"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139" y="68010"/>
            <a:ext cx="10364451" cy="1596177"/>
          </a:xfrm>
        </p:spPr>
        <p:txBody>
          <a:bodyPr/>
          <a:lstStyle/>
          <a:p>
            <a:r>
              <a:rPr lang="en-US" dirty="0"/>
              <a:t>A process framework</a:t>
            </a:r>
            <a:endParaRPr lang="en-AU" dirty="0"/>
          </a:p>
        </p:txBody>
      </p:sp>
      <p:sp>
        <p:nvSpPr>
          <p:cNvPr id="3" name="Content Placeholder 2"/>
          <p:cNvSpPr>
            <a:spLocks noGrp="1"/>
          </p:cNvSpPr>
          <p:nvPr>
            <p:ph idx="1"/>
          </p:nvPr>
        </p:nvSpPr>
        <p:spPr>
          <a:xfrm>
            <a:off x="913775" y="2367093"/>
            <a:ext cx="5337735" cy="3424107"/>
          </a:xfrm>
        </p:spPr>
        <p:txBody>
          <a:bodyPr>
            <a:normAutofit fontScale="70000" lnSpcReduction="20000"/>
          </a:bodyPr>
          <a:lstStyle/>
          <a:p>
            <a:pPr algn="just">
              <a:lnSpc>
                <a:spcPct val="115000"/>
              </a:lnSpc>
              <a:defRPr/>
            </a:pPr>
            <a:r>
              <a:rPr lang="en-US" altLang="en-US" sz="2400" b="1" cap="none" dirty="0">
                <a:effectLst>
                  <a:outerShdw blurRad="38100" dist="38100" dir="2700000" algn="tl">
                    <a:srgbClr val="FFFFFF"/>
                  </a:outerShdw>
                </a:effectLst>
                <a:latin typeface="Palatino" pitchFamily="-128" charset="0"/>
              </a:rPr>
              <a:t>Process Framework: </a:t>
            </a:r>
            <a:r>
              <a:rPr lang="en-US" altLang="en-US" sz="2400" cap="none" dirty="0">
                <a:effectLst>
                  <a:outerShdw blurRad="38100" dist="38100" dir="2700000" algn="tl">
                    <a:srgbClr val="FFFFFF"/>
                  </a:outerShdw>
                </a:effectLst>
                <a:latin typeface="Palatino" pitchFamily="-128" charset="0"/>
              </a:rPr>
              <a:t>Establishing a Foundation for software engineering by identifying small no of framework and umbrella activities that are applicable for entire software process.</a:t>
            </a:r>
          </a:p>
          <a:p>
            <a:pPr lvl="1">
              <a:lnSpc>
                <a:spcPct val="115000"/>
              </a:lnSpc>
              <a:defRPr/>
            </a:pPr>
            <a:r>
              <a:rPr lang="en-US" altLang="en-US" sz="2400" b="1" cap="none" dirty="0">
                <a:effectLst>
                  <a:outerShdw blurRad="38100" dist="38100" dir="2700000" algn="tl">
                    <a:srgbClr val="FFFFFF"/>
                  </a:outerShdw>
                </a:effectLst>
                <a:latin typeface="Palatino" pitchFamily="-128" charset="0"/>
              </a:rPr>
              <a:t>Framework Activities</a:t>
            </a:r>
          </a:p>
          <a:p>
            <a:pPr lvl="2">
              <a:lnSpc>
                <a:spcPct val="115000"/>
              </a:lnSpc>
              <a:defRPr/>
            </a:pPr>
            <a:r>
              <a:rPr lang="en-US" altLang="en-US" sz="2400" cap="none" dirty="0">
                <a:effectLst>
                  <a:outerShdw blurRad="38100" dist="38100" dir="2700000" algn="tl">
                    <a:srgbClr val="FFFFFF"/>
                  </a:outerShdw>
                </a:effectLst>
                <a:latin typeface="Palatino" pitchFamily="-128" charset="0"/>
              </a:rPr>
              <a:t>Work Tasks</a:t>
            </a:r>
          </a:p>
          <a:p>
            <a:pPr lvl="2">
              <a:lnSpc>
                <a:spcPct val="115000"/>
              </a:lnSpc>
              <a:defRPr/>
            </a:pPr>
            <a:r>
              <a:rPr lang="en-US" altLang="en-US" sz="2400" cap="none" dirty="0">
                <a:effectLst>
                  <a:outerShdw blurRad="38100" dist="38100" dir="2700000" algn="tl">
                    <a:srgbClr val="FFFFFF"/>
                  </a:outerShdw>
                </a:effectLst>
                <a:latin typeface="Palatino" pitchFamily="-128" charset="0"/>
              </a:rPr>
              <a:t>Work Products</a:t>
            </a:r>
          </a:p>
          <a:p>
            <a:pPr lvl="2">
              <a:lnSpc>
                <a:spcPct val="115000"/>
              </a:lnSpc>
              <a:defRPr/>
            </a:pPr>
            <a:r>
              <a:rPr lang="en-US" altLang="en-US" sz="2400" cap="none" dirty="0">
                <a:effectLst>
                  <a:outerShdw blurRad="38100" dist="38100" dir="2700000" algn="tl">
                    <a:srgbClr val="FFFFFF"/>
                  </a:outerShdw>
                </a:effectLst>
                <a:latin typeface="Palatino" pitchFamily="-128" charset="0"/>
              </a:rPr>
              <a:t>Milestones And Deliverables</a:t>
            </a:r>
          </a:p>
          <a:p>
            <a:pPr lvl="2">
              <a:lnSpc>
                <a:spcPct val="115000"/>
              </a:lnSpc>
              <a:defRPr/>
            </a:pPr>
            <a:r>
              <a:rPr lang="en-US" altLang="en-US" sz="2400" cap="none" dirty="0">
                <a:effectLst>
                  <a:outerShdw blurRad="38100" dist="38100" dir="2700000" algn="tl">
                    <a:srgbClr val="FFFFFF"/>
                  </a:outerShdw>
                </a:effectLst>
                <a:latin typeface="Palatino" pitchFamily="-128" charset="0"/>
              </a:rPr>
              <a:t>SQA Checkpoints</a:t>
            </a:r>
          </a:p>
          <a:p>
            <a:pPr lvl="1">
              <a:lnSpc>
                <a:spcPct val="115000"/>
              </a:lnSpc>
              <a:defRPr/>
            </a:pPr>
            <a:r>
              <a:rPr lang="en-US" altLang="en-US" sz="2400" b="1" cap="none" dirty="0">
                <a:effectLst>
                  <a:outerShdw blurRad="38100" dist="38100" dir="2700000" algn="tl">
                    <a:srgbClr val="FFFFFF"/>
                  </a:outerShdw>
                </a:effectLst>
                <a:latin typeface="Palatino" pitchFamily="-128" charset="0"/>
              </a:rPr>
              <a:t>Umbrella Activities</a:t>
            </a:r>
            <a:endParaRPr lang="en-AU" sz="2400" cap="none" dirty="0"/>
          </a:p>
        </p:txBody>
      </p:sp>
      <p:pic>
        <p:nvPicPr>
          <p:cNvPr id="5" name="Picture 4"/>
          <p:cNvPicPr>
            <a:picLocks noChangeAspect="1"/>
          </p:cNvPicPr>
          <p:nvPr/>
        </p:nvPicPr>
        <p:blipFill>
          <a:blip r:embed="rId2"/>
          <a:stretch>
            <a:fillRect/>
          </a:stretch>
        </p:blipFill>
        <p:spPr>
          <a:xfrm>
            <a:off x="7141171" y="1445734"/>
            <a:ext cx="4867325" cy="4572511"/>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activities</a:t>
            </a:r>
            <a:endParaRPr lang="en-AU" dirty="0"/>
          </a:p>
        </p:txBody>
      </p:sp>
      <p:sp>
        <p:nvSpPr>
          <p:cNvPr id="3" name="Content Placeholder 2"/>
          <p:cNvSpPr>
            <a:spLocks noGrp="1"/>
          </p:cNvSpPr>
          <p:nvPr>
            <p:ph idx="1"/>
          </p:nvPr>
        </p:nvSpPr>
        <p:spPr/>
        <p:txBody>
          <a:bodyPr>
            <a:normAutofit fontScale="92500" lnSpcReduction="10000"/>
          </a:bodyPr>
          <a:lstStyle/>
          <a:p>
            <a:pPr eaLnBrk="1" hangingPunct="1">
              <a:lnSpc>
                <a:spcPct val="90000"/>
              </a:lnSpc>
            </a:pPr>
            <a:r>
              <a:rPr lang="en-US" altLang="en-US" sz="2400" cap="none" dirty="0"/>
              <a:t>Communication</a:t>
            </a:r>
          </a:p>
          <a:p>
            <a:pPr eaLnBrk="1" hangingPunct="1">
              <a:lnSpc>
                <a:spcPct val="90000"/>
              </a:lnSpc>
            </a:pPr>
            <a:r>
              <a:rPr lang="en-US" altLang="en-US" sz="2400" cap="none" dirty="0"/>
              <a:t>Planning</a:t>
            </a:r>
          </a:p>
          <a:p>
            <a:pPr eaLnBrk="1" hangingPunct="1">
              <a:lnSpc>
                <a:spcPct val="90000"/>
              </a:lnSpc>
            </a:pPr>
            <a:r>
              <a:rPr lang="en-US" altLang="en-US" sz="2400" cap="none" dirty="0"/>
              <a:t>Modeling</a:t>
            </a:r>
          </a:p>
          <a:p>
            <a:pPr lvl="1" eaLnBrk="1" hangingPunct="1">
              <a:lnSpc>
                <a:spcPct val="90000"/>
              </a:lnSpc>
            </a:pPr>
            <a:r>
              <a:rPr lang="en-US" altLang="en-US" sz="2400" cap="none" dirty="0"/>
              <a:t>Analysis of Requirements</a:t>
            </a:r>
          </a:p>
          <a:p>
            <a:pPr lvl="1" eaLnBrk="1" hangingPunct="1">
              <a:lnSpc>
                <a:spcPct val="90000"/>
              </a:lnSpc>
            </a:pPr>
            <a:r>
              <a:rPr lang="en-US" altLang="en-US" sz="2400" cap="none" dirty="0"/>
              <a:t>Design</a:t>
            </a:r>
          </a:p>
          <a:p>
            <a:pPr eaLnBrk="1" hangingPunct="1">
              <a:lnSpc>
                <a:spcPct val="90000"/>
              </a:lnSpc>
            </a:pPr>
            <a:r>
              <a:rPr lang="en-US" altLang="en-US" sz="2400" cap="none" dirty="0"/>
              <a:t>Construction</a:t>
            </a:r>
          </a:p>
          <a:p>
            <a:pPr lvl="1" eaLnBrk="1" hangingPunct="1">
              <a:lnSpc>
                <a:spcPct val="90000"/>
              </a:lnSpc>
            </a:pPr>
            <a:r>
              <a:rPr lang="en-US" altLang="en-US" sz="2400" cap="none" dirty="0"/>
              <a:t>Code Generation</a:t>
            </a:r>
          </a:p>
          <a:p>
            <a:pPr lvl="1" eaLnBrk="1" hangingPunct="1">
              <a:lnSpc>
                <a:spcPct val="90000"/>
              </a:lnSpc>
            </a:pPr>
            <a:r>
              <a:rPr lang="en-US" altLang="en-US" sz="2400" cap="none" dirty="0"/>
              <a:t>Testing</a:t>
            </a:r>
          </a:p>
          <a:p>
            <a:pPr eaLnBrk="1" hangingPunct="1">
              <a:lnSpc>
                <a:spcPct val="90000"/>
              </a:lnSpc>
            </a:pPr>
            <a:r>
              <a:rPr lang="en-US" altLang="en-US" sz="2400" cap="none" dirty="0"/>
              <a:t>Deployment</a:t>
            </a:r>
            <a:endParaRPr lang="en-AU"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Umbrella activities</a:t>
            </a:r>
            <a:endParaRPr lang="en-AU" dirty="0"/>
          </a:p>
        </p:txBody>
      </p:sp>
      <p:sp>
        <p:nvSpPr>
          <p:cNvPr id="3" name="Content Placeholder 2"/>
          <p:cNvSpPr>
            <a:spLocks noGrp="1"/>
          </p:cNvSpPr>
          <p:nvPr>
            <p:ph idx="1"/>
          </p:nvPr>
        </p:nvSpPr>
        <p:spPr>
          <a:xfrm>
            <a:off x="1069847" y="2093976"/>
            <a:ext cx="10154879" cy="4078224"/>
          </a:xfrm>
        </p:spPr>
        <p:txBody>
          <a:bodyPr>
            <a:normAutofit lnSpcReduction="10000"/>
          </a:bodyPr>
          <a:lstStyle/>
          <a:p>
            <a:pPr marL="285750" indent="-285750" eaLnBrk="1" hangingPunct="1"/>
            <a:r>
              <a:rPr lang="en-US" altLang="en-US" cap="none" dirty="0">
                <a:solidFill>
                  <a:srgbClr val="C00000"/>
                </a:solidFill>
              </a:rPr>
              <a:t>Software project tracking and control</a:t>
            </a:r>
          </a:p>
          <a:p>
            <a:pPr marL="560070" lvl="1" indent="-285750"/>
            <a:r>
              <a:rPr lang="en-US" sz="2000" cap="none" dirty="0"/>
              <a:t>allows the software team to assess progress against the project plan and take any necessary action to maintain the schedule.</a:t>
            </a:r>
            <a:endParaRPr lang="en-US" altLang="en-US" sz="2000" cap="none" dirty="0"/>
          </a:p>
          <a:p>
            <a:pPr marL="285750" indent="-285750" eaLnBrk="1" hangingPunct="1"/>
            <a:r>
              <a:rPr lang="en-US" altLang="en-US" cap="none" dirty="0">
                <a:solidFill>
                  <a:srgbClr val="C00000"/>
                </a:solidFill>
              </a:rPr>
              <a:t>Formal technical reviews</a:t>
            </a:r>
          </a:p>
          <a:p>
            <a:pPr marL="560070" lvl="1" indent="-285750"/>
            <a:r>
              <a:rPr lang="en-US" sz="2000" cap="none" dirty="0"/>
              <a:t>assesses software engineering work products in an effort to uncover and remove errors before they are propagated to the next activity.</a:t>
            </a:r>
            <a:endParaRPr lang="en-US" altLang="en-US" sz="2000" cap="none" dirty="0"/>
          </a:p>
          <a:p>
            <a:pPr marL="285750" indent="-285750" eaLnBrk="1" hangingPunct="1"/>
            <a:r>
              <a:rPr lang="en-US" altLang="en-US" cap="none" dirty="0">
                <a:solidFill>
                  <a:srgbClr val="C00000"/>
                </a:solidFill>
              </a:rPr>
              <a:t>Software quality assurance</a:t>
            </a:r>
          </a:p>
          <a:p>
            <a:pPr marL="560070" lvl="1" indent="-285750"/>
            <a:r>
              <a:rPr lang="en-US" sz="2000" cap="none" dirty="0"/>
              <a:t>defines and conducts the activities required to ensure software quality.</a:t>
            </a:r>
            <a:endParaRPr lang="en-US" altLang="en-US" sz="2000" cap="none" dirty="0"/>
          </a:p>
          <a:p>
            <a:pPr marL="285750" indent="-285750" eaLnBrk="1" hangingPunct="1"/>
            <a:r>
              <a:rPr lang="en-US" altLang="en-US" cap="none" dirty="0">
                <a:solidFill>
                  <a:srgbClr val="C00000"/>
                </a:solidFill>
              </a:rPr>
              <a:t>Software configuration management</a:t>
            </a:r>
          </a:p>
          <a:p>
            <a:pPr marL="560070" lvl="1" indent="-285750"/>
            <a:r>
              <a:rPr lang="en-US" sz="2000" cap="none" dirty="0"/>
              <a:t>manages the effects of change throughout the software process</a:t>
            </a:r>
            <a:endParaRPr lang="en-US" alt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endParaRPr lang="en-AU" dirty="0"/>
          </a:p>
        </p:txBody>
      </p:sp>
      <p:sp>
        <p:nvSpPr>
          <p:cNvPr id="3" name="Content Placeholder 2"/>
          <p:cNvSpPr>
            <a:spLocks noGrp="1"/>
          </p:cNvSpPr>
          <p:nvPr>
            <p:ph idx="1"/>
          </p:nvPr>
        </p:nvSpPr>
        <p:spPr>
          <a:xfrm>
            <a:off x="1066800" y="1744824"/>
            <a:ext cx="10058400" cy="4739952"/>
          </a:xfrm>
        </p:spPr>
        <p:txBody>
          <a:bodyPr>
            <a:normAutofit lnSpcReduction="10000"/>
          </a:bodyPr>
          <a:lstStyle/>
          <a:p>
            <a:pPr marL="285750" indent="-285750" eaLnBrk="1" hangingPunct="1"/>
            <a:r>
              <a:rPr lang="en-US" altLang="en-US" cap="none" dirty="0">
                <a:solidFill>
                  <a:srgbClr val="C00000"/>
                </a:solidFill>
              </a:rPr>
              <a:t>Work Product Preparation and Production</a:t>
            </a:r>
          </a:p>
          <a:p>
            <a:pPr marL="560070" lvl="1" indent="-285750"/>
            <a:r>
              <a:rPr lang="en-US" cap="none" dirty="0"/>
              <a:t>Encompasses The Activities Required To Create Work Products Such As Models, Documents, Logs, Forms, And Lists</a:t>
            </a:r>
            <a:endParaRPr lang="en-US" altLang="en-US" cap="none" dirty="0"/>
          </a:p>
          <a:p>
            <a:pPr marL="285750" indent="-285750" eaLnBrk="1" hangingPunct="1"/>
            <a:r>
              <a:rPr lang="en-US" altLang="en-US" cap="none" dirty="0">
                <a:solidFill>
                  <a:srgbClr val="C00000"/>
                </a:solidFill>
              </a:rPr>
              <a:t>Reusability Management</a:t>
            </a:r>
          </a:p>
          <a:p>
            <a:pPr marL="560070" lvl="1" indent="-285750"/>
            <a:r>
              <a:rPr lang="en-US" cap="none" dirty="0"/>
              <a:t>Defines Criteria For Work Product Reuse (Including Software Components) And Establishes Mechanisms To Achieve Reusable Components.</a:t>
            </a:r>
            <a:endParaRPr lang="en-US" altLang="en-US" cap="none" dirty="0"/>
          </a:p>
          <a:p>
            <a:pPr marL="285750" indent="-285750" eaLnBrk="1" hangingPunct="1"/>
            <a:r>
              <a:rPr lang="en-US" altLang="en-US" cap="none" dirty="0">
                <a:solidFill>
                  <a:srgbClr val="C00000"/>
                </a:solidFill>
              </a:rPr>
              <a:t>Measurement</a:t>
            </a:r>
          </a:p>
          <a:p>
            <a:pPr marL="560070" lvl="1" indent="-285750"/>
            <a:r>
              <a:rPr lang="en-US" cap="none" dirty="0"/>
              <a:t>Defines And Collects Process, Project, And Product Measures That Assist The Team In Delivering Software That Meets Stakeholders’ Needs; Can Be Used In Conjunction With All Other Framework And Umbrella Activities</a:t>
            </a:r>
            <a:endParaRPr lang="en-US" altLang="en-US" cap="none" dirty="0"/>
          </a:p>
          <a:p>
            <a:pPr marL="285750" indent="-285750" eaLnBrk="1" hangingPunct="1"/>
            <a:r>
              <a:rPr lang="en-US" altLang="en-US" cap="none" dirty="0">
                <a:solidFill>
                  <a:srgbClr val="C00000"/>
                </a:solidFill>
              </a:rPr>
              <a:t>Risk Management</a:t>
            </a:r>
          </a:p>
          <a:p>
            <a:pPr marL="560070" lvl="1" indent="-285750"/>
            <a:r>
              <a:rPr lang="en-US" cap="none" dirty="0"/>
              <a:t>Assesses Risks That May Affect The Outcome Of The Project Or The Quality Of The Product.</a:t>
            </a:r>
            <a:endParaRPr lang="en-AU"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Adapting a process model</a:t>
            </a:r>
            <a:endParaRPr lang="en-AU" dirty="0"/>
          </a:p>
        </p:txBody>
      </p:sp>
      <p:sp>
        <p:nvSpPr>
          <p:cNvPr id="3" name="Content Placeholder 2"/>
          <p:cNvSpPr>
            <a:spLocks noGrp="1"/>
          </p:cNvSpPr>
          <p:nvPr>
            <p:ph idx="1"/>
          </p:nvPr>
        </p:nvSpPr>
        <p:spPr>
          <a:xfrm>
            <a:off x="913775" y="1968760"/>
            <a:ext cx="10579057" cy="4627984"/>
          </a:xfrm>
        </p:spPr>
        <p:txBody>
          <a:bodyPr>
            <a:normAutofit/>
          </a:bodyPr>
          <a:lstStyle/>
          <a:p>
            <a:pPr lvl="1" eaLnBrk="1" hangingPunct="1">
              <a:lnSpc>
                <a:spcPct val="90000"/>
              </a:lnSpc>
              <a:spcBef>
                <a:spcPts val="600"/>
              </a:spcBef>
            </a:pPr>
            <a:r>
              <a:rPr lang="en-US" altLang="en-US" sz="2200" cap="none" dirty="0">
                <a:latin typeface="Palatino" pitchFamily="-128" charset="0"/>
              </a:rPr>
              <a:t>The overall flow of activities, actions, and tasks and the interdependencies among them</a:t>
            </a:r>
          </a:p>
          <a:p>
            <a:pPr lvl="1" eaLnBrk="1" hangingPunct="1">
              <a:lnSpc>
                <a:spcPct val="90000"/>
              </a:lnSpc>
              <a:spcBef>
                <a:spcPts val="300"/>
              </a:spcBef>
            </a:pPr>
            <a:r>
              <a:rPr lang="en-US" altLang="en-US" sz="2200" cap="none" dirty="0">
                <a:latin typeface="Palatino" pitchFamily="-128" charset="0"/>
              </a:rPr>
              <a:t>The degree to which actions and tasks are defined within each framework activity</a:t>
            </a:r>
          </a:p>
          <a:p>
            <a:pPr lvl="1" eaLnBrk="1" hangingPunct="1">
              <a:lnSpc>
                <a:spcPct val="90000"/>
              </a:lnSpc>
            </a:pPr>
            <a:r>
              <a:rPr lang="en-US" altLang="en-US" sz="2200" cap="none" dirty="0">
                <a:latin typeface="Palatino" pitchFamily="-128" charset="0"/>
              </a:rPr>
              <a:t>The degree to which work products are identified and required</a:t>
            </a:r>
          </a:p>
          <a:p>
            <a:pPr lvl="1" eaLnBrk="1" hangingPunct="1">
              <a:lnSpc>
                <a:spcPct val="90000"/>
              </a:lnSpc>
            </a:pPr>
            <a:r>
              <a:rPr lang="en-US" altLang="en-US" sz="2200" cap="none" dirty="0">
                <a:latin typeface="Palatino" pitchFamily="-128" charset="0"/>
              </a:rPr>
              <a:t>The manner which quality assurance activities are applied</a:t>
            </a:r>
          </a:p>
          <a:p>
            <a:pPr lvl="1" eaLnBrk="1" hangingPunct="1">
              <a:lnSpc>
                <a:spcPct val="90000"/>
              </a:lnSpc>
            </a:pPr>
            <a:r>
              <a:rPr lang="en-US" altLang="en-US" sz="2200" cap="none" dirty="0">
                <a:latin typeface="Palatino" pitchFamily="-128" charset="0"/>
              </a:rPr>
              <a:t>The manner in which project tracking and control activities are applied</a:t>
            </a:r>
          </a:p>
          <a:p>
            <a:pPr lvl="1" eaLnBrk="1" hangingPunct="1">
              <a:lnSpc>
                <a:spcPct val="90000"/>
              </a:lnSpc>
            </a:pPr>
            <a:r>
              <a:rPr lang="en-US" altLang="en-US" sz="2200" cap="none" dirty="0">
                <a:latin typeface="Palatino" pitchFamily="-128" charset="0"/>
              </a:rPr>
              <a:t>The overall degree of detail and rigor with which the process is described</a:t>
            </a:r>
          </a:p>
          <a:p>
            <a:pPr lvl="1" eaLnBrk="1" hangingPunct="1">
              <a:lnSpc>
                <a:spcPct val="90000"/>
              </a:lnSpc>
            </a:pPr>
            <a:r>
              <a:rPr lang="en-US" altLang="en-US" sz="2200" cap="none" dirty="0">
                <a:latin typeface="Palatino" pitchFamily="-128" charset="0"/>
              </a:rPr>
              <a:t>The degree to which the customer and other stakeholders are involved with the project</a:t>
            </a:r>
          </a:p>
          <a:p>
            <a:pPr lvl="1" eaLnBrk="1" hangingPunct="1">
              <a:lnSpc>
                <a:spcPct val="90000"/>
              </a:lnSpc>
            </a:pPr>
            <a:r>
              <a:rPr lang="en-US" altLang="en-US" sz="2200" cap="none" dirty="0">
                <a:latin typeface="Palatino" pitchFamily="-128" charset="0"/>
              </a:rPr>
              <a:t>The level of autonomy given to the software team</a:t>
            </a:r>
          </a:p>
          <a:p>
            <a:pPr lvl="1" eaLnBrk="1" hangingPunct="1">
              <a:lnSpc>
                <a:spcPct val="90000"/>
              </a:lnSpc>
            </a:pPr>
            <a:r>
              <a:rPr lang="en-US" altLang="en-US" sz="2200" cap="none" dirty="0">
                <a:latin typeface="Palatino" pitchFamily="-128" charset="0"/>
              </a:rPr>
              <a:t>The degree to which team organization and roles are prescribed</a:t>
            </a:r>
          </a:p>
          <a:p>
            <a:endParaRPr lang="en-AU"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essence of practice</a:t>
            </a:r>
            <a:endParaRPr lang="en-AU" dirty="0"/>
          </a:p>
        </p:txBody>
      </p:sp>
      <p:sp>
        <p:nvSpPr>
          <p:cNvPr id="3" name="Content Placeholder 2"/>
          <p:cNvSpPr>
            <a:spLocks noGrp="1"/>
          </p:cNvSpPr>
          <p:nvPr>
            <p:ph idx="1"/>
          </p:nvPr>
        </p:nvSpPr>
        <p:spPr/>
        <p:txBody>
          <a:bodyPr>
            <a:normAutofit fontScale="92500"/>
          </a:bodyPr>
          <a:lstStyle/>
          <a:p>
            <a:pPr eaLnBrk="1" hangingPunct="1"/>
            <a:r>
              <a:rPr lang="en-US" altLang="en-US" sz="2800" dirty="0" err="1"/>
              <a:t>Polya</a:t>
            </a:r>
            <a:r>
              <a:rPr lang="en-US" altLang="en-US" sz="2800" dirty="0"/>
              <a:t> suggests:</a:t>
            </a:r>
          </a:p>
          <a:p>
            <a:pPr lvl="2" eaLnBrk="1" hangingPunct="1">
              <a:spcBef>
                <a:spcPts val="600"/>
              </a:spcBef>
              <a:buFontTx/>
              <a:buNone/>
            </a:pPr>
            <a:r>
              <a:rPr lang="en-US" altLang="en-US" sz="2800" i="1" dirty="0">
                <a:latin typeface="Palatino" pitchFamily="-128" charset="0"/>
              </a:rPr>
              <a:t>1.	</a:t>
            </a:r>
            <a:r>
              <a:rPr lang="en-US" altLang="en-US" sz="2800" i="1" cap="none" dirty="0">
                <a:latin typeface="Palatino" pitchFamily="-128" charset="0"/>
              </a:rPr>
              <a:t>Understand the problem</a:t>
            </a:r>
            <a:r>
              <a:rPr lang="en-US" altLang="en-US" sz="2800" cap="none" dirty="0">
                <a:latin typeface="Palatino" pitchFamily="-128" charset="0"/>
              </a:rPr>
              <a:t> (Communication and Analysis).</a:t>
            </a:r>
          </a:p>
          <a:p>
            <a:pPr lvl="2" eaLnBrk="1" hangingPunct="1">
              <a:buFontTx/>
              <a:buNone/>
            </a:pPr>
            <a:r>
              <a:rPr lang="en-US" altLang="en-US" sz="2800" i="1" cap="none" dirty="0">
                <a:latin typeface="Palatino" pitchFamily="-128" charset="0"/>
              </a:rPr>
              <a:t>2.	Plan a solution</a:t>
            </a:r>
            <a:r>
              <a:rPr lang="en-US" altLang="en-US" sz="2800" cap="none" dirty="0">
                <a:latin typeface="Palatino" pitchFamily="-128" charset="0"/>
              </a:rPr>
              <a:t> (Modeling and Software Design).</a:t>
            </a:r>
          </a:p>
          <a:p>
            <a:pPr lvl="2" eaLnBrk="1" hangingPunct="1">
              <a:buFontTx/>
              <a:buNone/>
            </a:pPr>
            <a:r>
              <a:rPr lang="en-US" altLang="en-US" sz="2800" i="1" cap="none" dirty="0">
                <a:latin typeface="Palatino" pitchFamily="-128" charset="0"/>
              </a:rPr>
              <a:t>3.	Carry out the plan</a:t>
            </a:r>
            <a:r>
              <a:rPr lang="en-US" altLang="en-US" sz="2800" cap="none" dirty="0">
                <a:latin typeface="Palatino" pitchFamily="-128" charset="0"/>
              </a:rPr>
              <a:t> (Code Generation).</a:t>
            </a:r>
          </a:p>
          <a:p>
            <a:pPr lvl="2" eaLnBrk="1" hangingPunct="1">
              <a:buFontTx/>
              <a:buNone/>
            </a:pPr>
            <a:r>
              <a:rPr lang="en-US" altLang="en-US" sz="2800" i="1" cap="none" dirty="0">
                <a:latin typeface="Palatino" pitchFamily="-128" charset="0"/>
              </a:rPr>
              <a:t>4.	Examine The Result For Accuracy</a:t>
            </a:r>
            <a:r>
              <a:rPr lang="en-US" altLang="en-US" sz="2800" cap="none" dirty="0">
                <a:latin typeface="Palatino" pitchFamily="-128" charset="0"/>
              </a:rPr>
              <a:t> (Testing And Quality Assurance).</a:t>
            </a:r>
          </a:p>
          <a:p>
            <a:endParaRPr lang="en-A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30365"/>
          </a:xfrm>
        </p:spPr>
        <p:txBody>
          <a:bodyPr/>
          <a:lstStyle/>
          <a:p>
            <a:r>
              <a:rPr lang="en-US" dirty="0"/>
              <a:t>Course description</a:t>
            </a:r>
            <a:endParaRPr lang="en-AU" dirty="0"/>
          </a:p>
        </p:txBody>
      </p:sp>
      <p:sp>
        <p:nvSpPr>
          <p:cNvPr id="3" name="Content Placeholder 2"/>
          <p:cNvSpPr>
            <a:spLocks noGrp="1"/>
          </p:cNvSpPr>
          <p:nvPr>
            <p:ph sz="quarter" idx="13"/>
          </p:nvPr>
        </p:nvSpPr>
        <p:spPr>
          <a:xfrm>
            <a:off x="913149" y="1788594"/>
            <a:ext cx="10363826" cy="4304296"/>
          </a:xfrm>
        </p:spPr>
        <p:txBody>
          <a:bodyPr>
            <a:normAutofit fontScale="85000" lnSpcReduction="20000"/>
          </a:bodyPr>
          <a:lstStyle/>
          <a:p>
            <a:r>
              <a:rPr lang="en-AU" dirty="0">
                <a:solidFill>
                  <a:srgbClr val="C00000"/>
                </a:solidFill>
              </a:rPr>
              <a:t>Credit hours: </a:t>
            </a:r>
            <a:r>
              <a:rPr lang="en-AU" dirty="0"/>
              <a:t>3.0</a:t>
            </a:r>
          </a:p>
          <a:p>
            <a:r>
              <a:rPr lang="en-AU" dirty="0">
                <a:solidFill>
                  <a:srgbClr val="C00000"/>
                </a:solidFill>
              </a:rPr>
              <a:t>Textbook(s)</a:t>
            </a:r>
          </a:p>
          <a:p>
            <a:pPr lvl="1"/>
            <a:r>
              <a:rPr lang="en-US" sz="2400" dirty="0">
                <a:effectLst/>
                <a:latin typeface="Calibri" panose="020F0502020204030204" pitchFamily="34" charset="0"/>
                <a:ea typeface="Calibri" panose="020F0502020204030204" pitchFamily="34" charset="0"/>
                <a:cs typeface="Vrinda" panose="020B0502040204020203" pitchFamily="34" charset="0"/>
              </a:rPr>
              <a:t>Software Engineering, A Practitioner's approach </a:t>
            </a:r>
            <a:endParaRPr lang="en-US" sz="2400" dirty="0">
              <a:latin typeface="Calibri" panose="020F0502020204030204" pitchFamily="34" charset="0"/>
              <a:ea typeface="Calibri" panose="020F0502020204030204" pitchFamily="34" charset="0"/>
              <a:cs typeface="Vrinda" panose="020B0502040204020203" pitchFamily="34" charset="0"/>
            </a:endParaRPr>
          </a:p>
          <a:p>
            <a:pPr lvl="2"/>
            <a:r>
              <a:rPr lang="en-US" sz="2200" dirty="0">
                <a:effectLst/>
                <a:latin typeface="Calibri" panose="020F0502020204030204" pitchFamily="34" charset="0"/>
                <a:ea typeface="Calibri" panose="020F0502020204030204" pitchFamily="34" charset="0"/>
                <a:cs typeface="Vrinda" panose="020B0502040204020203" pitchFamily="34" charset="0"/>
              </a:rPr>
              <a:t>Roger S. Pressman, 8</a:t>
            </a:r>
            <a:r>
              <a:rPr lang="en-US" sz="2200" baseline="30000" dirty="0">
                <a:effectLst/>
                <a:latin typeface="Calibri" panose="020F0502020204030204" pitchFamily="34" charset="0"/>
                <a:ea typeface="Calibri" panose="020F0502020204030204" pitchFamily="34" charset="0"/>
                <a:cs typeface="Vrinda" panose="020B0502040204020203" pitchFamily="34" charset="0"/>
              </a:rPr>
              <a:t>th</a:t>
            </a:r>
            <a:r>
              <a:rPr lang="en-US" sz="2200" dirty="0">
                <a:effectLst/>
                <a:latin typeface="Calibri" panose="020F0502020204030204" pitchFamily="34" charset="0"/>
                <a:ea typeface="Calibri" panose="020F0502020204030204" pitchFamily="34" charset="0"/>
                <a:cs typeface="Vrinda" panose="020B0502040204020203" pitchFamily="34" charset="0"/>
              </a:rPr>
              <a:t> Edition, McGraw Hill</a:t>
            </a:r>
            <a:endParaRPr lang="en-AU" sz="2200" dirty="0">
              <a:latin typeface="Calibri" panose="020F0502020204030204" pitchFamily="34" charset="0"/>
              <a:ea typeface="Calibri" panose="020F0502020204030204" pitchFamily="34" charset="0"/>
              <a:cs typeface="Vrinda" panose="020B0502040204020203" pitchFamily="34" charset="0"/>
            </a:endParaRPr>
          </a:p>
          <a:p>
            <a:pPr lvl="1"/>
            <a:r>
              <a:rPr lang="en-US" sz="2400" dirty="0">
                <a:effectLst/>
                <a:latin typeface="Calibri" panose="020F0502020204030204" pitchFamily="34" charset="0"/>
                <a:ea typeface="Calibri" panose="020F0502020204030204" pitchFamily="34" charset="0"/>
                <a:cs typeface="Vrinda" panose="020B0502040204020203" pitchFamily="34" charset="0"/>
              </a:rPr>
              <a:t>Software Engineering</a:t>
            </a:r>
          </a:p>
          <a:p>
            <a:pPr lvl="2"/>
            <a:r>
              <a:rPr lang="en-US" sz="2200" dirty="0">
                <a:effectLst/>
                <a:latin typeface="Calibri" panose="020F0502020204030204" pitchFamily="34" charset="0"/>
                <a:ea typeface="Calibri" panose="020F0502020204030204" pitchFamily="34" charset="0"/>
                <a:cs typeface="Vrinda" panose="020B0502040204020203" pitchFamily="34" charset="0"/>
              </a:rPr>
              <a:t>I. Sommerville, 10</a:t>
            </a:r>
            <a:r>
              <a:rPr lang="en-US" sz="2200" baseline="30000" dirty="0">
                <a:effectLst/>
                <a:latin typeface="Calibri" panose="020F0502020204030204" pitchFamily="34" charset="0"/>
                <a:ea typeface="Calibri" panose="020F0502020204030204" pitchFamily="34" charset="0"/>
                <a:cs typeface="Vrinda" panose="020B0502040204020203" pitchFamily="34" charset="0"/>
              </a:rPr>
              <a:t>th</a:t>
            </a:r>
            <a:r>
              <a:rPr lang="en-US" sz="2200" dirty="0">
                <a:effectLst/>
                <a:latin typeface="Calibri" panose="020F0502020204030204" pitchFamily="34" charset="0"/>
                <a:ea typeface="Calibri" panose="020F0502020204030204" pitchFamily="34" charset="0"/>
                <a:cs typeface="Vrinda" panose="020B0502040204020203" pitchFamily="34" charset="0"/>
              </a:rPr>
              <a:t> Edition, Pearson Education</a:t>
            </a:r>
            <a:endParaRPr lang="en-AU" dirty="0">
              <a:solidFill>
                <a:srgbClr val="C00000"/>
              </a:solidFill>
            </a:endParaRPr>
          </a:p>
          <a:p>
            <a:r>
              <a:rPr lang="en-AU" dirty="0">
                <a:solidFill>
                  <a:srgbClr val="C00000"/>
                </a:solidFill>
              </a:rPr>
              <a:t>Resources:</a:t>
            </a:r>
          </a:p>
          <a:p>
            <a:pPr lvl="1"/>
            <a:r>
              <a:rPr lang="en-AU" dirty="0"/>
              <a:t>Textbook(s)</a:t>
            </a:r>
          </a:p>
          <a:p>
            <a:pPr lvl="1"/>
            <a:r>
              <a:rPr lang="en-AU" dirty="0"/>
              <a:t>Class lectures/slides</a:t>
            </a:r>
          </a:p>
          <a:p>
            <a:pPr lvl="1"/>
            <a:r>
              <a:rPr lang="en-AU" dirty="0"/>
              <a:t>Exercises provided in your textbook(s)</a:t>
            </a:r>
          </a:p>
          <a:p>
            <a:pPr marL="179705"/>
            <a:r>
              <a:rPr lang="en-AU" dirty="0">
                <a:solidFill>
                  <a:srgbClr val="C00000"/>
                </a:solidFill>
                <a:cs typeface="Times New Roman" panose="02020603050405020304" pitchFamily="18" charset="0"/>
              </a:rPr>
              <a:t>Class schedule as per the class routine.</a:t>
            </a:r>
          </a:p>
          <a:p>
            <a:pPr marL="179705"/>
            <a:r>
              <a:rPr lang="en-AU" dirty="0">
                <a:solidFill>
                  <a:srgbClr val="C00000"/>
                </a:solidFill>
                <a:cs typeface="Times New Roman" panose="02020603050405020304" pitchFamily="18" charset="0"/>
              </a:rPr>
              <a:t>Please join virtual classroom for your class update. </a:t>
            </a:r>
            <a:r>
              <a:rPr lang="en-AU" dirty="0">
                <a:cs typeface="Times New Roman" panose="02020603050405020304" pitchFamily="18" charset="0"/>
              </a:rPr>
              <a:t>(Code: </a:t>
            </a:r>
            <a:r>
              <a:rPr lang="en-US" altLang="en-US" dirty="0">
                <a:cs typeface="Times New Roman" panose="02020603050405020304" pitchFamily="18" charset="0"/>
              </a:rPr>
              <a:t>jkicvvj</a:t>
            </a:r>
            <a:r>
              <a:rPr lang="en-AU" dirty="0">
                <a:cs typeface="Times New Roman" panose="02020603050405020304" pitchFamily="18" charset="0"/>
              </a:rPr>
              <a:t>)</a:t>
            </a:r>
          </a:p>
          <a:p>
            <a:endParaRPr lang="en-AU"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 the problem</a:t>
            </a:r>
            <a:endParaRPr lang="en-AU" dirty="0"/>
          </a:p>
        </p:txBody>
      </p:sp>
      <p:sp>
        <p:nvSpPr>
          <p:cNvPr id="3" name="Content Placeholder 2"/>
          <p:cNvSpPr>
            <a:spLocks noGrp="1"/>
          </p:cNvSpPr>
          <p:nvPr>
            <p:ph idx="1"/>
          </p:nvPr>
        </p:nvSpPr>
        <p:spPr/>
        <p:txBody>
          <a:bodyPr>
            <a:normAutofit/>
          </a:bodyPr>
          <a:lstStyle/>
          <a:p>
            <a:pPr algn="just" eaLnBrk="1" hangingPunct="1">
              <a:lnSpc>
                <a:spcPct val="90000"/>
              </a:lnSpc>
              <a:spcBef>
                <a:spcPts val="600"/>
              </a:spcBef>
            </a:pPr>
            <a:r>
              <a:rPr lang="en-US" altLang="en-US" sz="2400" i="1" cap="none" dirty="0">
                <a:solidFill>
                  <a:srgbClr val="C00000"/>
                </a:solidFill>
                <a:latin typeface="Palatino" pitchFamily="-128" charset="0"/>
              </a:rPr>
              <a:t>Who has a stake in the solution to the problem?</a:t>
            </a:r>
            <a:r>
              <a:rPr lang="en-US" altLang="en-US" sz="2400" cap="none" dirty="0">
                <a:solidFill>
                  <a:srgbClr val="C00000"/>
                </a:solidFill>
                <a:latin typeface="Palatino" pitchFamily="-128" charset="0"/>
              </a:rPr>
              <a:t> </a:t>
            </a:r>
            <a:r>
              <a:rPr lang="en-US" altLang="en-US" sz="2400" cap="none" dirty="0">
                <a:latin typeface="Palatino" pitchFamily="-128" charset="0"/>
              </a:rPr>
              <a:t>that is, who are the stakeholders?</a:t>
            </a:r>
          </a:p>
          <a:p>
            <a:pPr algn="just" eaLnBrk="1" hangingPunct="1">
              <a:lnSpc>
                <a:spcPct val="90000"/>
              </a:lnSpc>
            </a:pPr>
            <a:r>
              <a:rPr lang="en-US" altLang="en-US" sz="2400" i="1" cap="none" dirty="0">
                <a:solidFill>
                  <a:srgbClr val="C00000"/>
                </a:solidFill>
                <a:latin typeface="Palatino" pitchFamily="-128" charset="0"/>
              </a:rPr>
              <a:t>What are the unknowns? </a:t>
            </a:r>
            <a:r>
              <a:rPr lang="en-US" altLang="en-US" sz="2400" cap="none" dirty="0">
                <a:latin typeface="Palatino" pitchFamily="-128" charset="0"/>
              </a:rPr>
              <a:t>what data, functions, and features are required to properly solve the problem?</a:t>
            </a:r>
          </a:p>
          <a:p>
            <a:pPr algn="just" eaLnBrk="1" hangingPunct="1">
              <a:lnSpc>
                <a:spcPct val="90000"/>
              </a:lnSpc>
            </a:pPr>
            <a:r>
              <a:rPr lang="en-US" altLang="en-US" sz="2400" i="1" cap="none" dirty="0">
                <a:solidFill>
                  <a:srgbClr val="C00000"/>
                </a:solidFill>
                <a:latin typeface="Palatino" pitchFamily="-128" charset="0"/>
              </a:rPr>
              <a:t>Can the problem be compartmentalized?</a:t>
            </a:r>
            <a:r>
              <a:rPr lang="en-US" altLang="en-US" sz="2400" cap="none" dirty="0">
                <a:solidFill>
                  <a:srgbClr val="C00000"/>
                </a:solidFill>
                <a:latin typeface="Palatino" pitchFamily="-128" charset="0"/>
              </a:rPr>
              <a:t> </a:t>
            </a:r>
            <a:r>
              <a:rPr lang="en-US" altLang="en-US" sz="2400" cap="none" dirty="0">
                <a:latin typeface="Palatino" pitchFamily="-128" charset="0"/>
              </a:rPr>
              <a:t>is it possible to represent smaller problems that may be easier to understand?</a:t>
            </a:r>
          </a:p>
          <a:p>
            <a:pPr algn="just" eaLnBrk="1" hangingPunct="1">
              <a:lnSpc>
                <a:spcPct val="90000"/>
              </a:lnSpc>
            </a:pPr>
            <a:r>
              <a:rPr lang="en-US" altLang="en-US" sz="2400" i="1" cap="none" dirty="0">
                <a:solidFill>
                  <a:srgbClr val="C00000"/>
                </a:solidFill>
                <a:latin typeface="Palatino" pitchFamily="-128" charset="0"/>
              </a:rPr>
              <a:t>Can the problem be represented graphically?</a:t>
            </a:r>
            <a:r>
              <a:rPr lang="en-US" altLang="en-US" sz="2400" cap="none" dirty="0">
                <a:latin typeface="Palatino" pitchFamily="-128" charset="0"/>
              </a:rPr>
              <a:t> can an analysis model be created?</a:t>
            </a:r>
          </a:p>
          <a:p>
            <a:endParaRPr lang="en-AU"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the solution</a:t>
            </a:r>
            <a:endParaRPr lang="en-AU" dirty="0"/>
          </a:p>
        </p:txBody>
      </p:sp>
      <p:sp>
        <p:nvSpPr>
          <p:cNvPr id="3" name="Content Placeholder 2"/>
          <p:cNvSpPr>
            <a:spLocks noGrp="1"/>
          </p:cNvSpPr>
          <p:nvPr>
            <p:ph idx="1"/>
          </p:nvPr>
        </p:nvSpPr>
        <p:spPr/>
        <p:txBody>
          <a:bodyPr>
            <a:normAutofit fontScale="92500" lnSpcReduction="10000"/>
          </a:bodyPr>
          <a:lstStyle/>
          <a:p>
            <a:pPr algn="just" eaLnBrk="1" hangingPunct="1">
              <a:spcBef>
                <a:spcPts val="600"/>
              </a:spcBef>
            </a:pPr>
            <a:r>
              <a:rPr lang="en-US" altLang="en-US" sz="2400" i="1" cap="none" dirty="0">
                <a:solidFill>
                  <a:srgbClr val="C00000"/>
                </a:solidFill>
                <a:latin typeface="Palatino" pitchFamily="-128" charset="0"/>
              </a:rPr>
              <a:t>Have you seen similar problems before? </a:t>
            </a:r>
            <a:r>
              <a:rPr lang="en-US" altLang="en-US" sz="2400" cap="none" dirty="0">
                <a:latin typeface="Palatino" pitchFamily="-128" charset="0"/>
              </a:rPr>
              <a:t>are there patterns that are recognizable in a potential solution? is there existing software that implements the data, functions, and features that are required? </a:t>
            </a:r>
          </a:p>
          <a:p>
            <a:pPr algn="just" eaLnBrk="1" hangingPunct="1"/>
            <a:r>
              <a:rPr lang="en-US" altLang="en-US" sz="2400" i="1" cap="none" dirty="0">
                <a:solidFill>
                  <a:srgbClr val="C00000"/>
                </a:solidFill>
                <a:latin typeface="Palatino" pitchFamily="-128" charset="0"/>
              </a:rPr>
              <a:t>Has a similar problem been solved?</a:t>
            </a:r>
            <a:r>
              <a:rPr lang="en-US" altLang="en-US" sz="2400" cap="none" dirty="0">
                <a:latin typeface="Palatino" pitchFamily="-128" charset="0"/>
              </a:rPr>
              <a:t> if so, are elements of the solution reusable?</a:t>
            </a:r>
          </a:p>
          <a:p>
            <a:pPr algn="just" eaLnBrk="1" hangingPunct="1"/>
            <a:r>
              <a:rPr lang="en-US" altLang="en-US" sz="2400" i="1" cap="none" dirty="0">
                <a:solidFill>
                  <a:srgbClr val="C00000"/>
                </a:solidFill>
                <a:latin typeface="Palatino" pitchFamily="-128" charset="0"/>
              </a:rPr>
              <a:t>Can subproblems be defined?</a:t>
            </a:r>
            <a:r>
              <a:rPr lang="en-US" altLang="en-US" sz="2400" cap="none" dirty="0">
                <a:solidFill>
                  <a:srgbClr val="C00000"/>
                </a:solidFill>
                <a:latin typeface="Palatino" pitchFamily="-128" charset="0"/>
              </a:rPr>
              <a:t> </a:t>
            </a:r>
            <a:r>
              <a:rPr lang="en-US" altLang="en-US" sz="2400" cap="none" dirty="0">
                <a:latin typeface="Palatino" pitchFamily="-128" charset="0"/>
              </a:rPr>
              <a:t>if so, are solutions readily apparent for the subproblems?</a:t>
            </a:r>
          </a:p>
          <a:p>
            <a:pPr algn="just" eaLnBrk="1" hangingPunct="1"/>
            <a:r>
              <a:rPr lang="en-US" altLang="en-US" sz="2400" i="1" cap="none" dirty="0">
                <a:solidFill>
                  <a:srgbClr val="C00000"/>
                </a:solidFill>
                <a:latin typeface="Palatino" pitchFamily="-128" charset="0"/>
              </a:rPr>
              <a:t>Can you represent a solution in a manner that leads to effective implementation? </a:t>
            </a:r>
            <a:r>
              <a:rPr lang="en-US" altLang="en-US" sz="2400" cap="none" dirty="0">
                <a:latin typeface="Palatino" pitchFamily="-128" charset="0"/>
              </a:rPr>
              <a:t>can a design model be created?</a:t>
            </a:r>
          </a:p>
          <a:p>
            <a:pPr algn="just"/>
            <a:endParaRPr lang="en-AU"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Carry out the plan</a:t>
            </a:r>
            <a:endParaRPr lang="en-AU" dirty="0"/>
          </a:p>
        </p:txBody>
      </p:sp>
      <p:sp>
        <p:nvSpPr>
          <p:cNvPr id="3" name="Content Placeholder 2"/>
          <p:cNvSpPr>
            <a:spLocks noGrp="1"/>
          </p:cNvSpPr>
          <p:nvPr>
            <p:ph idx="1"/>
          </p:nvPr>
        </p:nvSpPr>
        <p:spPr/>
        <p:txBody>
          <a:bodyPr>
            <a:normAutofit/>
          </a:bodyPr>
          <a:lstStyle/>
          <a:p>
            <a:pPr algn="just" eaLnBrk="1" hangingPunct="1">
              <a:spcBef>
                <a:spcPts val="600"/>
              </a:spcBef>
            </a:pPr>
            <a:r>
              <a:rPr lang="en-US" altLang="en-US" sz="2400" i="1" cap="none" dirty="0">
                <a:solidFill>
                  <a:srgbClr val="C00000"/>
                </a:solidFill>
                <a:latin typeface="Palatino" pitchFamily="-128" charset="0"/>
              </a:rPr>
              <a:t>Does the solution conform to the plan?</a:t>
            </a:r>
            <a:r>
              <a:rPr lang="en-US" altLang="en-US" sz="2400" cap="none" dirty="0">
                <a:latin typeface="Palatino" pitchFamily="-128" charset="0"/>
              </a:rPr>
              <a:t> is source code traceable to the design model?</a:t>
            </a:r>
            <a:endParaRPr lang="en-US" altLang="en-US" sz="2400" i="1" cap="none" dirty="0">
              <a:latin typeface="Palatino" pitchFamily="-128" charset="0"/>
            </a:endParaRPr>
          </a:p>
          <a:p>
            <a:pPr algn="just" eaLnBrk="1" hangingPunct="1"/>
            <a:r>
              <a:rPr lang="en-US" altLang="en-US" sz="2400" i="1" cap="none" dirty="0">
                <a:solidFill>
                  <a:srgbClr val="C00000"/>
                </a:solidFill>
                <a:latin typeface="Palatino" pitchFamily="-128" charset="0"/>
              </a:rPr>
              <a:t>Is each component part of the solution provably correct?</a:t>
            </a:r>
            <a:r>
              <a:rPr lang="en-US" altLang="en-US" sz="2400" cap="none" dirty="0">
                <a:solidFill>
                  <a:srgbClr val="C00000"/>
                </a:solidFill>
                <a:latin typeface="Palatino" pitchFamily="-128" charset="0"/>
              </a:rPr>
              <a:t> </a:t>
            </a:r>
            <a:r>
              <a:rPr lang="en-US" altLang="en-US" sz="2400" cap="none" dirty="0">
                <a:latin typeface="Palatino" pitchFamily="-128" charset="0"/>
              </a:rPr>
              <a:t>has the design and code been reviewed, or better, have correctness proofs been applied to algorithm?</a:t>
            </a:r>
          </a:p>
          <a:p>
            <a:pPr algn="just"/>
            <a:endParaRPr lang="en-AU"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Examine the result</a:t>
            </a:r>
            <a:endParaRPr lang="en-AU" dirty="0"/>
          </a:p>
        </p:txBody>
      </p:sp>
      <p:sp>
        <p:nvSpPr>
          <p:cNvPr id="3" name="Content Placeholder 2"/>
          <p:cNvSpPr>
            <a:spLocks noGrp="1"/>
          </p:cNvSpPr>
          <p:nvPr>
            <p:ph idx="1"/>
          </p:nvPr>
        </p:nvSpPr>
        <p:spPr/>
        <p:txBody>
          <a:bodyPr>
            <a:normAutofit/>
          </a:bodyPr>
          <a:lstStyle/>
          <a:p>
            <a:pPr algn="just" eaLnBrk="1" hangingPunct="1">
              <a:spcBef>
                <a:spcPts val="600"/>
              </a:spcBef>
            </a:pPr>
            <a:r>
              <a:rPr lang="en-US" altLang="en-US" sz="2400" i="1" cap="none" dirty="0">
                <a:solidFill>
                  <a:srgbClr val="C00000"/>
                </a:solidFill>
                <a:latin typeface="Palatino" pitchFamily="-128" charset="0"/>
              </a:rPr>
              <a:t>Is it possible to test each component part of the solution? </a:t>
            </a:r>
            <a:r>
              <a:rPr lang="en-US" altLang="en-US" sz="2400" cap="none" dirty="0">
                <a:latin typeface="Palatino" pitchFamily="-128" charset="0"/>
              </a:rPr>
              <a:t>has a reasonable testing strategy been implemented?</a:t>
            </a:r>
            <a:endParaRPr lang="en-US" altLang="en-US" sz="2400" i="1" cap="none" dirty="0">
              <a:latin typeface="Palatino" pitchFamily="-128" charset="0"/>
            </a:endParaRPr>
          </a:p>
          <a:p>
            <a:pPr algn="just" eaLnBrk="1" hangingPunct="1"/>
            <a:r>
              <a:rPr lang="en-US" altLang="en-US" sz="2400" i="1" cap="none" dirty="0">
                <a:solidFill>
                  <a:srgbClr val="C00000"/>
                </a:solidFill>
                <a:latin typeface="Palatino" pitchFamily="-128" charset="0"/>
              </a:rPr>
              <a:t>Does the solution produce results that conform to the data, functions, and features that are required?</a:t>
            </a:r>
            <a:r>
              <a:rPr lang="en-US" altLang="en-US" sz="2400" i="1" cap="none" dirty="0">
                <a:latin typeface="Palatino" pitchFamily="-128" charset="0"/>
              </a:rPr>
              <a:t> </a:t>
            </a:r>
            <a:r>
              <a:rPr lang="en-US" altLang="en-US" sz="2400" cap="none" dirty="0">
                <a:latin typeface="Palatino" pitchFamily="-128" charset="0"/>
              </a:rPr>
              <a:t>has the software been validated against all stakeholder requirements?</a:t>
            </a:r>
            <a:endParaRPr lang="en-US" altLang="en-US" sz="2400" i="1" cap="none" dirty="0">
              <a:latin typeface="Palatino" pitchFamily="-128" charset="0"/>
            </a:endParaRPr>
          </a:p>
          <a:p>
            <a:pPr algn="just"/>
            <a:endParaRPr lang="en-AU"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Hooker’s general principles</a:t>
            </a:r>
            <a:endParaRPr lang="en-AU" dirty="0"/>
          </a:p>
        </p:txBody>
      </p:sp>
      <p:sp>
        <p:nvSpPr>
          <p:cNvPr id="3" name="Content Placeholder 2"/>
          <p:cNvSpPr>
            <a:spLocks noGrp="1"/>
          </p:cNvSpPr>
          <p:nvPr>
            <p:ph idx="1"/>
          </p:nvPr>
        </p:nvSpPr>
        <p:spPr/>
        <p:txBody>
          <a:bodyPr>
            <a:normAutofit fontScale="85000" lnSpcReduction="20000"/>
          </a:bodyPr>
          <a:lstStyle/>
          <a:p>
            <a:pPr marL="0" indent="0" eaLnBrk="1" hangingPunct="1">
              <a:spcBef>
                <a:spcPts val="600"/>
              </a:spcBef>
              <a:buNone/>
            </a:pPr>
            <a:r>
              <a:rPr lang="en-US" altLang="en-US" sz="2400" dirty="0">
                <a:latin typeface="Palatino" pitchFamily="-128" charset="0"/>
              </a:rPr>
              <a:t>1: </a:t>
            </a:r>
            <a:r>
              <a:rPr lang="en-US" altLang="en-US" sz="2400" i="1" cap="none" dirty="0">
                <a:solidFill>
                  <a:srgbClr val="C00000"/>
                </a:solidFill>
                <a:latin typeface="Palatino" pitchFamily="-128" charset="0"/>
              </a:rPr>
              <a:t>The reason it all exists</a:t>
            </a:r>
            <a:r>
              <a:rPr lang="en-US" altLang="en-US" sz="2400" i="1" cap="none" dirty="0">
                <a:latin typeface="Palatino" pitchFamily="-128" charset="0"/>
              </a:rPr>
              <a:t>: </a:t>
            </a:r>
            <a:r>
              <a:rPr lang="en-US" sz="2000" cap="none" dirty="0"/>
              <a:t>to provide value to its users.</a:t>
            </a:r>
            <a:endParaRPr lang="en-US" altLang="en-US" sz="2400" i="1" cap="none" dirty="0">
              <a:latin typeface="Palatino" pitchFamily="-128" charset="0"/>
            </a:endParaRPr>
          </a:p>
          <a:p>
            <a:pPr marL="0" indent="0" eaLnBrk="1" hangingPunct="1">
              <a:spcBef>
                <a:spcPts val="600"/>
              </a:spcBef>
              <a:buNone/>
            </a:pPr>
            <a:r>
              <a:rPr lang="en-US" altLang="en-US" sz="2400" cap="none" dirty="0">
                <a:solidFill>
                  <a:srgbClr val="000000"/>
                </a:solidFill>
                <a:latin typeface="Palatino" pitchFamily="-128" charset="0"/>
              </a:rPr>
              <a:t>2: </a:t>
            </a:r>
            <a:r>
              <a:rPr lang="en-US" altLang="en-US" sz="2400" i="1" cap="none" dirty="0">
                <a:solidFill>
                  <a:srgbClr val="C00000"/>
                </a:solidFill>
                <a:latin typeface="Palatino" pitchFamily="-128" charset="0"/>
              </a:rPr>
              <a:t>keep it simple, stupid!: </a:t>
            </a:r>
            <a:r>
              <a:rPr lang="en-US" sz="2000" cap="none" dirty="0"/>
              <a:t>all design should be as simple as possible, but no simpler.</a:t>
            </a:r>
            <a:endParaRPr lang="en-US" altLang="en-US" sz="2400" i="1" cap="none" dirty="0">
              <a:solidFill>
                <a:srgbClr val="000000"/>
              </a:solidFill>
              <a:latin typeface="Palatino" pitchFamily="-128" charset="0"/>
            </a:endParaRPr>
          </a:p>
          <a:p>
            <a:pPr marL="0" indent="0" eaLnBrk="1" hangingPunct="1">
              <a:spcBef>
                <a:spcPts val="600"/>
              </a:spcBef>
              <a:buNone/>
            </a:pPr>
            <a:r>
              <a:rPr lang="en-US" altLang="en-US" sz="2400" cap="none" dirty="0">
                <a:solidFill>
                  <a:srgbClr val="000000"/>
                </a:solidFill>
                <a:latin typeface="Palatino" pitchFamily="-128" charset="0"/>
              </a:rPr>
              <a:t>3: </a:t>
            </a:r>
            <a:r>
              <a:rPr lang="en-US" altLang="en-US" sz="2400" i="1" cap="none" dirty="0">
                <a:solidFill>
                  <a:srgbClr val="C00000"/>
                </a:solidFill>
                <a:latin typeface="Palatino" pitchFamily="-128" charset="0"/>
              </a:rPr>
              <a:t>maintain the vision</a:t>
            </a:r>
            <a:r>
              <a:rPr lang="en-US" altLang="en-US" sz="2400" i="1" cap="none" dirty="0">
                <a:solidFill>
                  <a:srgbClr val="000000"/>
                </a:solidFill>
                <a:latin typeface="Palatino" pitchFamily="-128" charset="0"/>
              </a:rPr>
              <a:t>: </a:t>
            </a:r>
            <a:r>
              <a:rPr lang="en-US" sz="2000" cap="none" dirty="0"/>
              <a:t>a clear vision is essential to the success of a software project. </a:t>
            </a:r>
            <a:endParaRPr lang="en-US" altLang="en-US" sz="2400" cap="none" dirty="0">
              <a:solidFill>
                <a:srgbClr val="000000"/>
              </a:solidFill>
              <a:latin typeface="Palatino" pitchFamily="-128" charset="0"/>
            </a:endParaRPr>
          </a:p>
          <a:p>
            <a:pPr marL="0" indent="0" eaLnBrk="1" hangingPunct="1">
              <a:spcBef>
                <a:spcPts val="600"/>
              </a:spcBef>
              <a:buNone/>
            </a:pPr>
            <a:r>
              <a:rPr lang="en-US" altLang="en-US" sz="2400" cap="none" dirty="0">
                <a:solidFill>
                  <a:srgbClr val="000000"/>
                </a:solidFill>
                <a:latin typeface="Palatino" pitchFamily="-128" charset="0"/>
              </a:rPr>
              <a:t>4: </a:t>
            </a:r>
            <a:r>
              <a:rPr lang="en-US" altLang="en-US" sz="2400" i="1" cap="none" dirty="0">
                <a:solidFill>
                  <a:srgbClr val="C00000"/>
                </a:solidFill>
                <a:latin typeface="Palatino" pitchFamily="-128" charset="0"/>
              </a:rPr>
              <a:t>what you produce, others will consume</a:t>
            </a:r>
            <a:r>
              <a:rPr lang="en-US" altLang="en-US" sz="2400" i="1" cap="none" dirty="0">
                <a:solidFill>
                  <a:srgbClr val="000000"/>
                </a:solidFill>
                <a:latin typeface="Palatino" pitchFamily="-128" charset="0"/>
              </a:rPr>
              <a:t>: </a:t>
            </a:r>
            <a:r>
              <a:rPr lang="en-US" sz="2000" cap="none" dirty="0"/>
              <a:t>, always specify, design, and implement knowing someone else will have to understand what you are doing</a:t>
            </a:r>
            <a:endParaRPr lang="en-US" altLang="en-US" sz="2400" cap="none" dirty="0">
              <a:solidFill>
                <a:srgbClr val="000000"/>
              </a:solidFill>
              <a:latin typeface="Palatino" pitchFamily="-128" charset="0"/>
            </a:endParaRPr>
          </a:p>
          <a:p>
            <a:pPr marL="0" indent="0" eaLnBrk="1" hangingPunct="1">
              <a:spcBef>
                <a:spcPts val="600"/>
              </a:spcBef>
              <a:buNone/>
            </a:pPr>
            <a:r>
              <a:rPr lang="en-US" altLang="en-US" sz="2400" cap="none" dirty="0">
                <a:solidFill>
                  <a:srgbClr val="000000"/>
                </a:solidFill>
                <a:latin typeface="Palatino" pitchFamily="-128" charset="0"/>
              </a:rPr>
              <a:t>5: </a:t>
            </a:r>
            <a:r>
              <a:rPr lang="en-US" altLang="en-US" sz="2400" i="1" cap="none" dirty="0">
                <a:solidFill>
                  <a:srgbClr val="C00000"/>
                </a:solidFill>
                <a:latin typeface="Palatino" pitchFamily="-128" charset="0"/>
              </a:rPr>
              <a:t>be open to the future </a:t>
            </a:r>
            <a:r>
              <a:rPr lang="en-US" altLang="en-US" sz="2400" i="1" cap="none" dirty="0">
                <a:solidFill>
                  <a:srgbClr val="000000"/>
                </a:solidFill>
                <a:latin typeface="Palatino" pitchFamily="-128" charset="0"/>
              </a:rPr>
              <a:t>: </a:t>
            </a:r>
            <a:r>
              <a:rPr lang="en-US" sz="2000" cap="none" dirty="0"/>
              <a:t>never design yourself into a corner.</a:t>
            </a:r>
            <a:endParaRPr lang="en-US" altLang="en-US" sz="2400" cap="none" dirty="0">
              <a:solidFill>
                <a:srgbClr val="000000"/>
              </a:solidFill>
              <a:latin typeface="Palatino" pitchFamily="-128" charset="0"/>
            </a:endParaRPr>
          </a:p>
          <a:p>
            <a:pPr marL="0" indent="0" eaLnBrk="1" hangingPunct="1">
              <a:spcBef>
                <a:spcPts val="600"/>
              </a:spcBef>
              <a:buNone/>
            </a:pPr>
            <a:r>
              <a:rPr lang="en-US" altLang="en-US" sz="2400" cap="none" dirty="0">
                <a:latin typeface="Palatino" pitchFamily="-128" charset="0"/>
              </a:rPr>
              <a:t>6: </a:t>
            </a:r>
            <a:r>
              <a:rPr lang="en-US" altLang="en-US" sz="2400" i="1" cap="none" dirty="0">
                <a:solidFill>
                  <a:srgbClr val="C00000"/>
                </a:solidFill>
                <a:latin typeface="Palatino" pitchFamily="-128" charset="0"/>
              </a:rPr>
              <a:t>plan ahead for reuse</a:t>
            </a:r>
            <a:r>
              <a:rPr lang="en-US" altLang="en-US" sz="2400" i="1" cap="none" dirty="0">
                <a:solidFill>
                  <a:srgbClr val="000000"/>
                </a:solidFill>
                <a:latin typeface="Palatino" pitchFamily="-128" charset="0"/>
              </a:rPr>
              <a:t>: </a:t>
            </a:r>
            <a:r>
              <a:rPr lang="en-US" sz="2000" cap="none" dirty="0"/>
              <a:t>planning ahead for reuse reduces the cost and increases the value of both the reusable components and the systems into which they are incorporated</a:t>
            </a:r>
            <a:endParaRPr lang="en-US" altLang="en-US" sz="2400" i="1" cap="none" dirty="0">
              <a:solidFill>
                <a:srgbClr val="000000"/>
              </a:solidFill>
              <a:latin typeface="Palatino" pitchFamily="-128" charset="0"/>
            </a:endParaRPr>
          </a:p>
          <a:p>
            <a:pPr marL="0" indent="0" eaLnBrk="1" hangingPunct="1">
              <a:spcBef>
                <a:spcPts val="600"/>
              </a:spcBef>
              <a:buNone/>
            </a:pPr>
            <a:r>
              <a:rPr lang="en-US" altLang="en-US" sz="2400" cap="none" dirty="0">
                <a:solidFill>
                  <a:srgbClr val="000000"/>
                </a:solidFill>
                <a:latin typeface="Palatino" pitchFamily="-128" charset="0"/>
              </a:rPr>
              <a:t>7</a:t>
            </a:r>
            <a:r>
              <a:rPr lang="en-US" altLang="en-US" sz="2400" i="1" cap="none" dirty="0">
                <a:solidFill>
                  <a:srgbClr val="000000"/>
                </a:solidFill>
                <a:latin typeface="Palatino" pitchFamily="-128" charset="0"/>
              </a:rPr>
              <a:t>: </a:t>
            </a:r>
            <a:r>
              <a:rPr lang="en-US" altLang="en-US" sz="2400" i="1" cap="none" dirty="0">
                <a:solidFill>
                  <a:srgbClr val="C00000"/>
                </a:solidFill>
                <a:latin typeface="Palatino" pitchFamily="-128" charset="0"/>
              </a:rPr>
              <a:t>think!:</a:t>
            </a:r>
            <a:r>
              <a:rPr lang="en-US" altLang="en-US" sz="2400" i="1" cap="none" dirty="0">
                <a:solidFill>
                  <a:srgbClr val="000000"/>
                </a:solidFill>
                <a:latin typeface="Palatino" pitchFamily="-128" charset="0"/>
              </a:rPr>
              <a:t> </a:t>
            </a:r>
            <a:r>
              <a:rPr lang="en-US" sz="2000" cap="none" dirty="0"/>
              <a:t>.placing clear, complete thought before action almost always produces better results.</a:t>
            </a:r>
            <a:endParaRPr lang="en-US" altLang="en-US" sz="2400" b="1" i="1" cap="none" dirty="0">
              <a:solidFill>
                <a:srgbClr val="000000"/>
              </a:solidFill>
              <a:latin typeface="Palatino" pitchFamily="-128" charset="0"/>
            </a:endParaRPr>
          </a:p>
          <a:p>
            <a:endParaRPr lang="en-AU"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ethics</a:t>
            </a:r>
            <a:endParaRPr lang="en-AU" dirty="0"/>
          </a:p>
        </p:txBody>
      </p:sp>
      <p:sp>
        <p:nvSpPr>
          <p:cNvPr id="3" name="Content Placeholder 2"/>
          <p:cNvSpPr>
            <a:spLocks noGrp="1"/>
          </p:cNvSpPr>
          <p:nvPr>
            <p:ph idx="1"/>
          </p:nvPr>
        </p:nvSpPr>
        <p:spPr/>
        <p:txBody>
          <a:bodyPr/>
          <a:lstStyle/>
          <a:p>
            <a:pPr algn="just"/>
            <a:r>
              <a:rPr lang="en-GB" sz="2400" cap="none" dirty="0"/>
              <a:t>Software engineering involves wider responsibilities than simply the application of technical skills.</a:t>
            </a:r>
          </a:p>
          <a:p>
            <a:pPr algn="just"/>
            <a:r>
              <a:rPr lang="en-GB" sz="2400" cap="none" dirty="0"/>
              <a:t>Software engineers must behave in an honest and ethically responsible way if they are to be respected as professionals.</a:t>
            </a:r>
          </a:p>
          <a:p>
            <a:pPr algn="just"/>
            <a:r>
              <a:rPr lang="en-GB" sz="2400" cap="none" dirty="0"/>
              <a:t>Ethical behaviour is more than simply upholding the law but involves following a set of principles that are morally correct.</a:t>
            </a:r>
          </a:p>
          <a:p>
            <a:endParaRPr lang="en-AU"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Acm</a:t>
            </a:r>
            <a:r>
              <a:rPr lang="en-US" dirty="0"/>
              <a:t>/</a:t>
            </a:r>
            <a:r>
              <a:rPr lang="en-US" dirty="0" err="1"/>
              <a:t>ieee</a:t>
            </a:r>
            <a:r>
              <a:rPr lang="en-US" dirty="0"/>
              <a:t> code of ethics</a:t>
            </a:r>
            <a:endParaRPr lang="en-AU" dirty="0"/>
          </a:p>
        </p:txBody>
      </p:sp>
      <p:sp>
        <p:nvSpPr>
          <p:cNvPr id="3" name="Content Placeholder 2"/>
          <p:cNvSpPr>
            <a:spLocks noGrp="1"/>
          </p:cNvSpPr>
          <p:nvPr>
            <p:ph idx="1"/>
          </p:nvPr>
        </p:nvSpPr>
        <p:spPr>
          <a:xfrm>
            <a:off x="913775" y="2214695"/>
            <a:ext cx="10364452" cy="3831542"/>
          </a:xfrm>
        </p:spPr>
        <p:txBody>
          <a:bodyPr/>
          <a:lstStyle/>
          <a:p>
            <a:pPr algn="just">
              <a:lnSpc>
                <a:spcPct val="90000"/>
              </a:lnSpc>
            </a:pPr>
            <a:r>
              <a:rPr lang="en-GB" sz="2400" cap="none" dirty="0"/>
              <a:t>The professional societies in </a:t>
            </a:r>
            <a:r>
              <a:rPr lang="en-GB" sz="2400" cap="none"/>
              <a:t>the US </a:t>
            </a:r>
            <a:r>
              <a:rPr lang="en-GB" sz="2400" cap="none" dirty="0"/>
              <a:t>have cooperated to produce a code of ethical practice.</a:t>
            </a:r>
          </a:p>
          <a:p>
            <a:pPr algn="just">
              <a:lnSpc>
                <a:spcPct val="90000"/>
              </a:lnSpc>
            </a:pPr>
            <a:r>
              <a:rPr lang="en-GB" sz="2400" cap="none" dirty="0"/>
              <a:t>Members of these organisations sign up to the code of practice when they join.</a:t>
            </a:r>
          </a:p>
          <a:p>
            <a:pPr algn="just">
              <a:lnSpc>
                <a:spcPct val="90000"/>
              </a:lnSpc>
            </a:pPr>
            <a:r>
              <a:rPr lang="en-GB" sz="2400" cap="none" dirty="0"/>
              <a:t>The code contains eight principles related to the behaviour of and decisions made by professional software engineers, including practitioners, educators, managers, supervisors and policy makers, as well as trainees and students of the profession. </a:t>
            </a:r>
          </a:p>
          <a:p>
            <a:endParaRPr lang="en-AU"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endParaRPr lang="en-AU" dirty="0"/>
          </a:p>
        </p:txBody>
      </p:sp>
      <p:sp>
        <p:nvSpPr>
          <p:cNvPr id="3" name="Content Placeholder 2"/>
          <p:cNvSpPr>
            <a:spLocks noGrp="1"/>
          </p:cNvSpPr>
          <p:nvPr>
            <p:ph idx="1"/>
          </p:nvPr>
        </p:nvSpPr>
        <p:spPr/>
        <p:txBody>
          <a:bodyPr>
            <a:normAutofit fontScale="92500" lnSpcReduction="20000"/>
          </a:bodyPr>
          <a:lstStyle/>
          <a:p>
            <a:pPr lvl="1" algn="just"/>
            <a:r>
              <a:rPr lang="en-GB" sz="2400" i="1" cap="none"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lgn="just"/>
            <a:r>
              <a:rPr lang="en-GB" sz="2400" i="1" cap="none" dirty="0"/>
              <a:t>Because of their roles in developing software systems, software engineers have significant</a:t>
            </a:r>
            <a:r>
              <a:rPr lang="en-GB" sz="2400" cap="none" dirty="0"/>
              <a:t> </a:t>
            </a:r>
            <a:r>
              <a:rPr lang="en-GB" sz="2400" i="1" cap="none" dirty="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sz="2400" cap="none" dirty="0"/>
          </a:p>
          <a:p>
            <a:endParaRPr lang="en-AU"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acm</a:t>
            </a:r>
            <a:r>
              <a:rPr lang="en-US" dirty="0"/>
              <a:t>/</a:t>
            </a:r>
            <a:r>
              <a:rPr lang="en-US" dirty="0" err="1"/>
              <a:t>ieee</a:t>
            </a:r>
            <a:r>
              <a:rPr lang="en-US" dirty="0"/>
              <a:t> code of ethics</a:t>
            </a:r>
            <a:endParaRPr lang="en-AU" dirty="0"/>
          </a:p>
        </p:txBody>
      </p:sp>
      <p:sp>
        <p:nvSpPr>
          <p:cNvPr id="3" name="Content Placeholder 2"/>
          <p:cNvSpPr>
            <a:spLocks noGrp="1"/>
          </p:cNvSpPr>
          <p:nvPr>
            <p:ph idx="1"/>
          </p:nvPr>
        </p:nvSpPr>
        <p:spPr/>
        <p:txBody>
          <a:bodyPr/>
          <a:lstStyle/>
          <a:p>
            <a:endParaRPr lang="en-AU" dirty="0"/>
          </a:p>
        </p:txBody>
      </p:sp>
      <p:sp>
        <p:nvSpPr>
          <p:cNvPr id="4" name="TextBox 3"/>
          <p:cNvSpPr txBox="1"/>
          <p:nvPr/>
        </p:nvSpPr>
        <p:spPr>
          <a:xfrm>
            <a:off x="1866122" y="2015413"/>
            <a:ext cx="8658808" cy="3985706"/>
          </a:xfrm>
          <a:prstGeom prst="rect">
            <a:avLst/>
          </a:prstGeom>
          <a:solidFill>
            <a:srgbClr val="FFFF00">
              <a:alpha val="34000"/>
            </a:srgbClr>
          </a:solidFill>
        </p:spPr>
        <p:txBody>
          <a:bodyPr wrap="square" rtlCol="0">
            <a:spAutoFit/>
          </a:bodyPr>
          <a:lstStyle/>
          <a:p>
            <a:r>
              <a:rPr lang="en-US" sz="1600" b="1" dirty="0"/>
              <a:t>Software Engineering Code of Ethics and Professional Practice</a:t>
            </a:r>
          </a:p>
          <a:p>
            <a:endParaRPr lang="en-GB" sz="1600" dirty="0"/>
          </a:p>
          <a:p>
            <a:r>
              <a:rPr lang="en-US" sz="1600" dirty="0"/>
              <a:t>ACM/IEEE-CS Joint Task Force on Software Engineering Ethics and Professional Practices</a:t>
            </a:r>
          </a:p>
          <a:p>
            <a:r>
              <a:rPr lang="en-US" sz="1600" b="1" dirty="0"/>
              <a:t> </a:t>
            </a:r>
            <a:endParaRPr lang="en-GB" sz="1600" dirty="0"/>
          </a:p>
          <a:p>
            <a:r>
              <a:rPr lang="en-US" sz="1600" b="1" dirty="0"/>
              <a:t>PREAMBLE</a:t>
            </a:r>
            <a:endParaRPr lang="en-GB" sz="1600" dirty="0"/>
          </a:p>
          <a:p>
            <a:pPr>
              <a:spcAft>
                <a:spcPts val="600"/>
              </a:spcAft>
            </a:pPr>
            <a:r>
              <a:rPr lang="en-US" sz="1600" dirty="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a:p>
          <a:p>
            <a:r>
              <a:rPr lang="en-US" sz="16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p>
          <a:p>
            <a:r>
              <a:rPr lang="en-US" sz="1200" dirty="0"/>
              <a:t> </a:t>
            </a:r>
            <a:endParaRPr lang="en-GB" sz="1200" dirty="0"/>
          </a:p>
          <a:p>
            <a:endParaRPr lang="en-US" sz="1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principles</a:t>
            </a:r>
            <a:endParaRPr lang="en-AU" dirty="0"/>
          </a:p>
        </p:txBody>
      </p:sp>
      <p:sp>
        <p:nvSpPr>
          <p:cNvPr id="4" name="TextBox 3"/>
          <p:cNvSpPr txBox="1"/>
          <p:nvPr/>
        </p:nvSpPr>
        <p:spPr>
          <a:xfrm>
            <a:off x="1595535" y="1602831"/>
            <a:ext cx="8461312" cy="4770537"/>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 and independence in their professional judgment.</a:t>
            </a:r>
            <a:endParaRPr lang="en-GB" sz="1600" dirty="0"/>
          </a:p>
          <a:p>
            <a:pPr>
              <a:spcAft>
                <a:spcPts val="600"/>
              </a:spcAft>
            </a:pPr>
            <a:r>
              <a:rPr lang="en-US" sz="1600" dirty="0"/>
              <a:t>5. MANAGEMENT - Software engineering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endParaRPr lang="en-AU" dirty="0"/>
          </a:p>
        </p:txBody>
      </p:sp>
      <p:sp>
        <p:nvSpPr>
          <p:cNvPr id="3" name="Content Placeholder 2"/>
          <p:cNvSpPr>
            <a:spLocks noGrp="1"/>
          </p:cNvSpPr>
          <p:nvPr>
            <p:ph sz="quarter" idx="13"/>
          </p:nvPr>
        </p:nvSpPr>
        <p:spPr>
          <a:xfrm>
            <a:off x="839755" y="1894114"/>
            <a:ext cx="10437845" cy="4553339"/>
          </a:xfrm>
        </p:spPr>
        <p:txBody>
          <a:bodyPr>
            <a:normAutofit/>
          </a:bodyPr>
          <a:lstStyle/>
          <a:p>
            <a:pPr algn="just"/>
            <a:r>
              <a:rPr lang="en-US" b="1" i="1" u="sng" cap="none" dirty="0">
                <a:solidFill>
                  <a:srgbClr val="000000"/>
                </a:solidFill>
                <a:latin typeface="Times New Roman" panose="02020603050405020304" pitchFamily="18" charset="0"/>
              </a:rPr>
              <a:t>U</a:t>
            </a:r>
            <a:r>
              <a:rPr lang="en-US" b="1" i="1" u="sng" cap="none" dirty="0">
                <a:solidFill>
                  <a:srgbClr val="000000"/>
                </a:solidFill>
                <a:effectLst/>
                <a:latin typeface="Times New Roman" panose="02020603050405020304" pitchFamily="18" charset="0"/>
              </a:rPr>
              <a:t>nderstand the fundamentals of software engineering</a:t>
            </a:r>
            <a:r>
              <a:rPr lang="en-US" cap="none" dirty="0">
                <a:solidFill>
                  <a:srgbClr val="000000"/>
                </a:solidFill>
                <a:effectLst/>
                <a:latin typeface="Times New Roman" panose="02020603050405020304" pitchFamily="18" charset="0"/>
              </a:rPr>
              <a:t>, including development process models, requirement engineering, design principles, testing, maintenance, and ethical responsibilities of software professionals,</a:t>
            </a:r>
          </a:p>
          <a:p>
            <a:pPr algn="just"/>
            <a:r>
              <a:rPr lang="en-US" b="1" i="1" u="sng" cap="none" dirty="0">
                <a:solidFill>
                  <a:srgbClr val="000000"/>
                </a:solidFill>
                <a:latin typeface="Times New Roman" panose="02020603050405020304" pitchFamily="18" charset="0"/>
              </a:rPr>
              <a:t>Apply software engineering knowledge </a:t>
            </a:r>
            <a:r>
              <a:rPr lang="en-US" cap="none" dirty="0">
                <a:solidFill>
                  <a:srgbClr val="000000"/>
                </a:solidFill>
                <a:latin typeface="Times New Roman" panose="02020603050405020304" pitchFamily="18" charset="0"/>
              </a:rPr>
              <a:t>to identify the challenges of complex software engineering problems,</a:t>
            </a:r>
          </a:p>
          <a:p>
            <a:pPr algn="just"/>
            <a:r>
              <a:rPr lang="en-US" b="1" i="1" u="sng" cap="none" dirty="0">
                <a:solidFill>
                  <a:srgbClr val="000000"/>
                </a:solidFill>
                <a:latin typeface="Times New Roman" panose="02020603050405020304" pitchFamily="18" charset="0"/>
              </a:rPr>
              <a:t>Analyze the challenges of software engineering problems </a:t>
            </a:r>
            <a:r>
              <a:rPr lang="en-US" cap="none" dirty="0">
                <a:solidFill>
                  <a:srgbClr val="000000"/>
                </a:solidFill>
                <a:latin typeface="Times New Roman" panose="02020603050405020304" pitchFamily="18" charset="0"/>
              </a:rPr>
              <a:t>to decide functional, nonfunctional, and domain requirements to produce efficient, reliable and cost-effective software solutions, and</a:t>
            </a:r>
          </a:p>
          <a:p>
            <a:pPr algn="just"/>
            <a:r>
              <a:rPr lang="en-US" b="1" i="1" u="sng" cap="none" dirty="0">
                <a:solidFill>
                  <a:srgbClr val="000000"/>
                </a:solidFill>
                <a:latin typeface="Times New Roman" panose="02020603050405020304" pitchFamily="18" charset="0"/>
              </a:rPr>
              <a:t>Recognize ethical and professional responsibilities </a:t>
            </a:r>
            <a:r>
              <a:rPr lang="en-US" cap="none" dirty="0">
                <a:solidFill>
                  <a:srgbClr val="000000"/>
                </a:solidFill>
                <a:latin typeface="Times New Roman" panose="02020603050405020304" pitchFamily="18" charset="0"/>
              </a:rPr>
              <a:t>in engineering situations and </a:t>
            </a:r>
            <a:r>
              <a:rPr lang="en-US" b="1" i="1" u="sng" cap="none" dirty="0">
                <a:solidFill>
                  <a:srgbClr val="000000"/>
                </a:solidFill>
                <a:latin typeface="Times New Roman" panose="02020603050405020304" pitchFamily="18" charset="0"/>
              </a:rPr>
              <a:t>make informed judgments</a:t>
            </a:r>
            <a:r>
              <a:rPr lang="en-US" cap="none" dirty="0">
                <a:solidFill>
                  <a:srgbClr val="000000"/>
                </a:solidFill>
                <a:latin typeface="Times New Roman" panose="02020603050405020304" pitchFamily="18" charset="0"/>
              </a:rPr>
              <a:t> which must consider the impact of engineering solutions in global, economic, environmental and societal contexts.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dilemmas</a:t>
            </a:r>
            <a:endParaRPr lang="en-AU" dirty="0"/>
          </a:p>
        </p:txBody>
      </p:sp>
      <p:sp>
        <p:nvSpPr>
          <p:cNvPr id="3" name="Content Placeholder 2"/>
          <p:cNvSpPr>
            <a:spLocks noGrp="1"/>
          </p:cNvSpPr>
          <p:nvPr>
            <p:ph idx="1"/>
          </p:nvPr>
        </p:nvSpPr>
        <p:spPr/>
        <p:txBody>
          <a:bodyPr>
            <a:normAutofit/>
          </a:bodyPr>
          <a:lstStyle/>
          <a:p>
            <a:pPr algn="just"/>
            <a:r>
              <a:rPr lang="en-GB" sz="2400" cap="none" dirty="0"/>
              <a:t>Disagreement in principle with the policies of senior management.</a:t>
            </a:r>
          </a:p>
          <a:p>
            <a:pPr algn="just"/>
            <a:r>
              <a:rPr lang="en-GB" sz="2400" cap="none" dirty="0"/>
              <a:t>Your employer acts in an unethical way and releases a safety-critical system without finishing the testing of the system.</a:t>
            </a:r>
          </a:p>
          <a:p>
            <a:pPr algn="just"/>
            <a:r>
              <a:rPr lang="en-GB" sz="2400" cap="none" dirty="0"/>
              <a:t>Participation in the development of military weapons systems or nuclear systems.</a:t>
            </a:r>
          </a:p>
          <a:p>
            <a:pPr algn="just"/>
            <a:endParaRPr lang="en-AU"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endParaRPr lang="en-AU" dirty="0"/>
          </a:p>
        </p:txBody>
      </p:sp>
      <p:sp>
        <p:nvSpPr>
          <p:cNvPr id="3" name="Content Placeholder 2"/>
          <p:cNvSpPr>
            <a:spLocks noGrp="1"/>
          </p:cNvSpPr>
          <p:nvPr>
            <p:ph idx="1"/>
          </p:nvPr>
        </p:nvSpPr>
        <p:spPr>
          <a:xfrm>
            <a:off x="1066800" y="1720192"/>
            <a:ext cx="10512490" cy="4050792"/>
          </a:xfrm>
        </p:spPr>
        <p:txBody>
          <a:bodyPr>
            <a:noAutofit/>
          </a:bodyPr>
          <a:lstStyle/>
          <a:p>
            <a:pPr algn="just"/>
            <a:r>
              <a:rPr lang="en-US" cap="none" dirty="0"/>
              <a:t>A personal insulin pump</a:t>
            </a:r>
          </a:p>
          <a:p>
            <a:pPr lvl="1" algn="just"/>
            <a:r>
              <a:rPr lang="en-US" sz="2000" cap="none" dirty="0"/>
              <a:t>An embedded system in an insulin pump used by diabetics to maintain blood glucose control.</a:t>
            </a:r>
          </a:p>
          <a:p>
            <a:pPr algn="just"/>
            <a:r>
              <a:rPr lang="en-US" cap="none" dirty="0"/>
              <a:t>A mental health case patient management system </a:t>
            </a:r>
          </a:p>
          <a:p>
            <a:pPr lvl="1" algn="just"/>
            <a:r>
              <a:rPr lang="en-US" sz="2000" cap="none" dirty="0" err="1"/>
              <a:t>Mentcare</a:t>
            </a:r>
            <a:r>
              <a:rPr lang="en-US" sz="2000" cap="none" dirty="0"/>
              <a:t>. a system used to maintain records of people receiving care for mental health problems.</a:t>
            </a:r>
          </a:p>
          <a:p>
            <a:pPr algn="just"/>
            <a:r>
              <a:rPr lang="en-US" cap="none" dirty="0"/>
              <a:t>A wilderness weather station</a:t>
            </a:r>
          </a:p>
          <a:p>
            <a:pPr lvl="1" algn="just"/>
            <a:r>
              <a:rPr lang="en-US" sz="2000" cap="none" dirty="0"/>
              <a:t>a data collection system that collects data about weather conditions in remote areas.</a:t>
            </a:r>
          </a:p>
          <a:p>
            <a:pPr algn="just"/>
            <a:r>
              <a:rPr lang="en-US" cap="none" dirty="0" err="1"/>
              <a:t>ilearn</a:t>
            </a:r>
            <a:r>
              <a:rPr lang="en-US" cap="none" dirty="0"/>
              <a:t>: a digital learning environment</a:t>
            </a:r>
          </a:p>
          <a:p>
            <a:pPr lvl="1" algn="just"/>
            <a:r>
              <a:rPr lang="en-US" sz="2000" cap="none" dirty="0"/>
              <a:t>a system to support learning in schools</a:t>
            </a:r>
            <a:endParaRPr lang="en-AU" sz="2000" cap="none"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hardware architecture</a:t>
            </a:r>
            <a:endParaRPr lang="en-AU" dirty="0"/>
          </a:p>
        </p:txBody>
      </p:sp>
      <p:sp>
        <p:nvSpPr>
          <p:cNvPr id="3" name="Content Placeholder 2"/>
          <p:cNvSpPr>
            <a:spLocks noGrp="1"/>
          </p:cNvSpPr>
          <p:nvPr>
            <p:ph idx="1"/>
          </p:nvPr>
        </p:nvSpPr>
        <p:spPr/>
        <p:txBody>
          <a:bodyPr/>
          <a:lstStyle/>
          <a:p>
            <a:endParaRPr lang="en-AU" dirty="0"/>
          </a:p>
        </p:txBody>
      </p:sp>
      <p:pic>
        <p:nvPicPr>
          <p:cNvPr id="4" name="Picture 3" descr="1.4 InsulinPumpHW.eps"/>
          <p:cNvPicPr>
            <a:picLocks noChangeAspect="1"/>
          </p:cNvPicPr>
          <p:nvPr/>
        </p:nvPicPr>
        <p:blipFill>
          <a:blip r:embed="rId2"/>
          <a:stretch>
            <a:fillRect/>
          </a:stretch>
        </p:blipFill>
        <p:spPr>
          <a:xfrm>
            <a:off x="3423276" y="2292221"/>
            <a:ext cx="5345447" cy="3401648"/>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model of the insulin pump</a:t>
            </a:r>
            <a:endParaRPr lang="en-AU" dirty="0"/>
          </a:p>
        </p:txBody>
      </p:sp>
      <p:sp>
        <p:nvSpPr>
          <p:cNvPr id="3" name="Content Placeholder 2"/>
          <p:cNvSpPr>
            <a:spLocks noGrp="1"/>
          </p:cNvSpPr>
          <p:nvPr>
            <p:ph idx="1"/>
          </p:nvPr>
        </p:nvSpPr>
        <p:spPr/>
        <p:txBody>
          <a:bodyPr/>
          <a:lstStyle/>
          <a:p>
            <a:endParaRPr lang="en-AU"/>
          </a:p>
        </p:txBody>
      </p:sp>
      <p:pic>
        <p:nvPicPr>
          <p:cNvPr id="4" name="Picture 3" descr="1.5 InsulinPumpActDiag.eps"/>
          <p:cNvPicPr>
            <a:picLocks noChangeAspect="1"/>
          </p:cNvPicPr>
          <p:nvPr/>
        </p:nvPicPr>
        <p:blipFill>
          <a:blip r:embed="rId2"/>
          <a:stretch>
            <a:fillRect/>
          </a:stretch>
        </p:blipFill>
        <p:spPr>
          <a:xfrm>
            <a:off x="2827050" y="2500605"/>
            <a:ext cx="7374746" cy="2525598"/>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endParaRPr lang="en-AU" dirty="0"/>
          </a:p>
        </p:txBody>
      </p:sp>
      <p:sp>
        <p:nvSpPr>
          <p:cNvPr id="3" name="Content Placeholder 2"/>
          <p:cNvSpPr>
            <a:spLocks noGrp="1"/>
          </p:cNvSpPr>
          <p:nvPr>
            <p:ph idx="1"/>
          </p:nvPr>
        </p:nvSpPr>
        <p:spPr/>
        <p:txBody>
          <a:bodyPr>
            <a:normAutofit/>
          </a:bodyPr>
          <a:lstStyle/>
          <a:p>
            <a:pPr algn="just"/>
            <a:r>
              <a:rPr lang="en-GB" sz="2400" cap="none" dirty="0"/>
              <a:t>the system shall be available to deliver insulin when required. </a:t>
            </a:r>
          </a:p>
          <a:p>
            <a:pPr algn="just"/>
            <a:r>
              <a:rPr lang="en-GB" sz="2400" cap="none" dirty="0"/>
              <a:t>the system shall perform reliably and deliver the correct amount of insulin to counteract the current level of blood sugar.</a:t>
            </a:r>
          </a:p>
          <a:p>
            <a:pPr algn="just"/>
            <a:r>
              <a:rPr lang="en-GB" sz="2400" cap="none" dirty="0"/>
              <a:t>the system must therefore be designed and implemented to ensure that the system always meets these requirements. </a:t>
            </a:r>
            <a:endParaRPr lang="en-US" sz="2400" cap="none" dirty="0"/>
          </a:p>
          <a:p>
            <a:pPr algn="just"/>
            <a:endParaRPr lang="en-AU"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study</a:t>
            </a:r>
            <a:endParaRPr lang="en-AU" dirty="0"/>
          </a:p>
        </p:txBody>
      </p:sp>
      <p:sp>
        <p:nvSpPr>
          <p:cNvPr id="3" name="Content Placeholder 2"/>
          <p:cNvSpPr>
            <a:spLocks noGrp="1"/>
          </p:cNvSpPr>
          <p:nvPr>
            <p:ph idx="1"/>
          </p:nvPr>
        </p:nvSpPr>
        <p:spPr/>
        <p:txBody>
          <a:bodyPr/>
          <a:lstStyle/>
          <a:p>
            <a:r>
              <a:rPr lang="en-US" dirty="0"/>
              <a:t>Read the rest of case studies from Ian Sommerville. </a:t>
            </a:r>
            <a:endParaRPr lang="en-AU"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752" y="2910591"/>
            <a:ext cx="10058400" cy="1609344"/>
          </a:xfrm>
        </p:spPr>
        <p:txBody>
          <a:bodyPr/>
          <a:lstStyle/>
          <a:p>
            <a:pPr algn="ctr"/>
            <a:r>
              <a:rPr lang="en-US" dirty="0"/>
              <a:t>Thank you!!!</a:t>
            </a:r>
            <a:endParaRPr lang="en-AU" dirty="0"/>
          </a:p>
        </p:txBody>
      </p:sp>
      <p:sp>
        <p:nvSpPr>
          <p:cNvPr id="3" name="Content Placeholder 2"/>
          <p:cNvSpPr>
            <a:spLocks noGrp="1"/>
          </p:cNvSpPr>
          <p:nvPr>
            <p:ph idx="1"/>
          </p:nvPr>
        </p:nvSpPr>
        <p:spPr/>
        <p:txBody>
          <a:bodyPr/>
          <a:lstStyle/>
          <a:p>
            <a:endParaRPr lang="en-AU" dirty="0"/>
          </a:p>
        </p:txBody>
      </p:sp>
      <p:sp>
        <p:nvSpPr>
          <p:cNvPr id="4" name="Slide Number Placeholder 3"/>
          <p:cNvSpPr>
            <a:spLocks noGrp="1"/>
          </p:cNvSpPr>
          <p:nvPr>
            <p:ph type="sldNum" sz="quarter" idx="12"/>
          </p:nvPr>
        </p:nvSpPr>
        <p:spPr/>
        <p:txBody>
          <a:bodyPr/>
          <a:lstStyle/>
          <a:p>
            <a:fld id="{E4237195-B76F-4A0C-8831-6CAFFA172241}" type="slidenum">
              <a:rPr lang="en-AU" smtClean="0"/>
              <a:t>56</a:t>
            </a:fld>
            <a:endParaRPr lang="en-A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793" y="183086"/>
            <a:ext cx="10364451" cy="1596177"/>
          </a:xfrm>
        </p:spPr>
        <p:txBody>
          <a:bodyPr/>
          <a:lstStyle/>
          <a:p>
            <a:r>
              <a:rPr lang="en-US" dirty="0"/>
              <a:t>Rationale</a:t>
            </a:r>
            <a:endParaRPr lang="en-AU" dirty="0"/>
          </a:p>
        </p:txBody>
      </p:sp>
      <p:sp>
        <p:nvSpPr>
          <p:cNvPr id="3" name="Content Placeholder 2"/>
          <p:cNvSpPr>
            <a:spLocks noGrp="1"/>
          </p:cNvSpPr>
          <p:nvPr>
            <p:ph sz="quarter" idx="13"/>
          </p:nvPr>
        </p:nvSpPr>
        <p:spPr/>
        <p:txBody>
          <a:bodyPr/>
          <a:lstStyle/>
          <a:p>
            <a:endParaRPr lang="en-AU" dirty="0"/>
          </a:p>
        </p:txBody>
      </p:sp>
      <p:pic>
        <p:nvPicPr>
          <p:cNvPr id="1026" name="Picture 2" descr="Characteristics of Software Engineering - TA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2247" y="1664599"/>
            <a:ext cx="5246879" cy="44909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is Software? </a:t>
            </a:r>
          </a:p>
        </p:txBody>
      </p:sp>
      <p:sp>
        <p:nvSpPr>
          <p:cNvPr id="3" name="Content Placeholder 2"/>
          <p:cNvSpPr>
            <a:spLocks noGrp="1"/>
          </p:cNvSpPr>
          <p:nvPr>
            <p:ph sz="quarter" idx="13"/>
          </p:nvPr>
        </p:nvSpPr>
        <p:spPr>
          <a:xfrm>
            <a:off x="1184361" y="2339101"/>
            <a:ext cx="9181949" cy="3424107"/>
          </a:xfrm>
        </p:spPr>
        <p:txBody>
          <a:bodyPr>
            <a:normAutofit/>
          </a:bodyPr>
          <a:lstStyle/>
          <a:p>
            <a:r>
              <a:rPr lang="en-AU" cap="none" dirty="0">
                <a:latin typeface="Palatino" pitchFamily="-128" charset="0"/>
              </a:rPr>
              <a:t>Software is a collection of executable program codes, associated libraries, and documentation.</a:t>
            </a:r>
          </a:p>
          <a:p>
            <a:pPr algn="just"/>
            <a:r>
              <a:rPr lang="en-US" altLang="en-US" cap="none" dirty="0">
                <a:latin typeface="Palatino" pitchFamily="-128" charset="0"/>
              </a:rPr>
              <a:t>Software is: </a:t>
            </a:r>
          </a:p>
          <a:p>
            <a:pPr lvl="1" algn="just"/>
            <a:r>
              <a:rPr lang="en-US" altLang="en-US" cap="none" dirty="0">
                <a:solidFill>
                  <a:srgbClr val="C00000"/>
                </a:solidFill>
                <a:latin typeface="Palatino" pitchFamily="-128" charset="0"/>
              </a:rPr>
              <a:t>instructions</a:t>
            </a:r>
            <a:r>
              <a:rPr lang="en-US" altLang="en-US" cap="none" dirty="0">
                <a:latin typeface="Palatino" pitchFamily="-128" charset="0"/>
              </a:rPr>
              <a:t> (computer programs) that when executed provide desired features, function, and performance;  </a:t>
            </a:r>
          </a:p>
          <a:p>
            <a:pPr lvl="1" algn="just"/>
            <a:r>
              <a:rPr lang="en-US" altLang="en-US" sz="2000" cap="none" dirty="0">
                <a:solidFill>
                  <a:srgbClr val="C00000"/>
                </a:solidFill>
                <a:latin typeface="Palatino" pitchFamily="-128" charset="0"/>
              </a:rPr>
              <a:t>data structures </a:t>
            </a:r>
            <a:r>
              <a:rPr lang="en-US" altLang="en-US" sz="2000" cap="none" dirty="0">
                <a:latin typeface="Palatino" pitchFamily="-128" charset="0"/>
              </a:rPr>
              <a:t>that enable the programs to adequately manipulate information; and </a:t>
            </a:r>
          </a:p>
          <a:p>
            <a:pPr lvl="1" algn="just"/>
            <a:r>
              <a:rPr lang="en-US" altLang="en-US" sz="2000" cap="none" dirty="0">
                <a:solidFill>
                  <a:srgbClr val="C00000"/>
                </a:solidFill>
                <a:latin typeface="Palatino" pitchFamily="-128" charset="0"/>
              </a:rPr>
              <a:t>documentation</a:t>
            </a:r>
            <a:r>
              <a:rPr lang="en-US" altLang="en-US" sz="2000" cap="none" dirty="0">
                <a:latin typeface="Palatino" pitchFamily="-128" charset="0"/>
              </a:rPr>
              <a:t> that describes the operation and use of the programs. </a:t>
            </a:r>
          </a:p>
          <a:p>
            <a:endParaRPr lang="en-AU" cap="none" dirty="0"/>
          </a:p>
          <a:p>
            <a:endParaRPr lang="en-AU" cap="non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Characteristics of software</a:t>
            </a:r>
          </a:p>
        </p:txBody>
      </p:sp>
      <p:sp>
        <p:nvSpPr>
          <p:cNvPr id="3" name="Content Placeholder 2"/>
          <p:cNvSpPr>
            <a:spLocks noGrp="1"/>
          </p:cNvSpPr>
          <p:nvPr>
            <p:ph sz="quarter" idx="13"/>
          </p:nvPr>
        </p:nvSpPr>
        <p:spPr>
          <a:xfrm>
            <a:off x="913774" y="2024744"/>
            <a:ext cx="10363826" cy="4068146"/>
          </a:xfrm>
        </p:spPr>
        <p:txBody>
          <a:bodyPr>
            <a:normAutofit/>
          </a:bodyPr>
          <a:lstStyle/>
          <a:p>
            <a:pPr algn="just" eaLnBrk="1" hangingPunct="1"/>
            <a:r>
              <a:rPr lang="en-US" altLang="en-US" sz="2200" cap="none" dirty="0">
                <a:latin typeface="Palatino" pitchFamily="-128" charset="0"/>
              </a:rPr>
              <a:t>Software is developed or engineered, it is not manufactured in the classical sense.</a:t>
            </a:r>
          </a:p>
          <a:p>
            <a:pPr algn="just" eaLnBrk="1" hangingPunct="1"/>
            <a:r>
              <a:rPr lang="en-US" altLang="en-US" sz="2200" cap="none" dirty="0">
                <a:latin typeface="Palatino" pitchFamily="-128" charset="0"/>
              </a:rPr>
              <a:t>Software doesn't "</a:t>
            </a:r>
            <a:r>
              <a:rPr lang="en-US" altLang="en-US" sz="2200" i="1" cap="none" dirty="0">
                <a:latin typeface="Palatino" pitchFamily="-128" charset="0"/>
              </a:rPr>
              <a:t>wear out</a:t>
            </a:r>
            <a:r>
              <a:rPr lang="en-US" altLang="en-US" sz="2200" cap="none" dirty="0">
                <a:latin typeface="Palatino" pitchFamily="-128" charset="0"/>
              </a:rPr>
              <a:t>." </a:t>
            </a:r>
          </a:p>
          <a:p>
            <a:pPr algn="just" eaLnBrk="1" hangingPunct="1"/>
            <a:r>
              <a:rPr lang="en-US" altLang="en-US" sz="2200" cap="none" dirty="0">
                <a:latin typeface="Palatino" pitchFamily="-128" charset="0"/>
              </a:rPr>
              <a:t>Although the industry is moving toward component-based construction, most software continues to be custom-built.</a:t>
            </a:r>
          </a:p>
          <a:p>
            <a:pPr marL="0" indent="0" algn="just" eaLnBrk="1" hangingPunct="1">
              <a:buNone/>
            </a:pPr>
            <a:r>
              <a:rPr lang="en-US" sz="2400" b="1" u="sng" dirty="0">
                <a:solidFill>
                  <a:srgbClr val="C00000"/>
                </a:solidFill>
              </a:rPr>
              <a:t>O</a:t>
            </a:r>
            <a:r>
              <a:rPr lang="en-US" sz="2400" b="1" u="sng" cap="none" dirty="0">
                <a:solidFill>
                  <a:srgbClr val="C00000"/>
                </a:solidFill>
              </a:rPr>
              <a:t>bservations:</a:t>
            </a:r>
          </a:p>
          <a:p>
            <a:pPr algn="just"/>
            <a:r>
              <a:rPr lang="en-US" sz="2400" dirty="0"/>
              <a:t>M</a:t>
            </a:r>
            <a:r>
              <a:rPr lang="en-US" sz="2400" cap="none" dirty="0"/>
              <a:t>uch software has poor design and is getting worse</a:t>
            </a:r>
            <a:endParaRPr lang="en-US" sz="2400" dirty="0"/>
          </a:p>
          <a:p>
            <a:pPr algn="just"/>
            <a:r>
              <a:rPr lang="en-US" sz="2400" dirty="0"/>
              <a:t>W</a:t>
            </a:r>
            <a:r>
              <a:rPr lang="en-US" sz="2400" cap="none" dirty="0"/>
              <a:t>e have to learn to ‘engineer’ software</a:t>
            </a:r>
            <a:endParaRPr lang="en-US" altLang="en-US" sz="2600" i="1" cap="none" dirty="0">
              <a:latin typeface="Palatino" pitchFamily="-128" charset="0"/>
            </a:endParaRPr>
          </a:p>
          <a:p>
            <a:endParaRPr lang="en-A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Failure curve for hardware</a:t>
            </a:r>
          </a:p>
        </p:txBody>
      </p:sp>
      <p:sp>
        <p:nvSpPr>
          <p:cNvPr id="3" name="Content Placeholder 2"/>
          <p:cNvSpPr>
            <a:spLocks noGrp="1"/>
          </p:cNvSpPr>
          <p:nvPr>
            <p:ph sz="quarter" idx="13"/>
          </p:nvPr>
        </p:nvSpPr>
        <p:spPr/>
        <p:txBody>
          <a:bodyPr/>
          <a:lstStyle/>
          <a:p>
            <a:endParaRPr lang="en-AU" dirty="0"/>
          </a:p>
        </p:txBody>
      </p:sp>
      <p:pic>
        <p:nvPicPr>
          <p:cNvPr id="4" name="Picture 3"/>
          <p:cNvPicPr>
            <a:picLocks noChangeAspect="1"/>
          </p:cNvPicPr>
          <p:nvPr/>
        </p:nvPicPr>
        <p:blipFill>
          <a:blip r:embed="rId2"/>
          <a:stretch>
            <a:fillRect/>
          </a:stretch>
        </p:blipFill>
        <p:spPr>
          <a:xfrm>
            <a:off x="3072782" y="2438256"/>
            <a:ext cx="5602566" cy="3501604"/>
          </a:xfrm>
          <a:prstGeom prst="rect">
            <a:avLst/>
          </a:prstGeom>
        </p:spPr>
      </p:pic>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28</TotalTime>
  <Words>3507</Words>
  <Application>Microsoft Office PowerPoint</Application>
  <PresentationFormat>Widescreen</PresentationFormat>
  <Paragraphs>302</Paragraphs>
  <Slides>56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Palatino</vt:lpstr>
      <vt:lpstr>Times New Roman</vt:lpstr>
      <vt:lpstr>Tw Cen MT</vt:lpstr>
      <vt:lpstr>Droplet</vt:lpstr>
      <vt:lpstr>Introduction to the course “Software engineering and information system design”</vt:lpstr>
      <vt:lpstr>contents</vt:lpstr>
      <vt:lpstr>Course introduction</vt:lpstr>
      <vt:lpstr>Course description</vt:lpstr>
      <vt:lpstr>Learning outcomes</vt:lpstr>
      <vt:lpstr>Rationale</vt:lpstr>
      <vt:lpstr>What is Software? </vt:lpstr>
      <vt:lpstr>Characteristics of software</vt:lpstr>
      <vt:lpstr>Failure curve for hardware</vt:lpstr>
      <vt:lpstr>Failure curve for software</vt:lpstr>
      <vt:lpstr>Evolving role of software</vt:lpstr>
      <vt:lpstr>Contd…</vt:lpstr>
      <vt:lpstr>Changing nature of software</vt:lpstr>
      <vt:lpstr>Legacy software</vt:lpstr>
      <vt:lpstr>Why legacy software must be changed?</vt:lpstr>
      <vt:lpstr>Characteristics of webapps</vt:lpstr>
      <vt:lpstr>Contd…</vt:lpstr>
      <vt:lpstr>SoFTware engineering</vt:lpstr>
      <vt:lpstr>Contd…</vt:lpstr>
      <vt:lpstr>Contd…</vt:lpstr>
      <vt:lpstr>Contd…</vt:lpstr>
      <vt:lpstr>Contd…</vt:lpstr>
      <vt:lpstr>Contd…</vt:lpstr>
      <vt:lpstr>Software Quality</vt:lpstr>
      <vt:lpstr>Software quality and stakeholders</vt:lpstr>
      <vt:lpstr>General issues that affect software</vt:lpstr>
      <vt:lpstr>Software project failure</vt:lpstr>
      <vt:lpstr>Software myths</vt:lpstr>
      <vt:lpstr>Software Myths- management myths</vt:lpstr>
      <vt:lpstr>Software Myths- customer myths</vt:lpstr>
      <vt:lpstr>Software Myths- Developers/practioners myths</vt:lpstr>
      <vt:lpstr>Software engineering- a layered technology</vt:lpstr>
      <vt:lpstr>The Software process</vt:lpstr>
      <vt:lpstr>A process framework</vt:lpstr>
      <vt:lpstr>Framework activities</vt:lpstr>
      <vt:lpstr>Umbrella activities</vt:lpstr>
      <vt:lpstr>Contd…</vt:lpstr>
      <vt:lpstr>Adapting a process model</vt:lpstr>
      <vt:lpstr>The essence of practice</vt:lpstr>
      <vt:lpstr>Understand the problem</vt:lpstr>
      <vt:lpstr>Plan the solution</vt:lpstr>
      <vt:lpstr>Carry out the plan</vt:lpstr>
      <vt:lpstr>Examine the result</vt:lpstr>
      <vt:lpstr>Hooker’s general principles</vt:lpstr>
      <vt:lpstr>Software engineering ethics</vt:lpstr>
      <vt:lpstr>Acm/ieee code of ethics</vt:lpstr>
      <vt:lpstr>Rationale for the code of ethics</vt:lpstr>
      <vt:lpstr>The acm/ieee code of ethics</vt:lpstr>
      <vt:lpstr>Ethical principles</vt:lpstr>
      <vt:lpstr>Ethical dilemmas</vt:lpstr>
      <vt:lpstr>Case studies</vt:lpstr>
      <vt:lpstr>Insulin pump hardware architecture</vt:lpstr>
      <vt:lpstr>Activity model of the insulin pump</vt:lpstr>
      <vt:lpstr>Essential high-level requirements</vt:lpstr>
      <vt:lpstr>Self study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Nazia Majadi</dc:creator>
  <cp:lastModifiedBy>Borhan Uddin</cp:lastModifiedBy>
  <cp:revision>20</cp:revision>
  <dcterms:created xsi:type="dcterms:W3CDTF">2025-01-25T06:44:00Z</dcterms:created>
  <dcterms:modified xsi:type="dcterms:W3CDTF">2025-06-12T13:32:13Z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E6EE8F6D2D1548A6A0C88102231EB327_12</vt:lpwstr>
  </property>
  <property fmtid="{D5CDD505-2E9C-101B-9397-08002B2CF9AE}" pid="3" name="KSOProductBuildVer">
    <vt:lpwstr>1033-12.2.0.19805</vt:lpwstr>
  </property>
</Properties>
</file>